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Default Extension="gif" ContentType="image/gif"/>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notesMasterIdLst>
    <p:notesMasterId r:id="rId61"/>
  </p:notesMasterIdLst>
  <p:sldIdLst>
    <p:sldId id="316" r:id="rId2"/>
    <p:sldId id="340" r:id="rId3"/>
    <p:sldId id="341" r:id="rId4"/>
    <p:sldId id="342" r:id="rId5"/>
    <p:sldId id="343" r:id="rId6"/>
    <p:sldId id="344" r:id="rId7"/>
    <p:sldId id="345" r:id="rId8"/>
    <p:sldId id="346" r:id="rId9"/>
    <p:sldId id="347" r:id="rId10"/>
    <p:sldId id="348" r:id="rId11"/>
    <p:sldId id="349" r:id="rId12"/>
    <p:sldId id="350" r:id="rId13"/>
    <p:sldId id="351" r:id="rId14"/>
    <p:sldId id="396" r:id="rId15"/>
    <p:sldId id="352" r:id="rId16"/>
    <p:sldId id="353" r:id="rId17"/>
    <p:sldId id="354" r:id="rId18"/>
    <p:sldId id="355" r:id="rId19"/>
    <p:sldId id="357" r:id="rId20"/>
    <p:sldId id="358" r:id="rId21"/>
    <p:sldId id="359" r:id="rId22"/>
    <p:sldId id="360" r:id="rId23"/>
    <p:sldId id="361" r:id="rId24"/>
    <p:sldId id="362" r:id="rId25"/>
    <p:sldId id="363" r:id="rId26"/>
    <p:sldId id="364" r:id="rId27"/>
    <p:sldId id="365" r:id="rId28"/>
    <p:sldId id="366" r:id="rId29"/>
    <p:sldId id="367" r:id="rId30"/>
    <p:sldId id="368" r:id="rId31"/>
    <p:sldId id="369" r:id="rId32"/>
    <p:sldId id="370" r:id="rId33"/>
    <p:sldId id="371" r:id="rId34"/>
    <p:sldId id="372" r:id="rId35"/>
    <p:sldId id="318" r:id="rId36"/>
    <p:sldId id="374" r:id="rId37"/>
    <p:sldId id="375" r:id="rId38"/>
    <p:sldId id="376" r:id="rId39"/>
    <p:sldId id="377" r:id="rId40"/>
    <p:sldId id="378" r:id="rId41"/>
    <p:sldId id="379" r:id="rId42"/>
    <p:sldId id="380" r:id="rId43"/>
    <p:sldId id="381" r:id="rId44"/>
    <p:sldId id="382" r:id="rId45"/>
    <p:sldId id="383" r:id="rId46"/>
    <p:sldId id="384" r:id="rId47"/>
    <p:sldId id="385" r:id="rId48"/>
    <p:sldId id="386" r:id="rId49"/>
    <p:sldId id="387" r:id="rId50"/>
    <p:sldId id="388" r:id="rId51"/>
    <p:sldId id="389" r:id="rId52"/>
    <p:sldId id="390" r:id="rId53"/>
    <p:sldId id="391" r:id="rId54"/>
    <p:sldId id="392" r:id="rId55"/>
    <p:sldId id="393" r:id="rId56"/>
    <p:sldId id="394" r:id="rId57"/>
    <p:sldId id="395" r:id="rId58"/>
    <p:sldId id="338" r:id="rId59"/>
    <p:sldId id="315" r:id="rId60"/>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a:srgbClr val="FF33CC"/>
    <a:srgbClr val="500028"/>
    <a:srgbClr val="660066"/>
    <a:srgbClr val="800000"/>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19" autoAdjust="0"/>
    <p:restoredTop sz="94718" autoAdjust="0"/>
  </p:normalViewPr>
  <p:slideViewPr>
    <p:cSldViewPr>
      <p:cViewPr varScale="1">
        <p:scale>
          <a:sx n="70" d="100"/>
          <a:sy n="70" d="100"/>
        </p:scale>
        <p:origin x="-522" y="-10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3454558-DC7D-4695-B451-DE45AC4C7B59}" type="datetimeFigureOut">
              <a:rPr lang="es-ES" smtClean="0"/>
              <a:pPr/>
              <a:t>15/08/2013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0D6EBBA-A118-4839-9F9A-0A72A69A5C26}"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35460291-D09B-4960-A997-5A44428FC854}" type="slidenum">
              <a:rPr lang="es-ES" smtClean="0"/>
              <a:pPr/>
              <a:t>5</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transition spd="med" advTm="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transition spd="med" advTm="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transition spd="med" advTm="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transition spd="med" advTm="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transition spd="med" advTm="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transition spd="med" advTm="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transition spd="med" advTm="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transition spd="med" advTm="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transition spd="med" advTm="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transition spd="med" advTm="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transition spd="med" advTm="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Tm="5000"/>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1.gif"/><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jpeg"/><Relationship Id="rId1" Type="http://schemas.openxmlformats.org/officeDocument/2006/relationships/slideLayout" Target="../slideLayouts/slideLayout7.xml"/><Relationship Id="rId4" Type="http://schemas.openxmlformats.org/officeDocument/2006/relationships/image" Target="../media/image11.gif"/></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4.jpeg"/></Relationships>
</file>

<file path=ppt/slides/_rels/slide59.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61.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62.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63.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660033"/>
        </a:solidFill>
        <a:effectLst/>
      </p:bgPr>
    </p:bg>
    <p:spTree>
      <p:nvGrpSpPr>
        <p:cNvPr id="1" name=""/>
        <p:cNvGrpSpPr/>
        <p:nvPr/>
      </p:nvGrpSpPr>
      <p:grpSpPr>
        <a:xfrm>
          <a:off x="0" y="0"/>
          <a:ext cx="0" cy="0"/>
          <a:chOff x="0" y="0"/>
          <a:chExt cx="0" cy="0"/>
        </a:xfrm>
      </p:grpSpPr>
      <p:pic>
        <p:nvPicPr>
          <p:cNvPr id="16" name="Picture 2" descr="C:\Documents and Settings\Dell\Escritorio\CALADOS\BEBER-~1.JPG"/>
          <p:cNvPicPr>
            <a:picLocks noChangeAspect="1" noChangeArrowheads="1"/>
          </p:cNvPicPr>
          <p:nvPr/>
        </p:nvPicPr>
        <p:blipFill>
          <a:blip r:embed="rId3"/>
          <a:srcRect/>
          <a:stretch>
            <a:fillRect/>
          </a:stretch>
        </p:blipFill>
        <p:spPr bwMode="auto">
          <a:xfrm>
            <a:off x="0" y="0"/>
            <a:ext cx="9204179" cy="6858000"/>
          </a:xfrm>
          <a:prstGeom prst="rect">
            <a:avLst/>
          </a:prstGeom>
          <a:noFill/>
        </p:spPr>
      </p:pic>
      <p:pic>
        <p:nvPicPr>
          <p:cNvPr id="8" name="Picture 8"/>
          <p:cNvPicPr>
            <a:picLocks noChangeAspect="1" noChangeArrowheads="1"/>
          </p:cNvPicPr>
          <p:nvPr/>
        </p:nvPicPr>
        <p:blipFill>
          <a:blip r:embed="rId4"/>
          <a:srcRect/>
          <a:stretch>
            <a:fillRect/>
          </a:stretch>
        </p:blipFill>
        <p:spPr bwMode="auto">
          <a:xfrm>
            <a:off x="785786" y="5143512"/>
            <a:ext cx="1025525" cy="723900"/>
          </a:xfrm>
          <a:prstGeom prst="rect">
            <a:avLst/>
          </a:prstGeom>
          <a:noFill/>
          <a:ln w="9525">
            <a:noFill/>
            <a:round/>
            <a:headEnd/>
            <a:tailEnd/>
          </a:ln>
          <a:effectLst/>
        </p:spPr>
      </p:pic>
      <p:pic>
        <p:nvPicPr>
          <p:cNvPr id="9" name="Image 2" descr="swirlrainbw3.gif"/>
          <p:cNvPicPr>
            <a:picLocks noChangeAspect="1"/>
          </p:cNvPicPr>
          <p:nvPr/>
        </p:nvPicPr>
        <p:blipFill>
          <a:blip r:embed="rId5"/>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5"/>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5"/>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5"/>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6"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7"/>
                <a:srcRect/>
                <a:stretch>
                  <a:fillRect/>
                </a:stretch>
              </a:blipFill>
              <a:effectLst>
                <a:outerShdw dist="35921" dir="2700000" algn="ctr" rotWithShape="0">
                  <a:schemeClr val="folHlink">
                    <a:alpha val="80000"/>
                  </a:schemeClr>
                </a:outerShdw>
              </a:effectLst>
              <a:latin typeface="Snap ITC"/>
            </a:endParaRPr>
          </a:p>
        </p:txBody>
      </p:sp>
      <p:sp>
        <p:nvSpPr>
          <p:cNvPr id="17" name="16 CuadroTexto"/>
          <p:cNvSpPr txBox="1"/>
          <p:nvPr/>
        </p:nvSpPr>
        <p:spPr>
          <a:xfrm>
            <a:off x="428596" y="6072206"/>
            <a:ext cx="2786082" cy="369332"/>
          </a:xfrm>
          <a:prstGeom prst="rect">
            <a:avLst/>
          </a:prstGeom>
          <a:solidFill>
            <a:srgbClr val="FF33CC"/>
          </a:solidFill>
        </p:spPr>
        <p:txBody>
          <a:bodyPr wrap="square" rtlCol="0">
            <a:spAutoFit/>
          </a:bodyPr>
          <a:lstStyle/>
          <a:p>
            <a:pPr algn="ctr"/>
            <a:r>
              <a:rPr lang="es-ES" dirty="0" smtClean="0"/>
              <a:t>ERNESTO  CORTAZAR</a:t>
            </a:r>
            <a:endParaRPr lang="es-ES" dirty="0"/>
          </a:p>
        </p:txBody>
      </p:sp>
      <p:sp>
        <p:nvSpPr>
          <p:cNvPr id="14" name="13 Rectángulo"/>
          <p:cNvSpPr/>
          <p:nvPr/>
        </p:nvSpPr>
        <p:spPr>
          <a:xfrm>
            <a:off x="0" y="285728"/>
            <a:ext cx="3929058" cy="2585323"/>
          </a:xfrm>
          <a:prstGeom prst="rect">
            <a:avLst/>
          </a:prstGeom>
        </p:spPr>
        <p:txBody>
          <a:bodyPr wrap="square">
            <a:spAutoFit/>
          </a:bodyPr>
          <a:lstStyle/>
          <a:p>
            <a:pPr algn="ctr"/>
            <a:r>
              <a:rPr lang="es-ES" sz="5400" dirty="0" smtClean="0">
                <a:solidFill>
                  <a:srgbClr val="FFFF00"/>
                </a:solidFill>
                <a:latin typeface="Old English Text MT" pitchFamily="66" charset="0"/>
              </a:rPr>
              <a:t>Visita los Calados</a:t>
            </a:r>
          </a:p>
          <a:p>
            <a:pPr algn="ctr"/>
            <a:r>
              <a:rPr lang="es-ES" sz="5400" dirty="0" smtClean="0">
                <a:solidFill>
                  <a:srgbClr val="FFFF00"/>
                </a:solidFill>
                <a:latin typeface="Old English Text MT" pitchFamily="66" charset="0"/>
              </a:rPr>
              <a:t>de la Rioja</a:t>
            </a:r>
            <a:endParaRPr lang="es-ES" sz="5400" dirty="0">
              <a:solidFill>
                <a:srgbClr val="FFFF00"/>
              </a:solidFill>
              <a:latin typeface="Old English Text MT" pitchFamily="66" charset="0"/>
            </a:endParaRPr>
          </a:p>
        </p:txBody>
      </p:sp>
    </p:spTree>
  </p:cSld>
  <p:clrMapOvr>
    <a:masterClrMapping/>
  </p:clrMapOvr>
  <p:transition spd="med" advTm="12000">
    <p:sndAc>
      <p:stSnd loop="1">
        <p:snd r:embed="rId2" name="Ernesto-Cortazar-Around-the-world.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8" presetClass="entr" presetSubtype="32"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diamond(out)">
                                      <p:cBhvr>
                                        <p:cTn id="7" dur="5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descr="C:\Documents and Settings\Dell\Escritorio\CALADOS\escalera_calado.jpg"/>
          <p:cNvPicPr>
            <a:picLocks noChangeAspect="1" noChangeArrowheads="1"/>
          </p:cNvPicPr>
          <p:nvPr/>
        </p:nvPicPr>
        <p:blipFill>
          <a:blip r:embed="rId2"/>
          <a:srcRect/>
          <a:stretch>
            <a:fillRect/>
          </a:stretch>
        </p:blipFill>
        <p:spPr bwMode="auto">
          <a:xfrm>
            <a:off x="0" y="0"/>
            <a:ext cx="9222248" cy="6858000"/>
          </a:xfrm>
          <a:prstGeom prst="rect">
            <a:avLst/>
          </a:prstGeom>
          <a:noFill/>
        </p:spPr>
      </p:pic>
    </p:spTree>
  </p:cSld>
  <p:clrMapOvr>
    <a:masterClrMapping/>
  </p:clrMapOvr>
  <p:transition spd="med" advTm="5000"/>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CALADOS\marques%20riscal_calado2.jpg"/>
          <p:cNvPicPr>
            <a:picLocks noChangeAspect="1" noChangeArrowheads="1"/>
          </p:cNvPicPr>
          <p:nvPr/>
        </p:nvPicPr>
        <p:blipFill>
          <a:blip r:embed="rId2"/>
          <a:srcRect/>
          <a:stretch>
            <a:fillRect/>
          </a:stretch>
        </p:blipFill>
        <p:spPr bwMode="auto">
          <a:xfrm>
            <a:off x="-1" y="0"/>
            <a:ext cx="9230907" cy="6858000"/>
          </a:xfrm>
          <a:prstGeom prst="rect">
            <a:avLst/>
          </a:prstGeom>
          <a:noFill/>
        </p:spPr>
      </p:pic>
    </p:spTree>
  </p:cSld>
  <p:clrMapOvr>
    <a:masterClrMapping/>
  </p:clrMapOvr>
  <p:transition spd="med" advTm="5000"/>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C:\Documents and Settings\Dell\Escritorio\CALADOS\botellero.jpg"/>
          <p:cNvPicPr>
            <a:picLocks noChangeAspect="1" noChangeArrowheads="1"/>
          </p:cNvPicPr>
          <p:nvPr/>
        </p:nvPicPr>
        <p:blipFill>
          <a:blip r:embed="rId2"/>
          <a:srcRect/>
          <a:stretch>
            <a:fillRect/>
          </a:stretch>
        </p:blipFill>
        <p:spPr bwMode="auto">
          <a:xfrm>
            <a:off x="0" y="0"/>
            <a:ext cx="9146436" cy="6858000"/>
          </a:xfrm>
          <a:prstGeom prst="rect">
            <a:avLst/>
          </a:prstGeom>
          <a:noFill/>
        </p:spPr>
      </p:pic>
    </p:spTree>
  </p:cSld>
  <p:clrMapOvr>
    <a:masterClrMapping/>
  </p:clrMapOvr>
  <p:transition spd="med" advTm="5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660033"/>
        </a:solidFill>
        <a:effectLst/>
      </p:bgPr>
    </p:bg>
    <p:spTree>
      <p:nvGrpSpPr>
        <p:cNvPr id="1" name=""/>
        <p:cNvGrpSpPr/>
        <p:nvPr/>
      </p:nvGrpSpPr>
      <p:grpSpPr>
        <a:xfrm>
          <a:off x="0" y="0"/>
          <a:ext cx="0" cy="0"/>
          <a:chOff x="0" y="0"/>
          <a:chExt cx="0" cy="0"/>
        </a:xfrm>
      </p:grpSpPr>
      <p:pic>
        <p:nvPicPr>
          <p:cNvPr id="10242" name="Picture 2" descr="C:\Documents and Settings\Dell\Escritorio\CALADOS\img_1716.jpg"/>
          <p:cNvPicPr>
            <a:picLocks noChangeAspect="1" noChangeArrowheads="1"/>
          </p:cNvPicPr>
          <p:nvPr/>
        </p:nvPicPr>
        <p:blipFill>
          <a:blip r:embed="rId3"/>
          <a:srcRect/>
          <a:stretch>
            <a:fillRect/>
          </a:stretch>
        </p:blipFill>
        <p:spPr bwMode="auto">
          <a:xfrm>
            <a:off x="4071934" y="0"/>
            <a:ext cx="5072066" cy="6858005"/>
          </a:xfrm>
          <a:prstGeom prst="rect">
            <a:avLst/>
          </a:prstGeom>
          <a:noFill/>
        </p:spPr>
      </p:pic>
      <p:sp>
        <p:nvSpPr>
          <p:cNvPr id="3" name="2 Rectángulo"/>
          <p:cNvSpPr/>
          <p:nvPr/>
        </p:nvSpPr>
        <p:spPr>
          <a:xfrm>
            <a:off x="857224" y="1000108"/>
            <a:ext cx="2500330" cy="5016758"/>
          </a:xfrm>
          <a:prstGeom prst="rect">
            <a:avLst/>
          </a:prstGeom>
        </p:spPr>
        <p:txBody>
          <a:bodyPr wrap="square">
            <a:spAutoFit/>
          </a:bodyPr>
          <a:lstStyle/>
          <a:p>
            <a:r>
              <a:rPr lang="es-ES" sz="2000" i="1" dirty="0" smtClean="0">
                <a:solidFill>
                  <a:srgbClr val="FFFF00"/>
                </a:solidFill>
                <a:latin typeface="Old English Text MT" pitchFamily="66" charset="0"/>
              </a:rPr>
              <a:t>El </a:t>
            </a:r>
            <a:r>
              <a:rPr lang="es-ES" sz="2000" i="1" dirty="0" err="1" smtClean="0">
                <a:solidFill>
                  <a:srgbClr val="FFFF00"/>
                </a:solidFill>
                <a:latin typeface="Old English Text MT" pitchFamily="66" charset="0"/>
              </a:rPr>
              <a:t>caracter</a:t>
            </a:r>
            <a:r>
              <a:rPr lang="es-ES" sz="2000" i="1" dirty="0" smtClean="0">
                <a:solidFill>
                  <a:srgbClr val="FFFF00"/>
                </a:solidFill>
                <a:latin typeface="Old English Text MT" pitchFamily="66" charset="0"/>
              </a:rPr>
              <a:t> medieval de estas cuevas lo demuestran las citas en los documentos a partir del siglo XI, en el que </a:t>
            </a:r>
            <a:r>
              <a:rPr lang="es-ES" sz="2000" i="1" dirty="0" err="1" smtClean="0">
                <a:solidFill>
                  <a:srgbClr val="FFFF00"/>
                </a:solidFill>
                <a:latin typeface="Old English Text MT" pitchFamily="66" charset="0"/>
              </a:rPr>
              <a:t>torculare</a:t>
            </a:r>
            <a:r>
              <a:rPr lang="es-ES" sz="2000" i="1" dirty="0" smtClean="0">
                <a:solidFill>
                  <a:srgbClr val="FFFF00"/>
                </a:solidFill>
                <a:latin typeface="Old English Text MT" pitchFamily="66" charset="0"/>
              </a:rPr>
              <a:t>, botiga o </a:t>
            </a:r>
            <a:r>
              <a:rPr lang="es-ES" sz="2000" i="1" dirty="0" err="1" smtClean="0">
                <a:solidFill>
                  <a:srgbClr val="FFFF00"/>
                </a:solidFill>
                <a:latin typeface="Old English Text MT" pitchFamily="66" charset="0"/>
              </a:rPr>
              <a:t>torco</a:t>
            </a:r>
            <a:r>
              <a:rPr lang="es-ES" sz="2000" i="1" dirty="0" smtClean="0">
                <a:solidFill>
                  <a:srgbClr val="FFFF00"/>
                </a:solidFill>
                <a:latin typeface="Old English Text MT" pitchFamily="66" charset="0"/>
              </a:rPr>
              <a:t>, son </a:t>
            </a:r>
            <a:r>
              <a:rPr lang="es-ES" sz="2000" i="1" dirty="0" err="1" smtClean="0">
                <a:solidFill>
                  <a:srgbClr val="FFFF00"/>
                </a:solidFill>
                <a:latin typeface="Old English Text MT" pitchFamily="66" charset="0"/>
              </a:rPr>
              <a:t>terminos</a:t>
            </a:r>
            <a:r>
              <a:rPr lang="es-ES" sz="2000" i="1" dirty="0" smtClean="0">
                <a:solidFill>
                  <a:srgbClr val="FFFF00"/>
                </a:solidFill>
                <a:latin typeface="Old English Text MT" pitchFamily="66" charset="0"/>
              </a:rPr>
              <a:t> habituales. Hasta bien entrado el siglo XX se han excavado calados, ya que si un propietario adquiría tierras, necesitaba de mayor tamaño para la elaboración y guarda de sus vinos.</a:t>
            </a:r>
            <a:endParaRPr lang="es-ES" sz="2000" i="1" dirty="0">
              <a:solidFill>
                <a:srgbClr val="FFFF00"/>
              </a:solidFill>
              <a:latin typeface="Old English Text MT" pitchFamily="66" charset="0"/>
            </a:endParaRPr>
          </a:p>
        </p:txBody>
      </p:sp>
      <p:pic>
        <p:nvPicPr>
          <p:cNvPr id="4" name="Picture 4" descr="12"/>
          <p:cNvPicPr>
            <a:picLocks noChangeAspect="1" noChangeArrowheads="1"/>
          </p:cNvPicPr>
          <p:nvPr/>
        </p:nvPicPr>
        <p:blipFill>
          <a:blip r:embed="rId4"/>
          <a:srcRect/>
          <a:stretch>
            <a:fillRect/>
          </a:stretch>
        </p:blipFill>
        <p:spPr bwMode="auto">
          <a:xfrm>
            <a:off x="428596" y="285728"/>
            <a:ext cx="3357586" cy="6286544"/>
          </a:xfrm>
          <a:prstGeom prst="rect">
            <a:avLst/>
          </a:prstGeom>
          <a:noFill/>
          <a:ln w="9525">
            <a:noFill/>
            <a:miter lim="800000"/>
            <a:headEnd/>
            <a:tailEnd/>
          </a:ln>
        </p:spPr>
      </p:pic>
      <p:pic>
        <p:nvPicPr>
          <p:cNvPr id="5" name="Picture 4" descr="pc12"/>
          <p:cNvPicPr>
            <a:picLocks noChangeAspect="1" noChangeArrowheads="1" noCrop="1"/>
          </p:cNvPicPr>
          <p:nvPr/>
        </p:nvPicPr>
        <p:blipFill>
          <a:blip r:embed="rId5"/>
          <a:srcRect/>
          <a:stretch>
            <a:fillRect/>
          </a:stretch>
        </p:blipFill>
        <p:spPr bwMode="auto">
          <a:xfrm>
            <a:off x="0" y="13430320"/>
            <a:ext cx="2928958" cy="2365481"/>
          </a:xfrm>
          <a:prstGeom prst="rect">
            <a:avLst/>
          </a:prstGeom>
          <a:noFill/>
          <a:ln w="9525">
            <a:noFill/>
            <a:miter lim="800000"/>
            <a:headEnd/>
            <a:tailEnd/>
          </a:ln>
        </p:spPr>
      </p:pic>
      <p:pic>
        <p:nvPicPr>
          <p:cNvPr id="6" name="Picture 4" descr="pc12"/>
          <p:cNvPicPr>
            <a:picLocks noChangeAspect="1" noChangeArrowheads="1" noCrop="1"/>
          </p:cNvPicPr>
          <p:nvPr/>
        </p:nvPicPr>
        <p:blipFill>
          <a:blip r:embed="rId5"/>
          <a:srcRect/>
          <a:stretch>
            <a:fillRect/>
          </a:stretch>
        </p:blipFill>
        <p:spPr bwMode="auto">
          <a:xfrm>
            <a:off x="214282" y="6000768"/>
            <a:ext cx="642942" cy="628881"/>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style.rotation</p:attrName>
                                        </p:attrNameLst>
                                      </p:cBhvr>
                                      <p:tavLst>
                                        <p:tav tm="0">
                                          <p:val>
                                            <p:fltVal val="90"/>
                                          </p:val>
                                        </p:tav>
                                        <p:tav tm="100000">
                                          <p:val>
                                            <p:fltVal val="0"/>
                                          </p:val>
                                        </p:tav>
                                      </p:tavLst>
                                    </p:anim>
                                    <p:animEffect transition="in" filter="fade">
                                      <p:cBhvr>
                                        <p:cTn id="10" dur="5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CALADOS\calado-nueva-vid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C:\Documents and Settings\Dell\Escritorio\CALADOS\FOTO_RiojaAlavesa_PresentacionMadrid_14052013_MiguelAMunozRomero_RVEDIPRESS_04.jpg"/>
          <p:cNvPicPr>
            <a:picLocks noChangeAspect="1" noChangeArrowheads="1"/>
          </p:cNvPicPr>
          <p:nvPr/>
        </p:nvPicPr>
        <p:blipFill>
          <a:blip r:embed="rId2"/>
          <a:srcRect/>
          <a:stretch>
            <a:fillRect/>
          </a:stretch>
        </p:blipFill>
        <p:spPr bwMode="auto">
          <a:xfrm>
            <a:off x="0" y="0"/>
            <a:ext cx="9229888" cy="6858000"/>
          </a:xfrm>
          <a:prstGeom prst="rect">
            <a:avLst/>
          </a:prstGeom>
          <a:noFill/>
        </p:spPr>
      </p:pic>
    </p:spTree>
  </p:cSld>
  <p:clrMapOvr>
    <a:masterClrMapping/>
  </p:clrMapOvr>
  <p:transition spd="med" advTm="5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vinosbodegas-intro.jpg"/>
          <p:cNvPicPr>
            <a:picLocks noChangeAspect="1" noChangeArrowheads="1"/>
          </p:cNvPicPr>
          <p:nvPr/>
        </p:nvPicPr>
        <p:blipFill>
          <a:blip r:embed="rId2"/>
          <a:srcRect/>
          <a:stretch>
            <a:fillRect/>
          </a:stretch>
        </p:blipFill>
        <p:spPr bwMode="auto">
          <a:xfrm>
            <a:off x="0" y="0"/>
            <a:ext cx="9268428" cy="6858000"/>
          </a:xfrm>
          <a:prstGeom prst="rect">
            <a:avLst/>
          </a:prstGeom>
          <a:noFill/>
        </p:spPr>
      </p:pic>
    </p:spTree>
  </p:cSld>
  <p:clrMapOvr>
    <a:masterClrMapping/>
  </p:clrMapOvr>
  <p:transition spd="med" advTm="5000"/>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660033"/>
        </a:solidFill>
        <a:effectLst/>
      </p:bgPr>
    </p:bg>
    <p:spTree>
      <p:nvGrpSpPr>
        <p:cNvPr id="1" name=""/>
        <p:cNvGrpSpPr/>
        <p:nvPr/>
      </p:nvGrpSpPr>
      <p:grpSpPr>
        <a:xfrm>
          <a:off x="0" y="0"/>
          <a:ext cx="0" cy="0"/>
          <a:chOff x="0" y="0"/>
          <a:chExt cx="0" cy="0"/>
        </a:xfrm>
      </p:grpSpPr>
      <p:pic>
        <p:nvPicPr>
          <p:cNvPr id="9218" name="Picture 2" descr="C:\Documents and Settings\Dell\Escritorio\CALADOS\img_1710.jpg"/>
          <p:cNvPicPr>
            <a:picLocks noChangeAspect="1" noChangeArrowheads="1"/>
          </p:cNvPicPr>
          <p:nvPr/>
        </p:nvPicPr>
        <p:blipFill>
          <a:blip r:embed="rId2"/>
          <a:srcRect/>
          <a:stretch>
            <a:fillRect/>
          </a:stretch>
        </p:blipFill>
        <p:spPr bwMode="auto">
          <a:xfrm>
            <a:off x="4214810" y="0"/>
            <a:ext cx="4929190" cy="6953256"/>
          </a:xfrm>
          <a:prstGeom prst="rect">
            <a:avLst/>
          </a:prstGeom>
          <a:noFill/>
        </p:spPr>
      </p:pic>
      <p:sp>
        <p:nvSpPr>
          <p:cNvPr id="3" name="2 Rectángulo"/>
          <p:cNvSpPr/>
          <p:nvPr/>
        </p:nvSpPr>
        <p:spPr>
          <a:xfrm>
            <a:off x="642910" y="642918"/>
            <a:ext cx="3143272" cy="5632311"/>
          </a:xfrm>
          <a:prstGeom prst="rect">
            <a:avLst/>
          </a:prstGeom>
          <a:ln>
            <a:solidFill>
              <a:srgbClr val="660033"/>
            </a:solidFill>
          </a:ln>
        </p:spPr>
        <p:txBody>
          <a:bodyPr wrap="square">
            <a:spAutoFit/>
          </a:bodyPr>
          <a:lstStyle/>
          <a:p>
            <a:endParaRPr lang="es-ES" sz="2000" dirty="0" smtClean="0">
              <a:solidFill>
                <a:srgbClr val="FFFF00"/>
              </a:solidFill>
              <a:latin typeface="Old English Text MT" pitchFamily="66" charset="0"/>
            </a:endParaRPr>
          </a:p>
          <a:p>
            <a:r>
              <a:rPr lang="es-ES" sz="2000" dirty="0" smtClean="0">
                <a:solidFill>
                  <a:srgbClr val="FFFF00"/>
                </a:solidFill>
                <a:latin typeface="Old English Text MT" pitchFamily="66" charset="0"/>
              </a:rPr>
              <a:t>El casco histórico de Logroño abunda en </a:t>
            </a:r>
            <a:r>
              <a:rPr lang="es-ES" sz="2000" i="1" dirty="0" smtClean="0">
                <a:solidFill>
                  <a:srgbClr val="FFFF00"/>
                </a:solidFill>
                <a:latin typeface="Old English Text MT" pitchFamily="66" charset="0"/>
              </a:rPr>
              <a:t>calados</a:t>
            </a:r>
            <a:r>
              <a:rPr lang="es-ES" sz="2000" dirty="0" smtClean="0">
                <a:solidFill>
                  <a:srgbClr val="FFFF00"/>
                </a:solidFill>
                <a:latin typeface="Old English Text MT" pitchFamily="66" charset="0"/>
              </a:rPr>
              <a:t>, lagares y vestigios de antiguas infraestructuras vitivinícolas, en unos casos identificados y restaurados y en otros todavía ocultos bajo los edificios de la zona. Hasta el punto de que una ordenanza del año 1583 impidió el paso de carruajes herrados por la calle Rúa Vieja, una de las más antiguas de la ciudad, para no perturbar el reposo de los vinos que descansaban debajo.</a:t>
            </a:r>
            <a:endParaRPr lang="es-ES" sz="2000" dirty="0">
              <a:solidFill>
                <a:srgbClr val="FFFF00"/>
              </a:solidFill>
              <a:latin typeface="Old English Text MT" pitchFamily="66" charset="0"/>
            </a:endParaRPr>
          </a:p>
        </p:txBody>
      </p:sp>
      <p:pic>
        <p:nvPicPr>
          <p:cNvPr id="4" name="Picture 4" descr="12"/>
          <p:cNvPicPr>
            <a:picLocks noChangeAspect="1" noChangeArrowheads="1"/>
          </p:cNvPicPr>
          <p:nvPr/>
        </p:nvPicPr>
        <p:blipFill>
          <a:blip r:embed="rId3"/>
          <a:srcRect/>
          <a:stretch>
            <a:fillRect/>
          </a:stretch>
        </p:blipFill>
        <p:spPr bwMode="auto">
          <a:xfrm>
            <a:off x="357158" y="357166"/>
            <a:ext cx="3643338" cy="6215106"/>
          </a:xfrm>
          <a:prstGeom prst="rect">
            <a:avLst/>
          </a:prstGeom>
          <a:noFill/>
          <a:ln w="9525">
            <a:noFill/>
            <a:miter lim="800000"/>
            <a:headEnd/>
            <a:tailEnd/>
          </a:ln>
        </p:spPr>
      </p:pic>
      <p:pic>
        <p:nvPicPr>
          <p:cNvPr id="5" name="Picture 4" descr="pc12"/>
          <p:cNvPicPr>
            <a:picLocks noChangeAspect="1" noChangeArrowheads="1" noCrop="1"/>
          </p:cNvPicPr>
          <p:nvPr/>
        </p:nvPicPr>
        <p:blipFill>
          <a:blip r:embed="rId4"/>
          <a:srcRect/>
          <a:stretch>
            <a:fillRect/>
          </a:stretch>
        </p:blipFill>
        <p:spPr bwMode="auto">
          <a:xfrm>
            <a:off x="0" y="6229119"/>
            <a:ext cx="642942" cy="628881"/>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style.rotation</p:attrName>
                                        </p:attrNameLst>
                                      </p:cBhvr>
                                      <p:tavLst>
                                        <p:tav tm="0">
                                          <p:val>
                                            <p:fltVal val="90"/>
                                          </p:val>
                                        </p:tav>
                                        <p:tav tm="100000">
                                          <p:val>
                                            <p:fltVal val="0"/>
                                          </p:val>
                                        </p:tav>
                                      </p:tavLst>
                                    </p:anim>
                                    <p:animEffect transition="in" filter="fade">
                                      <p:cBhvr>
                                        <p:cTn id="10" dur="5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CALADOS\4859599713_90fa6b6a1d_o.jpg"/>
          <p:cNvPicPr>
            <a:picLocks noChangeAspect="1" noChangeArrowheads="1"/>
          </p:cNvPicPr>
          <p:nvPr/>
        </p:nvPicPr>
        <p:blipFill>
          <a:blip r:embed="rId2" cstate="print"/>
          <a:srcRect b="10416"/>
          <a:stretch>
            <a:fillRect/>
          </a:stretch>
        </p:blipFill>
        <p:spPr bwMode="auto">
          <a:xfrm>
            <a:off x="-303646" y="-214338"/>
            <a:ext cx="10162058" cy="7072338"/>
          </a:xfrm>
          <a:prstGeom prst="rect">
            <a:avLst/>
          </a:prstGeom>
          <a:noFill/>
        </p:spPr>
      </p:pic>
    </p:spTree>
  </p:cSld>
  <p:clrMapOvr>
    <a:masterClrMapping/>
  </p:clrMapOvr>
  <p:transition spd="med" advTm="5000"/>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ALADOS\1118a116ea.jpg"/>
          <p:cNvPicPr>
            <a:picLocks noChangeAspect="1" noChangeArrowheads="1"/>
          </p:cNvPicPr>
          <p:nvPr/>
        </p:nvPicPr>
        <p:blipFill>
          <a:blip r:embed="rId2"/>
          <a:srcRect/>
          <a:stretch>
            <a:fillRect/>
          </a:stretch>
        </p:blipFill>
        <p:spPr bwMode="auto">
          <a:xfrm>
            <a:off x="0" y="0"/>
            <a:ext cx="9501222" cy="6858000"/>
          </a:xfrm>
          <a:prstGeom prst="rect">
            <a:avLst/>
          </a:prstGeom>
          <a:noFill/>
        </p:spPr>
      </p:pic>
    </p:spTree>
  </p:cSld>
  <p:clrMapOvr>
    <a:masterClrMapping/>
  </p:clrMapOvr>
  <p:transition spd="med" advTm="5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CALADOS\bar-de-vinos_calado_01.jpg"/>
          <p:cNvPicPr>
            <a:picLocks noChangeAspect="1" noChangeArrowheads="1"/>
          </p:cNvPicPr>
          <p:nvPr/>
        </p:nvPicPr>
        <p:blipFill>
          <a:blip r:embed="rId2"/>
          <a:srcRect/>
          <a:stretch>
            <a:fillRect/>
          </a:stretch>
        </p:blipFill>
        <p:spPr bwMode="auto">
          <a:xfrm>
            <a:off x="-1" y="0"/>
            <a:ext cx="9394521" cy="6858000"/>
          </a:xfrm>
          <a:prstGeom prst="rect">
            <a:avLst/>
          </a:prstGeom>
          <a:noFill/>
        </p:spPr>
      </p:pic>
    </p:spTree>
  </p:cSld>
  <p:clrMapOvr>
    <a:masterClrMapping/>
  </p:clrMapOvr>
  <p:transition spd="med" advTm="5000"/>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660033"/>
        </a:solidFill>
        <a:effectLst/>
      </p:bgPr>
    </p:bg>
    <p:spTree>
      <p:nvGrpSpPr>
        <p:cNvPr id="1" name=""/>
        <p:cNvGrpSpPr/>
        <p:nvPr/>
      </p:nvGrpSpPr>
      <p:grpSpPr>
        <a:xfrm>
          <a:off x="0" y="0"/>
          <a:ext cx="0" cy="0"/>
          <a:chOff x="0" y="0"/>
          <a:chExt cx="0" cy="0"/>
        </a:xfrm>
      </p:grpSpPr>
      <p:sp>
        <p:nvSpPr>
          <p:cNvPr id="1027" name="Rectangle 3"/>
          <p:cNvSpPr>
            <a:spLocks noChangeArrowheads="1"/>
          </p:cNvSpPr>
          <p:nvPr/>
        </p:nvSpPr>
        <p:spPr bwMode="auto">
          <a:xfrm>
            <a:off x="714348" y="357166"/>
            <a:ext cx="7858180" cy="6063198"/>
          </a:xfrm>
          <a:prstGeom prst="rect">
            <a:avLst/>
          </a:prstGeom>
          <a:noFill/>
          <a:ln w="9525">
            <a:noFill/>
            <a:miter lim="800000"/>
            <a:headEnd/>
            <a:tailEnd/>
          </a:ln>
          <a:effectLst/>
        </p:spPr>
        <p:txBody>
          <a:bodyPr vert="horz" wrap="square" lIns="0" tIns="0" rIns="0" bIns="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s-ES" u="none" strike="noStrike" cap="none" normalizeH="0" baseline="0" dirty="0" smtClean="0">
              <a:ln>
                <a:noFill/>
              </a:ln>
              <a:solidFill>
                <a:srgbClr val="FFFF00"/>
              </a:solidFill>
              <a:effectLst/>
              <a:latin typeface="Old English Text MT"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u="none" strike="noStrike" cap="none" normalizeH="0" baseline="0" dirty="0" smtClean="0">
                <a:ln>
                  <a:noFill/>
                </a:ln>
                <a:solidFill>
                  <a:srgbClr val="FFFF00"/>
                </a:solidFill>
                <a:effectLst/>
                <a:latin typeface="Old English Text MT" pitchFamily="66" charset="0"/>
                <a:cs typeface="Arial" pitchFamily="34" charset="0"/>
              </a:rPr>
              <a:t>En La Rioja existen bodegas o calados centenarios, algunos han ido sufriendo diferentes transformaciones y otros han quedado en el olvido.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u="none" strike="noStrike" cap="none" normalizeH="0" baseline="0" dirty="0" smtClean="0">
              <a:ln>
                <a:noFill/>
              </a:ln>
              <a:solidFill>
                <a:srgbClr val="FFFF00"/>
              </a:solidFill>
              <a:effectLst/>
              <a:latin typeface="Old English Text MT"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u="none" strike="noStrike" cap="none" normalizeH="0" baseline="0" dirty="0" smtClean="0">
                <a:ln>
                  <a:noFill/>
                </a:ln>
                <a:solidFill>
                  <a:srgbClr val="FFFF00"/>
                </a:solidFill>
                <a:effectLst/>
                <a:latin typeface="Old English Text MT" pitchFamily="66" charset="0"/>
                <a:cs typeface="Arial" pitchFamily="34" charset="0"/>
              </a:rPr>
              <a:t>La Tradición vinícola en La Rioja se remonta desde hace siglos, hablamos de tiempos de los romanos cuando estos calados o cuevas escavadas en la tierra estaban en su primera época de esplendor. Servían para el almacenamiento de la cosecha, no solo la uva sino cereal y otros productos que cultivaban en aquellos tiempos.</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u="none" strike="noStrike" cap="none" normalizeH="0" baseline="0" dirty="0" smtClean="0">
                <a:ln>
                  <a:noFill/>
                </a:ln>
                <a:solidFill>
                  <a:srgbClr val="FFFF00"/>
                </a:solidFill>
                <a:effectLst/>
                <a:latin typeface="Old English Text MT" pitchFamily="66" charset="0"/>
                <a:cs typeface="Arial" pitchFamily="34" charset="0"/>
              </a:rPr>
              <a:t>Durante los 3 últimos siglos ha habido una evolución en el mundo vitivinícola, transformando el cultivo, la producción y la comercialización.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u="none" strike="noStrike" cap="none" normalizeH="0" baseline="0" dirty="0" smtClean="0">
              <a:ln>
                <a:noFill/>
              </a:ln>
              <a:solidFill>
                <a:srgbClr val="FFFF00"/>
              </a:solidFill>
              <a:effectLst/>
              <a:latin typeface="Old English Text MT"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u="none" strike="noStrike" cap="none" normalizeH="0" baseline="0" dirty="0" smtClean="0">
                <a:ln>
                  <a:noFill/>
                </a:ln>
                <a:solidFill>
                  <a:srgbClr val="FFFF00"/>
                </a:solidFill>
                <a:effectLst/>
                <a:latin typeface="Old English Text MT" pitchFamily="66" charset="0"/>
                <a:cs typeface="Arial" pitchFamily="34" charset="0"/>
              </a:rPr>
              <a:t>La llegada de la industrialización a La Rioja hace que las pequeñas bodegas se extienden y proliferan creando multitud de barrios de bodegas, muchos de ellos, hoy en ruinas. Esta es la segunda época de esplendor de estas construcciones centenarias, las cuales hoy podemos ver algunas relucientes y bellas en su decorado, pertenecen a grandes bodegas que han sabido gestionar la modernidad y los nuevos tiempos que corren.</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u="none" strike="noStrike" cap="none" normalizeH="0" baseline="0" dirty="0" smtClean="0">
              <a:ln>
                <a:noFill/>
              </a:ln>
              <a:solidFill>
                <a:srgbClr val="FFFF00"/>
              </a:solidFill>
              <a:effectLst/>
              <a:latin typeface="Old English Text MT" pitchFamily="66"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u="none" strike="noStrike" cap="none" normalizeH="0" baseline="0" dirty="0" smtClean="0">
                <a:ln>
                  <a:noFill/>
                </a:ln>
                <a:solidFill>
                  <a:srgbClr val="FFFF00"/>
                </a:solidFill>
                <a:effectLst/>
                <a:latin typeface="Old English Text MT" pitchFamily="66" charset="0"/>
                <a:cs typeface="Arial" pitchFamily="34" charset="0"/>
              </a:rPr>
              <a:t>Sin embargo otras han caído en el olvido y en ruinas, después de haber sido parte importante en la historia más reciente de uno de los territorios más reconocido por la calidad de sus vinos a nivel mundial. DOC RIOJA.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s-ES" sz="1600" b="0" i="1" u="none" strike="noStrike" cap="none" normalizeH="0" baseline="0" dirty="0" smtClean="0">
              <a:ln>
                <a:noFill/>
              </a:ln>
              <a:solidFill>
                <a:srgbClr val="FFFF00"/>
              </a:solidFill>
              <a:effectLst/>
              <a:latin typeface="Old English Text MT" pitchFamily="66" charset="0"/>
            </a:endParaRPr>
          </a:p>
        </p:txBody>
      </p:sp>
      <p:pic>
        <p:nvPicPr>
          <p:cNvPr id="4" name="Picture 4" descr="12"/>
          <p:cNvPicPr>
            <a:picLocks noChangeAspect="1" noChangeArrowheads="1"/>
          </p:cNvPicPr>
          <p:nvPr/>
        </p:nvPicPr>
        <p:blipFill>
          <a:blip r:embed="rId2"/>
          <a:srcRect/>
          <a:stretch>
            <a:fillRect/>
          </a:stretch>
        </p:blipFill>
        <p:spPr bwMode="auto">
          <a:xfrm>
            <a:off x="142844" y="214290"/>
            <a:ext cx="8786874" cy="6429420"/>
          </a:xfrm>
          <a:prstGeom prst="rect">
            <a:avLst/>
          </a:prstGeom>
          <a:noFill/>
          <a:ln w="9525">
            <a:noFill/>
            <a:miter lim="800000"/>
            <a:headEnd/>
            <a:tailEnd/>
          </a:ln>
        </p:spPr>
      </p:pic>
      <p:pic>
        <p:nvPicPr>
          <p:cNvPr id="5" name="Picture 4" descr="pc12"/>
          <p:cNvPicPr>
            <a:picLocks noChangeAspect="1" noChangeArrowheads="1" noCrop="1"/>
          </p:cNvPicPr>
          <p:nvPr/>
        </p:nvPicPr>
        <p:blipFill>
          <a:blip r:embed="rId3"/>
          <a:srcRect/>
          <a:stretch>
            <a:fillRect/>
          </a:stretch>
        </p:blipFill>
        <p:spPr bwMode="auto">
          <a:xfrm>
            <a:off x="0" y="6072206"/>
            <a:ext cx="1000132" cy="978259"/>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4"/>
                                        </p:tgtEl>
                                        <p:attrNameLst>
                                          <p:attrName>style.visibility</p:attrName>
                                        </p:attrNameLst>
                                      </p:cBhvr>
                                      <p:to>
                                        <p:strVal val="visible"/>
                                      </p:to>
                                    </p:set>
                                    <p:anim calcmode="lin" valueType="num">
                                      <p:cBhvr>
                                        <p:cTn id="7" dur="5000" fill="hold"/>
                                        <p:tgtEl>
                                          <p:spTgt spid="4"/>
                                        </p:tgtEl>
                                        <p:attrNameLst>
                                          <p:attrName>ppt_w</p:attrName>
                                        </p:attrNameLst>
                                      </p:cBhvr>
                                      <p:tavLst>
                                        <p:tav tm="0">
                                          <p:val>
                                            <p:fltVal val="0"/>
                                          </p:val>
                                        </p:tav>
                                        <p:tav tm="100000">
                                          <p:val>
                                            <p:strVal val="#ppt_w"/>
                                          </p:val>
                                        </p:tav>
                                      </p:tavLst>
                                    </p:anim>
                                    <p:anim calcmode="lin" valueType="num">
                                      <p:cBhvr>
                                        <p:cTn id="8" dur="5000" fill="hold"/>
                                        <p:tgtEl>
                                          <p:spTgt spid="4"/>
                                        </p:tgtEl>
                                        <p:attrNameLst>
                                          <p:attrName>ppt_h</p:attrName>
                                        </p:attrNameLst>
                                      </p:cBhvr>
                                      <p:tavLst>
                                        <p:tav tm="0">
                                          <p:val>
                                            <p:fltVal val="0"/>
                                          </p:val>
                                        </p:tav>
                                        <p:tav tm="100000">
                                          <p:val>
                                            <p:strVal val="#ppt_h"/>
                                          </p:val>
                                        </p:tav>
                                      </p:tavLst>
                                    </p:anim>
                                    <p:anim calcmode="lin" valueType="num">
                                      <p:cBhvr>
                                        <p:cTn id="9" dur="5000" fill="hold"/>
                                        <p:tgtEl>
                                          <p:spTgt spid="4"/>
                                        </p:tgtEl>
                                        <p:attrNameLst>
                                          <p:attrName>style.rotation</p:attrName>
                                        </p:attrNameLst>
                                      </p:cBhvr>
                                      <p:tavLst>
                                        <p:tav tm="0">
                                          <p:val>
                                            <p:fltVal val="90"/>
                                          </p:val>
                                        </p:tav>
                                        <p:tav tm="100000">
                                          <p:val>
                                            <p:fltVal val="0"/>
                                          </p:val>
                                        </p:tav>
                                      </p:tavLst>
                                    </p:anim>
                                    <p:animEffect transition="in" filter="fade">
                                      <p:cBhvr>
                                        <p:cTn id="10" dur="5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CALADOS\BEBER-~1.JPG"/>
          <p:cNvPicPr>
            <a:picLocks noChangeAspect="1" noChangeArrowheads="1"/>
          </p:cNvPicPr>
          <p:nvPr/>
        </p:nvPicPr>
        <p:blipFill>
          <a:blip r:embed="rId2"/>
          <a:srcRect/>
          <a:stretch>
            <a:fillRect/>
          </a:stretch>
        </p:blipFill>
        <p:spPr bwMode="auto">
          <a:xfrm>
            <a:off x="-60179" y="-285776"/>
            <a:ext cx="9204179" cy="7143776"/>
          </a:xfrm>
          <a:prstGeom prst="rect">
            <a:avLst/>
          </a:prstGeom>
          <a:noFill/>
        </p:spPr>
      </p:pic>
    </p:spTree>
  </p:cSld>
  <p:clrMapOvr>
    <a:masterClrMapping/>
  </p:clrMapOvr>
  <p:transition spd="med" advTm="5000"/>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C:\Documents and Settings\Dell\Escritorio\CALADOS\Marques-Riscal-622x414.jpg"/>
          <p:cNvPicPr>
            <a:picLocks noChangeAspect="1" noChangeArrowheads="1"/>
          </p:cNvPicPr>
          <p:nvPr/>
        </p:nvPicPr>
        <p:blipFill>
          <a:blip r:embed="rId2"/>
          <a:srcRect/>
          <a:stretch>
            <a:fillRect/>
          </a:stretch>
        </p:blipFill>
        <p:spPr bwMode="auto">
          <a:xfrm>
            <a:off x="-86306" y="0"/>
            <a:ext cx="9230306" cy="6858000"/>
          </a:xfrm>
          <a:prstGeom prst="rect">
            <a:avLst/>
          </a:prstGeom>
          <a:noFill/>
        </p:spPr>
      </p:pic>
    </p:spTree>
  </p:cSld>
  <p:clrMapOvr>
    <a:masterClrMapping/>
  </p:clrMapOvr>
  <p:transition spd="med" advTm="5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top_gr_1368.jpg"/>
          <p:cNvPicPr>
            <a:picLocks noChangeAspect="1" noChangeArrowheads="1"/>
          </p:cNvPicPr>
          <p:nvPr/>
        </p:nvPicPr>
        <p:blipFill>
          <a:blip r:embed="rId2"/>
          <a:srcRect/>
          <a:stretch>
            <a:fillRect/>
          </a:stretch>
        </p:blipFill>
        <p:spPr bwMode="auto">
          <a:xfrm>
            <a:off x="0" y="0"/>
            <a:ext cx="9377267" cy="6858000"/>
          </a:xfrm>
          <a:prstGeom prst="rect">
            <a:avLst/>
          </a:prstGeom>
          <a:noFill/>
        </p:spPr>
      </p:pic>
    </p:spTree>
  </p:cSld>
  <p:clrMapOvr>
    <a:masterClrMapping/>
  </p:clrMapOvr>
  <p:transition spd="med" advTm="5000"/>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Calatrava-Ysios_thumb.jpg"/>
          <p:cNvPicPr>
            <a:picLocks noChangeAspect="1" noChangeArrowheads="1"/>
          </p:cNvPicPr>
          <p:nvPr/>
        </p:nvPicPr>
        <p:blipFill>
          <a:blip r:embed="rId2"/>
          <a:srcRect/>
          <a:stretch>
            <a:fillRect/>
          </a:stretch>
        </p:blipFill>
        <p:spPr bwMode="auto">
          <a:xfrm>
            <a:off x="0" y="0"/>
            <a:ext cx="9501222" cy="7143776"/>
          </a:xfrm>
          <a:prstGeom prst="rect">
            <a:avLst/>
          </a:prstGeom>
          <a:noFill/>
        </p:spPr>
      </p:pic>
    </p:spTree>
  </p:cSld>
  <p:clrMapOvr>
    <a:masterClrMapping/>
  </p:clrMapOvr>
  <p:transition spd="med" advTm="5000"/>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BOCF9C~1.JPG"/>
          <p:cNvPicPr>
            <a:picLocks noChangeAspect="1" noChangeArrowheads="1"/>
          </p:cNvPicPr>
          <p:nvPr/>
        </p:nvPicPr>
        <p:blipFill>
          <a:blip r:embed="rId2"/>
          <a:srcRect/>
          <a:stretch>
            <a:fillRect/>
          </a:stretch>
        </p:blipFill>
        <p:spPr bwMode="auto">
          <a:xfrm>
            <a:off x="0" y="0"/>
            <a:ext cx="9529759" cy="6858000"/>
          </a:xfrm>
          <a:prstGeom prst="rect">
            <a:avLst/>
          </a:prstGeom>
          <a:noFill/>
        </p:spPr>
      </p:pic>
    </p:spTree>
  </p:cSld>
  <p:clrMapOvr>
    <a:masterClrMapping/>
  </p:clrMapOvr>
  <p:transition spd="med" advTm="5000"/>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60839-794-500.jpg"/>
          <p:cNvPicPr>
            <a:picLocks noChangeAspect="1" noChangeArrowheads="1"/>
          </p:cNvPicPr>
          <p:nvPr/>
        </p:nvPicPr>
        <p:blipFill>
          <a:blip r:embed="rId2"/>
          <a:srcRect/>
          <a:stretch>
            <a:fillRect/>
          </a:stretch>
        </p:blipFill>
        <p:spPr bwMode="auto">
          <a:xfrm>
            <a:off x="-1" y="0"/>
            <a:ext cx="9188887" cy="6858000"/>
          </a:xfrm>
          <a:prstGeom prst="rect">
            <a:avLst/>
          </a:prstGeom>
          <a:noFill/>
        </p:spPr>
      </p:pic>
    </p:spTree>
  </p:cSld>
  <p:clrMapOvr>
    <a:masterClrMapping/>
  </p:clrMapOvr>
  <p:transition spd="med" advTm="5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20111109093943_bodegas_palacios.jpg"/>
          <p:cNvPicPr>
            <a:picLocks noChangeAspect="1" noChangeArrowheads="1"/>
          </p:cNvPicPr>
          <p:nvPr/>
        </p:nvPicPr>
        <p:blipFill>
          <a:blip r:embed="rId2"/>
          <a:srcRect/>
          <a:stretch>
            <a:fillRect/>
          </a:stretch>
        </p:blipFill>
        <p:spPr bwMode="auto">
          <a:xfrm>
            <a:off x="-1285916" y="0"/>
            <a:ext cx="10801351" cy="7200900"/>
          </a:xfrm>
          <a:prstGeom prst="rect">
            <a:avLst/>
          </a:prstGeom>
          <a:noFill/>
        </p:spPr>
      </p:pic>
    </p:spTree>
  </p:cSld>
  <p:clrMapOvr>
    <a:masterClrMapping/>
  </p:clrMapOvr>
  <p:transition spd="med" advTm="5000"/>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untitled.bmp"/>
          <p:cNvPicPr>
            <a:picLocks noChangeAspect="1" noChangeArrowheads="1"/>
          </p:cNvPicPr>
          <p:nvPr/>
        </p:nvPicPr>
        <p:blipFill>
          <a:blip r:embed="rId2"/>
          <a:srcRect/>
          <a:stretch>
            <a:fillRect/>
          </a:stretch>
        </p:blipFill>
        <p:spPr bwMode="auto">
          <a:xfrm>
            <a:off x="0" y="0"/>
            <a:ext cx="9176800" cy="6858000"/>
          </a:xfrm>
          <a:prstGeom prst="rect">
            <a:avLst/>
          </a:prstGeom>
          <a:noFill/>
        </p:spPr>
      </p:pic>
    </p:spTree>
  </p:cSld>
  <p:clrMapOvr>
    <a:masterClrMapping/>
  </p:clrMapOvr>
  <p:transition spd="med" advTm="5000"/>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660033"/>
        </a:solidFill>
        <a:effectLst/>
      </p:bgPr>
    </p:bg>
    <p:spTree>
      <p:nvGrpSpPr>
        <p:cNvPr id="1" name=""/>
        <p:cNvGrpSpPr/>
        <p:nvPr/>
      </p:nvGrpSpPr>
      <p:grpSpPr>
        <a:xfrm>
          <a:off x="0" y="0"/>
          <a:ext cx="0" cy="0"/>
          <a:chOff x="0" y="0"/>
          <a:chExt cx="0" cy="0"/>
        </a:xfrm>
      </p:grpSpPr>
      <p:pic>
        <p:nvPicPr>
          <p:cNvPr id="9218" name="Picture 2" descr="C:\Documents and Settings\Dell\Escritorio\bodegas-luis-canas.jpg"/>
          <p:cNvPicPr>
            <a:picLocks noChangeAspect="1" noChangeArrowheads="1"/>
          </p:cNvPicPr>
          <p:nvPr/>
        </p:nvPicPr>
        <p:blipFill>
          <a:blip r:embed="rId2"/>
          <a:srcRect/>
          <a:stretch>
            <a:fillRect/>
          </a:stretch>
        </p:blipFill>
        <p:spPr bwMode="auto">
          <a:xfrm>
            <a:off x="-5786510" y="-857280"/>
            <a:ext cx="20792501" cy="8358246"/>
          </a:xfrm>
          <a:prstGeom prst="rect">
            <a:avLst/>
          </a:prstGeom>
          <a:noFill/>
        </p:spPr>
      </p:pic>
    </p:spTree>
  </p:cSld>
  <p:clrMapOvr>
    <a:masterClrMapping/>
  </p:clrMapOvr>
  <p:transition spd="med" advTm="9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nodeType="clickEffect">
                                  <p:stCondLst>
                                    <p:cond delay="0"/>
                                  </p:stCondLst>
                                  <p:childTnLst>
                                    <p:animMotion origin="layout" path="M 0.92031 0.00533 L -0.6434 0.03148 " pathEditMode="relative" rAng="0" ptsTypes="AA">
                                      <p:cBhvr>
                                        <p:cTn id="6" dur="5000" fill="hold"/>
                                        <p:tgtEl>
                                          <p:spTgt spid="9218"/>
                                        </p:tgtEl>
                                        <p:attrNameLst>
                                          <p:attrName>ppt_x</p:attrName>
                                          <p:attrName>ppt_y</p:attrName>
                                        </p:attrNameLst>
                                      </p:cBhvr>
                                      <p:rCtr x="-782" y="1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LO_806.jpg"/>
          <p:cNvPicPr>
            <a:picLocks noChangeAspect="1" noChangeArrowheads="1"/>
          </p:cNvPicPr>
          <p:nvPr/>
        </p:nvPicPr>
        <p:blipFill>
          <a:blip r:embed="rId2"/>
          <a:srcRect/>
          <a:stretch>
            <a:fillRect/>
          </a:stretch>
        </p:blipFill>
        <p:spPr bwMode="auto">
          <a:xfrm>
            <a:off x="0" y="0"/>
            <a:ext cx="9429784" cy="6858000"/>
          </a:xfrm>
          <a:prstGeom prst="rect">
            <a:avLst/>
          </a:prstGeom>
          <a:noFill/>
        </p:spPr>
      </p:pic>
    </p:spTree>
  </p:cSld>
  <p:clrMapOvr>
    <a:masterClrMapping/>
  </p:clrMapOvr>
  <p:transition spd="med" advTm="7000"/>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Sala-de-tinos-de-roble-frances-baja.jpg"/>
          <p:cNvPicPr>
            <a:picLocks noChangeAspect="1" noChangeArrowheads="1"/>
          </p:cNvPicPr>
          <p:nvPr/>
        </p:nvPicPr>
        <p:blipFill>
          <a:blip r:embed="rId2"/>
          <a:srcRect/>
          <a:stretch>
            <a:fillRect/>
          </a:stretch>
        </p:blipFill>
        <p:spPr bwMode="auto">
          <a:xfrm>
            <a:off x="1" y="-142900"/>
            <a:ext cx="9144000" cy="7000900"/>
          </a:xfrm>
          <a:prstGeom prst="rect">
            <a:avLst/>
          </a:prstGeom>
          <a:noFill/>
        </p:spPr>
      </p:pic>
    </p:spTree>
  </p:cSld>
  <p:clrMapOvr>
    <a:masterClrMapping/>
  </p:clrMapOvr>
  <p:transition spd="med" advTm="5000"/>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bodegas-vinos-otras-fabulas-rioja-alavesa-L-Bs9pXu.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660033"/>
        </a:solidFill>
        <a:effectLst/>
      </p:bgPr>
    </p:bg>
    <p:spTree>
      <p:nvGrpSpPr>
        <p:cNvPr id="1" name=""/>
        <p:cNvGrpSpPr/>
        <p:nvPr/>
      </p:nvGrpSpPr>
      <p:grpSpPr>
        <a:xfrm>
          <a:off x="0" y="0"/>
          <a:ext cx="0" cy="0"/>
          <a:chOff x="0" y="0"/>
          <a:chExt cx="0" cy="0"/>
        </a:xfrm>
      </p:grpSpPr>
      <p:pic>
        <p:nvPicPr>
          <p:cNvPr id="4098" name="Picture 2" descr="C:\Documents and Settings\Dell\Escritorio\CALADOS\CALADO-2.jpg"/>
          <p:cNvPicPr>
            <a:picLocks noChangeAspect="1" noChangeArrowheads="1"/>
          </p:cNvPicPr>
          <p:nvPr/>
        </p:nvPicPr>
        <p:blipFill>
          <a:blip r:embed="rId2" cstate="print"/>
          <a:srcRect/>
          <a:stretch>
            <a:fillRect/>
          </a:stretch>
        </p:blipFill>
        <p:spPr bwMode="auto">
          <a:xfrm>
            <a:off x="0" y="-3929114"/>
            <a:ext cx="9301798" cy="15287732"/>
          </a:xfrm>
          <a:prstGeom prst="rect">
            <a:avLst/>
          </a:prstGeom>
          <a:noFill/>
        </p:spPr>
      </p:pic>
    </p:spTree>
  </p:cSld>
  <p:clrMapOvr>
    <a:masterClrMapping/>
  </p:clrMapOvr>
  <p:transition spd="med" advTm="9000"/>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path" presetSubtype="0" accel="50000" decel="50000" fill="hold" nodeType="clickEffect">
                                  <p:stCondLst>
                                    <p:cond delay="0"/>
                                  </p:stCondLst>
                                  <p:childTnLst>
                                    <p:animMotion origin="layout" path="M 0.0151 -1.01736 L -0.0007 0.35417 " pathEditMode="relative" rAng="0" ptsTypes="AA">
                                      <p:cBhvr>
                                        <p:cTn id="6" dur="5000" fill="hold"/>
                                        <p:tgtEl>
                                          <p:spTgt spid="4098"/>
                                        </p:tgtEl>
                                        <p:attrNameLst>
                                          <p:attrName>ppt_x</p:attrName>
                                          <p:attrName>ppt_y</p:attrName>
                                        </p:attrNameLst>
                                      </p:cBhvr>
                                      <p:rCtr x="-8" y="686"/>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CALADOS\calado_2.jpg"/>
          <p:cNvPicPr>
            <a:picLocks noChangeAspect="1" noChangeArrowheads="1"/>
          </p:cNvPicPr>
          <p:nvPr/>
        </p:nvPicPr>
        <p:blipFill>
          <a:blip r:embed="rId2"/>
          <a:srcRect/>
          <a:stretch>
            <a:fillRect/>
          </a:stretch>
        </p:blipFill>
        <p:spPr bwMode="auto">
          <a:xfrm>
            <a:off x="0" y="0"/>
            <a:ext cx="9715536" cy="6858000"/>
          </a:xfrm>
          <a:prstGeom prst="rect">
            <a:avLst/>
          </a:prstGeom>
          <a:noFill/>
        </p:spPr>
      </p:pic>
    </p:spTree>
  </p:cSld>
  <p:clrMapOvr>
    <a:masterClrMapping/>
  </p:clrMapOvr>
  <p:transition spd="med" advTm="5000"/>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CALADOS\calado-del-fabulista.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CALADOS\img_1701.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CALADOS\MG_3224.jpg"/>
          <p:cNvPicPr>
            <a:picLocks noChangeAspect="1" noChangeArrowheads="1"/>
          </p:cNvPicPr>
          <p:nvPr/>
        </p:nvPicPr>
        <p:blipFill>
          <a:blip r:embed="rId2"/>
          <a:srcRect/>
          <a:stretch>
            <a:fillRect/>
          </a:stretch>
        </p:blipFill>
        <p:spPr bwMode="auto">
          <a:xfrm>
            <a:off x="-428660" y="49196"/>
            <a:ext cx="10213205" cy="6808804"/>
          </a:xfrm>
          <a:prstGeom prst="rect">
            <a:avLst/>
          </a:prstGeom>
          <a:noFill/>
        </p:spPr>
      </p:pic>
    </p:spTree>
  </p:cSld>
  <p:clrMapOvr>
    <a:masterClrMapping/>
  </p:clrMapOvr>
  <p:transition spd="med" advTm="5000"/>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ALADOS\elaboracion-de-su-propio-vino1-650x433.png"/>
          <p:cNvPicPr>
            <a:picLocks noChangeAspect="1" noChangeArrowheads="1"/>
          </p:cNvPicPr>
          <p:nvPr/>
        </p:nvPicPr>
        <p:blipFill>
          <a:blip r:embed="rId2"/>
          <a:srcRect/>
          <a:stretch>
            <a:fillRect/>
          </a:stretch>
        </p:blipFill>
        <p:spPr bwMode="auto">
          <a:xfrm>
            <a:off x="-78560" y="0"/>
            <a:ext cx="9222560" cy="6858000"/>
          </a:xfrm>
          <a:prstGeom prst="rect">
            <a:avLst/>
          </a:prstGeom>
          <a:noFill/>
        </p:spPr>
      </p:pic>
    </p:spTree>
  </p:cSld>
  <p:clrMapOvr>
    <a:masterClrMapping/>
  </p:clrMapOvr>
  <p:transition spd="med" advTm="5000"/>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CALADOS\2186682.jpg"/>
          <p:cNvPicPr>
            <a:picLocks noChangeAspect="1" noChangeArrowheads="1"/>
          </p:cNvPicPr>
          <p:nvPr/>
        </p:nvPicPr>
        <p:blipFill>
          <a:blip r:embed="rId2"/>
          <a:srcRect/>
          <a:stretch>
            <a:fillRect/>
          </a:stretch>
        </p:blipFill>
        <p:spPr bwMode="auto">
          <a:xfrm>
            <a:off x="-1" y="0"/>
            <a:ext cx="9144001" cy="6858000"/>
          </a:xfrm>
          <a:prstGeom prst="rect">
            <a:avLst/>
          </a:prstGeom>
          <a:noFill/>
        </p:spPr>
      </p:pic>
    </p:spTree>
  </p:cSld>
  <p:clrMapOvr>
    <a:masterClrMapping/>
  </p:clrMapOvr>
  <p:transition spd="med" advTm="5000"/>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CALADOS\3335304127_4b9902ed8c.jpg"/>
          <p:cNvPicPr>
            <a:picLocks noChangeAspect="1" noChangeArrowheads="1"/>
          </p:cNvPicPr>
          <p:nvPr/>
        </p:nvPicPr>
        <p:blipFill>
          <a:blip r:embed="rId2"/>
          <a:srcRect/>
          <a:stretch>
            <a:fillRect/>
          </a:stretch>
        </p:blipFill>
        <p:spPr bwMode="auto">
          <a:xfrm>
            <a:off x="-1" y="0"/>
            <a:ext cx="9358347" cy="6858000"/>
          </a:xfrm>
          <a:prstGeom prst="rect">
            <a:avLst/>
          </a:prstGeom>
          <a:noFill/>
        </p:spPr>
      </p:pic>
    </p:spTree>
  </p:cSld>
  <p:clrMapOvr>
    <a:masterClrMapping/>
  </p:clrMapOvr>
  <p:transition spd="med" advTm="5000"/>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C:\Documents and Settings\Dell\Escritorio\CALADOS\bodegas-paternina_conde-de-los-andes_485728.jpg"/>
          <p:cNvPicPr>
            <a:picLocks noChangeAspect="1" noChangeArrowheads="1"/>
          </p:cNvPicPr>
          <p:nvPr/>
        </p:nvPicPr>
        <p:blipFill>
          <a:blip r:embed="rId2"/>
          <a:srcRect/>
          <a:stretch>
            <a:fillRect/>
          </a:stretch>
        </p:blipFill>
        <p:spPr bwMode="auto">
          <a:xfrm>
            <a:off x="0" y="0"/>
            <a:ext cx="9166788" cy="6858000"/>
          </a:xfrm>
          <a:prstGeom prst="rect">
            <a:avLst/>
          </a:prstGeom>
          <a:noFill/>
        </p:spPr>
      </p:pic>
    </p:spTree>
  </p:cSld>
  <p:clrMapOvr>
    <a:masterClrMapping/>
  </p:clrMapOvr>
  <p:transition spd="med" advTm="5000"/>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bg>
      <p:bgPr>
        <a:solidFill>
          <a:srgbClr val="660033"/>
        </a:solidFill>
        <a:effectLst/>
      </p:bgPr>
    </p:bg>
    <p:spTree>
      <p:nvGrpSpPr>
        <p:cNvPr id="1" name=""/>
        <p:cNvGrpSpPr/>
        <p:nvPr/>
      </p:nvGrpSpPr>
      <p:grpSpPr>
        <a:xfrm>
          <a:off x="0" y="0"/>
          <a:ext cx="0" cy="0"/>
          <a:chOff x="0" y="0"/>
          <a:chExt cx="0" cy="0"/>
        </a:xfrm>
      </p:grpSpPr>
      <p:pic>
        <p:nvPicPr>
          <p:cNvPr id="2052" name="Picture 4" descr="12"/>
          <p:cNvPicPr>
            <a:picLocks noChangeAspect="1" noChangeArrowheads="1"/>
          </p:cNvPicPr>
          <p:nvPr/>
        </p:nvPicPr>
        <p:blipFill>
          <a:blip r:embed="rId2"/>
          <a:srcRect/>
          <a:stretch>
            <a:fillRect/>
          </a:stretch>
        </p:blipFill>
        <p:spPr bwMode="auto">
          <a:xfrm>
            <a:off x="785786" y="571480"/>
            <a:ext cx="7643866" cy="5786478"/>
          </a:xfrm>
          <a:prstGeom prst="rect">
            <a:avLst/>
          </a:prstGeom>
          <a:noFill/>
          <a:ln w="9525">
            <a:noFill/>
            <a:miter lim="800000"/>
            <a:headEnd/>
            <a:tailEnd/>
          </a:ln>
        </p:spPr>
      </p:pic>
      <p:sp>
        <p:nvSpPr>
          <p:cNvPr id="5" name="4 Rectángulo"/>
          <p:cNvSpPr/>
          <p:nvPr/>
        </p:nvSpPr>
        <p:spPr>
          <a:xfrm>
            <a:off x="1500166" y="1357298"/>
            <a:ext cx="6215106" cy="4093428"/>
          </a:xfrm>
          <a:prstGeom prst="rect">
            <a:avLst/>
          </a:prstGeom>
        </p:spPr>
        <p:txBody>
          <a:bodyPr wrap="square">
            <a:spAutoFit/>
          </a:bodyPr>
          <a:lstStyle/>
          <a:p>
            <a:r>
              <a:rPr lang="es-ES" sz="2000" dirty="0" smtClean="0">
                <a:solidFill>
                  <a:srgbClr val="FFFF00"/>
                </a:solidFill>
                <a:latin typeface="Old English Text MT" pitchFamily="66" charset="0"/>
              </a:rPr>
              <a:t>Los Barrios de Bodegas, son una parte fundamental en la cultura vinícola y en concreto, en este caso en La Rioja.</a:t>
            </a:r>
          </a:p>
          <a:p>
            <a:r>
              <a:rPr lang="es-ES" sz="2000" dirty="0" smtClean="0">
                <a:solidFill>
                  <a:srgbClr val="FFFF00"/>
                </a:solidFill>
                <a:latin typeface="Old English Text MT" pitchFamily="66" charset="0"/>
              </a:rPr>
              <a:t>Estos Barrios de Bodegas eran antiguamente el núcleo donde surgía el bullicio de estos pueblos dedicados a la elaboración de vinos. Eran barrios cargados de ambiente y de vida, la gente del pueblo trabajaba y vivía en algunas épocas del año, casi el día entero allí.</a:t>
            </a:r>
          </a:p>
          <a:p>
            <a:endParaRPr lang="es-ES" sz="2000" dirty="0" smtClean="0">
              <a:solidFill>
                <a:srgbClr val="FFFF00"/>
              </a:solidFill>
              <a:latin typeface="Old English Text MT" pitchFamily="66" charset="0"/>
            </a:endParaRPr>
          </a:p>
          <a:p>
            <a:r>
              <a:rPr lang="es-ES" sz="2000" dirty="0" smtClean="0">
                <a:solidFill>
                  <a:srgbClr val="FFFF00"/>
                </a:solidFill>
                <a:latin typeface="Old English Text MT" pitchFamily="66" charset="0"/>
              </a:rPr>
              <a:t>Las estructuras y la composición de los Barrios de Bodegas eran diferentes de unos municipios a otros, por las condiciones físicas, geológicas y la topografía del terreno. A veces se construía en el exterior del terreno y otras se excavaba en el suelo creando los famosos “Calados”.</a:t>
            </a:r>
            <a:endParaRPr lang="es-ES" sz="2000" dirty="0"/>
          </a:p>
        </p:txBody>
      </p:sp>
      <p:pic>
        <p:nvPicPr>
          <p:cNvPr id="4" name="Picture 4" descr="pc12"/>
          <p:cNvPicPr>
            <a:picLocks noChangeAspect="1" noChangeArrowheads="1" noCrop="1"/>
          </p:cNvPicPr>
          <p:nvPr/>
        </p:nvPicPr>
        <p:blipFill>
          <a:blip r:embed="rId3"/>
          <a:srcRect/>
          <a:stretch>
            <a:fillRect/>
          </a:stretch>
        </p:blipFill>
        <p:spPr bwMode="auto">
          <a:xfrm>
            <a:off x="-19175" y="6000768"/>
            <a:ext cx="876399" cy="857232"/>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2052"/>
                                        </p:tgtEl>
                                        <p:attrNameLst>
                                          <p:attrName>style.visibility</p:attrName>
                                        </p:attrNameLst>
                                      </p:cBhvr>
                                      <p:to>
                                        <p:strVal val="visible"/>
                                      </p:to>
                                    </p:set>
                                    <p:anim calcmode="lin" valueType="num">
                                      <p:cBhvr>
                                        <p:cTn id="7" dur="5000" fill="hold"/>
                                        <p:tgtEl>
                                          <p:spTgt spid="2052"/>
                                        </p:tgtEl>
                                        <p:attrNameLst>
                                          <p:attrName>ppt_w</p:attrName>
                                        </p:attrNameLst>
                                      </p:cBhvr>
                                      <p:tavLst>
                                        <p:tav tm="0">
                                          <p:val>
                                            <p:fltVal val="0"/>
                                          </p:val>
                                        </p:tav>
                                        <p:tav tm="100000">
                                          <p:val>
                                            <p:strVal val="#ppt_w"/>
                                          </p:val>
                                        </p:tav>
                                      </p:tavLst>
                                    </p:anim>
                                    <p:anim calcmode="lin" valueType="num">
                                      <p:cBhvr>
                                        <p:cTn id="8" dur="5000" fill="hold"/>
                                        <p:tgtEl>
                                          <p:spTgt spid="2052"/>
                                        </p:tgtEl>
                                        <p:attrNameLst>
                                          <p:attrName>ppt_h</p:attrName>
                                        </p:attrNameLst>
                                      </p:cBhvr>
                                      <p:tavLst>
                                        <p:tav tm="0">
                                          <p:val>
                                            <p:fltVal val="0"/>
                                          </p:val>
                                        </p:tav>
                                        <p:tav tm="100000">
                                          <p:val>
                                            <p:strVal val="#ppt_h"/>
                                          </p:val>
                                        </p:tav>
                                      </p:tavLst>
                                    </p:anim>
                                    <p:anim calcmode="lin" valueType="num">
                                      <p:cBhvr>
                                        <p:cTn id="9" dur="5000" fill="hold"/>
                                        <p:tgtEl>
                                          <p:spTgt spid="2052"/>
                                        </p:tgtEl>
                                        <p:attrNameLst>
                                          <p:attrName>style.rotation</p:attrName>
                                        </p:attrNameLst>
                                      </p:cBhvr>
                                      <p:tavLst>
                                        <p:tav tm="0">
                                          <p:val>
                                            <p:fltVal val="90"/>
                                          </p:val>
                                        </p:tav>
                                        <p:tav tm="100000">
                                          <p:val>
                                            <p:fltVal val="0"/>
                                          </p:val>
                                        </p:tav>
                                      </p:tavLst>
                                    </p:anim>
                                    <p:animEffect transition="in" filter="fade">
                                      <p:cBhvr>
                                        <p:cTn id="10" dur="5000"/>
                                        <p:tgtEl>
                                          <p:spTgt spid="2052"/>
                                        </p:tgtEl>
                                      </p:cBhvr>
                                    </p:animEffect>
                                  </p:childTnLst>
                                </p:cTn>
                              </p:par>
                              <p:par>
                                <p:cTn id="11" presetID="10"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4735386.jpg"/>
          <p:cNvPicPr>
            <a:picLocks noChangeAspect="1" noChangeArrowheads="1"/>
          </p:cNvPicPr>
          <p:nvPr/>
        </p:nvPicPr>
        <p:blipFill>
          <a:blip r:embed="rId2"/>
          <a:srcRect/>
          <a:stretch>
            <a:fillRect/>
          </a:stretch>
        </p:blipFill>
        <p:spPr bwMode="auto">
          <a:xfrm>
            <a:off x="0" y="0"/>
            <a:ext cx="9154079" cy="6858000"/>
          </a:xfrm>
          <a:prstGeom prst="rect">
            <a:avLst/>
          </a:prstGeom>
          <a:noFill/>
        </p:spPr>
      </p:pic>
    </p:spTree>
  </p:cSld>
  <p:clrMapOvr>
    <a:masterClrMapping/>
  </p:clrMapOvr>
  <p:transition spd="med" advTm="5000"/>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660033"/>
        </a:solidFill>
        <a:effectLst/>
      </p:bgPr>
    </p:bg>
    <p:spTree>
      <p:nvGrpSpPr>
        <p:cNvPr id="1" name=""/>
        <p:cNvGrpSpPr/>
        <p:nvPr/>
      </p:nvGrpSpPr>
      <p:grpSpPr>
        <a:xfrm>
          <a:off x="0" y="0"/>
          <a:ext cx="0" cy="0"/>
          <a:chOff x="0" y="0"/>
          <a:chExt cx="0" cy="0"/>
        </a:xfrm>
      </p:grpSpPr>
      <p:pic>
        <p:nvPicPr>
          <p:cNvPr id="13314" name="Picture 2" descr="C:\Documents and Settings\Dell\Escritorio\barrio-bodegas-anguciana.jpg"/>
          <p:cNvPicPr>
            <a:picLocks noChangeAspect="1" noChangeArrowheads="1"/>
          </p:cNvPicPr>
          <p:nvPr/>
        </p:nvPicPr>
        <p:blipFill>
          <a:blip r:embed="rId2"/>
          <a:srcRect/>
          <a:stretch>
            <a:fillRect/>
          </a:stretch>
        </p:blipFill>
        <p:spPr bwMode="auto">
          <a:xfrm>
            <a:off x="428596" y="928670"/>
            <a:ext cx="7993943" cy="5072098"/>
          </a:xfrm>
          <a:prstGeom prst="rect">
            <a:avLst/>
          </a:prstGeom>
          <a:noFill/>
        </p:spPr>
      </p:pic>
      <p:pic>
        <p:nvPicPr>
          <p:cNvPr id="3" name="Picture 4" descr="12"/>
          <p:cNvPicPr>
            <a:picLocks noChangeAspect="1" noChangeArrowheads="1"/>
          </p:cNvPicPr>
          <p:nvPr/>
        </p:nvPicPr>
        <p:blipFill>
          <a:blip r:embed="rId3"/>
          <a:srcRect/>
          <a:stretch>
            <a:fillRect/>
          </a:stretch>
        </p:blipFill>
        <p:spPr bwMode="auto">
          <a:xfrm>
            <a:off x="428596" y="714356"/>
            <a:ext cx="8286808" cy="5429288"/>
          </a:xfrm>
          <a:prstGeom prst="rect">
            <a:avLst/>
          </a:prstGeom>
          <a:noFill/>
          <a:ln w="9525">
            <a:noFill/>
            <a:miter lim="800000"/>
            <a:headEnd/>
            <a:tailEnd/>
          </a:ln>
        </p:spPr>
      </p:pic>
    </p:spTree>
  </p:cSld>
  <p:clrMapOvr>
    <a:masterClrMapping/>
  </p:clrMapOvr>
  <p:transition spd="med" advTm="9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3"/>
                                        </p:tgtEl>
                                        <p:attrNameLst>
                                          <p:attrName>style.visibility</p:attrName>
                                        </p:attrNameLst>
                                      </p:cBhvr>
                                      <p:to>
                                        <p:strVal val="visible"/>
                                      </p:to>
                                    </p:set>
                                    <p:anim calcmode="lin" valueType="num">
                                      <p:cBhvr>
                                        <p:cTn id="7" dur="5000" fill="hold"/>
                                        <p:tgtEl>
                                          <p:spTgt spid="3"/>
                                        </p:tgtEl>
                                        <p:attrNameLst>
                                          <p:attrName>ppt_w</p:attrName>
                                        </p:attrNameLst>
                                      </p:cBhvr>
                                      <p:tavLst>
                                        <p:tav tm="0">
                                          <p:val>
                                            <p:fltVal val="0"/>
                                          </p:val>
                                        </p:tav>
                                        <p:tav tm="100000">
                                          <p:val>
                                            <p:strVal val="#ppt_w"/>
                                          </p:val>
                                        </p:tav>
                                      </p:tavLst>
                                    </p:anim>
                                    <p:anim calcmode="lin" valueType="num">
                                      <p:cBhvr>
                                        <p:cTn id="8" dur="5000" fill="hold"/>
                                        <p:tgtEl>
                                          <p:spTgt spid="3"/>
                                        </p:tgtEl>
                                        <p:attrNameLst>
                                          <p:attrName>ppt_h</p:attrName>
                                        </p:attrNameLst>
                                      </p:cBhvr>
                                      <p:tavLst>
                                        <p:tav tm="0">
                                          <p:val>
                                            <p:fltVal val="0"/>
                                          </p:val>
                                        </p:tav>
                                        <p:tav tm="100000">
                                          <p:val>
                                            <p:strVal val="#ppt_h"/>
                                          </p:val>
                                        </p:tav>
                                      </p:tavLst>
                                    </p:anim>
                                    <p:anim calcmode="lin" valueType="num">
                                      <p:cBhvr>
                                        <p:cTn id="9" dur="5000" fill="hold"/>
                                        <p:tgtEl>
                                          <p:spTgt spid="3"/>
                                        </p:tgtEl>
                                        <p:attrNameLst>
                                          <p:attrName>style.rotation</p:attrName>
                                        </p:attrNameLst>
                                      </p:cBhvr>
                                      <p:tavLst>
                                        <p:tav tm="0">
                                          <p:val>
                                            <p:fltVal val="90"/>
                                          </p:val>
                                        </p:tav>
                                        <p:tav tm="100000">
                                          <p:val>
                                            <p:fltVal val="0"/>
                                          </p:val>
                                        </p:tav>
                                      </p:tavLst>
                                    </p:anim>
                                    <p:animEffect transition="in" filter="fade">
                                      <p:cBhvr>
                                        <p:cTn id="10" dur="5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CALADOS\barrio-bodegas-650x433.jpg"/>
          <p:cNvPicPr>
            <a:picLocks noChangeAspect="1" noChangeArrowheads="1"/>
          </p:cNvPicPr>
          <p:nvPr/>
        </p:nvPicPr>
        <p:blipFill>
          <a:blip r:embed="rId2"/>
          <a:srcRect/>
          <a:stretch>
            <a:fillRect/>
          </a:stretch>
        </p:blipFill>
        <p:spPr bwMode="auto">
          <a:xfrm>
            <a:off x="0" y="0"/>
            <a:ext cx="9222560" cy="6858000"/>
          </a:xfrm>
          <a:prstGeom prst="rect">
            <a:avLst/>
          </a:prstGeom>
          <a:noFill/>
        </p:spPr>
      </p:pic>
    </p:spTree>
  </p:cSld>
  <p:clrMapOvr>
    <a:masterClrMapping/>
  </p:clrMapOvr>
  <p:transition spd="med" advTm="5000"/>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2495F0ACBFF0B322D2BEF08190686.jpg"/>
          <p:cNvPicPr>
            <a:picLocks noChangeAspect="1" noChangeArrowheads="1"/>
          </p:cNvPicPr>
          <p:nvPr/>
        </p:nvPicPr>
        <p:blipFill>
          <a:blip r:embed="rId2"/>
          <a:srcRect/>
          <a:stretch>
            <a:fillRect/>
          </a:stretch>
        </p:blipFill>
        <p:spPr bwMode="auto">
          <a:xfrm>
            <a:off x="0" y="0"/>
            <a:ext cx="9173438" cy="6858000"/>
          </a:xfrm>
          <a:prstGeom prst="rect">
            <a:avLst/>
          </a:prstGeom>
          <a:noFill/>
        </p:spPr>
      </p:pic>
    </p:spTree>
  </p:cSld>
  <p:clrMapOvr>
    <a:masterClrMapping/>
  </p:clrMapOvr>
  <p:transition spd="med" advTm="5000"/>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queld.jpg"/>
          <p:cNvPicPr>
            <a:picLocks noChangeAspect="1" noChangeArrowheads="1"/>
          </p:cNvPicPr>
          <p:nvPr/>
        </p:nvPicPr>
        <p:blipFill>
          <a:blip r:embed="rId2"/>
          <a:srcRect/>
          <a:stretch>
            <a:fillRect/>
          </a:stretch>
        </p:blipFill>
        <p:spPr bwMode="auto">
          <a:xfrm>
            <a:off x="0" y="0"/>
            <a:ext cx="9123028" cy="6858000"/>
          </a:xfrm>
          <a:prstGeom prst="rect">
            <a:avLst/>
          </a:prstGeom>
          <a:noFill/>
        </p:spPr>
      </p:pic>
    </p:spTree>
  </p:cSld>
  <p:clrMapOvr>
    <a:masterClrMapping/>
  </p:clrMapOvr>
  <p:transition spd="med" advTm="5000"/>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untitledOOOO.bmp"/>
          <p:cNvPicPr>
            <a:picLocks noChangeAspect="1" noChangeArrowheads="1"/>
          </p:cNvPicPr>
          <p:nvPr/>
        </p:nvPicPr>
        <p:blipFill>
          <a:blip r:embed="rId2"/>
          <a:srcRect/>
          <a:stretch>
            <a:fillRect/>
          </a:stretch>
        </p:blipFill>
        <p:spPr bwMode="auto">
          <a:xfrm>
            <a:off x="-428661" y="-357214"/>
            <a:ext cx="9935275" cy="7429552"/>
          </a:xfrm>
          <a:prstGeom prst="rect">
            <a:avLst/>
          </a:prstGeom>
          <a:noFill/>
        </p:spPr>
      </p:pic>
    </p:spTree>
  </p:cSld>
  <p:clrMapOvr>
    <a:masterClrMapping/>
  </p:clrMapOvr>
  <p:transition spd="med" advTm="5000"/>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CALADOS\bo02.jpg"/>
          <p:cNvPicPr>
            <a:picLocks noChangeAspect="1" noChangeArrowheads="1"/>
          </p:cNvPicPr>
          <p:nvPr/>
        </p:nvPicPr>
        <p:blipFill>
          <a:blip r:embed="rId2"/>
          <a:srcRect/>
          <a:stretch>
            <a:fillRect/>
          </a:stretch>
        </p:blipFill>
        <p:spPr bwMode="auto">
          <a:xfrm>
            <a:off x="0" y="0"/>
            <a:ext cx="9255924" cy="3714752"/>
          </a:xfrm>
          <a:prstGeom prst="rect">
            <a:avLst/>
          </a:prstGeom>
          <a:noFill/>
        </p:spPr>
      </p:pic>
      <p:pic>
        <p:nvPicPr>
          <p:cNvPr id="3" name="Picture 2" descr="C:\Documents and Settings\Dell\Escritorio\CALADOS\bodegas-paternina_conde-de-los-andes_4857281.jpg"/>
          <p:cNvPicPr>
            <a:picLocks noChangeAspect="1" noChangeArrowheads="1"/>
          </p:cNvPicPr>
          <p:nvPr/>
        </p:nvPicPr>
        <p:blipFill>
          <a:blip r:embed="rId3"/>
          <a:srcRect/>
          <a:stretch>
            <a:fillRect/>
          </a:stretch>
        </p:blipFill>
        <p:spPr bwMode="auto">
          <a:xfrm>
            <a:off x="0" y="3643314"/>
            <a:ext cx="9144000" cy="3214686"/>
          </a:xfrm>
          <a:prstGeom prst="rect">
            <a:avLst/>
          </a:prstGeom>
          <a:noFill/>
        </p:spPr>
      </p:pic>
    </p:spTree>
  </p:cSld>
  <p:clrMapOvr>
    <a:masterClrMapping/>
  </p:clrMapOvr>
  <p:transition spd="med" advTm="5000"/>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CALADOS\bode04.jpg"/>
          <p:cNvPicPr>
            <a:picLocks noChangeAspect="1" noChangeArrowheads="1"/>
          </p:cNvPicPr>
          <p:nvPr/>
        </p:nvPicPr>
        <p:blipFill>
          <a:blip r:embed="rId2"/>
          <a:srcRect/>
          <a:stretch>
            <a:fillRect/>
          </a:stretch>
        </p:blipFill>
        <p:spPr bwMode="auto">
          <a:xfrm>
            <a:off x="-1" y="0"/>
            <a:ext cx="9169031" cy="6858000"/>
          </a:xfrm>
          <a:prstGeom prst="rect">
            <a:avLst/>
          </a:prstGeom>
          <a:noFill/>
        </p:spPr>
      </p:pic>
    </p:spTree>
  </p:cSld>
  <p:clrMapOvr>
    <a:masterClrMapping/>
  </p:clrMapOvr>
  <p:transition spd="med" advTm="5000"/>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CALADOS\cune_2_g.jpg"/>
          <p:cNvPicPr>
            <a:picLocks noChangeAspect="1" noChangeArrowheads="1"/>
          </p:cNvPicPr>
          <p:nvPr/>
        </p:nvPicPr>
        <p:blipFill>
          <a:blip r:embed="rId2"/>
          <a:srcRect/>
          <a:stretch>
            <a:fillRect/>
          </a:stretch>
        </p:blipFill>
        <p:spPr bwMode="auto">
          <a:xfrm>
            <a:off x="0" y="0"/>
            <a:ext cx="9215466" cy="6858000"/>
          </a:xfrm>
          <a:prstGeom prst="rect">
            <a:avLst/>
          </a:prstGeom>
          <a:noFill/>
        </p:spPr>
      </p:pic>
    </p:spTree>
  </p:cSld>
  <p:clrMapOvr>
    <a:masterClrMapping/>
  </p:clrMapOvr>
  <p:transition spd="med" advTm="5000"/>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CALADOS\El Fabulista 11.jpg"/>
          <p:cNvPicPr>
            <a:picLocks noChangeAspect="1" noChangeArrowheads="1"/>
          </p:cNvPicPr>
          <p:nvPr/>
        </p:nvPicPr>
        <p:blipFill>
          <a:blip r:embed="rId2"/>
          <a:srcRect b="7291"/>
          <a:stretch>
            <a:fillRect/>
          </a:stretch>
        </p:blipFill>
        <p:spPr bwMode="auto">
          <a:xfrm>
            <a:off x="0" y="0"/>
            <a:ext cx="9144000" cy="6858000"/>
          </a:xfrm>
          <a:prstGeom prst="rect">
            <a:avLst/>
          </a:prstGeom>
          <a:noFill/>
        </p:spPr>
      </p:pic>
    </p:spTree>
  </p:cSld>
  <p:clrMapOvr>
    <a:masterClrMapping/>
  </p:clrMapOvr>
  <p:transition spd="med" advTm="5000"/>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CALADOS\El Fabulista 11ÑÑÑ.jpg"/>
          <p:cNvPicPr>
            <a:picLocks noChangeAspect="1" noChangeArrowheads="1"/>
          </p:cNvPicPr>
          <p:nvPr/>
        </p:nvPicPr>
        <p:blipFill>
          <a:blip r:embed="rId2"/>
          <a:srcRect/>
          <a:stretch>
            <a:fillRect/>
          </a:stretch>
        </p:blipFill>
        <p:spPr bwMode="auto">
          <a:xfrm>
            <a:off x="0" y="0"/>
            <a:ext cx="9205194" cy="6858000"/>
          </a:xfrm>
          <a:prstGeom prst="rect">
            <a:avLst/>
          </a:prstGeom>
          <a:noFill/>
        </p:spPr>
      </p:pic>
    </p:spTree>
  </p:cSld>
  <p:clrMapOvr>
    <a:masterClrMapping/>
  </p:clrMapOvr>
  <p:transition spd="med" advTm="5000"/>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CALADOS\galeria_40_32.jpg"/>
          <p:cNvPicPr>
            <a:picLocks noChangeAspect="1" noChangeArrowheads="1"/>
          </p:cNvPicPr>
          <p:nvPr/>
        </p:nvPicPr>
        <p:blipFill>
          <a:blip r:embed="rId2" cstate="print"/>
          <a:srcRect/>
          <a:stretch>
            <a:fillRect/>
          </a:stretch>
        </p:blipFill>
        <p:spPr bwMode="auto">
          <a:xfrm>
            <a:off x="0" y="-357214"/>
            <a:ext cx="9378160" cy="7215214"/>
          </a:xfrm>
          <a:prstGeom prst="rect">
            <a:avLst/>
          </a:prstGeom>
          <a:noFill/>
        </p:spPr>
      </p:pic>
    </p:spTree>
  </p:cSld>
  <p:clrMapOvr>
    <a:masterClrMapping/>
  </p:clrMapOvr>
  <p:transition spd="med" advTm="5000"/>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CALADOS\imagesCAW4S0EG.jpg"/>
          <p:cNvPicPr>
            <a:picLocks noChangeAspect="1" noChangeArrowheads="1"/>
          </p:cNvPicPr>
          <p:nvPr/>
        </p:nvPicPr>
        <p:blipFill>
          <a:blip r:embed="rId2"/>
          <a:srcRect/>
          <a:stretch>
            <a:fillRect/>
          </a:stretch>
        </p:blipFill>
        <p:spPr bwMode="auto">
          <a:xfrm>
            <a:off x="-1" y="0"/>
            <a:ext cx="9242883" cy="6858000"/>
          </a:xfrm>
          <a:prstGeom prst="rect">
            <a:avLst/>
          </a:prstGeom>
          <a:noFill/>
        </p:spPr>
      </p:pic>
    </p:spTree>
  </p:cSld>
  <p:clrMapOvr>
    <a:masterClrMapping/>
  </p:clrMapOvr>
  <p:transition spd="med" advTm="5000"/>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C:\Documents and Settings\Dell\Escritorio\CALADOS\IMG_4701.jpg"/>
          <p:cNvPicPr>
            <a:picLocks noChangeAspect="1" noChangeArrowheads="1"/>
          </p:cNvPicPr>
          <p:nvPr/>
        </p:nvPicPr>
        <p:blipFill>
          <a:blip r:embed="rId2"/>
          <a:srcRect/>
          <a:stretch>
            <a:fillRect/>
          </a:stretch>
        </p:blipFill>
        <p:spPr bwMode="auto">
          <a:xfrm>
            <a:off x="-10810875" y="-8229600"/>
            <a:ext cx="32918400" cy="21945600"/>
          </a:xfrm>
          <a:prstGeom prst="rect">
            <a:avLst/>
          </a:prstGeom>
          <a:noFill/>
        </p:spPr>
      </p:pic>
    </p:spTree>
  </p:cSld>
  <p:clrMapOvr>
    <a:masterClrMapping/>
  </p:clrMapOvr>
  <p:transition spd="med" advTm="5000"/>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C:\Documents and Settings\Dell\Escritorio\CALADOS\bodegas-castillo-mendoza_pxl_ca8f810c97d70a61473d2cf826823ce3.jpg"/>
          <p:cNvPicPr>
            <a:picLocks noChangeAspect="1" noChangeArrowheads="1"/>
          </p:cNvPicPr>
          <p:nvPr/>
        </p:nvPicPr>
        <p:blipFill>
          <a:blip r:embed="rId2" cstate="print"/>
          <a:srcRect/>
          <a:stretch>
            <a:fillRect/>
          </a:stretch>
        </p:blipFill>
        <p:spPr bwMode="auto">
          <a:xfrm>
            <a:off x="-1" y="0"/>
            <a:ext cx="9227903" cy="6858000"/>
          </a:xfrm>
          <a:prstGeom prst="rect">
            <a:avLst/>
          </a:prstGeom>
          <a:noFill/>
        </p:spPr>
      </p:pic>
    </p:spTree>
  </p:cSld>
  <p:clrMapOvr>
    <a:masterClrMapping/>
  </p:clrMapOvr>
  <p:transition spd="med" advTm="5000"/>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CALADOS\1902.jpg"/>
          <p:cNvPicPr>
            <a:picLocks noChangeAspect="1" noChangeArrowheads="1"/>
          </p:cNvPicPr>
          <p:nvPr/>
        </p:nvPicPr>
        <p:blipFill>
          <a:blip r:embed="rId2"/>
          <a:srcRect/>
          <a:stretch>
            <a:fillRect/>
          </a:stretch>
        </p:blipFill>
        <p:spPr bwMode="auto">
          <a:xfrm>
            <a:off x="0" y="0"/>
            <a:ext cx="9127968" cy="6858000"/>
          </a:xfrm>
          <a:prstGeom prst="rect">
            <a:avLst/>
          </a:prstGeom>
          <a:noFill/>
        </p:spPr>
      </p:pic>
    </p:spTree>
  </p:cSld>
  <p:clrMapOvr>
    <a:masterClrMapping/>
  </p:clrMapOvr>
  <p:transition spd="med" advTm="5000"/>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CALADOS\imagen744p.jpg"/>
          <p:cNvPicPr>
            <a:picLocks noChangeAspect="1" noChangeArrowheads="1"/>
          </p:cNvPicPr>
          <p:nvPr/>
        </p:nvPicPr>
        <p:blipFill>
          <a:blip r:embed="rId2"/>
          <a:srcRect/>
          <a:stretch>
            <a:fillRect/>
          </a:stretch>
        </p:blipFill>
        <p:spPr bwMode="auto">
          <a:xfrm>
            <a:off x="0" y="0"/>
            <a:ext cx="9141862" cy="6858000"/>
          </a:xfrm>
          <a:prstGeom prst="rect">
            <a:avLst/>
          </a:prstGeom>
          <a:noFill/>
        </p:spPr>
      </p:pic>
    </p:spTree>
  </p:cSld>
  <p:clrMapOvr>
    <a:masterClrMapping/>
  </p:clrMapOvr>
  <p:transition spd="med" advTm="8000"/>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bg>
      <p:bgPr>
        <a:solidFill>
          <a:srgbClr val="660033"/>
        </a:solidFill>
        <a:effectLst/>
      </p:bgPr>
    </p:bg>
    <p:spTree>
      <p:nvGrpSpPr>
        <p:cNvPr id="1" name=""/>
        <p:cNvGrpSpPr/>
        <p:nvPr/>
      </p:nvGrpSpPr>
      <p:grpSpPr>
        <a:xfrm>
          <a:off x="0" y="0"/>
          <a:ext cx="0" cy="0"/>
          <a:chOff x="0" y="0"/>
          <a:chExt cx="0" cy="0"/>
        </a:xfrm>
      </p:grpSpPr>
      <p:sp>
        <p:nvSpPr>
          <p:cNvPr id="2" name="1 Rectángulo"/>
          <p:cNvSpPr/>
          <p:nvPr/>
        </p:nvSpPr>
        <p:spPr>
          <a:xfrm>
            <a:off x="428596" y="642918"/>
            <a:ext cx="8358246" cy="5509200"/>
          </a:xfrm>
          <a:prstGeom prst="rect">
            <a:avLst/>
          </a:prstGeom>
        </p:spPr>
        <p:txBody>
          <a:bodyPr wrap="square">
            <a:spAutoFit/>
          </a:bodyPr>
          <a:lstStyle/>
          <a:p>
            <a:pPr algn="ctr"/>
            <a:r>
              <a:rPr lang="es-ES" sz="1600" dirty="0" smtClean="0">
                <a:solidFill>
                  <a:srgbClr val="FFFF00"/>
                </a:solidFill>
                <a:latin typeface="Old English Text MT" pitchFamily="66" charset="0"/>
                <a:cs typeface="Arial" pitchFamily="34" charset="0"/>
              </a:rPr>
              <a:t>Así se definen los siguientes nombres descriptivos:</a:t>
            </a:r>
          </a:p>
          <a:p>
            <a:pPr algn="ctr"/>
            <a:endParaRPr lang="es-ES" sz="1600" dirty="0" smtClean="0">
              <a:solidFill>
                <a:srgbClr val="FFFF00"/>
              </a:solidFill>
              <a:latin typeface="Old English Text MT" pitchFamily="66" charset="0"/>
              <a:cs typeface="Arial" pitchFamily="34" charset="0"/>
            </a:endParaRPr>
          </a:p>
          <a:p>
            <a:pPr algn="ctr"/>
            <a:r>
              <a:rPr lang="es-ES" sz="1600" dirty="0" smtClean="0">
                <a:solidFill>
                  <a:srgbClr val="FFFF00"/>
                </a:solidFill>
                <a:latin typeface="Old English Text MT" pitchFamily="66" charset="0"/>
                <a:cs typeface="Arial" pitchFamily="34" charset="0"/>
              </a:rPr>
              <a:t>Vino Joven: También conocido como Vino del Año, es aquel que se elabora para su inmediata comercialización en el mercado. No ha pasado por tanto en ningún momento por el proceso envejecimiento en barrica o, como mucho, menos del tiempo del establecido legalmente para los vinos Crianza. </a:t>
            </a:r>
          </a:p>
          <a:p>
            <a:pPr algn="ctr"/>
            <a:endParaRPr lang="es-ES" sz="1600" dirty="0" smtClean="0">
              <a:solidFill>
                <a:srgbClr val="FFFF00"/>
              </a:solidFill>
              <a:latin typeface="Old English Text MT" pitchFamily="66" charset="0"/>
              <a:cs typeface="Arial" pitchFamily="34" charset="0"/>
            </a:endParaRPr>
          </a:p>
          <a:p>
            <a:pPr algn="ctr"/>
            <a:r>
              <a:rPr lang="es-ES" sz="1600" dirty="0" smtClean="0">
                <a:solidFill>
                  <a:srgbClr val="FFFF00"/>
                </a:solidFill>
                <a:latin typeface="Old English Text MT" pitchFamily="66" charset="0"/>
                <a:cs typeface="Arial" pitchFamily="34" charset="0"/>
              </a:rPr>
              <a:t>Vino de Crianza: El vino tinto debe haber pasado un proceso de envejecimiento de dos años, con un mínimo de seis meses en madera (algunas regiones como Rioja insisten en doce mejor que seis) y debe ser puesto a la venta en su tercer año. En cuanto a los vinos rosados y blancos, deben permanecer 18 meses en la bodega, de los que seis meses deben ser por lo menos en barrica de madera. Su comercialización se realiza en su segundo año.</a:t>
            </a:r>
          </a:p>
          <a:p>
            <a:pPr algn="ctr"/>
            <a:endParaRPr lang="es-ES" sz="1600" dirty="0" smtClean="0">
              <a:solidFill>
                <a:srgbClr val="FFFF00"/>
              </a:solidFill>
              <a:latin typeface="Old English Text MT" pitchFamily="66" charset="0"/>
              <a:cs typeface="Arial" pitchFamily="34" charset="0"/>
            </a:endParaRPr>
          </a:p>
          <a:p>
            <a:pPr algn="ctr"/>
            <a:r>
              <a:rPr lang="es-ES" sz="1600" dirty="0" smtClean="0">
                <a:solidFill>
                  <a:srgbClr val="FFFF00"/>
                </a:solidFill>
                <a:latin typeface="Old English Text MT" pitchFamily="66" charset="0"/>
                <a:cs typeface="Arial" pitchFamily="34" charset="0"/>
              </a:rPr>
              <a:t>Vino de Reserva: El tinto deber permanecer tres años en la bodega, de los que al menos uno debe hacerlo en barrica. Se comercializa en su cuarto año. Los vinos blancos y rosados deben estar 18 meses en la bodega, seis meses en madera, y puestos a la venta en su tercer año.</a:t>
            </a:r>
          </a:p>
          <a:p>
            <a:pPr algn="ctr"/>
            <a:endParaRPr lang="es-ES" sz="1600" dirty="0" smtClean="0">
              <a:solidFill>
                <a:srgbClr val="FFFF00"/>
              </a:solidFill>
              <a:latin typeface="Old English Text MT" pitchFamily="66" charset="0"/>
              <a:cs typeface="Arial" pitchFamily="34" charset="0"/>
            </a:endParaRPr>
          </a:p>
          <a:p>
            <a:pPr algn="ctr"/>
            <a:r>
              <a:rPr lang="es-ES" sz="1600" dirty="0" smtClean="0">
                <a:solidFill>
                  <a:srgbClr val="FFFF00"/>
                </a:solidFill>
                <a:latin typeface="Old English Text MT" pitchFamily="66" charset="0"/>
                <a:cs typeface="Arial" pitchFamily="34" charset="0"/>
              </a:rPr>
              <a:t>Vino Gran Reserva: Sólo llegan a esta etapa del envejecimiento las que son consideradas como las mejores cosechas. El tinto deber haber pasado al menos 5 años en bodega de los cuales año y medio es en barricas de madera y el resto en botella. Deben comercializarse en su sexto año. Los vinos rosados y blancos permanecen en la bodega durante cuatro años y al menos seis meses en barricas. Se comercializan también en su sexto año.</a:t>
            </a:r>
            <a:endParaRPr lang="es-ES" sz="1600" dirty="0">
              <a:solidFill>
                <a:srgbClr val="FFFF00"/>
              </a:solidFill>
              <a:latin typeface="Old English Text MT" pitchFamily="66" charset="0"/>
              <a:cs typeface="Arial" pitchFamily="34" charset="0"/>
            </a:endParaRPr>
          </a:p>
        </p:txBody>
      </p:sp>
      <p:pic>
        <p:nvPicPr>
          <p:cNvPr id="5" name="Picture 4" descr="12"/>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pic>
        <p:nvPicPr>
          <p:cNvPr id="6" name="Picture 4" descr="pc12"/>
          <p:cNvPicPr>
            <a:picLocks noChangeAspect="1" noChangeArrowheads="1" noCrop="1"/>
          </p:cNvPicPr>
          <p:nvPr/>
        </p:nvPicPr>
        <p:blipFill>
          <a:blip r:embed="rId3"/>
          <a:srcRect/>
          <a:stretch>
            <a:fillRect/>
          </a:stretch>
        </p:blipFill>
        <p:spPr bwMode="auto">
          <a:xfrm>
            <a:off x="0" y="6005487"/>
            <a:ext cx="871574" cy="852513"/>
          </a:xfrm>
          <a:prstGeom prst="rect">
            <a:avLst/>
          </a:prstGeom>
          <a:noFill/>
          <a:ln w="9525">
            <a:noFill/>
            <a:miter lim="800000"/>
            <a:headEnd/>
            <a:tailEnd/>
          </a:ln>
        </p:spPr>
      </p:pic>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iterate type="lt">
                                    <p:tmPct val="5000"/>
                                  </p:iterate>
                                  <p:childTnLst>
                                    <p:set>
                                      <p:cBhvr>
                                        <p:cTn id="6" dur="1" fill="hold">
                                          <p:stCondLst>
                                            <p:cond delay="0"/>
                                          </p:stCondLst>
                                        </p:cTn>
                                        <p:tgtEl>
                                          <p:spTgt spid="5"/>
                                        </p:tgtEl>
                                        <p:attrNameLst>
                                          <p:attrName>style.visibility</p:attrName>
                                        </p:attrNameLst>
                                      </p:cBhvr>
                                      <p:to>
                                        <p:strVal val="visible"/>
                                      </p:to>
                                    </p:set>
                                    <p:anim calcmode="lin" valueType="num">
                                      <p:cBhvr>
                                        <p:cTn id="7" dur="5000" fill="hold"/>
                                        <p:tgtEl>
                                          <p:spTgt spid="5"/>
                                        </p:tgtEl>
                                        <p:attrNameLst>
                                          <p:attrName>ppt_w</p:attrName>
                                        </p:attrNameLst>
                                      </p:cBhvr>
                                      <p:tavLst>
                                        <p:tav tm="0">
                                          <p:val>
                                            <p:fltVal val="0"/>
                                          </p:val>
                                        </p:tav>
                                        <p:tav tm="100000">
                                          <p:val>
                                            <p:strVal val="#ppt_w"/>
                                          </p:val>
                                        </p:tav>
                                      </p:tavLst>
                                    </p:anim>
                                    <p:anim calcmode="lin" valueType="num">
                                      <p:cBhvr>
                                        <p:cTn id="8" dur="5000" fill="hold"/>
                                        <p:tgtEl>
                                          <p:spTgt spid="5"/>
                                        </p:tgtEl>
                                        <p:attrNameLst>
                                          <p:attrName>ppt_h</p:attrName>
                                        </p:attrNameLst>
                                      </p:cBhvr>
                                      <p:tavLst>
                                        <p:tav tm="0">
                                          <p:val>
                                            <p:fltVal val="0"/>
                                          </p:val>
                                        </p:tav>
                                        <p:tav tm="100000">
                                          <p:val>
                                            <p:strVal val="#ppt_h"/>
                                          </p:val>
                                        </p:tav>
                                      </p:tavLst>
                                    </p:anim>
                                    <p:anim calcmode="lin" valueType="num">
                                      <p:cBhvr>
                                        <p:cTn id="9" dur="5000" fill="hold"/>
                                        <p:tgtEl>
                                          <p:spTgt spid="5"/>
                                        </p:tgtEl>
                                        <p:attrNameLst>
                                          <p:attrName>style.rotation</p:attrName>
                                        </p:attrNameLst>
                                      </p:cBhvr>
                                      <p:tavLst>
                                        <p:tav tm="0">
                                          <p:val>
                                            <p:fltVal val="90"/>
                                          </p:val>
                                        </p:tav>
                                        <p:tav tm="100000">
                                          <p:val>
                                            <p:fltVal val="0"/>
                                          </p:val>
                                        </p:tav>
                                      </p:tavLst>
                                    </p:anim>
                                    <p:animEffect transition="in" filter="fade">
                                      <p:cBhvr>
                                        <p:cTn id="10" dur="5000"/>
                                        <p:tgtEl>
                                          <p:spTgt spid="5"/>
                                        </p:tgtEl>
                                      </p:cBhvr>
                                    </p:animEffect>
                                  </p:childTnLst>
                                </p:cTn>
                              </p:par>
                              <p:par>
                                <p:cTn id="11" presetID="1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fade">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CALADOS\copa%20vino%20default.jpg"/>
          <p:cNvPicPr>
            <a:picLocks noChangeAspect="1" noChangeArrowheads="1"/>
          </p:cNvPicPr>
          <p:nvPr/>
        </p:nvPicPr>
        <p:blipFill>
          <a:blip r:embed="rId2"/>
          <a:srcRect/>
          <a:stretch>
            <a:fillRect/>
          </a:stretch>
        </p:blipFill>
        <p:spPr bwMode="auto">
          <a:xfrm>
            <a:off x="0" y="0"/>
            <a:ext cx="10972800" cy="7315200"/>
          </a:xfrm>
          <a:prstGeom prst="rect">
            <a:avLst/>
          </a:prstGeom>
          <a:noFill/>
        </p:spPr>
      </p:pic>
    </p:spTree>
  </p:cSld>
  <p:clrMapOvr>
    <a:masterClrMapping/>
  </p:clrMapOvr>
  <p:transition spd="med" advTm="5000"/>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C:\Documents and Settings\Dell\Escritorio\CALADOS\copa-vino.jpg"/>
          <p:cNvPicPr>
            <a:picLocks noChangeAspect="1" noChangeArrowheads="1"/>
          </p:cNvPicPr>
          <p:nvPr/>
        </p:nvPicPr>
        <p:blipFill>
          <a:blip r:embed="rId2"/>
          <a:srcRect/>
          <a:stretch>
            <a:fillRect/>
          </a:stretch>
        </p:blipFill>
        <p:spPr bwMode="auto">
          <a:xfrm>
            <a:off x="0" y="0"/>
            <a:ext cx="9144000" cy="6858000"/>
          </a:xfrm>
          <a:prstGeom prst="rect">
            <a:avLst/>
          </a:prstGeom>
          <a:noFill/>
        </p:spPr>
      </p:pic>
    </p:spTree>
  </p:cSld>
  <p:clrMapOvr>
    <a:masterClrMapping/>
  </p:clrMapOvr>
  <p:transition spd="med" advTm="5000"/>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CALADOS\cata-de-vino-hotel-do-alesanco-la-rioja.jpg"/>
          <p:cNvPicPr>
            <a:picLocks noChangeAspect="1" noChangeArrowheads="1"/>
          </p:cNvPicPr>
          <p:nvPr/>
        </p:nvPicPr>
        <p:blipFill>
          <a:blip r:embed="rId2"/>
          <a:srcRect/>
          <a:stretch>
            <a:fillRect/>
          </a:stretch>
        </p:blipFill>
        <p:spPr bwMode="auto">
          <a:xfrm>
            <a:off x="-4151313" y="-2432050"/>
            <a:ext cx="15240001" cy="10134600"/>
          </a:xfrm>
          <a:prstGeom prst="rect">
            <a:avLst/>
          </a:prstGeom>
          <a:noFill/>
        </p:spPr>
      </p:pic>
    </p:spTree>
  </p:cSld>
  <p:clrMapOvr>
    <a:masterClrMapping/>
  </p:clrMapOvr>
  <p:transition spd="med" advTm="5000"/>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C:\Documents and Settings\Dell\Escritorio\CALADOS\vino-copa--644x362.jpg"/>
          <p:cNvPicPr>
            <a:picLocks noChangeAspect="1" noChangeArrowheads="1"/>
          </p:cNvPicPr>
          <p:nvPr/>
        </p:nvPicPr>
        <p:blipFill>
          <a:blip r:embed="rId2"/>
          <a:srcRect/>
          <a:stretch>
            <a:fillRect/>
          </a:stretch>
        </p:blipFill>
        <p:spPr bwMode="auto">
          <a:xfrm>
            <a:off x="-1" y="0"/>
            <a:ext cx="9277426" cy="6858000"/>
          </a:xfrm>
          <a:prstGeom prst="rect">
            <a:avLst/>
          </a:prstGeom>
          <a:noFill/>
        </p:spPr>
      </p:pic>
    </p:spTree>
  </p:cSld>
  <p:clrMapOvr>
    <a:masterClrMapping/>
  </p:clrMapOvr>
  <p:transition spd="med" advTm="5000"/>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solidFill>
          <a:srgbClr val="660033"/>
        </a:solidFill>
        <a:effectLst/>
      </p:bgPr>
    </p:bg>
    <p:spTree>
      <p:nvGrpSpPr>
        <p:cNvPr id="1" name=""/>
        <p:cNvGrpSpPr/>
        <p:nvPr/>
      </p:nvGrpSpPr>
      <p:grpSpPr>
        <a:xfrm>
          <a:off x="0" y="0"/>
          <a:ext cx="0" cy="0"/>
          <a:chOff x="0" y="0"/>
          <a:chExt cx="0" cy="0"/>
        </a:xfrm>
      </p:grpSpPr>
      <p:pic>
        <p:nvPicPr>
          <p:cNvPr id="14" name="Picture 2" descr="C:\Documents and Settings\Dell\Escritorio\CALADOS\BEBER-~1.JPG"/>
          <p:cNvPicPr>
            <a:picLocks noChangeAspect="1" noChangeArrowheads="1"/>
          </p:cNvPicPr>
          <p:nvPr/>
        </p:nvPicPr>
        <p:blipFill>
          <a:blip r:embed="rId2"/>
          <a:srcRect/>
          <a:stretch>
            <a:fillRect/>
          </a:stretch>
        </p:blipFill>
        <p:spPr bwMode="auto">
          <a:xfrm>
            <a:off x="-60179" y="-285776"/>
            <a:ext cx="9204179" cy="7143776"/>
          </a:xfrm>
          <a:prstGeom prst="rect">
            <a:avLst/>
          </a:prstGeom>
          <a:noFill/>
        </p:spPr>
      </p:pic>
      <p:sp>
        <p:nvSpPr>
          <p:cNvPr id="6" name="5 Rectángulo"/>
          <p:cNvSpPr/>
          <p:nvPr/>
        </p:nvSpPr>
        <p:spPr>
          <a:xfrm>
            <a:off x="357158" y="500042"/>
            <a:ext cx="3643338" cy="1815864"/>
          </a:xfrm>
          <a:prstGeom prst="rect">
            <a:avLst/>
          </a:prstGeom>
          <a:noFill/>
          <a:ln>
            <a:noFill/>
          </a:ln>
        </p:spPr>
        <p:txBody>
          <a:bodyPr wrap="square" lIns="91422" tIns="45711" rIns="91422" bIns="45711">
            <a:spAutoFit/>
          </a:bodyPr>
          <a:lstStyle/>
          <a:p>
            <a:pPr lvl="1" algn="ctr"/>
            <a:r>
              <a:rPr lang="es-ES" sz="2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r>
              <a:rPr lang="es-ES" sz="2800" b="1" i="1" kern="10" dirty="0" smtClean="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endParaRPr lang="es-ES" sz="28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endParaRPr>
          </a:p>
        </p:txBody>
      </p:sp>
      <p:pic>
        <p:nvPicPr>
          <p:cNvPr id="9" name="Image 2" descr="swirlrainbw3.gif"/>
          <p:cNvPicPr>
            <a:picLocks noChangeAspect="1"/>
          </p:cNvPicPr>
          <p:nvPr/>
        </p:nvPicPr>
        <p:blipFill>
          <a:blip r:embed="rId3"/>
          <a:srcRect/>
          <a:stretch>
            <a:fillRect/>
          </a:stretch>
        </p:blipFill>
        <p:spPr bwMode="auto">
          <a:xfrm rot="10800000">
            <a:off x="0" y="0"/>
            <a:ext cx="9144000" cy="69850"/>
          </a:xfrm>
          <a:prstGeom prst="rect">
            <a:avLst/>
          </a:prstGeom>
          <a:noFill/>
          <a:ln w="9525">
            <a:noFill/>
            <a:miter lim="800000"/>
            <a:headEnd/>
            <a:tailEnd/>
          </a:ln>
        </p:spPr>
      </p:pic>
      <p:pic>
        <p:nvPicPr>
          <p:cNvPr id="10" name="Image 2" descr="swirlrainbw3.gif"/>
          <p:cNvPicPr>
            <a:picLocks noChangeAspect="1"/>
          </p:cNvPicPr>
          <p:nvPr/>
        </p:nvPicPr>
        <p:blipFill>
          <a:blip r:embed="rId3"/>
          <a:srcRect/>
          <a:stretch>
            <a:fillRect/>
          </a:stretch>
        </p:blipFill>
        <p:spPr bwMode="auto">
          <a:xfrm rot="10800000">
            <a:off x="0" y="6788150"/>
            <a:ext cx="9144000" cy="69850"/>
          </a:xfrm>
          <a:prstGeom prst="rect">
            <a:avLst/>
          </a:prstGeom>
          <a:noFill/>
          <a:ln w="9525">
            <a:noFill/>
            <a:miter lim="800000"/>
            <a:headEnd/>
            <a:tailEnd/>
          </a:ln>
        </p:spPr>
      </p:pic>
      <p:pic>
        <p:nvPicPr>
          <p:cNvPr id="11" name="Image 2" descr="swirlrainbw3.gif"/>
          <p:cNvPicPr>
            <a:picLocks noChangeAspect="1"/>
          </p:cNvPicPr>
          <p:nvPr/>
        </p:nvPicPr>
        <p:blipFill>
          <a:blip r:embed="rId3"/>
          <a:srcRect/>
          <a:stretch>
            <a:fillRect/>
          </a:stretch>
        </p:blipFill>
        <p:spPr bwMode="auto">
          <a:xfrm rot="5400000">
            <a:off x="-3394075" y="3394075"/>
            <a:ext cx="6858000" cy="69850"/>
          </a:xfrm>
          <a:prstGeom prst="rect">
            <a:avLst/>
          </a:prstGeom>
          <a:noFill/>
          <a:ln w="9525">
            <a:noFill/>
            <a:miter lim="800000"/>
            <a:headEnd/>
            <a:tailEnd/>
          </a:ln>
        </p:spPr>
      </p:pic>
      <p:pic>
        <p:nvPicPr>
          <p:cNvPr id="12" name="Image 2" descr="swirlrainbw3.gif"/>
          <p:cNvPicPr>
            <a:picLocks noChangeAspect="1"/>
          </p:cNvPicPr>
          <p:nvPr/>
        </p:nvPicPr>
        <p:blipFill>
          <a:blip r:embed="rId3"/>
          <a:srcRect/>
          <a:stretch>
            <a:fillRect/>
          </a:stretch>
        </p:blipFill>
        <p:spPr bwMode="auto">
          <a:xfrm rot="5400000">
            <a:off x="5680075" y="3394075"/>
            <a:ext cx="6858000" cy="69850"/>
          </a:xfrm>
          <a:prstGeom prst="rect">
            <a:avLst/>
          </a:prstGeom>
          <a:noFill/>
          <a:ln w="9525">
            <a:noFill/>
            <a:miter lim="800000"/>
            <a:headEnd/>
            <a:tailEnd/>
          </a:ln>
        </p:spPr>
      </p:pic>
      <p:pic>
        <p:nvPicPr>
          <p:cNvPr id="13" name="Picture 2" descr="CARA"/>
          <p:cNvPicPr>
            <a:picLocks noChangeAspect="1" noChangeArrowheads="1"/>
          </p:cNvPicPr>
          <p:nvPr/>
        </p:nvPicPr>
        <p:blipFill>
          <a:blip r:embed="rId4" cstate="print"/>
          <a:srcRect/>
          <a:stretch>
            <a:fillRect/>
          </a:stretch>
        </p:blipFill>
        <p:spPr bwMode="auto">
          <a:xfrm>
            <a:off x="7858148" y="5500702"/>
            <a:ext cx="1000132" cy="1052513"/>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wrap="square">
            <a:spAutoFit/>
          </a:bodyPr>
          <a:lstStyle/>
          <a:p>
            <a:pPr algn="ctr"/>
            <a:r>
              <a:rPr lang="es-ES" sz="28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smtClean="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endPar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endParaRPr>
          </a:p>
        </p:txBody>
      </p:sp>
    </p:spTree>
  </p:cSld>
  <p:clrMapOvr>
    <a:masterClrMapping/>
  </p:clrMapOvr>
  <p:transition spd="med" advTm="11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entr" presetSubtype="0" accel="50000" fill="hold" nodeType="afterEffect">
                                  <p:stCondLst>
                                    <p:cond delay="0"/>
                                  </p:stCondLst>
                                  <p:iterate type="lt">
                                    <p:tmPct val="50000"/>
                                  </p:iterate>
                                  <p:childTnLst>
                                    <p:set>
                                      <p:cBhvr>
                                        <p:cTn id="6" dur="1" fill="hold">
                                          <p:stCondLst>
                                            <p:cond delay="0"/>
                                          </p:stCondLst>
                                        </p:cTn>
                                        <p:tgtEl>
                                          <p:spTgt spid="6">
                                            <p:txEl>
                                              <p:pRg st="0" end="0"/>
                                            </p:txEl>
                                          </p:spTgt>
                                        </p:tgtEl>
                                        <p:attrNameLst>
                                          <p:attrName>style.visibility</p:attrName>
                                        </p:attrNameLst>
                                      </p:cBhvr>
                                      <p:to>
                                        <p:strVal val="visible"/>
                                      </p:to>
                                    </p:set>
                                    <p:set>
                                      <p:cBhvr>
                                        <p:cTn id="7" dur="455" fill="hold">
                                          <p:stCondLst>
                                            <p:cond delay="0"/>
                                          </p:stCondLst>
                                        </p:cTn>
                                        <p:tgtEl>
                                          <p:spTgt spid="6">
                                            <p:txEl>
                                              <p:pRg st="0" end="0"/>
                                            </p:txEl>
                                          </p:spTgt>
                                        </p:tgtEl>
                                        <p:attrNameLst>
                                          <p:attrName>style.rotation</p:attrName>
                                        </p:attrNameLst>
                                      </p:cBhvr>
                                      <p:to>
                                        <p:strVal val="-45.0"/>
                                      </p:to>
                                    </p:set>
                                    <p:anim calcmode="lin" valueType="num">
                                      <p:cBhvr>
                                        <p:cTn id="8" dur="455" fill="hold">
                                          <p:stCondLst>
                                            <p:cond delay="455"/>
                                          </p:stCondLst>
                                        </p:cTn>
                                        <p:tgtEl>
                                          <p:spTgt spid="6">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6">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6">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6">
                                            <p:txEl>
                                              <p:pRg st="0" end="0"/>
                                            </p:txEl>
                                          </p:spTgt>
                                        </p:tgtEl>
                                        <p:attrNameLst>
                                          <p:attrName>ppt_y</p:attrName>
                                        </p:attrNameLst>
                                      </p:cBhvr>
                                      <p:tavLst>
                                        <p:tav tm="0">
                                          <p:val>
                                            <p:strVal val="#ppt_y-(0.354*#ppt_w-0.172*#ppt_h)"/>
                                          </p:val>
                                        </p:tav>
                                        <p:tav tm="100000">
                                          <p:val>
                                            <p:strVal val="#ppt_y"/>
                                          </p:val>
                                        </p:tav>
                                      </p:tavLst>
                                    </p:anim>
                                  </p:childTnLst>
                                </p:cTn>
                              </p:par>
                            </p:childTnLst>
                          </p:cTn>
                        </p:par>
                        <p:par>
                          <p:cTn id="12" fill="hold">
                            <p:stCondLst>
                              <p:cond delay="13000"/>
                            </p:stCondLst>
                            <p:childTnLst>
                              <p:par>
                                <p:cTn id="13" presetID="38" presetClass="entr" presetSubtype="0" accel="50000" fill="hold" nodeType="afterEffect">
                                  <p:stCondLst>
                                    <p:cond delay="0"/>
                                  </p:stCondLst>
                                  <p:iterate type="lt">
                                    <p:tmPct val="50000"/>
                                  </p:iterate>
                                  <p:childTnLst>
                                    <p:set>
                                      <p:cBhvr>
                                        <p:cTn id="14" dur="1" fill="hold">
                                          <p:stCondLst>
                                            <p:cond delay="0"/>
                                          </p:stCondLst>
                                        </p:cTn>
                                        <p:tgtEl>
                                          <p:spTgt spid="6">
                                            <p:txEl>
                                              <p:pRg st="1" end="1"/>
                                            </p:txEl>
                                          </p:spTgt>
                                        </p:tgtEl>
                                        <p:attrNameLst>
                                          <p:attrName>style.visibility</p:attrName>
                                        </p:attrNameLst>
                                      </p:cBhvr>
                                      <p:to>
                                        <p:strVal val="visible"/>
                                      </p:to>
                                    </p:set>
                                    <p:set>
                                      <p:cBhvr>
                                        <p:cTn id="15" dur="455" fill="hold">
                                          <p:stCondLst>
                                            <p:cond delay="0"/>
                                          </p:stCondLst>
                                        </p:cTn>
                                        <p:tgtEl>
                                          <p:spTgt spid="6">
                                            <p:txEl>
                                              <p:pRg st="1" end="1"/>
                                            </p:txEl>
                                          </p:spTgt>
                                        </p:tgtEl>
                                        <p:attrNameLst>
                                          <p:attrName>style.rotation</p:attrName>
                                        </p:attrNameLst>
                                      </p:cBhvr>
                                      <p:to>
                                        <p:strVal val="-45.0"/>
                                      </p:to>
                                    </p:set>
                                    <p:anim calcmode="lin" valueType="num">
                                      <p:cBhvr>
                                        <p:cTn id="16" dur="455" fill="hold">
                                          <p:stCondLst>
                                            <p:cond delay="455"/>
                                          </p:stCondLst>
                                        </p:cTn>
                                        <p:tgtEl>
                                          <p:spTgt spid="6">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17" dur="455" fill="hold">
                                          <p:stCondLst>
                                            <p:cond delay="0"/>
                                          </p:stCondLst>
                                        </p:cTn>
                                        <p:tgtEl>
                                          <p:spTgt spid="6">
                                            <p:txEl>
                                              <p:pRg st="1" end="1"/>
                                            </p:txEl>
                                          </p:spTgt>
                                        </p:tgtEl>
                                        <p:attrNameLst>
                                          <p:attrName>ppt_y</p:attrName>
                                        </p:attrNameLst>
                                      </p:cBhvr>
                                      <p:tavLst>
                                        <p:tav tm="0">
                                          <p:val>
                                            <p:strVal val="#ppt_y-1"/>
                                          </p:val>
                                        </p:tav>
                                        <p:tav tm="100000">
                                          <p:val>
                                            <p:strVal val="#ppt_y-(0.354*#ppt_w-0.172*#ppt_h)"/>
                                          </p:val>
                                        </p:tav>
                                      </p:tavLst>
                                    </p:anim>
                                    <p:anim calcmode="lin" valueType="num">
                                      <p:cBhvr>
                                        <p:cTn id="18" dur="156" decel="50000" autoRev="1" fill="hold">
                                          <p:stCondLst>
                                            <p:cond delay="455"/>
                                          </p:stCondLst>
                                        </p:cTn>
                                        <p:tgtEl>
                                          <p:spTgt spid="6">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19" dur="136" fill="hold">
                                          <p:stCondLst>
                                            <p:cond delay="864"/>
                                          </p:stCondLst>
                                        </p:cTn>
                                        <p:tgtEl>
                                          <p:spTgt spid="6">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VISITA LOS CALADOS DE LA RIOJ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-VISITA LOS CALADOS DE LA RIOJA-</Template>
  <TotalTime>11</TotalTime>
  <Words>583</Words>
  <Application>Microsoft Office PowerPoint</Application>
  <PresentationFormat>Presentación en pantalla (4:3)</PresentationFormat>
  <Paragraphs>61</Paragraphs>
  <Slides>59</Slides>
  <Notes>1</Notes>
  <HiddenSlides>0</HiddenSlides>
  <MMClips>0</MMClips>
  <ScaleCrop>false</ScaleCrop>
  <HeadingPairs>
    <vt:vector size="4" baseType="variant">
      <vt:variant>
        <vt:lpstr>Tema</vt:lpstr>
      </vt:variant>
      <vt:variant>
        <vt:i4>1</vt:i4>
      </vt:variant>
      <vt:variant>
        <vt:lpstr>Títulos de diapositiva</vt:lpstr>
      </vt:variant>
      <vt:variant>
        <vt:i4>59</vt:i4>
      </vt:variant>
    </vt:vector>
  </HeadingPairs>
  <TitlesOfParts>
    <vt:vector size="60" baseType="lpstr">
      <vt:lpstr>-VISITA LOS CALADOS DE LA RIOJA-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2</cp:revision>
  <dcterms:created xsi:type="dcterms:W3CDTF">2013-08-15T14:17:00Z</dcterms:created>
  <dcterms:modified xsi:type="dcterms:W3CDTF">2013-08-15T14:28:36Z</dcterms:modified>
</cp:coreProperties>
</file>