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7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7" r:id="rId23"/>
  </p:sldIdLst>
  <p:sldSz cx="12192000" cy="6858000"/>
  <p:notesSz cx="6858000" cy="9144000"/>
  <p:embeddedFontLst>
    <p:embeddedFont>
      <p:font typeface="Arial Rounded MT Bold" panose="020F0704030504030204" pitchFamily="34" charset="0"/>
      <p:regular r:id="rId24"/>
    </p:embeddedFont>
    <p:embeddedFont>
      <p:font typeface="Calibri Light" panose="020F0302020204030204" pitchFamily="34" charset="0"/>
      <p:regular r:id="rId25"/>
      <p:italic r:id="rId26"/>
    </p:embeddedFont>
    <p:embeddedFont>
      <p:font typeface="Calibri" panose="020F0502020204030204" pitchFamily="34" charset="0"/>
      <p:regular r:id="rId27"/>
      <p:bold r:id="rId28"/>
      <p:italic r:id="rId29"/>
      <p:boldItalic r:id="rId30"/>
    </p:embeddedFont>
    <p:embeddedFont>
      <p:font typeface="Kristen ITC" panose="03050502040202030202" pitchFamily="66" charset="0"/>
      <p:regular r:id="rId31"/>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eitcReLCb8JDMyx1QAGUg==" hashData="cxAOc2hdSDuqagYjFe4hD3BwHPqawKSBd0n3dSSLY/y9SrwkCQAJhEjvhy6L4xkh/TWRh9392M28TPd02bY/h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60"/>
  </p:normalViewPr>
  <p:slideViewPr>
    <p:cSldViewPr snapToGrid="0">
      <p:cViewPr varScale="1">
        <p:scale>
          <a:sx n="74" d="100"/>
          <a:sy n="74" d="100"/>
        </p:scale>
        <p:origin x="57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3.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2.fntdata"/><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1.fntdata"/><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font" Target="fonts/font5.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8.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CD52C61C-2854-477B-A550-3952BACE9CDD}" type="datetimeFigureOut">
              <a:rPr lang="es-MX" smtClean="0"/>
              <a:t>17/03/2015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44BBDC27-F372-448A-B05B-9084080C0900}" type="slidenum">
              <a:rPr lang="es-MX" smtClean="0"/>
              <a:t>‹Nº›</a:t>
            </a:fld>
            <a:endParaRPr lang="es-MX"/>
          </a:p>
        </p:txBody>
      </p:sp>
    </p:spTree>
    <p:extLst>
      <p:ext uri="{BB962C8B-B14F-4D97-AF65-F5344CB8AC3E}">
        <p14:creationId xmlns:p14="http://schemas.microsoft.com/office/powerpoint/2010/main" val="12211286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CD52C61C-2854-477B-A550-3952BACE9CDD}" type="datetimeFigureOut">
              <a:rPr lang="es-MX" smtClean="0"/>
              <a:t>17/03/2015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44BBDC27-F372-448A-B05B-9084080C0900}" type="slidenum">
              <a:rPr lang="es-MX" smtClean="0"/>
              <a:t>‹Nº›</a:t>
            </a:fld>
            <a:endParaRPr lang="es-MX"/>
          </a:p>
        </p:txBody>
      </p:sp>
    </p:spTree>
    <p:extLst>
      <p:ext uri="{BB962C8B-B14F-4D97-AF65-F5344CB8AC3E}">
        <p14:creationId xmlns:p14="http://schemas.microsoft.com/office/powerpoint/2010/main" val="25188471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D52C61C-2854-477B-A550-3952BACE9CDD}" type="datetimeFigureOut">
              <a:rPr lang="es-MX" smtClean="0"/>
              <a:t>17/03/2015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44BBDC27-F372-448A-B05B-9084080C0900}" type="slidenum">
              <a:rPr lang="es-MX" smtClean="0"/>
              <a:t>‹Nº›</a:t>
            </a:fld>
            <a:endParaRPr lang="es-MX"/>
          </a:p>
        </p:txBody>
      </p:sp>
    </p:spTree>
    <p:extLst>
      <p:ext uri="{BB962C8B-B14F-4D97-AF65-F5344CB8AC3E}">
        <p14:creationId xmlns:p14="http://schemas.microsoft.com/office/powerpoint/2010/main" val="65642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CD52C61C-2854-477B-A550-3952BACE9CDD}" type="datetimeFigureOut">
              <a:rPr lang="es-MX" smtClean="0"/>
              <a:t>17/03/2015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44BBDC27-F372-448A-B05B-9084080C0900}" type="slidenum">
              <a:rPr lang="es-MX" smtClean="0"/>
              <a:t>‹Nº›</a:t>
            </a:fld>
            <a:endParaRPr lang="es-MX"/>
          </a:p>
        </p:txBody>
      </p:sp>
    </p:spTree>
    <p:extLst>
      <p:ext uri="{BB962C8B-B14F-4D97-AF65-F5344CB8AC3E}">
        <p14:creationId xmlns:p14="http://schemas.microsoft.com/office/powerpoint/2010/main" val="27336480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CD52C61C-2854-477B-A550-3952BACE9CDD}" type="datetimeFigureOut">
              <a:rPr lang="es-MX" smtClean="0"/>
              <a:t>17/03/2015</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44BBDC27-F372-448A-B05B-9084080C0900}" type="slidenum">
              <a:rPr lang="es-MX" smtClean="0"/>
              <a:t>‹Nº›</a:t>
            </a:fld>
            <a:endParaRPr lang="es-MX"/>
          </a:p>
        </p:txBody>
      </p:sp>
    </p:spTree>
    <p:extLst>
      <p:ext uri="{BB962C8B-B14F-4D97-AF65-F5344CB8AC3E}">
        <p14:creationId xmlns:p14="http://schemas.microsoft.com/office/powerpoint/2010/main" val="31448267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CD52C61C-2854-477B-A550-3952BACE9CDD}" type="datetimeFigureOut">
              <a:rPr lang="es-MX" smtClean="0"/>
              <a:t>17/03/2015</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44BBDC27-F372-448A-B05B-9084080C0900}" type="slidenum">
              <a:rPr lang="es-MX" smtClean="0"/>
              <a:t>‹Nº›</a:t>
            </a:fld>
            <a:endParaRPr lang="es-MX"/>
          </a:p>
        </p:txBody>
      </p:sp>
    </p:spTree>
    <p:extLst>
      <p:ext uri="{BB962C8B-B14F-4D97-AF65-F5344CB8AC3E}">
        <p14:creationId xmlns:p14="http://schemas.microsoft.com/office/powerpoint/2010/main" val="2644382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D52C61C-2854-477B-A550-3952BACE9CDD}" type="datetimeFigureOut">
              <a:rPr lang="es-MX" smtClean="0"/>
              <a:t>17/03/2015</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44BBDC27-F372-448A-B05B-9084080C0900}" type="slidenum">
              <a:rPr lang="es-MX" smtClean="0"/>
              <a:t>‹Nº›</a:t>
            </a:fld>
            <a:endParaRPr lang="es-MX"/>
          </a:p>
        </p:txBody>
      </p:sp>
    </p:spTree>
    <p:extLst>
      <p:ext uri="{BB962C8B-B14F-4D97-AF65-F5344CB8AC3E}">
        <p14:creationId xmlns:p14="http://schemas.microsoft.com/office/powerpoint/2010/main" val="14758820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D52C61C-2854-477B-A550-3952BACE9CDD}" type="datetimeFigureOut">
              <a:rPr lang="es-MX" smtClean="0"/>
              <a:t>17/03/2015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44BBDC27-F372-448A-B05B-9084080C0900}" type="slidenum">
              <a:rPr lang="es-MX" smtClean="0"/>
              <a:t>‹Nº›</a:t>
            </a:fld>
            <a:endParaRPr lang="es-MX"/>
          </a:p>
        </p:txBody>
      </p:sp>
    </p:spTree>
    <p:extLst>
      <p:ext uri="{BB962C8B-B14F-4D97-AF65-F5344CB8AC3E}">
        <p14:creationId xmlns:p14="http://schemas.microsoft.com/office/powerpoint/2010/main" val="28291639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D52C61C-2854-477B-A550-3952BACE9CDD}" type="datetimeFigureOut">
              <a:rPr lang="es-MX" smtClean="0"/>
              <a:t>17/03/2015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44BBDC27-F372-448A-B05B-9084080C0900}" type="slidenum">
              <a:rPr lang="es-MX" smtClean="0"/>
              <a:t>‹Nº›</a:t>
            </a:fld>
            <a:endParaRPr lang="es-MX"/>
          </a:p>
        </p:txBody>
      </p:sp>
    </p:spTree>
    <p:extLst>
      <p:ext uri="{BB962C8B-B14F-4D97-AF65-F5344CB8AC3E}">
        <p14:creationId xmlns:p14="http://schemas.microsoft.com/office/powerpoint/2010/main" val="27812709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CD52C61C-2854-477B-A550-3952BACE9CDD}" type="datetimeFigureOut">
              <a:rPr lang="es-MX" smtClean="0"/>
              <a:t>17/03/2015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44BBDC27-F372-448A-B05B-9084080C0900}" type="slidenum">
              <a:rPr lang="es-MX" smtClean="0"/>
              <a:t>‹Nº›</a:t>
            </a:fld>
            <a:endParaRPr lang="es-MX"/>
          </a:p>
        </p:txBody>
      </p:sp>
    </p:spTree>
    <p:extLst>
      <p:ext uri="{BB962C8B-B14F-4D97-AF65-F5344CB8AC3E}">
        <p14:creationId xmlns:p14="http://schemas.microsoft.com/office/powerpoint/2010/main" val="8869086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CD52C61C-2854-477B-A550-3952BACE9CDD}" type="datetimeFigureOut">
              <a:rPr lang="es-MX" smtClean="0"/>
              <a:t>17/03/2015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44BBDC27-F372-448A-B05B-9084080C0900}" type="slidenum">
              <a:rPr lang="es-MX" smtClean="0"/>
              <a:t>‹Nº›</a:t>
            </a:fld>
            <a:endParaRPr lang="es-MX"/>
          </a:p>
        </p:txBody>
      </p:sp>
    </p:spTree>
    <p:extLst>
      <p:ext uri="{BB962C8B-B14F-4D97-AF65-F5344CB8AC3E}">
        <p14:creationId xmlns:p14="http://schemas.microsoft.com/office/powerpoint/2010/main" val="8803682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554657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tile tx="0" ty="0" sx="100000" sy="100000" flip="none" algn="tl"/>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52C61C-2854-477B-A550-3952BACE9CDD}" type="datetimeFigureOut">
              <a:rPr lang="es-MX" smtClean="0"/>
              <a:t>17/03/2015</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BBDC27-F372-448A-B05B-9084080C0900}" type="slidenum">
              <a:rPr lang="es-MX" smtClean="0"/>
              <a:t>‹Nº›</a:t>
            </a:fld>
            <a:endParaRPr lang="es-MX"/>
          </a:p>
        </p:txBody>
      </p:sp>
    </p:spTree>
    <p:extLst>
      <p:ext uri="{BB962C8B-B14F-4D97-AF65-F5344CB8AC3E}">
        <p14:creationId xmlns:p14="http://schemas.microsoft.com/office/powerpoint/2010/main" val="14676449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338238663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vk.com/mispps" TargetMode="External"/><Relationship Id="rId3" Type="http://schemas.openxmlformats.org/officeDocument/2006/relationships/image" Target="../media/image25.png"/><Relationship Id="rId7" Type="http://schemas.openxmlformats.org/officeDocument/2006/relationships/hyperlink" Target="https://www.facebook.com/mispps" TargetMode="External"/><Relationship Id="rId12" Type="http://schemas.openxmlformats.org/officeDocument/2006/relationships/image" Target="../media/image3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7.png"/><Relationship Id="rId11" Type="http://schemas.openxmlformats.org/officeDocument/2006/relationships/hyperlink" Target="https://plus.google.com/+Mispps/" TargetMode="External"/><Relationship Id="rId5" Type="http://schemas.openxmlformats.org/officeDocument/2006/relationships/image" Target="../media/image26.png"/><Relationship Id="rId10" Type="http://schemas.openxmlformats.org/officeDocument/2006/relationships/image" Target="../media/image2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1999"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3" name="Imagen 2"/>
          <p:cNvPicPr>
            <a:picLocks noChangeAspect="1"/>
          </p:cNvPicPr>
          <p:nvPr/>
        </p:nvPicPr>
        <p:blipFill rotWithShape="1">
          <a:blip r:embed="rId4">
            <a:duotone>
              <a:prstClr val="black"/>
              <a:schemeClr val="accent2">
                <a:tint val="45000"/>
                <a:satMod val="400000"/>
              </a:schemeClr>
            </a:duotone>
            <a:extLst>
              <a:ext uri="{28A0092B-C50C-407E-A947-70E740481C1C}">
                <a14:useLocalDpi xmlns:a14="http://schemas.microsoft.com/office/drawing/2010/main" val="0"/>
              </a:ext>
            </a:extLst>
          </a:blip>
          <a:srcRect b="51334"/>
          <a:stretch/>
        </p:blipFill>
        <p:spPr>
          <a:xfrm>
            <a:off x="605306" y="6092358"/>
            <a:ext cx="5306097" cy="409537"/>
          </a:xfrm>
          <a:prstGeom prst="rect">
            <a:avLst/>
          </a:prstGeom>
        </p:spPr>
      </p:pic>
      <p:pic>
        <p:nvPicPr>
          <p:cNvPr id="5" name="Imagen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5999" y="2188440"/>
            <a:ext cx="5265641" cy="1906075"/>
          </a:xfrm>
          <a:prstGeom prst="rect">
            <a:avLst/>
          </a:prstGeom>
          <a:effectLst/>
        </p:spPr>
      </p:pic>
    </p:spTree>
    <p:extLst>
      <p:ext uri="{BB962C8B-B14F-4D97-AF65-F5344CB8AC3E}">
        <p14:creationId xmlns:p14="http://schemas.microsoft.com/office/powerpoint/2010/main" val="18542687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sndAc>
          <p:stSnd loop="1">
            <p:snd r:embed="rId2" name="15 Songs Of The Sandman( Lullaby.wav"/>
          </p:stSnd>
        </p:sndAc>
      </p:transition>
    </mc:Choice>
    <mc:Fallback xmlns="">
      <p:transition spd="slow">
        <p:fade/>
        <p:sndAc>
          <p:stSnd loop="1">
            <p:snd r:embed="rId6" name="15 Songs Of The Sandman( Lullab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2750"/>
                                        <p:tgtEl>
                                          <p:spTgt spid="2"/>
                                        </p:tgtEl>
                                      </p:cBhvr>
                                    </p:animEffect>
                                  </p:childTnLst>
                                </p:cTn>
                              </p:par>
                            </p:childTnLst>
                          </p:cTn>
                        </p:par>
                        <p:par>
                          <p:cTn id="8" fill="hold">
                            <p:stCondLst>
                              <p:cond delay="2750"/>
                            </p:stCondLst>
                            <p:childTnLst>
                              <p:par>
                                <p:cTn id="9" presetID="53" presetClass="entr" presetSubtype="52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500" fill="hold"/>
                                        <p:tgtEl>
                                          <p:spTgt spid="5"/>
                                        </p:tgtEl>
                                        <p:attrNameLst>
                                          <p:attrName>ppt_w</p:attrName>
                                        </p:attrNameLst>
                                      </p:cBhvr>
                                      <p:tavLst>
                                        <p:tav tm="0">
                                          <p:val>
                                            <p:fltVal val="0"/>
                                          </p:val>
                                        </p:tav>
                                        <p:tav tm="100000">
                                          <p:val>
                                            <p:strVal val="#ppt_w"/>
                                          </p:val>
                                        </p:tav>
                                      </p:tavLst>
                                    </p:anim>
                                    <p:anim calcmode="lin" valueType="num">
                                      <p:cBhvr>
                                        <p:cTn id="12" dur="2500" fill="hold"/>
                                        <p:tgtEl>
                                          <p:spTgt spid="5"/>
                                        </p:tgtEl>
                                        <p:attrNameLst>
                                          <p:attrName>ppt_h</p:attrName>
                                        </p:attrNameLst>
                                      </p:cBhvr>
                                      <p:tavLst>
                                        <p:tav tm="0">
                                          <p:val>
                                            <p:fltVal val="0"/>
                                          </p:val>
                                        </p:tav>
                                        <p:tav tm="100000">
                                          <p:val>
                                            <p:strVal val="#ppt_h"/>
                                          </p:val>
                                        </p:tav>
                                      </p:tavLst>
                                    </p:anim>
                                    <p:animEffect transition="in" filter="fade">
                                      <p:cBhvr>
                                        <p:cTn id="13" dur="2500"/>
                                        <p:tgtEl>
                                          <p:spTgt spid="5"/>
                                        </p:tgtEl>
                                      </p:cBhvr>
                                    </p:animEffect>
                                    <p:anim calcmode="lin" valueType="num">
                                      <p:cBhvr>
                                        <p:cTn id="14" dur="2500" fill="hold"/>
                                        <p:tgtEl>
                                          <p:spTgt spid="5"/>
                                        </p:tgtEl>
                                        <p:attrNameLst>
                                          <p:attrName>ppt_x</p:attrName>
                                        </p:attrNameLst>
                                      </p:cBhvr>
                                      <p:tavLst>
                                        <p:tav tm="0">
                                          <p:val>
                                            <p:fltVal val="0.5"/>
                                          </p:val>
                                        </p:tav>
                                        <p:tav tm="100000">
                                          <p:val>
                                            <p:strVal val="#ppt_x"/>
                                          </p:val>
                                        </p:tav>
                                      </p:tavLst>
                                    </p:anim>
                                    <p:anim calcmode="lin" valueType="num">
                                      <p:cBhvr>
                                        <p:cTn id="15" dur="2500" fill="hold"/>
                                        <p:tgtEl>
                                          <p:spTgt spid="5"/>
                                        </p:tgtEl>
                                        <p:attrNameLst>
                                          <p:attrName>ppt_y</p:attrName>
                                        </p:attrNameLst>
                                      </p:cBhvr>
                                      <p:tavLst>
                                        <p:tav tm="0">
                                          <p:val>
                                            <p:fltVal val="0.5"/>
                                          </p:val>
                                        </p:tav>
                                        <p:tav tm="100000">
                                          <p:val>
                                            <p:strVal val="#ppt_y"/>
                                          </p:val>
                                        </p:tav>
                                      </p:tavLst>
                                    </p:anim>
                                  </p:childTnLst>
                                </p:cTn>
                              </p:par>
                            </p:childTnLst>
                          </p:cTn>
                        </p:par>
                        <p:par>
                          <p:cTn id="16" fill="hold">
                            <p:stCondLst>
                              <p:cond delay="5250"/>
                            </p:stCondLst>
                            <p:childTnLst>
                              <p:par>
                                <p:cTn id="17" presetID="22" presetClass="entr" presetSubtype="8"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8615965" y="373487"/>
            <a:ext cx="3322749" cy="5690789"/>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Todo varón desde que presenta su primera eyaculación, y toda mujer desde que presenta su primera menstruación (</a:t>
            </a:r>
            <a:r>
              <a:rPr lang="es-MX" sz="2000" b="1" dirty="0" err="1"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menarca</a:t>
            </a: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 generalmente antes de los 15 años de edad, es capaz biológicamente, de engendrar un hijo, aunque no conviene que lo hagan antes de completar su maduración biológica, psicológica, y social, y establezcan un matrimonio.</a:t>
            </a:r>
            <a:endParaRPr lang="es-MX" sz="2000" b="1" dirty="0">
              <a:ln>
                <a:solidFill>
                  <a:schemeClr val="tx1"/>
                </a:solidFill>
              </a:ln>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66920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128790" y="3966694"/>
            <a:ext cx="6941712" cy="2397579"/>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El varón es fértil, si en su semen hay no menos de 100 millones de espermatozoides sanos y móviles por eyaculación; y la mujer es fértil si ovula regularmente, y no hay enfermedades o defectos en sus órganos reproductores, que impidan la concepción, nidación, y desarrollo del hijo dentro de la matriz materna, después de una relación sexual normal y oportuna.</a:t>
            </a:r>
            <a:endParaRPr lang="es-MX" sz="2000" b="1" dirty="0">
              <a:ln>
                <a:solidFill>
                  <a:schemeClr val="tx1"/>
                </a:solidFill>
              </a:ln>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17403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down)">
                                      <p:cBhvr>
                                        <p:cTn id="7" dur="2000"/>
                                        <p:tgtEl>
                                          <p:spTgt spid="3"/>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128789" y="347731"/>
            <a:ext cx="3026535" cy="6349430"/>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Sólo se puede concebir un hijo dentro del periodo de unas dos horas posteriores a la ovulación (el día 14 antes de la siguiente menstruación), y dado que los espermatozoides solo sobreviven unos 3 días, es necesario que el varón deposite en la vagina oportunamente (no más de dos días antes de la ovulación), una cantidad suficiente de semen fecundo.</a:t>
            </a:r>
            <a:endParaRPr lang="es-MX" sz="2000" b="1" dirty="0">
              <a:ln>
                <a:solidFill>
                  <a:schemeClr val="tx1"/>
                </a:solidFill>
              </a:ln>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296587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6825803" y="3271234"/>
            <a:ext cx="5177307" cy="3385542"/>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Así, teóricamente, aunque los riesgos de falla por diversas causas son muchos, se puede evitar el embarazo, practicando la abstinencia de relaciones sexuales durante el día de la ovulación y los tres días previos; y se pueden evitar efectivamente, todos los embarazos no deseados, simplemente practicando estrictamente, la abstinencia pre y extramarital.</a:t>
            </a:r>
            <a:endParaRPr lang="es-MX" sz="2000" b="1" dirty="0">
              <a:ln>
                <a:solidFill>
                  <a:schemeClr val="tx1"/>
                </a:solidFill>
              </a:ln>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116270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down)">
                                      <p:cBhvr>
                                        <p:cTn id="7" dur="2000"/>
                                        <p:tgtEl>
                                          <p:spTgt spid="3"/>
                                        </p:tgtEl>
                                      </p:cBhvr>
                                    </p:animEffect>
                                  </p:childTnLst>
                                </p:cTn>
                              </p:par>
                            </p:childTnLst>
                          </p:cTn>
                        </p:par>
                        <p:par>
                          <p:cTn id="8" fill="hold">
                            <p:stCondLst>
                              <p:cond delay="200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6259132" y="3451538"/>
            <a:ext cx="5769736" cy="3056221"/>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Con muy contadas excepciones, la mujer no ovula (y por lo tanto no puede concebir), durante los 9 meses de un embarazo, mientras esté amamantando, y frecuentemente, durante estados de estrés extremo, malnutrición severa, y fiebre persistente; y su fertilidad finaliza definitivamente, con la menopausia, generalmente entre los 45 y 50 años de edad.</a:t>
            </a:r>
            <a:endParaRPr lang="es-MX" sz="2000" b="1" dirty="0">
              <a:ln>
                <a:solidFill>
                  <a:schemeClr val="tx1"/>
                </a:solidFill>
              </a:ln>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183185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22" presetClass="entr" presetSubtype="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right)">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4340180" y="579549"/>
            <a:ext cx="3387144" cy="5361468"/>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Las dos formas de control definitivo de la fertilidad, son la </a:t>
            </a:r>
            <a:r>
              <a:rPr lang="es-MX" sz="2000" b="1" dirty="0" err="1"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Salpingoclasia</a:t>
            </a: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 el corte y ligadura de las trompas de Falopio en la mujer; y la Vasectomía, que consiste en la ligadura de los vasos deferentes del varón, que transportan los espermatozoides desde los testículos a las glándulas seminales, donde son almacenados antes de poder </a:t>
            </a:r>
            <a:b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b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ser eyaculados.</a:t>
            </a:r>
            <a:endParaRPr lang="es-MX" sz="2000" b="1" dirty="0">
              <a:ln>
                <a:solidFill>
                  <a:schemeClr val="tx1"/>
                </a:solidFill>
              </a:ln>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753268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down)">
                                      <p:cBhvr>
                                        <p:cTn id="7" dur="2000"/>
                                        <p:tgtEl>
                                          <p:spTgt spid="3"/>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412124" y="4932608"/>
            <a:ext cx="11359166" cy="1738938"/>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El llamado coito interrumpido, con el fin de verter el semen fuera de la mujer, es un método altamente inefectivo, pues basta que una gota de semen haya quedado en el vaso vaginal, para que teóricamente se pueda llevar a cabo la concepción de un hijo. El condón, aún usado a tiempo y adecuadamente, no tiene más del 90% de efectividad </a:t>
            </a:r>
            <a:b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b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para evitar embarazos.</a:t>
            </a:r>
            <a:endParaRPr lang="es-MX" sz="2000" b="1" dirty="0">
              <a:ln>
                <a:solidFill>
                  <a:schemeClr val="tx1"/>
                </a:solidFill>
              </a:ln>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502394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5988676" y="3528812"/>
            <a:ext cx="5962918" cy="3056221"/>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El uso de sustancias espermaticidas (óvulos, espumas, etc.) previas a las </a:t>
            </a:r>
            <a:b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b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relaciones sexuales, y el uso temporal de un dispositivo intrauterino (DIU), son </a:t>
            </a:r>
            <a:b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b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métodos que en forma mucho más efectiva, impiden la sobrevida y la migración de los espermatozoides hacia el fondo uterino (por estorbo y el efecto de sustancias paralizadoras), evitando así la concepción.</a:t>
            </a:r>
            <a:endParaRPr lang="es-MX" sz="2000" b="1" dirty="0">
              <a:ln>
                <a:solidFill>
                  <a:schemeClr val="tx1"/>
                </a:solidFill>
              </a:ln>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7274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down)">
                                      <p:cBhvr>
                                        <p:cTn id="7" dur="2000"/>
                                        <p:tgtEl>
                                          <p:spTgt spid="3"/>
                                        </p:tgtEl>
                                      </p:cBhvr>
                                    </p:animEffect>
                                  </p:childTnLst>
                                </p:cTn>
                              </p:par>
                            </p:childTnLst>
                          </p:cTn>
                        </p:par>
                        <p:par>
                          <p:cTn id="8" fill="hold">
                            <p:stCondLst>
                              <p:cond delay="2000"/>
                            </p:stCondLst>
                            <p:childTnLst>
                              <p:par>
                                <p:cTn id="9" presetID="22" presetClass="entr" presetSubtype="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right)">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566669" y="425003"/>
            <a:ext cx="4971245" cy="3385542"/>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En los excepcionales casos de falla como método anticonceptivo, el DIU además, evita la nidación del embrión, y con ello, el establecimiento e inicio del embarazo, por lo que en esos raros casos, funciona como un micro-abortivo. Pero los mejores métodos de control de la fertilidad, prácticamente 100% efectivos, son los métodos hormonales anovulatorios.</a:t>
            </a:r>
            <a:endParaRPr lang="es-MX" sz="2000" b="1" dirty="0" smtClean="0">
              <a:ln>
                <a:solidFill>
                  <a:schemeClr val="tx1"/>
                </a:solidFill>
              </a:ln>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736269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6877317" y="154546"/>
            <a:ext cx="5177307" cy="3056221"/>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Los métodos anovulatorios, sin alterar el ciclo menstrual, ni la capacidad de tener relaciones sexuales normales, evitan durante todo el tiempo en que se usen adecuadamente, que haya ovulación (expulsión cíclica de un óvulo o célula reproductora femenina, indispensable para concebir un hijo), y con ello, que se establezca un embarazo no deseado.</a:t>
            </a:r>
            <a:endParaRPr lang="es-MX" sz="2000" b="1" dirty="0">
              <a:ln>
                <a:solidFill>
                  <a:schemeClr val="tx1"/>
                </a:solidFill>
              </a:ln>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886379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down)">
                                      <p:cBhvr>
                                        <p:cTn id="7" dur="2000"/>
                                        <p:tgtEl>
                                          <p:spTgt spid="3"/>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425003" y="5087155"/>
            <a:ext cx="11307651" cy="1409617"/>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En resumen, el propósito de los métodos de control de la fertilidad, sean la abstinencia (periódica, pre y extramarital), los de barrera (condón, diafragma), los espermaticidas (espumas, óvulos, etc.), y los anovulatorios, es evitar que un espermatozoide alcance al óvulo en la trompa de Falopio, lo fertilice, y así se conciba un hijo y nuevo ser humano.</a:t>
            </a:r>
            <a:endParaRPr lang="es-MX" sz="2000" b="1" dirty="0">
              <a:ln>
                <a:solidFill>
                  <a:schemeClr val="tx1"/>
                </a:solidFill>
              </a:ln>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403583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167425" y="180304"/>
            <a:ext cx="11809927" cy="1409617"/>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El control de la fertilidad ha permitido la verdadera planificación familiar, permitiendo a los matrimonios espaciar y limitar los embarazos para procrear los hijos deseados; y evitar los embarazos en las edades y circunstancias en que el matrimonio está en situaciones poco favorables para cumplir con la enorme responsabilidad que implica procrear hijos.</a:t>
            </a:r>
            <a:endParaRPr lang="es-MX" sz="2000" b="1" dirty="0">
              <a:ln>
                <a:solidFill>
                  <a:schemeClr val="tx1"/>
                </a:solidFill>
              </a:ln>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403645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down)">
                                      <p:cBhvr>
                                        <p:cTn id="7" dur="2000"/>
                                        <p:tgtEl>
                                          <p:spTgt spid="3"/>
                                        </p:tgtEl>
                                      </p:cBhvr>
                                    </p:animEffect>
                                  </p:childTnLst>
                                </p:cTn>
                              </p:par>
                            </p:childTnLst>
                          </p:cTn>
                        </p:par>
                        <p:par>
                          <p:cTn id="8" fill="hold">
                            <p:stCondLst>
                              <p:cond delay="2000"/>
                            </p:stCondLst>
                            <p:childTnLst>
                              <p:par>
                                <p:cTn id="9" presetID="22" presetClass="entr" presetSubtype="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right)">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90151" y="4391696"/>
            <a:ext cx="6967471" cy="2380523"/>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Es importante enfatizar que el control artificial y temporal de la fertilidad, debe hacerse bajo estricto control médico;  que es bueno no usar el mismo método por más de dos años consecutivos; y que tan pronto se complete el número de hijos deseados, debe recurrirse a un método de control definitivo de la fertilidad (</a:t>
            </a:r>
            <a:r>
              <a:rPr lang="es-MX" sz="2000" b="1" dirty="0" err="1"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Salpingoclasia</a:t>
            </a: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 o Vasectomía).</a:t>
            </a:r>
            <a:endParaRPr lang="es-MX" sz="2000" b="1" dirty="0" smtClean="0">
              <a:ln>
                <a:solidFill>
                  <a:schemeClr val="tx1"/>
                </a:solidFill>
              </a:ln>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146314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412124" y="4803820"/>
            <a:ext cx="11372045" cy="1841530"/>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Los anovulatorios, en sus múltiples presentaciones (pastillas, inyecciones, parches, etc.), se distribuyen gratuitamente, o a precios muy accesibles, en la mayoría de los países, por lo que desde su aparición y uso universal a partir de la década de 1970, se ha hecho popular la frase publicitaria que dice, con mucha razón: </a:t>
            </a:r>
          </a:p>
          <a:p>
            <a:pPr algn="ctr">
              <a:lnSpc>
                <a:spcPct val="107000"/>
              </a:lnSpc>
              <a:spcAft>
                <a:spcPts val="800"/>
              </a:spcAft>
            </a:pPr>
            <a:r>
              <a:rPr lang="es-MX" sz="2000" b="1" dirty="0" smtClean="0">
                <a:ln>
                  <a:solidFill>
                    <a:schemeClr val="tx1"/>
                  </a:solidFill>
                </a:ln>
                <a:solidFill>
                  <a:srgbClr val="FFFF00"/>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“USTED DECIDE SI SE EMBARAZA”</a:t>
            </a:r>
            <a:endParaRPr lang="es-MX" sz="2000" b="1" dirty="0">
              <a:ln>
                <a:solidFill>
                  <a:schemeClr val="tx1"/>
                </a:solidFill>
              </a:ln>
              <a:solidFill>
                <a:srgbClr val="FFFF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506947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down)">
                                      <p:cBhvr>
                                        <p:cTn id="7" dur="2000"/>
                                        <p:tgtEl>
                                          <p:spTgt spid="3"/>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257577" y="4945487"/>
            <a:ext cx="11668260" cy="1738938"/>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Por todo esto, con la excepción de los hijos concebidos excepcionalmente, como consecuencia de actos criminales (violación, incesto), podemos decir que actualmente, la única razón por la que una pareja engendra un hijo no deseado, es por ignorancia, por uso inadecuado de los métodos anticonceptivos, o por la práctica irresponsable de relaciones sexuales.</a:t>
            </a:r>
            <a:endParaRPr lang="es-MX" sz="2000" b="1" dirty="0">
              <a:ln>
                <a:solidFill>
                  <a:schemeClr val="tx1"/>
                </a:solidFill>
              </a:ln>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181828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502277" y="837127"/>
            <a:ext cx="4056844" cy="4373505"/>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Se ha hecho muy popular defender que toda mujer tiene derecho a decidir si desea o no embarazarse; y que tiene todo el derecho de hacer lo que se le antoje con su cuerpo; y es posible que sea cierto; pero una vez que está embarazada, ya no tiene derecho a hacer lo que se le antoje con su hijo en gestación (sea deseado o no), y menos, a asesinarlo y abortarlo.</a:t>
            </a:r>
            <a:endParaRPr lang="es-MX" sz="2000" b="1" dirty="0" smtClean="0">
              <a:ln>
                <a:solidFill>
                  <a:schemeClr val="tx1"/>
                </a:solidFill>
              </a:ln>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127975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down)">
                                      <p:cBhvr>
                                        <p:cTn id="7" dur="2000"/>
                                        <p:tgtEl>
                                          <p:spTgt spid="3"/>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244700" y="3799268"/>
            <a:ext cx="6156100" cy="2726900"/>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Los métodos de control de la natalidad, como el aborto de cualquier tipo y por cualquier razón, con el fin de evitar que llegue a término el embarazo, y que nazca el hijo no deseado, a base de matar y expulsar al bebé en gestación (desarrollo intrauterino), son criminales, pues biológicamente, un feticidio, es igual a un infanticidio, y por lo tanto, es un homicidio.</a:t>
            </a:r>
            <a:endParaRPr lang="es-MX" sz="2000" b="1" dirty="0">
              <a:ln>
                <a:solidFill>
                  <a:schemeClr val="tx1"/>
                </a:solidFill>
              </a:ln>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884415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489397" y="4829576"/>
            <a:ext cx="11140226" cy="1738938"/>
          </a:xfrm>
          <a:prstGeom prst="rect">
            <a:avLst/>
          </a:prstGeom>
          <a:noFill/>
        </p:spPr>
        <p:txBody>
          <a:bodyPr wrap="square" rtlCol="0">
            <a:spAutoFit/>
          </a:bodyPr>
          <a:lstStyle/>
          <a:p>
            <a:pPr algn="ctr">
              <a:lnSpc>
                <a:spcPct val="107000"/>
              </a:lnSpc>
              <a:spcAft>
                <a:spcPts val="800"/>
              </a:spcAft>
            </a:pPr>
            <a:r>
              <a:rPr lang="es-MX" sz="20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La única solución práctica, y adecuada a un embarazo no deseado, es planear entregar al hijo no deseado en adopción, a uno de los millones de matrimonios con hijos y sin hijos, que están más que dispuestos a criarlos dentro de su familia, con amor y responsabilidad. Interrumpir el embarazo y deshacerse del hijo como algo desechable, no debe ser una opción.</a:t>
            </a:r>
            <a:endParaRPr lang="es-MX" sz="2000" b="1" dirty="0" smtClean="0">
              <a:ln>
                <a:solidFill>
                  <a:schemeClr val="tx1"/>
                </a:solidFill>
              </a:ln>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439364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down)">
                                      <p:cBhvr>
                                        <p:cTn id="7" dur="2000"/>
                                        <p:tgtEl>
                                          <p:spTgt spid="3"/>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296214" y="875762"/>
            <a:ext cx="5692462" cy="4834400"/>
          </a:xfrm>
          <a:prstGeom prst="rect">
            <a:avLst/>
          </a:prstGeom>
          <a:noFill/>
        </p:spPr>
        <p:txBody>
          <a:bodyPr wrap="square" rtlCol="0">
            <a:spAutoFit/>
          </a:bodyPr>
          <a:lstStyle/>
          <a:p>
            <a:pPr algn="ctr">
              <a:lnSpc>
                <a:spcPct val="107000"/>
              </a:lnSpc>
              <a:spcAft>
                <a:spcPts val="800"/>
              </a:spcAft>
            </a:pPr>
            <a:r>
              <a:rPr lang="es-MX" sz="24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La Biblia dice: “He aquí, herencia de Dios son los hijos; cosa de estima el </a:t>
            </a:r>
            <a:br>
              <a:rPr lang="es-MX" sz="24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br>
            <a:r>
              <a:rPr lang="es-MX" sz="2400" b="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fruto del vientre (Salmo 127:3); y los médicos creemos que independientemente de que seamos el producto de un acto matrimonial lleno de amor, respeto y responsabilidad, o que hayamos sido concebidos por fornicación, adulterio, violación o incesto, </a:t>
            </a:r>
            <a:r>
              <a:rPr lang="es-MX" sz="2400" b="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
            </a:r>
            <a:br>
              <a:rPr lang="es-MX" sz="2400" b="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br>
            <a:r>
              <a:rPr lang="es-MX" sz="2400" b="1" dirty="0" smtClean="0">
                <a:ln>
                  <a:solidFill>
                    <a:schemeClr val="tx1"/>
                  </a:solidFill>
                </a:ln>
                <a:solidFill>
                  <a:srgbClr val="FFFF00"/>
                </a:solidFill>
                <a:effectLst>
                  <a:outerShdw blurRad="38100" dist="38100" dir="2700000" algn="tl">
                    <a:srgbClr val="000000">
                      <a:alpha val="43137"/>
                    </a:srgbClr>
                  </a:outerShdw>
                </a:effectLst>
                <a:latin typeface="Arial Rounded MT Bold" panose="020F0704030504030204" pitchFamily="34" charset="0"/>
                <a:ea typeface="Calibri" panose="020F0502020204030204" pitchFamily="34" charset="0"/>
                <a:cs typeface="Times New Roman" panose="02020603050405020304" pitchFamily="18" charset="0"/>
              </a:rPr>
              <a:t>TODOS TENEMOS DERECHO A VIVIR</a:t>
            </a:r>
            <a:endParaRPr lang="es-MX" sz="2400" b="1" dirty="0">
              <a:ln>
                <a:solidFill>
                  <a:schemeClr val="tx1"/>
                </a:solidFill>
              </a:ln>
              <a:solidFill>
                <a:srgbClr val="FFFF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8552" y="5867782"/>
            <a:ext cx="1149529" cy="602864"/>
          </a:xfrm>
          <a:prstGeom prst="rect">
            <a:avLst/>
          </a:prstGeom>
        </p:spPr>
      </p:pic>
    </p:spTree>
    <p:extLst>
      <p:ext uri="{BB962C8B-B14F-4D97-AF65-F5344CB8AC3E}">
        <p14:creationId xmlns:p14="http://schemas.microsoft.com/office/powerpoint/2010/main" val="25677459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MX">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peelOff" invX="1"/>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975</TotalTime>
  <Words>1185</Words>
  <Application>Microsoft Office PowerPoint</Application>
  <PresentationFormat>Panorámica</PresentationFormat>
  <Paragraphs>22</Paragraphs>
  <Slides>21</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21</vt:i4>
      </vt:variant>
    </vt:vector>
  </HeadingPairs>
  <TitlesOfParts>
    <vt:vector size="29" baseType="lpstr">
      <vt:lpstr>Times New Roman</vt:lpstr>
      <vt:lpstr>Arial Rounded MT Bold</vt:lpstr>
      <vt:lpstr>Calibri Light</vt:lpstr>
      <vt:lpstr>Arial</vt:lpstr>
      <vt:lpstr>Calibri</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48</cp:revision>
  <dcterms:created xsi:type="dcterms:W3CDTF">2015-03-10T17:07:02Z</dcterms:created>
  <dcterms:modified xsi:type="dcterms:W3CDTF">2015-03-17T18:19:49Z</dcterms:modified>
</cp:coreProperties>
</file>