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43"/>
  </p:notesMasterIdLst>
  <p:sldIdLst>
    <p:sldId id="319" r:id="rId3"/>
    <p:sldId id="362" r:id="rId4"/>
    <p:sldId id="359" r:id="rId5"/>
    <p:sldId id="329" r:id="rId6"/>
    <p:sldId id="325" r:id="rId7"/>
    <p:sldId id="355" r:id="rId8"/>
    <p:sldId id="357" r:id="rId9"/>
    <p:sldId id="322" r:id="rId10"/>
    <p:sldId id="327" r:id="rId11"/>
    <p:sldId id="326" r:id="rId12"/>
    <p:sldId id="356" r:id="rId13"/>
    <p:sldId id="324" r:id="rId14"/>
    <p:sldId id="328" r:id="rId15"/>
    <p:sldId id="330" r:id="rId16"/>
    <p:sldId id="331" r:id="rId17"/>
    <p:sldId id="332" r:id="rId18"/>
    <p:sldId id="333" r:id="rId19"/>
    <p:sldId id="351" r:id="rId20"/>
    <p:sldId id="334" r:id="rId21"/>
    <p:sldId id="335" r:id="rId22"/>
    <p:sldId id="347" r:id="rId23"/>
    <p:sldId id="336" r:id="rId24"/>
    <p:sldId id="337" r:id="rId25"/>
    <p:sldId id="338" r:id="rId26"/>
    <p:sldId id="339" r:id="rId27"/>
    <p:sldId id="340" r:id="rId28"/>
    <p:sldId id="341" r:id="rId29"/>
    <p:sldId id="342" r:id="rId30"/>
    <p:sldId id="343" r:id="rId31"/>
    <p:sldId id="344" r:id="rId32"/>
    <p:sldId id="348" r:id="rId33"/>
    <p:sldId id="345" r:id="rId34"/>
    <p:sldId id="346" r:id="rId35"/>
    <p:sldId id="349" r:id="rId36"/>
    <p:sldId id="350" r:id="rId37"/>
    <p:sldId id="353" r:id="rId38"/>
    <p:sldId id="352" r:id="rId39"/>
    <p:sldId id="354" r:id="rId40"/>
    <p:sldId id="320" r:id="rId41"/>
    <p:sldId id="363" r:id="rId42"/>
  </p:sldIdLst>
  <p:sldSz cx="12312650" cy="6229350"/>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y2iXMWbJJEfU9ZLXmTX6Bg" hashData="pNGdZUhjjP7O4PfJ7oDRbgBkAA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CCFF99"/>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440" y="-912"/>
      </p:cViewPr>
      <p:guideLst>
        <p:guide orient="horz" pos="1962"/>
        <p:guide pos="3878"/>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41275" y="685800"/>
            <a:ext cx="6775450"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23449" y="1935139"/>
            <a:ext cx="10465753" cy="133527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46897" y="3529968"/>
            <a:ext cx="8618856" cy="159194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11/10/2018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9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11/10/2018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9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72614" y="4002936"/>
            <a:ext cx="10465753" cy="123721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72614" y="2640266"/>
            <a:ext cx="10465753" cy="136267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11/10/2018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9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15632" y="1453518"/>
            <a:ext cx="5438087" cy="411108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258931" y="1453518"/>
            <a:ext cx="5438087" cy="411108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11/10/2018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9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5634" y="1394395"/>
            <a:ext cx="5440225" cy="58111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15634" y="1975514"/>
            <a:ext cx="5440225" cy="358908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254658" y="1394395"/>
            <a:ext cx="5442362" cy="58111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254658" y="1975514"/>
            <a:ext cx="5442362" cy="358908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11/10/2018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9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11/10/2018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9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9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15636" y="248023"/>
            <a:ext cx="4050777" cy="105552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813908" y="248023"/>
            <a:ext cx="6883113" cy="531657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15636" y="1303551"/>
            <a:ext cx="4050777" cy="42610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11/10/2018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9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413367" y="4360544"/>
            <a:ext cx="7387590" cy="51478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413367" y="556606"/>
            <a:ext cx="7387590" cy="373761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413367" y="4875332"/>
            <a:ext cx="7387590" cy="7310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11/10/2018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9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11/10/2018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9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926672" y="249465"/>
            <a:ext cx="2770347" cy="5315136"/>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15636" y="249465"/>
            <a:ext cx="8105828" cy="5315136"/>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11/10/2018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9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23450" y="1935137"/>
            <a:ext cx="10465753" cy="1335273"/>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46899" y="3529966"/>
            <a:ext cx="8618855" cy="159194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CFF99"/>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15635" y="249466"/>
            <a:ext cx="11081384" cy="103822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5635" y="1453518"/>
            <a:ext cx="11081384" cy="411108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15635" y="5773688"/>
            <a:ext cx="2872951" cy="331655"/>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11/10/2018</a:t>
            </a:fld>
            <a:endParaRPr lang="es-ES"/>
          </a:p>
        </p:txBody>
      </p:sp>
      <p:sp>
        <p:nvSpPr>
          <p:cNvPr id="5" name="4 Marcador de pie de página"/>
          <p:cNvSpPr>
            <a:spLocks noGrp="1"/>
          </p:cNvSpPr>
          <p:nvPr>
            <p:ph type="ftr" sz="quarter" idx="3"/>
          </p:nvPr>
        </p:nvSpPr>
        <p:spPr>
          <a:xfrm>
            <a:off x="4206822" y="5773688"/>
            <a:ext cx="3899006" cy="33165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824069" y="5773688"/>
            <a:ext cx="2872951" cy="331655"/>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9000">
    <p:dissolve/>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15632" y="5672746"/>
            <a:ext cx="2872952" cy="43259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0"/>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0" y="1"/>
            <a:ext cx="12312650" cy="622935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067812" y="3067818"/>
            <a:ext cx="6229350" cy="9372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9151115" y="3067818"/>
            <a:ext cx="6229350" cy="9372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3"/>
            <a:ext cx="12312650" cy="63141"/>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161512"/>
            <a:ext cx="12312650" cy="67841"/>
          </a:xfrm>
          <a:prstGeom prst="rect">
            <a:avLst/>
          </a:prstGeom>
          <a:noFill/>
          <a:ln w="9525">
            <a:noFill/>
            <a:miter lim="800000"/>
            <a:headEnd/>
            <a:tailEnd/>
          </a:ln>
        </p:spPr>
      </p:pic>
      <p:sp>
        <p:nvSpPr>
          <p:cNvPr id="155665" name="Rectangle 17"/>
          <p:cNvSpPr>
            <a:spLocks noChangeArrowheads="1"/>
          </p:cNvSpPr>
          <p:nvPr/>
        </p:nvSpPr>
        <p:spPr bwMode="auto">
          <a:xfrm>
            <a:off x="480926" y="5320927"/>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80928" y="5191144"/>
            <a:ext cx="742298" cy="696679"/>
          </a:xfrm>
          <a:prstGeom prst="rect">
            <a:avLst/>
          </a:prstGeom>
          <a:noFill/>
          <a:ln w="38100">
            <a:solidFill>
              <a:srgbClr val="1CDEF8"/>
            </a:solidFill>
            <a:miter lim="800000"/>
            <a:headEnd/>
            <a:tailEnd/>
          </a:ln>
        </p:spPr>
      </p:pic>
      <p:sp>
        <p:nvSpPr>
          <p:cNvPr id="19" name="18 Rectángulo"/>
          <p:cNvSpPr/>
          <p:nvPr/>
        </p:nvSpPr>
        <p:spPr>
          <a:xfrm>
            <a:off x="2666604" y="4152916"/>
            <a:ext cx="362515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84293" y="1185849"/>
            <a:ext cx="9083166" cy="2999724"/>
          </a:xfrm>
          <a:prstGeom prst="rect">
            <a:avLst/>
          </a:prstGeom>
        </p:spPr>
        <p:txBody>
          <a:bodyPr wrap="none" lIns="81272" tIns="40636" rIns="81272" bIns="40636" fromWordArt="1">
            <a:prstTxWarp prst="textPlain">
              <a:avLst>
                <a:gd name="adj" fmla="val 50000"/>
              </a:avLst>
            </a:prstTxWarp>
          </a:bodyPr>
          <a:lstStyle/>
          <a:p>
            <a:pPr algn="ct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Showcard Gothic" pitchFamily="82" charset="0"/>
              </a:rPr>
              <a:t>TRUCOS  DE  COCINA</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301531" y="5048515"/>
            <a:ext cx="2704953" cy="848442"/>
          </a:xfrm>
          <a:prstGeom prst="rect">
            <a:avLst/>
          </a:prstGeom>
          <a:noFill/>
        </p:spPr>
      </p:pic>
    </p:spTree>
  </p:cSld>
  <p:clrMapOvr>
    <a:masterClrMapping/>
  </p:clrMapOvr>
  <p:transition spd="med" advTm="13000">
    <p:dissolve/>
    <p:sndAc>
      <p:stSnd>
        <p:snd r:embed="rId2" name="Eva Cassidy - Imag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2"/>
                                        </p:tgtEl>
                                        <p:attrNameLst>
                                          <p:attrName>ppt_w</p:attrName>
                                        </p:attrNameLst>
                                      </p:cBhvr>
                                      <p:tavLst>
                                        <p:tav tm="0">
                                          <p:val>
                                            <p:strVal val="ppt_w"/>
                                          </p:val>
                                        </p:tav>
                                        <p:tav tm="100000">
                                          <p:val>
                                            <p:strVal val="ppt_w+.3"/>
                                          </p:val>
                                        </p:tav>
                                      </p:tavLst>
                                    </p:anim>
                                    <p:anim calcmode="lin" valueType="num">
                                      <p:cBhvr>
                                        <p:cTn id="11" dur="5000"/>
                                        <p:tgtEl>
                                          <p:spTgt spid="12"/>
                                        </p:tgtEl>
                                        <p:attrNameLst>
                                          <p:attrName>ppt_h</p:attrName>
                                        </p:attrNameLst>
                                      </p:cBhvr>
                                      <p:tavLst>
                                        <p:tav tm="0">
                                          <p:val>
                                            <p:strVal val="ppt_h"/>
                                          </p:val>
                                        </p:tav>
                                        <p:tav tm="100000">
                                          <p:val>
                                            <p:strVal val="ppt_h"/>
                                          </p:val>
                                        </p:tav>
                                      </p:tavLst>
                                    </p:anim>
                                    <p:animEffect transition="out" filter="fade">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5000"/>
                            </p:stCondLst>
                            <p:childTnLst>
                              <p:par>
                                <p:cTn id="20" presetID="22" presetClass="emph" presetSubtype="0" repeatCount="indefinite" fill="hold" grpId="1" nodeType="afterEffect">
                                  <p:stCondLst>
                                    <p:cond delay="0"/>
                                  </p:stCondLst>
                                  <p:childTnLst>
                                    <p:animClr clrSpc="hsl" dir="cw">
                                      <p:cBhvr override="childStyle">
                                        <p:cTn id="21" dur="2000" fill="hold"/>
                                        <p:tgtEl>
                                          <p:spTgt spid="22"/>
                                        </p:tgtEl>
                                        <p:attrNameLst>
                                          <p:attrName>style.color</p:attrName>
                                        </p:attrNameLst>
                                      </p:cBhvr>
                                      <p:by>
                                        <p:hsl h="-7200000" s="0" l="0"/>
                                      </p:by>
                                    </p:animClr>
                                    <p:animClr clrSpc="hsl" dir="cw">
                                      <p:cBhvr>
                                        <p:cTn id="22" dur="2000" fill="hold"/>
                                        <p:tgtEl>
                                          <p:spTgt spid="22"/>
                                        </p:tgtEl>
                                        <p:attrNameLst>
                                          <p:attrName>fillcolor</p:attrName>
                                        </p:attrNameLst>
                                      </p:cBhvr>
                                      <p:by>
                                        <p:hsl h="-7200000" s="0" l="0"/>
                                      </p:by>
                                    </p:animClr>
                                    <p:animClr clrSpc="hsl" dir="cw">
                                      <p:cBhvr>
                                        <p:cTn id="23" dur="2000" fill="hold"/>
                                        <p:tgtEl>
                                          <p:spTgt spid="22"/>
                                        </p:tgtEl>
                                        <p:attrNameLst>
                                          <p:attrName>stroke.color</p:attrName>
                                        </p:attrNameLst>
                                      </p:cBhvr>
                                      <p:by>
                                        <p:hsl h="-7200000" s="0" l="0"/>
                                      </p:by>
                                    </p:animClr>
                                    <p:set>
                                      <p:cBhvr>
                                        <p:cTn id="24"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7"/>
          <p:cNvPicPr>
            <a:picLocks noChangeAspect="1" noChangeArrowheads="1" noCrop="1"/>
          </p:cNvPicPr>
          <p:nvPr/>
        </p:nvPicPr>
        <p:blipFill>
          <a:blip r:embed="rId2" cstate="print">
            <a:duotone>
              <a:schemeClr val="accent6">
                <a:shade val="45000"/>
                <a:satMod val="135000"/>
              </a:schemeClr>
              <a:prstClr val="white"/>
            </a:duotone>
            <a:lum bright="-2000" contrast="-12000"/>
          </a:blip>
          <a:srcRect/>
          <a:stretch>
            <a:fillRect/>
          </a:stretch>
        </p:blipFill>
        <p:spPr bwMode="auto">
          <a:xfrm>
            <a:off x="0" y="-17304"/>
            <a:ext cx="12312650" cy="6246654"/>
          </a:xfrm>
          <a:prstGeom prst="rect">
            <a:avLst/>
          </a:prstGeom>
          <a:noFill/>
          <a:ln w="9525">
            <a:noFill/>
            <a:miter lim="800000"/>
            <a:headEnd/>
            <a:tailEnd/>
          </a:ln>
        </p:spPr>
      </p:pic>
      <p:sp>
        <p:nvSpPr>
          <p:cNvPr id="5" name="4 Marco"/>
          <p:cNvSpPr/>
          <p:nvPr/>
        </p:nvSpPr>
        <p:spPr>
          <a:xfrm>
            <a:off x="1539081" y="584002"/>
            <a:ext cx="9234488" cy="4931569"/>
          </a:xfrm>
          <a:prstGeom prst="frame">
            <a:avLst>
              <a:gd name="adj1" fmla="val 4965"/>
            </a:avLst>
          </a:prstGeom>
          <a:solidFill>
            <a:schemeClr val="accent3">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2308622" y="1038225"/>
            <a:ext cx="7695406" cy="3958233"/>
          </a:xfrm>
          <a:prstGeom prst="frame">
            <a:avLst>
              <a:gd name="adj1" fmla="val 6622"/>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981971" y="1427560"/>
            <a:ext cx="6156325" cy="3049786"/>
          </a:xfrm>
          <a:prstGeom prst="frame">
            <a:avLst>
              <a:gd name="adj1" fmla="val 8772"/>
            </a:avLst>
          </a:prstGeom>
          <a:solidFill>
            <a:schemeClr val="accent3">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655319" y="1816894"/>
            <a:ext cx="4809629" cy="2271118"/>
          </a:xfrm>
          <a:prstGeom prst="frame">
            <a:avLst>
              <a:gd name="adj1" fmla="val 8772"/>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232474" y="2206228"/>
            <a:ext cx="3655318" cy="1557338"/>
          </a:xfrm>
          <a:prstGeom prst="frame">
            <a:avLst>
              <a:gd name="adj1" fmla="val 11579"/>
            </a:avLst>
          </a:prstGeom>
          <a:solidFill>
            <a:schemeClr val="accent3">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905823" y="2530675"/>
            <a:ext cx="2225254" cy="843557"/>
          </a:xfrm>
          <a:prstGeom prst="frame">
            <a:avLst>
              <a:gd name="adj1" fmla="val 21943"/>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Rectángulo"/>
          <p:cNvSpPr/>
          <p:nvPr/>
        </p:nvSpPr>
        <p:spPr>
          <a:xfrm>
            <a:off x="1727169" y="1471601"/>
            <a:ext cx="9001188" cy="3139321"/>
          </a:xfrm>
          <a:prstGeom prst="rect">
            <a:avLst/>
          </a:prstGeom>
        </p:spPr>
        <p:txBody>
          <a:bodyPr wrap="square">
            <a:spAutoFit/>
          </a:bodyPr>
          <a:lstStyle/>
          <a:p>
            <a:pPr algn="ctr" latinLnBrk="0"/>
            <a:r>
              <a:rPr lang="es-ES" sz="6600" b="1" dirty="0" smtClean="0">
                <a:latin typeface="Showcard Gothic" pitchFamily="82" charset="0"/>
              </a:rPr>
              <a:t>ALGUNOS  Trucos  de </a:t>
            </a:r>
          </a:p>
          <a:p>
            <a:pPr algn="ctr" latinLnBrk="0"/>
            <a:r>
              <a:rPr lang="es-ES" sz="6600" b="1" dirty="0" smtClean="0">
                <a:latin typeface="Showcard Gothic" pitchFamily="82" charset="0"/>
              </a:rPr>
              <a:t>cocina  que  te </a:t>
            </a:r>
          </a:p>
          <a:p>
            <a:pPr algn="ctr" latinLnBrk="0"/>
            <a:r>
              <a:rPr lang="es-ES" sz="6600" b="1" dirty="0" err="1" smtClean="0">
                <a:latin typeface="Showcard Gothic" pitchFamily="82" charset="0"/>
              </a:rPr>
              <a:t>cambiaRAn</a:t>
            </a:r>
            <a:r>
              <a:rPr lang="es-ES" sz="6600" b="1" dirty="0" smtClean="0">
                <a:latin typeface="Showcard Gothic" pitchFamily="82" charset="0"/>
              </a:rPr>
              <a:t>  la  vida</a:t>
            </a:r>
            <a:endParaRPr lang="es-ES" sz="6600" dirty="0"/>
          </a:p>
        </p:txBody>
      </p:sp>
      <p:sp>
        <p:nvSpPr>
          <p:cNvPr id="14" name="13 Rectángulo"/>
          <p:cNvSpPr/>
          <p:nvPr/>
        </p:nvSpPr>
        <p:spPr>
          <a:xfrm>
            <a:off x="298409" y="5615005"/>
            <a:ext cx="2437719" cy="369332"/>
          </a:xfrm>
          <a:prstGeom prst="rect">
            <a:avLst/>
          </a:prstGeom>
          <a:solidFill>
            <a:srgbClr val="7030A0"/>
          </a:solidFill>
        </p:spPr>
        <p:txBody>
          <a:bodyPr wrap="none">
            <a:spAutoFit/>
          </a:bodyPr>
          <a:lstStyle/>
          <a:p>
            <a:r>
              <a:rPr lang="es-ES" b="1" dirty="0" smtClean="0">
                <a:solidFill>
                  <a:srgbClr val="FFFF00"/>
                </a:solidFill>
              </a:rPr>
              <a:t>PASALAS TODAS TU</a:t>
            </a:r>
            <a:endParaRPr lang="es-ES" b="1" dirty="0">
              <a:solidFill>
                <a:srgbClr val="FFFF00"/>
              </a:solidFill>
            </a:endParaRPr>
          </a:p>
        </p:txBody>
      </p:sp>
    </p:spTree>
  </p:cSld>
  <p:clrMapOvr>
    <a:masterClrMapping/>
  </p:clrMapOvr>
  <p:transition spd="med"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childTnLst>
                                </p:cTn>
                              </p:par>
                              <p:par>
                                <p:cTn id="30" presetID="23" presetClass="entr" presetSubtype="16"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3000" fill="hold"/>
                                        <p:tgtEl>
                                          <p:spTgt spid="6"/>
                                        </p:tgtEl>
                                        <p:attrNameLst>
                                          <p:attrName>ppt_w</p:attrName>
                                        </p:attrNameLst>
                                      </p:cBhvr>
                                      <p:tavLst>
                                        <p:tav tm="0">
                                          <p:val>
                                            <p:fltVal val="0"/>
                                          </p:val>
                                        </p:tav>
                                        <p:tav tm="100000">
                                          <p:val>
                                            <p:strVal val="#ppt_w"/>
                                          </p:val>
                                        </p:tav>
                                      </p:tavLst>
                                    </p:anim>
                                    <p:anim calcmode="lin" valueType="num">
                                      <p:cBhvr>
                                        <p:cTn id="33" dur="3000" fill="hold"/>
                                        <p:tgtEl>
                                          <p:spTgt spid="6"/>
                                        </p:tgtEl>
                                        <p:attrNameLst>
                                          <p:attrName>ppt_h</p:attrName>
                                        </p:attrNameLst>
                                      </p:cBhvr>
                                      <p:tavLst>
                                        <p:tav tm="0">
                                          <p:val>
                                            <p:fltVal val="0"/>
                                          </p:val>
                                        </p:tav>
                                        <p:tav tm="100000">
                                          <p:val>
                                            <p:strVal val="#ppt_h"/>
                                          </p:val>
                                        </p:tav>
                                      </p:tavLst>
                                    </p:anim>
                                  </p:childTnLst>
                                </p:cTn>
                              </p:par>
                              <p:par>
                                <p:cTn id="34" presetID="23" presetClass="entr" presetSubtype="16"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3000" fill="hold"/>
                                        <p:tgtEl>
                                          <p:spTgt spid="7"/>
                                        </p:tgtEl>
                                        <p:attrNameLst>
                                          <p:attrName>ppt_w</p:attrName>
                                        </p:attrNameLst>
                                      </p:cBhvr>
                                      <p:tavLst>
                                        <p:tav tm="0">
                                          <p:val>
                                            <p:fltVal val="0"/>
                                          </p:val>
                                        </p:tav>
                                        <p:tav tm="100000">
                                          <p:val>
                                            <p:strVal val="#ppt_w"/>
                                          </p:val>
                                        </p:tav>
                                      </p:tavLst>
                                    </p:anim>
                                    <p:anim calcmode="lin" valueType="num">
                                      <p:cBhvr>
                                        <p:cTn id="37" dur="3000" fill="hold"/>
                                        <p:tgtEl>
                                          <p:spTgt spid="7"/>
                                        </p:tgtEl>
                                        <p:attrNameLst>
                                          <p:attrName>ppt_h</p:attrName>
                                        </p:attrNameLst>
                                      </p:cBhvr>
                                      <p:tavLst>
                                        <p:tav tm="0">
                                          <p:val>
                                            <p:fltVal val="0"/>
                                          </p:val>
                                        </p:tav>
                                        <p:tav tm="100000">
                                          <p:val>
                                            <p:strVal val="#ppt_h"/>
                                          </p:val>
                                        </p:tav>
                                      </p:tavLst>
                                    </p:anim>
                                  </p:childTnLst>
                                </p:cTn>
                              </p:par>
                              <p:par>
                                <p:cTn id="38" presetID="23" presetClass="entr" presetSubtype="16"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childTnLst>
                                </p:cTn>
                              </p:par>
                              <p:par>
                                <p:cTn id="42" presetID="23" presetClass="entr" presetSubtype="16" fill="hold"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3000" fill="hold"/>
                                        <p:tgtEl>
                                          <p:spTgt spid="9"/>
                                        </p:tgtEl>
                                        <p:attrNameLst>
                                          <p:attrName>ppt_w</p:attrName>
                                        </p:attrNameLst>
                                      </p:cBhvr>
                                      <p:tavLst>
                                        <p:tav tm="0">
                                          <p:val>
                                            <p:fltVal val="0"/>
                                          </p:val>
                                        </p:tav>
                                        <p:tav tm="100000">
                                          <p:val>
                                            <p:strVal val="#ppt_w"/>
                                          </p:val>
                                        </p:tav>
                                      </p:tavLst>
                                    </p:anim>
                                    <p:anim calcmode="lin" valueType="num">
                                      <p:cBhvr>
                                        <p:cTn id="45" dur="3000" fill="hold"/>
                                        <p:tgtEl>
                                          <p:spTgt spid="9"/>
                                        </p:tgtEl>
                                        <p:attrNameLst>
                                          <p:attrName>ppt_h</p:attrName>
                                        </p:attrNameLst>
                                      </p:cBhvr>
                                      <p:tavLst>
                                        <p:tav tm="0">
                                          <p:val>
                                            <p:fltVal val="0"/>
                                          </p:val>
                                        </p:tav>
                                        <p:tav tm="100000">
                                          <p:val>
                                            <p:strVal val="#ppt_h"/>
                                          </p:val>
                                        </p:tav>
                                      </p:tavLst>
                                    </p:anim>
                                  </p:childTnLst>
                                </p:cTn>
                              </p:par>
                              <p:par>
                                <p:cTn id="46" presetID="2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3000" fill="hold"/>
                                        <p:tgtEl>
                                          <p:spTgt spid="10"/>
                                        </p:tgtEl>
                                        <p:attrNameLst>
                                          <p:attrName>ppt_w</p:attrName>
                                        </p:attrNameLst>
                                      </p:cBhvr>
                                      <p:tavLst>
                                        <p:tav tm="0">
                                          <p:val>
                                            <p:fltVal val="0"/>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childTnLst>
                          </p:cTn>
                        </p:par>
                        <p:par>
                          <p:cTn id="50" fill="hold">
                            <p:stCondLst>
                              <p:cond delay="3000"/>
                            </p:stCondLst>
                            <p:childTnLst>
                              <p:par>
                                <p:cTn id="51" presetID="13" presetClass="exit" presetSubtype="16" fill="hold" nodeType="afterEffect">
                                  <p:stCondLst>
                                    <p:cond delay="0"/>
                                  </p:stCondLst>
                                  <p:childTnLst>
                                    <p:animEffect transition="out" filter="plus(in)">
                                      <p:cBhvr>
                                        <p:cTn id="52" dur="3000"/>
                                        <p:tgtEl>
                                          <p:spTgt spid="5"/>
                                        </p:tgtEl>
                                      </p:cBhvr>
                                    </p:animEffect>
                                    <p:set>
                                      <p:cBhvr>
                                        <p:cTn id="53" dur="1" fill="hold">
                                          <p:stCondLst>
                                            <p:cond delay="2999"/>
                                          </p:stCondLst>
                                        </p:cTn>
                                        <p:tgtEl>
                                          <p:spTgt spid="5"/>
                                        </p:tgtEl>
                                        <p:attrNameLst>
                                          <p:attrName>style.visibility</p:attrName>
                                        </p:attrNameLst>
                                      </p:cBhvr>
                                      <p:to>
                                        <p:strVal val="hidden"/>
                                      </p:to>
                                    </p:set>
                                  </p:childTnLst>
                                </p:cTn>
                              </p:par>
                              <p:par>
                                <p:cTn id="54" presetID="13" presetClass="exit" presetSubtype="16" fill="hold" nodeType="withEffect">
                                  <p:stCondLst>
                                    <p:cond delay="0"/>
                                  </p:stCondLst>
                                  <p:childTnLst>
                                    <p:animEffect transition="out" filter="plus(in)">
                                      <p:cBhvr>
                                        <p:cTn id="55" dur="3000"/>
                                        <p:tgtEl>
                                          <p:spTgt spid="6"/>
                                        </p:tgtEl>
                                      </p:cBhvr>
                                    </p:animEffect>
                                    <p:set>
                                      <p:cBhvr>
                                        <p:cTn id="56" dur="1" fill="hold">
                                          <p:stCondLst>
                                            <p:cond delay="2999"/>
                                          </p:stCondLst>
                                        </p:cTn>
                                        <p:tgtEl>
                                          <p:spTgt spid="6"/>
                                        </p:tgtEl>
                                        <p:attrNameLst>
                                          <p:attrName>style.visibility</p:attrName>
                                        </p:attrNameLst>
                                      </p:cBhvr>
                                      <p:to>
                                        <p:strVal val="hidden"/>
                                      </p:to>
                                    </p:set>
                                  </p:childTnLst>
                                </p:cTn>
                              </p:par>
                              <p:par>
                                <p:cTn id="57" presetID="13" presetClass="exit" presetSubtype="16" fill="hold" nodeType="withEffect">
                                  <p:stCondLst>
                                    <p:cond delay="0"/>
                                  </p:stCondLst>
                                  <p:childTnLst>
                                    <p:animEffect transition="out" filter="plus(in)">
                                      <p:cBhvr>
                                        <p:cTn id="58" dur="3000"/>
                                        <p:tgtEl>
                                          <p:spTgt spid="7"/>
                                        </p:tgtEl>
                                      </p:cBhvr>
                                    </p:animEffect>
                                    <p:set>
                                      <p:cBhvr>
                                        <p:cTn id="59" dur="1" fill="hold">
                                          <p:stCondLst>
                                            <p:cond delay="2999"/>
                                          </p:stCondLst>
                                        </p:cTn>
                                        <p:tgtEl>
                                          <p:spTgt spid="7"/>
                                        </p:tgtEl>
                                        <p:attrNameLst>
                                          <p:attrName>style.visibility</p:attrName>
                                        </p:attrNameLst>
                                      </p:cBhvr>
                                      <p:to>
                                        <p:strVal val="hidden"/>
                                      </p:to>
                                    </p:set>
                                  </p:childTnLst>
                                </p:cTn>
                              </p:par>
                              <p:par>
                                <p:cTn id="60" presetID="13" presetClass="exit" presetSubtype="16" fill="hold" nodeType="withEffect">
                                  <p:stCondLst>
                                    <p:cond delay="0"/>
                                  </p:stCondLst>
                                  <p:childTnLst>
                                    <p:animEffect transition="out" filter="plus(in)">
                                      <p:cBhvr>
                                        <p:cTn id="61" dur="3000"/>
                                        <p:tgtEl>
                                          <p:spTgt spid="8"/>
                                        </p:tgtEl>
                                      </p:cBhvr>
                                    </p:animEffect>
                                    <p:set>
                                      <p:cBhvr>
                                        <p:cTn id="62" dur="1" fill="hold">
                                          <p:stCondLst>
                                            <p:cond delay="2999"/>
                                          </p:stCondLst>
                                        </p:cTn>
                                        <p:tgtEl>
                                          <p:spTgt spid="8"/>
                                        </p:tgtEl>
                                        <p:attrNameLst>
                                          <p:attrName>style.visibility</p:attrName>
                                        </p:attrNameLst>
                                      </p:cBhvr>
                                      <p:to>
                                        <p:strVal val="hidden"/>
                                      </p:to>
                                    </p:set>
                                  </p:childTnLst>
                                </p:cTn>
                              </p:par>
                              <p:par>
                                <p:cTn id="63" presetID="13" presetClass="exit" presetSubtype="16" fill="hold" nodeType="withEffect">
                                  <p:stCondLst>
                                    <p:cond delay="0"/>
                                  </p:stCondLst>
                                  <p:childTnLst>
                                    <p:animEffect transition="out" filter="plus(in)">
                                      <p:cBhvr>
                                        <p:cTn id="64" dur="3000"/>
                                        <p:tgtEl>
                                          <p:spTgt spid="9"/>
                                        </p:tgtEl>
                                      </p:cBhvr>
                                    </p:animEffect>
                                    <p:set>
                                      <p:cBhvr>
                                        <p:cTn id="65" dur="1" fill="hold">
                                          <p:stCondLst>
                                            <p:cond delay="2999"/>
                                          </p:stCondLst>
                                        </p:cTn>
                                        <p:tgtEl>
                                          <p:spTgt spid="9"/>
                                        </p:tgtEl>
                                        <p:attrNameLst>
                                          <p:attrName>style.visibility</p:attrName>
                                        </p:attrNameLst>
                                      </p:cBhvr>
                                      <p:to>
                                        <p:strVal val="hidden"/>
                                      </p:to>
                                    </p:set>
                                  </p:childTnLst>
                                </p:cTn>
                              </p:par>
                              <p:par>
                                <p:cTn id="66" presetID="13" presetClass="exit" presetSubtype="16" fill="hold" nodeType="withEffect">
                                  <p:stCondLst>
                                    <p:cond delay="0"/>
                                  </p:stCondLst>
                                  <p:childTnLst>
                                    <p:animEffect transition="out" filter="plus(in)">
                                      <p:cBhvr>
                                        <p:cTn id="67" dur="3000"/>
                                        <p:tgtEl>
                                          <p:spTgt spid="10"/>
                                        </p:tgtEl>
                                      </p:cBhvr>
                                    </p:animEffect>
                                    <p:set>
                                      <p:cBhvr>
                                        <p:cTn id="68" dur="1" fill="hold">
                                          <p:stCondLst>
                                            <p:cond delay="2999"/>
                                          </p:stCondLst>
                                        </p:cTn>
                                        <p:tgtEl>
                                          <p:spTgt spid="10"/>
                                        </p:tgtEl>
                                        <p:attrNameLst>
                                          <p:attrName>style.visibility</p:attrName>
                                        </p:attrNameLst>
                                      </p:cBhvr>
                                      <p:to>
                                        <p:strVal val="hidden"/>
                                      </p:to>
                                    </p:set>
                                  </p:childTnLst>
                                </p:cTn>
                              </p:par>
                              <p:par>
                                <p:cTn id="69" presetID="23" presetClass="exit" presetSubtype="32" fill="hold" nodeType="with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set>
                                      <p:cBhvr>
                                        <p:cTn id="72" dur="1" fill="hold">
                                          <p:stCondLst>
                                            <p:cond delay="2999"/>
                                          </p:stCondLst>
                                        </p:cTn>
                                        <p:tgtEl>
                                          <p:spTgt spid="5"/>
                                        </p:tgtEl>
                                        <p:attrNameLst>
                                          <p:attrName>style.visibility</p:attrName>
                                        </p:attrNameLst>
                                      </p:cBhvr>
                                      <p:to>
                                        <p:strVal val="hidden"/>
                                      </p:to>
                                    </p:set>
                                  </p:childTnLst>
                                </p:cTn>
                              </p:par>
                              <p:par>
                                <p:cTn id="73" presetID="23" presetClass="exit" presetSubtype="32" fill="hold" nodeType="with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set>
                                      <p:cBhvr>
                                        <p:cTn id="76" dur="1" fill="hold">
                                          <p:stCondLst>
                                            <p:cond delay="2999"/>
                                          </p:stCondLst>
                                        </p:cTn>
                                        <p:tgtEl>
                                          <p:spTgt spid="6"/>
                                        </p:tgtEl>
                                        <p:attrNameLst>
                                          <p:attrName>style.visibility</p:attrName>
                                        </p:attrNameLst>
                                      </p:cBhvr>
                                      <p:to>
                                        <p:strVal val="hidden"/>
                                      </p:to>
                                    </p:set>
                                  </p:childTnLst>
                                </p:cTn>
                              </p:par>
                              <p:par>
                                <p:cTn id="77" presetID="23" presetClass="exit" presetSubtype="32" fill="hold" nodeType="withEffect">
                                  <p:stCondLst>
                                    <p:cond delay="0"/>
                                  </p:stCondLst>
                                  <p:childTnLst>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23" presetClass="exit" presetSubtype="32" fill="hold" nodeType="withEffect">
                                  <p:stCondLst>
                                    <p:cond delay="0"/>
                                  </p:stCondLst>
                                  <p:childTnLst>
                                    <p:anim calcmode="lin" valueType="num">
                                      <p:cBhvr>
                                        <p:cTn id="82" dur="3000"/>
                                        <p:tgtEl>
                                          <p:spTgt spid="8"/>
                                        </p:tgtEl>
                                        <p:attrNameLst>
                                          <p:attrName>ppt_w</p:attrName>
                                        </p:attrNameLst>
                                      </p:cBhvr>
                                      <p:tavLst>
                                        <p:tav tm="0">
                                          <p:val>
                                            <p:strVal val="ppt_w"/>
                                          </p:val>
                                        </p:tav>
                                        <p:tav tm="100000">
                                          <p:val>
                                            <p:fltVal val="0"/>
                                          </p:val>
                                        </p:tav>
                                      </p:tavLst>
                                    </p:anim>
                                    <p:anim calcmode="lin" valueType="num">
                                      <p:cBhvr>
                                        <p:cTn id="83" dur="3000"/>
                                        <p:tgtEl>
                                          <p:spTgt spid="8"/>
                                        </p:tgtEl>
                                        <p:attrNameLst>
                                          <p:attrName>ppt_h</p:attrName>
                                        </p:attrNameLst>
                                      </p:cBhvr>
                                      <p:tavLst>
                                        <p:tav tm="0">
                                          <p:val>
                                            <p:strVal val="ppt_h"/>
                                          </p:val>
                                        </p:tav>
                                        <p:tav tm="100000">
                                          <p:val>
                                            <p:fltVal val="0"/>
                                          </p:val>
                                        </p:tav>
                                      </p:tavLst>
                                    </p:anim>
                                    <p:set>
                                      <p:cBhvr>
                                        <p:cTn id="84" dur="1" fill="hold">
                                          <p:stCondLst>
                                            <p:cond delay="2999"/>
                                          </p:stCondLst>
                                        </p:cTn>
                                        <p:tgtEl>
                                          <p:spTgt spid="8"/>
                                        </p:tgtEl>
                                        <p:attrNameLst>
                                          <p:attrName>style.visibility</p:attrName>
                                        </p:attrNameLst>
                                      </p:cBhvr>
                                      <p:to>
                                        <p:strVal val="hidden"/>
                                      </p:to>
                                    </p:set>
                                  </p:childTnLst>
                                </p:cTn>
                              </p:par>
                              <p:par>
                                <p:cTn id="85" presetID="23" presetClass="exit" presetSubtype="32" fill="hold" nodeType="withEffect">
                                  <p:stCondLst>
                                    <p:cond delay="0"/>
                                  </p:stCondLst>
                                  <p:childTnLst>
                                    <p:anim calcmode="lin" valueType="num">
                                      <p:cBhvr>
                                        <p:cTn id="86" dur="3000"/>
                                        <p:tgtEl>
                                          <p:spTgt spid="9"/>
                                        </p:tgtEl>
                                        <p:attrNameLst>
                                          <p:attrName>ppt_w</p:attrName>
                                        </p:attrNameLst>
                                      </p:cBhvr>
                                      <p:tavLst>
                                        <p:tav tm="0">
                                          <p:val>
                                            <p:strVal val="ppt_w"/>
                                          </p:val>
                                        </p:tav>
                                        <p:tav tm="100000">
                                          <p:val>
                                            <p:fltVal val="0"/>
                                          </p:val>
                                        </p:tav>
                                      </p:tavLst>
                                    </p:anim>
                                    <p:anim calcmode="lin" valueType="num">
                                      <p:cBhvr>
                                        <p:cTn id="87" dur="3000"/>
                                        <p:tgtEl>
                                          <p:spTgt spid="9"/>
                                        </p:tgtEl>
                                        <p:attrNameLst>
                                          <p:attrName>ppt_h</p:attrName>
                                        </p:attrNameLst>
                                      </p:cBhvr>
                                      <p:tavLst>
                                        <p:tav tm="0">
                                          <p:val>
                                            <p:strVal val="ppt_h"/>
                                          </p:val>
                                        </p:tav>
                                        <p:tav tm="100000">
                                          <p:val>
                                            <p:fltVal val="0"/>
                                          </p:val>
                                        </p:tav>
                                      </p:tavLst>
                                    </p:anim>
                                    <p:set>
                                      <p:cBhvr>
                                        <p:cTn id="88" dur="1" fill="hold">
                                          <p:stCondLst>
                                            <p:cond delay="2999"/>
                                          </p:stCondLst>
                                        </p:cTn>
                                        <p:tgtEl>
                                          <p:spTgt spid="9"/>
                                        </p:tgtEl>
                                        <p:attrNameLst>
                                          <p:attrName>style.visibility</p:attrName>
                                        </p:attrNameLst>
                                      </p:cBhvr>
                                      <p:to>
                                        <p:strVal val="hidden"/>
                                      </p:to>
                                    </p:set>
                                  </p:childTnLst>
                                </p:cTn>
                              </p:par>
                              <p:par>
                                <p:cTn id="89" presetID="23" presetClass="exit" presetSubtype="32" fill="hold" nodeType="withEffect">
                                  <p:stCondLst>
                                    <p:cond delay="0"/>
                                  </p:stCondLst>
                                  <p:childTnLst>
                                    <p:anim calcmode="lin" valueType="num">
                                      <p:cBhvr>
                                        <p:cTn id="90" dur="3000"/>
                                        <p:tgtEl>
                                          <p:spTgt spid="10"/>
                                        </p:tgtEl>
                                        <p:attrNameLst>
                                          <p:attrName>ppt_w</p:attrName>
                                        </p:attrNameLst>
                                      </p:cBhvr>
                                      <p:tavLst>
                                        <p:tav tm="0">
                                          <p:val>
                                            <p:strVal val="ppt_w"/>
                                          </p:val>
                                        </p:tav>
                                        <p:tav tm="100000">
                                          <p:val>
                                            <p:fltVal val="0"/>
                                          </p:val>
                                        </p:tav>
                                      </p:tavLst>
                                    </p:anim>
                                    <p:anim calcmode="lin" valueType="num">
                                      <p:cBhvr>
                                        <p:cTn id="91" dur="3000"/>
                                        <p:tgtEl>
                                          <p:spTgt spid="10"/>
                                        </p:tgtEl>
                                        <p:attrNameLst>
                                          <p:attrName>ppt_h</p:attrName>
                                        </p:attrNameLst>
                                      </p:cBhvr>
                                      <p:tavLst>
                                        <p:tav tm="0">
                                          <p:val>
                                            <p:strVal val="ppt_h"/>
                                          </p:val>
                                        </p:tav>
                                        <p:tav tm="100000">
                                          <p:val>
                                            <p:fltVal val="0"/>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16" fill="hold" grpId="0"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p:cTn id="95" dur="3000" fill="hold"/>
                                        <p:tgtEl>
                                          <p:spTgt spid="13"/>
                                        </p:tgtEl>
                                        <p:attrNameLst>
                                          <p:attrName>ppt_w</p:attrName>
                                        </p:attrNameLst>
                                      </p:cBhvr>
                                      <p:tavLst>
                                        <p:tav tm="0">
                                          <p:val>
                                            <p:fltVal val="0"/>
                                          </p:val>
                                        </p:tav>
                                        <p:tav tm="100000">
                                          <p:val>
                                            <p:strVal val="#ppt_w"/>
                                          </p:val>
                                        </p:tav>
                                      </p:tavLst>
                                    </p:anim>
                                    <p:anim calcmode="lin" valueType="num">
                                      <p:cBhvr>
                                        <p:cTn id="96" dur="3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7"/>
          <p:cNvPicPr>
            <a:picLocks noChangeAspect="1" noChangeArrowheads="1" noCrop="1"/>
          </p:cNvPicPr>
          <p:nvPr/>
        </p:nvPicPr>
        <p:blipFill>
          <a:blip r:embed="rId2" cstate="print">
            <a:duotone>
              <a:schemeClr val="accent6">
                <a:shade val="45000"/>
                <a:satMod val="135000"/>
              </a:schemeClr>
              <a:prstClr val="white"/>
            </a:duotone>
            <a:lum bright="-2000" contrast="-12000"/>
          </a:blip>
          <a:srcRect/>
          <a:stretch>
            <a:fillRect/>
          </a:stretch>
        </p:blipFill>
        <p:spPr bwMode="auto">
          <a:xfrm>
            <a:off x="0" y="-17304"/>
            <a:ext cx="12312650" cy="6246654"/>
          </a:xfrm>
          <a:prstGeom prst="rect">
            <a:avLst/>
          </a:prstGeom>
          <a:noFill/>
          <a:ln w="9525">
            <a:noFill/>
            <a:miter lim="800000"/>
            <a:headEnd/>
            <a:tailEnd/>
          </a:ln>
        </p:spPr>
      </p:pic>
      <p:sp>
        <p:nvSpPr>
          <p:cNvPr id="5" name="4 Marco"/>
          <p:cNvSpPr/>
          <p:nvPr/>
        </p:nvSpPr>
        <p:spPr>
          <a:xfrm>
            <a:off x="1539081" y="584002"/>
            <a:ext cx="9234488" cy="4931569"/>
          </a:xfrm>
          <a:prstGeom prst="frame">
            <a:avLst>
              <a:gd name="adj1" fmla="val 4965"/>
            </a:avLst>
          </a:prstGeom>
          <a:solidFill>
            <a:schemeClr val="accent3">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2308622" y="1038225"/>
            <a:ext cx="7695406" cy="3958233"/>
          </a:xfrm>
          <a:prstGeom prst="frame">
            <a:avLst>
              <a:gd name="adj1" fmla="val 6622"/>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981971" y="1427560"/>
            <a:ext cx="6156325" cy="3049786"/>
          </a:xfrm>
          <a:prstGeom prst="frame">
            <a:avLst>
              <a:gd name="adj1" fmla="val 8772"/>
            </a:avLst>
          </a:prstGeom>
          <a:solidFill>
            <a:schemeClr val="accent3">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655319" y="1816894"/>
            <a:ext cx="4809629" cy="2271118"/>
          </a:xfrm>
          <a:prstGeom prst="frame">
            <a:avLst>
              <a:gd name="adj1" fmla="val 8772"/>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232474" y="2206228"/>
            <a:ext cx="3655318" cy="1557338"/>
          </a:xfrm>
          <a:prstGeom prst="frame">
            <a:avLst>
              <a:gd name="adj1" fmla="val 11579"/>
            </a:avLst>
          </a:prstGeom>
          <a:solidFill>
            <a:schemeClr val="accent3">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905823" y="2530675"/>
            <a:ext cx="2225254" cy="843557"/>
          </a:xfrm>
          <a:prstGeom prst="frame">
            <a:avLst>
              <a:gd name="adj1" fmla="val 21943"/>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a:off x="2512987" y="1257287"/>
            <a:ext cx="7429552" cy="3539430"/>
          </a:xfrm>
          <a:prstGeom prst="rect">
            <a:avLst/>
          </a:prstGeom>
        </p:spPr>
        <p:txBody>
          <a:bodyPr wrap="square">
            <a:spAutoFit/>
          </a:bodyPr>
          <a:lstStyle/>
          <a:p>
            <a:pPr algn="ctr"/>
            <a:r>
              <a:rPr lang="es-ES" sz="3200" b="1" dirty="0" smtClean="0">
                <a:latin typeface="Arial Narrow" pitchFamily="34" charset="0"/>
              </a:rPr>
              <a:t>Casi siempre nos faltan horas y sin embargo, a la hora de cocinar hay que tomarse un tiempo para pelar, deshuesar, rallar, picar… Como sabemos que tu tiempo es oro, te presentamos unos trucos útiles que te facilitarán la vida. ¿Y sabes una cosa? ¡Funcionan!</a:t>
            </a:r>
            <a:endParaRPr lang="es-ES" sz="3200" dirty="0">
              <a:latin typeface="Arial Narrow" pitchFamily="34" charset="0"/>
            </a:endParaRPr>
          </a:p>
        </p:txBody>
      </p:sp>
    </p:spTree>
  </p:cSld>
  <p:clrMapOvr>
    <a:masterClrMapping/>
  </p:clrMapOvr>
  <p:transition spd="med"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childTnLst>
                                </p:cTn>
                              </p:par>
                              <p:par>
                                <p:cTn id="30" presetID="23" presetClass="entr" presetSubtype="16"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3000" fill="hold"/>
                                        <p:tgtEl>
                                          <p:spTgt spid="6"/>
                                        </p:tgtEl>
                                        <p:attrNameLst>
                                          <p:attrName>ppt_w</p:attrName>
                                        </p:attrNameLst>
                                      </p:cBhvr>
                                      <p:tavLst>
                                        <p:tav tm="0">
                                          <p:val>
                                            <p:fltVal val="0"/>
                                          </p:val>
                                        </p:tav>
                                        <p:tav tm="100000">
                                          <p:val>
                                            <p:strVal val="#ppt_w"/>
                                          </p:val>
                                        </p:tav>
                                      </p:tavLst>
                                    </p:anim>
                                    <p:anim calcmode="lin" valueType="num">
                                      <p:cBhvr>
                                        <p:cTn id="33" dur="3000" fill="hold"/>
                                        <p:tgtEl>
                                          <p:spTgt spid="6"/>
                                        </p:tgtEl>
                                        <p:attrNameLst>
                                          <p:attrName>ppt_h</p:attrName>
                                        </p:attrNameLst>
                                      </p:cBhvr>
                                      <p:tavLst>
                                        <p:tav tm="0">
                                          <p:val>
                                            <p:fltVal val="0"/>
                                          </p:val>
                                        </p:tav>
                                        <p:tav tm="100000">
                                          <p:val>
                                            <p:strVal val="#ppt_h"/>
                                          </p:val>
                                        </p:tav>
                                      </p:tavLst>
                                    </p:anim>
                                  </p:childTnLst>
                                </p:cTn>
                              </p:par>
                              <p:par>
                                <p:cTn id="34" presetID="23" presetClass="entr" presetSubtype="16"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3000" fill="hold"/>
                                        <p:tgtEl>
                                          <p:spTgt spid="7"/>
                                        </p:tgtEl>
                                        <p:attrNameLst>
                                          <p:attrName>ppt_w</p:attrName>
                                        </p:attrNameLst>
                                      </p:cBhvr>
                                      <p:tavLst>
                                        <p:tav tm="0">
                                          <p:val>
                                            <p:fltVal val="0"/>
                                          </p:val>
                                        </p:tav>
                                        <p:tav tm="100000">
                                          <p:val>
                                            <p:strVal val="#ppt_w"/>
                                          </p:val>
                                        </p:tav>
                                      </p:tavLst>
                                    </p:anim>
                                    <p:anim calcmode="lin" valueType="num">
                                      <p:cBhvr>
                                        <p:cTn id="37" dur="3000" fill="hold"/>
                                        <p:tgtEl>
                                          <p:spTgt spid="7"/>
                                        </p:tgtEl>
                                        <p:attrNameLst>
                                          <p:attrName>ppt_h</p:attrName>
                                        </p:attrNameLst>
                                      </p:cBhvr>
                                      <p:tavLst>
                                        <p:tav tm="0">
                                          <p:val>
                                            <p:fltVal val="0"/>
                                          </p:val>
                                        </p:tav>
                                        <p:tav tm="100000">
                                          <p:val>
                                            <p:strVal val="#ppt_h"/>
                                          </p:val>
                                        </p:tav>
                                      </p:tavLst>
                                    </p:anim>
                                  </p:childTnLst>
                                </p:cTn>
                              </p:par>
                              <p:par>
                                <p:cTn id="38" presetID="23" presetClass="entr" presetSubtype="16"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childTnLst>
                                </p:cTn>
                              </p:par>
                              <p:par>
                                <p:cTn id="42" presetID="23" presetClass="entr" presetSubtype="16" fill="hold"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3000" fill="hold"/>
                                        <p:tgtEl>
                                          <p:spTgt spid="9"/>
                                        </p:tgtEl>
                                        <p:attrNameLst>
                                          <p:attrName>ppt_w</p:attrName>
                                        </p:attrNameLst>
                                      </p:cBhvr>
                                      <p:tavLst>
                                        <p:tav tm="0">
                                          <p:val>
                                            <p:fltVal val="0"/>
                                          </p:val>
                                        </p:tav>
                                        <p:tav tm="100000">
                                          <p:val>
                                            <p:strVal val="#ppt_w"/>
                                          </p:val>
                                        </p:tav>
                                      </p:tavLst>
                                    </p:anim>
                                    <p:anim calcmode="lin" valueType="num">
                                      <p:cBhvr>
                                        <p:cTn id="45" dur="3000" fill="hold"/>
                                        <p:tgtEl>
                                          <p:spTgt spid="9"/>
                                        </p:tgtEl>
                                        <p:attrNameLst>
                                          <p:attrName>ppt_h</p:attrName>
                                        </p:attrNameLst>
                                      </p:cBhvr>
                                      <p:tavLst>
                                        <p:tav tm="0">
                                          <p:val>
                                            <p:fltVal val="0"/>
                                          </p:val>
                                        </p:tav>
                                        <p:tav tm="100000">
                                          <p:val>
                                            <p:strVal val="#ppt_h"/>
                                          </p:val>
                                        </p:tav>
                                      </p:tavLst>
                                    </p:anim>
                                  </p:childTnLst>
                                </p:cTn>
                              </p:par>
                              <p:par>
                                <p:cTn id="46" presetID="2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3000" fill="hold"/>
                                        <p:tgtEl>
                                          <p:spTgt spid="10"/>
                                        </p:tgtEl>
                                        <p:attrNameLst>
                                          <p:attrName>ppt_w</p:attrName>
                                        </p:attrNameLst>
                                      </p:cBhvr>
                                      <p:tavLst>
                                        <p:tav tm="0">
                                          <p:val>
                                            <p:fltVal val="0"/>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childTnLst>
                          </p:cTn>
                        </p:par>
                        <p:par>
                          <p:cTn id="50" fill="hold">
                            <p:stCondLst>
                              <p:cond delay="3000"/>
                            </p:stCondLst>
                            <p:childTnLst>
                              <p:par>
                                <p:cTn id="51" presetID="13" presetClass="exit" presetSubtype="16" fill="hold" nodeType="afterEffect">
                                  <p:stCondLst>
                                    <p:cond delay="0"/>
                                  </p:stCondLst>
                                  <p:childTnLst>
                                    <p:animEffect transition="out" filter="plus(in)">
                                      <p:cBhvr>
                                        <p:cTn id="52" dur="3000"/>
                                        <p:tgtEl>
                                          <p:spTgt spid="5"/>
                                        </p:tgtEl>
                                      </p:cBhvr>
                                    </p:animEffect>
                                    <p:set>
                                      <p:cBhvr>
                                        <p:cTn id="53" dur="1" fill="hold">
                                          <p:stCondLst>
                                            <p:cond delay="2999"/>
                                          </p:stCondLst>
                                        </p:cTn>
                                        <p:tgtEl>
                                          <p:spTgt spid="5"/>
                                        </p:tgtEl>
                                        <p:attrNameLst>
                                          <p:attrName>style.visibility</p:attrName>
                                        </p:attrNameLst>
                                      </p:cBhvr>
                                      <p:to>
                                        <p:strVal val="hidden"/>
                                      </p:to>
                                    </p:set>
                                  </p:childTnLst>
                                </p:cTn>
                              </p:par>
                              <p:par>
                                <p:cTn id="54" presetID="13" presetClass="exit" presetSubtype="16" fill="hold" nodeType="withEffect">
                                  <p:stCondLst>
                                    <p:cond delay="0"/>
                                  </p:stCondLst>
                                  <p:childTnLst>
                                    <p:animEffect transition="out" filter="plus(in)">
                                      <p:cBhvr>
                                        <p:cTn id="55" dur="3000"/>
                                        <p:tgtEl>
                                          <p:spTgt spid="6"/>
                                        </p:tgtEl>
                                      </p:cBhvr>
                                    </p:animEffect>
                                    <p:set>
                                      <p:cBhvr>
                                        <p:cTn id="56" dur="1" fill="hold">
                                          <p:stCondLst>
                                            <p:cond delay="2999"/>
                                          </p:stCondLst>
                                        </p:cTn>
                                        <p:tgtEl>
                                          <p:spTgt spid="6"/>
                                        </p:tgtEl>
                                        <p:attrNameLst>
                                          <p:attrName>style.visibility</p:attrName>
                                        </p:attrNameLst>
                                      </p:cBhvr>
                                      <p:to>
                                        <p:strVal val="hidden"/>
                                      </p:to>
                                    </p:set>
                                  </p:childTnLst>
                                </p:cTn>
                              </p:par>
                              <p:par>
                                <p:cTn id="57" presetID="13" presetClass="exit" presetSubtype="16" fill="hold" nodeType="withEffect">
                                  <p:stCondLst>
                                    <p:cond delay="0"/>
                                  </p:stCondLst>
                                  <p:childTnLst>
                                    <p:animEffect transition="out" filter="plus(in)">
                                      <p:cBhvr>
                                        <p:cTn id="58" dur="3000"/>
                                        <p:tgtEl>
                                          <p:spTgt spid="7"/>
                                        </p:tgtEl>
                                      </p:cBhvr>
                                    </p:animEffect>
                                    <p:set>
                                      <p:cBhvr>
                                        <p:cTn id="59" dur="1" fill="hold">
                                          <p:stCondLst>
                                            <p:cond delay="2999"/>
                                          </p:stCondLst>
                                        </p:cTn>
                                        <p:tgtEl>
                                          <p:spTgt spid="7"/>
                                        </p:tgtEl>
                                        <p:attrNameLst>
                                          <p:attrName>style.visibility</p:attrName>
                                        </p:attrNameLst>
                                      </p:cBhvr>
                                      <p:to>
                                        <p:strVal val="hidden"/>
                                      </p:to>
                                    </p:set>
                                  </p:childTnLst>
                                </p:cTn>
                              </p:par>
                              <p:par>
                                <p:cTn id="60" presetID="13" presetClass="exit" presetSubtype="16" fill="hold" nodeType="withEffect">
                                  <p:stCondLst>
                                    <p:cond delay="0"/>
                                  </p:stCondLst>
                                  <p:childTnLst>
                                    <p:animEffect transition="out" filter="plus(in)">
                                      <p:cBhvr>
                                        <p:cTn id="61" dur="3000"/>
                                        <p:tgtEl>
                                          <p:spTgt spid="8"/>
                                        </p:tgtEl>
                                      </p:cBhvr>
                                    </p:animEffect>
                                    <p:set>
                                      <p:cBhvr>
                                        <p:cTn id="62" dur="1" fill="hold">
                                          <p:stCondLst>
                                            <p:cond delay="2999"/>
                                          </p:stCondLst>
                                        </p:cTn>
                                        <p:tgtEl>
                                          <p:spTgt spid="8"/>
                                        </p:tgtEl>
                                        <p:attrNameLst>
                                          <p:attrName>style.visibility</p:attrName>
                                        </p:attrNameLst>
                                      </p:cBhvr>
                                      <p:to>
                                        <p:strVal val="hidden"/>
                                      </p:to>
                                    </p:set>
                                  </p:childTnLst>
                                </p:cTn>
                              </p:par>
                              <p:par>
                                <p:cTn id="63" presetID="13" presetClass="exit" presetSubtype="16" fill="hold" nodeType="withEffect">
                                  <p:stCondLst>
                                    <p:cond delay="0"/>
                                  </p:stCondLst>
                                  <p:childTnLst>
                                    <p:animEffect transition="out" filter="plus(in)">
                                      <p:cBhvr>
                                        <p:cTn id="64" dur="3000"/>
                                        <p:tgtEl>
                                          <p:spTgt spid="9"/>
                                        </p:tgtEl>
                                      </p:cBhvr>
                                    </p:animEffect>
                                    <p:set>
                                      <p:cBhvr>
                                        <p:cTn id="65" dur="1" fill="hold">
                                          <p:stCondLst>
                                            <p:cond delay="2999"/>
                                          </p:stCondLst>
                                        </p:cTn>
                                        <p:tgtEl>
                                          <p:spTgt spid="9"/>
                                        </p:tgtEl>
                                        <p:attrNameLst>
                                          <p:attrName>style.visibility</p:attrName>
                                        </p:attrNameLst>
                                      </p:cBhvr>
                                      <p:to>
                                        <p:strVal val="hidden"/>
                                      </p:to>
                                    </p:set>
                                  </p:childTnLst>
                                </p:cTn>
                              </p:par>
                              <p:par>
                                <p:cTn id="66" presetID="13" presetClass="exit" presetSubtype="16" fill="hold" nodeType="withEffect">
                                  <p:stCondLst>
                                    <p:cond delay="0"/>
                                  </p:stCondLst>
                                  <p:childTnLst>
                                    <p:animEffect transition="out" filter="plus(in)">
                                      <p:cBhvr>
                                        <p:cTn id="67" dur="3000"/>
                                        <p:tgtEl>
                                          <p:spTgt spid="10"/>
                                        </p:tgtEl>
                                      </p:cBhvr>
                                    </p:animEffect>
                                    <p:set>
                                      <p:cBhvr>
                                        <p:cTn id="68" dur="1" fill="hold">
                                          <p:stCondLst>
                                            <p:cond delay="2999"/>
                                          </p:stCondLst>
                                        </p:cTn>
                                        <p:tgtEl>
                                          <p:spTgt spid="10"/>
                                        </p:tgtEl>
                                        <p:attrNameLst>
                                          <p:attrName>style.visibility</p:attrName>
                                        </p:attrNameLst>
                                      </p:cBhvr>
                                      <p:to>
                                        <p:strVal val="hidden"/>
                                      </p:to>
                                    </p:set>
                                  </p:childTnLst>
                                </p:cTn>
                              </p:par>
                              <p:par>
                                <p:cTn id="69" presetID="23" presetClass="exit" presetSubtype="32" fill="hold" nodeType="with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set>
                                      <p:cBhvr>
                                        <p:cTn id="72" dur="1" fill="hold">
                                          <p:stCondLst>
                                            <p:cond delay="2999"/>
                                          </p:stCondLst>
                                        </p:cTn>
                                        <p:tgtEl>
                                          <p:spTgt spid="5"/>
                                        </p:tgtEl>
                                        <p:attrNameLst>
                                          <p:attrName>style.visibility</p:attrName>
                                        </p:attrNameLst>
                                      </p:cBhvr>
                                      <p:to>
                                        <p:strVal val="hidden"/>
                                      </p:to>
                                    </p:set>
                                  </p:childTnLst>
                                </p:cTn>
                              </p:par>
                              <p:par>
                                <p:cTn id="73" presetID="23" presetClass="exit" presetSubtype="32" fill="hold" nodeType="with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set>
                                      <p:cBhvr>
                                        <p:cTn id="76" dur="1" fill="hold">
                                          <p:stCondLst>
                                            <p:cond delay="2999"/>
                                          </p:stCondLst>
                                        </p:cTn>
                                        <p:tgtEl>
                                          <p:spTgt spid="6"/>
                                        </p:tgtEl>
                                        <p:attrNameLst>
                                          <p:attrName>style.visibility</p:attrName>
                                        </p:attrNameLst>
                                      </p:cBhvr>
                                      <p:to>
                                        <p:strVal val="hidden"/>
                                      </p:to>
                                    </p:set>
                                  </p:childTnLst>
                                </p:cTn>
                              </p:par>
                              <p:par>
                                <p:cTn id="77" presetID="23" presetClass="exit" presetSubtype="32" fill="hold" nodeType="withEffect">
                                  <p:stCondLst>
                                    <p:cond delay="0"/>
                                  </p:stCondLst>
                                  <p:childTnLst>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23" presetClass="exit" presetSubtype="32" fill="hold" nodeType="withEffect">
                                  <p:stCondLst>
                                    <p:cond delay="0"/>
                                  </p:stCondLst>
                                  <p:childTnLst>
                                    <p:anim calcmode="lin" valueType="num">
                                      <p:cBhvr>
                                        <p:cTn id="82" dur="3000"/>
                                        <p:tgtEl>
                                          <p:spTgt spid="8"/>
                                        </p:tgtEl>
                                        <p:attrNameLst>
                                          <p:attrName>ppt_w</p:attrName>
                                        </p:attrNameLst>
                                      </p:cBhvr>
                                      <p:tavLst>
                                        <p:tav tm="0">
                                          <p:val>
                                            <p:strVal val="ppt_w"/>
                                          </p:val>
                                        </p:tav>
                                        <p:tav tm="100000">
                                          <p:val>
                                            <p:fltVal val="0"/>
                                          </p:val>
                                        </p:tav>
                                      </p:tavLst>
                                    </p:anim>
                                    <p:anim calcmode="lin" valueType="num">
                                      <p:cBhvr>
                                        <p:cTn id="83" dur="3000"/>
                                        <p:tgtEl>
                                          <p:spTgt spid="8"/>
                                        </p:tgtEl>
                                        <p:attrNameLst>
                                          <p:attrName>ppt_h</p:attrName>
                                        </p:attrNameLst>
                                      </p:cBhvr>
                                      <p:tavLst>
                                        <p:tav tm="0">
                                          <p:val>
                                            <p:strVal val="ppt_h"/>
                                          </p:val>
                                        </p:tav>
                                        <p:tav tm="100000">
                                          <p:val>
                                            <p:fltVal val="0"/>
                                          </p:val>
                                        </p:tav>
                                      </p:tavLst>
                                    </p:anim>
                                    <p:set>
                                      <p:cBhvr>
                                        <p:cTn id="84" dur="1" fill="hold">
                                          <p:stCondLst>
                                            <p:cond delay="2999"/>
                                          </p:stCondLst>
                                        </p:cTn>
                                        <p:tgtEl>
                                          <p:spTgt spid="8"/>
                                        </p:tgtEl>
                                        <p:attrNameLst>
                                          <p:attrName>style.visibility</p:attrName>
                                        </p:attrNameLst>
                                      </p:cBhvr>
                                      <p:to>
                                        <p:strVal val="hidden"/>
                                      </p:to>
                                    </p:set>
                                  </p:childTnLst>
                                </p:cTn>
                              </p:par>
                              <p:par>
                                <p:cTn id="85" presetID="23" presetClass="exit" presetSubtype="32" fill="hold" nodeType="withEffect">
                                  <p:stCondLst>
                                    <p:cond delay="0"/>
                                  </p:stCondLst>
                                  <p:childTnLst>
                                    <p:anim calcmode="lin" valueType="num">
                                      <p:cBhvr>
                                        <p:cTn id="86" dur="3000"/>
                                        <p:tgtEl>
                                          <p:spTgt spid="9"/>
                                        </p:tgtEl>
                                        <p:attrNameLst>
                                          <p:attrName>ppt_w</p:attrName>
                                        </p:attrNameLst>
                                      </p:cBhvr>
                                      <p:tavLst>
                                        <p:tav tm="0">
                                          <p:val>
                                            <p:strVal val="ppt_w"/>
                                          </p:val>
                                        </p:tav>
                                        <p:tav tm="100000">
                                          <p:val>
                                            <p:fltVal val="0"/>
                                          </p:val>
                                        </p:tav>
                                      </p:tavLst>
                                    </p:anim>
                                    <p:anim calcmode="lin" valueType="num">
                                      <p:cBhvr>
                                        <p:cTn id="87" dur="3000"/>
                                        <p:tgtEl>
                                          <p:spTgt spid="9"/>
                                        </p:tgtEl>
                                        <p:attrNameLst>
                                          <p:attrName>ppt_h</p:attrName>
                                        </p:attrNameLst>
                                      </p:cBhvr>
                                      <p:tavLst>
                                        <p:tav tm="0">
                                          <p:val>
                                            <p:strVal val="ppt_h"/>
                                          </p:val>
                                        </p:tav>
                                        <p:tav tm="100000">
                                          <p:val>
                                            <p:fltVal val="0"/>
                                          </p:val>
                                        </p:tav>
                                      </p:tavLst>
                                    </p:anim>
                                    <p:set>
                                      <p:cBhvr>
                                        <p:cTn id="88" dur="1" fill="hold">
                                          <p:stCondLst>
                                            <p:cond delay="2999"/>
                                          </p:stCondLst>
                                        </p:cTn>
                                        <p:tgtEl>
                                          <p:spTgt spid="9"/>
                                        </p:tgtEl>
                                        <p:attrNameLst>
                                          <p:attrName>style.visibility</p:attrName>
                                        </p:attrNameLst>
                                      </p:cBhvr>
                                      <p:to>
                                        <p:strVal val="hidden"/>
                                      </p:to>
                                    </p:set>
                                  </p:childTnLst>
                                </p:cTn>
                              </p:par>
                              <p:par>
                                <p:cTn id="89" presetID="23" presetClass="exit" presetSubtype="32" fill="hold" nodeType="withEffect">
                                  <p:stCondLst>
                                    <p:cond delay="0"/>
                                  </p:stCondLst>
                                  <p:childTnLst>
                                    <p:anim calcmode="lin" valueType="num">
                                      <p:cBhvr>
                                        <p:cTn id="90" dur="3000"/>
                                        <p:tgtEl>
                                          <p:spTgt spid="10"/>
                                        </p:tgtEl>
                                        <p:attrNameLst>
                                          <p:attrName>ppt_w</p:attrName>
                                        </p:attrNameLst>
                                      </p:cBhvr>
                                      <p:tavLst>
                                        <p:tav tm="0">
                                          <p:val>
                                            <p:strVal val="ppt_w"/>
                                          </p:val>
                                        </p:tav>
                                        <p:tav tm="100000">
                                          <p:val>
                                            <p:fltVal val="0"/>
                                          </p:val>
                                        </p:tav>
                                      </p:tavLst>
                                    </p:anim>
                                    <p:anim calcmode="lin" valueType="num">
                                      <p:cBhvr>
                                        <p:cTn id="91" dur="3000"/>
                                        <p:tgtEl>
                                          <p:spTgt spid="10"/>
                                        </p:tgtEl>
                                        <p:attrNameLst>
                                          <p:attrName>ppt_h</p:attrName>
                                        </p:attrNameLst>
                                      </p:cBhvr>
                                      <p:tavLst>
                                        <p:tav tm="0">
                                          <p:val>
                                            <p:strVal val="ppt_h"/>
                                          </p:val>
                                        </p:tav>
                                        <p:tav tm="100000">
                                          <p:val>
                                            <p:fltVal val="0"/>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16" fill="hold" nodeType="withEffect">
                                  <p:stCondLst>
                                    <p:cond delay="0"/>
                                  </p:stCondLst>
                                  <p:childTnLst>
                                    <p:set>
                                      <p:cBhvr>
                                        <p:cTn id="94" dur="1" fill="hold">
                                          <p:stCondLst>
                                            <p:cond delay="0"/>
                                          </p:stCondLst>
                                        </p:cTn>
                                        <p:tgtEl>
                                          <p:spTgt spid="11">
                                            <p:txEl>
                                              <p:pRg st="0" end="0"/>
                                            </p:txEl>
                                          </p:spTgt>
                                        </p:tgtEl>
                                        <p:attrNameLst>
                                          <p:attrName>style.visibility</p:attrName>
                                        </p:attrNameLst>
                                      </p:cBhvr>
                                      <p:to>
                                        <p:strVal val="visible"/>
                                      </p:to>
                                    </p:set>
                                    <p:anim calcmode="lin" valueType="num">
                                      <p:cBhvr>
                                        <p:cTn id="95" dur="3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96" dur="3000" fill="hold"/>
                                        <p:tgtEl>
                                          <p:spTgt spid="11">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84161" y="971535"/>
            <a:ext cx="2578096" cy="3693319"/>
          </a:xfrm>
          <a:prstGeom prst="rect">
            <a:avLst/>
          </a:prstGeom>
          <a:solidFill>
            <a:srgbClr val="CCFFCC"/>
          </a:solidFill>
        </p:spPr>
        <p:txBody>
          <a:bodyPr wrap="square">
            <a:spAutoFit/>
          </a:bodyPr>
          <a:lstStyle/>
          <a:p>
            <a:pPr algn="ctr"/>
            <a:r>
              <a:rPr lang="es-ES" b="1" cap="all" dirty="0" smtClean="0"/>
              <a:t>CORTAR FÁCILMENTE UNA MAZORCA DE MAÍZ</a:t>
            </a:r>
            <a:endParaRPr lang="es-ES" cap="all" dirty="0" smtClean="0"/>
          </a:p>
          <a:p>
            <a:pPr algn="ctr"/>
            <a:r>
              <a:rPr lang="es-ES" dirty="0" smtClean="0"/>
              <a:t>Hazte con un molde de bizcochos del tipo </a:t>
            </a:r>
            <a:r>
              <a:rPr lang="es-ES" dirty="0" err="1" smtClean="0"/>
              <a:t>kouglof</a:t>
            </a:r>
            <a:r>
              <a:rPr lang="es-ES" dirty="0" smtClean="0"/>
              <a:t>. Coloca la mazorca de maíz en el orificio del centro y córtalo dando la vuelta al molde. De esta forma el maíz caerá directamente en el molde. Ingenioso, ¿no crees?</a:t>
            </a:r>
            <a:endParaRPr lang="es-ES" dirty="0"/>
          </a:p>
        </p:txBody>
      </p:sp>
      <p:pic>
        <p:nvPicPr>
          <p:cNvPr id="7170" name="Picture 2" descr="C:\Users\Jose Luis\Desktop\8f4233ffaaf93869c99b485c67fe9c31.jpg"/>
          <p:cNvPicPr>
            <a:picLocks noChangeAspect="1" noChangeArrowheads="1"/>
          </p:cNvPicPr>
          <p:nvPr/>
        </p:nvPicPr>
        <p:blipFill>
          <a:blip r:embed="rId3"/>
          <a:srcRect/>
          <a:stretch>
            <a:fillRect/>
          </a:stretch>
        </p:blipFill>
        <p:spPr bwMode="auto">
          <a:xfrm>
            <a:off x="5942011" y="185717"/>
            <a:ext cx="5829318" cy="5829319"/>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2000" contrast="-12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84161" y="1114411"/>
            <a:ext cx="2357454" cy="4708981"/>
          </a:xfrm>
          <a:prstGeom prst="rect">
            <a:avLst/>
          </a:prstGeom>
          <a:solidFill>
            <a:srgbClr val="CCFFCC"/>
          </a:solidFill>
        </p:spPr>
        <p:txBody>
          <a:bodyPr wrap="square">
            <a:spAutoFit/>
          </a:bodyPr>
          <a:lstStyle/>
          <a:p>
            <a:pPr algn="ctr"/>
            <a:r>
              <a:rPr lang="es-ES" sz="2000" b="1" cap="all" dirty="0" smtClean="0">
                <a:latin typeface="Arial Narrow" pitchFamily="34" charset="0"/>
              </a:rPr>
              <a:t>CÓMO CONSERVAR LOS PLÁTANOS</a:t>
            </a:r>
          </a:p>
          <a:p>
            <a:pPr algn="ctr"/>
            <a:r>
              <a:rPr lang="es-ES" sz="2000" b="1" dirty="0" smtClean="0">
                <a:latin typeface="Arial Narrow" pitchFamily="34" charset="0"/>
              </a:rPr>
              <a:t>Ya sabemos lo difícil que resulta que los plátanos se conserven durante más de 3 días sin que terminen por pudrirse. Para conservarlos durante 3 o 4 días más basta con envolver los pedúnculos en un film de plástico y ¡eso es todo!</a:t>
            </a:r>
            <a:endParaRPr lang="es-ES" sz="2000" b="1" dirty="0">
              <a:latin typeface="Arial Narrow" pitchFamily="34" charset="0"/>
            </a:endParaRPr>
          </a:p>
        </p:txBody>
      </p:sp>
      <p:pic>
        <p:nvPicPr>
          <p:cNvPr id="3074" name="Picture 2" descr="C:\Users\Jose Luis\Desktop\i.jpg"/>
          <p:cNvPicPr>
            <a:picLocks noChangeAspect="1" noChangeArrowheads="1"/>
          </p:cNvPicPr>
          <p:nvPr/>
        </p:nvPicPr>
        <p:blipFill>
          <a:blip r:embed="rId3"/>
          <a:srcRect/>
          <a:stretch>
            <a:fillRect/>
          </a:stretch>
        </p:blipFill>
        <p:spPr bwMode="auto">
          <a:xfrm>
            <a:off x="3727433" y="328593"/>
            <a:ext cx="8316093" cy="5428354"/>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6">
                <a:shade val="45000"/>
                <a:satMod val="135000"/>
              </a:schemeClr>
              <a:prstClr val="white"/>
            </a:duotone>
            <a:lum bright="-2000" contrast="-12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2723" y="2757485"/>
            <a:ext cx="3363914" cy="2308324"/>
          </a:xfrm>
          <a:prstGeom prst="rect">
            <a:avLst/>
          </a:prstGeom>
          <a:solidFill>
            <a:srgbClr val="CCFFCC"/>
          </a:solidFill>
        </p:spPr>
        <p:txBody>
          <a:bodyPr wrap="square">
            <a:spAutoFit/>
          </a:bodyPr>
          <a:lstStyle/>
          <a:p>
            <a:pPr algn="ctr"/>
            <a:r>
              <a:rPr lang="es-ES" b="1" dirty="0" smtClean="0">
                <a:latin typeface="Arial Narrow" pitchFamily="34" charset="0"/>
              </a:rPr>
              <a:t>Para que los sartenes de hierro fundido no se cubran con óxido, no los limpies con los detergentes que acostumbras usar. Para ello es mejor utilizar sal. Además este método te ayudará a quitarle el aroma a las especias que usaste al cocinar.</a:t>
            </a:r>
            <a:endParaRPr lang="es-ES" b="1" dirty="0">
              <a:latin typeface="Arial Narrow" pitchFamily="34" charset="0"/>
            </a:endParaRPr>
          </a:p>
        </p:txBody>
      </p:sp>
      <p:pic>
        <p:nvPicPr>
          <p:cNvPr id="3074" name="Picture 2" descr="C:\Users\Jose Luis\Desktop\1602760-123-650-1a3241ea98-1502284296.jpg"/>
          <p:cNvPicPr>
            <a:picLocks noChangeAspect="1" noChangeArrowheads="1"/>
          </p:cNvPicPr>
          <p:nvPr/>
        </p:nvPicPr>
        <p:blipFill>
          <a:blip r:embed="rId3"/>
          <a:srcRect/>
          <a:stretch>
            <a:fillRect/>
          </a:stretch>
        </p:blipFill>
        <p:spPr bwMode="auto">
          <a:xfrm>
            <a:off x="4513251" y="471469"/>
            <a:ext cx="7405696" cy="5548575"/>
          </a:xfrm>
          <a:prstGeom prst="rect">
            <a:avLst/>
          </a:prstGeom>
          <a:noFill/>
        </p:spPr>
      </p:pic>
      <p:sp>
        <p:nvSpPr>
          <p:cNvPr id="5" name="4 Rectángulo"/>
          <p:cNvSpPr/>
          <p:nvPr/>
        </p:nvSpPr>
        <p:spPr>
          <a:xfrm>
            <a:off x="512723" y="2114543"/>
            <a:ext cx="3357586" cy="1200329"/>
          </a:xfrm>
          <a:prstGeom prst="rect">
            <a:avLst/>
          </a:prstGeom>
          <a:solidFill>
            <a:srgbClr val="CCFFCC"/>
          </a:solidFill>
        </p:spPr>
        <p:txBody>
          <a:bodyPr wrap="square">
            <a:spAutoFit/>
          </a:bodyPr>
          <a:lstStyle/>
          <a:p>
            <a:pPr algn="ctr"/>
            <a:r>
              <a:rPr lang="es-ES" sz="2400" b="1" dirty="0" smtClean="0">
                <a:latin typeface="Arial Narrow" pitchFamily="34" charset="0"/>
              </a:rPr>
              <a:t>Limpia los sartenes de hierro fundido correctamente.</a:t>
            </a:r>
            <a:endParaRPr lang="es-ES" sz="2400" b="1" dirty="0">
              <a:latin typeface="Arial Narrow" pitchFamily="34" charset="0"/>
            </a:endParaRP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2723" y="2543171"/>
            <a:ext cx="3727433" cy="3139321"/>
          </a:xfrm>
          <a:prstGeom prst="rect">
            <a:avLst/>
          </a:prstGeom>
          <a:solidFill>
            <a:srgbClr val="CCFFCC"/>
          </a:solidFill>
        </p:spPr>
        <p:txBody>
          <a:bodyPr wrap="square">
            <a:spAutoFit/>
          </a:bodyPr>
          <a:lstStyle/>
          <a:p>
            <a:pPr algn="ctr"/>
            <a:r>
              <a:rPr lang="es-ES" dirty="0" smtClean="0"/>
              <a:t>Las cucharas de madera y las espátulas con el tiempo pierden su forma y adquieren un olor desagradable. Parece que sólo hay una salida: tirarlas. Pero si te da lástima desprenderte de tus fieles ayudantes de cocina, hay una solución. Hierve las cucharas de madera en agua y sécalas al sol. De esta manera te desharás de los malos olores y les darás una segunda vida.</a:t>
            </a:r>
            <a:endParaRPr lang="es-ES" dirty="0"/>
          </a:p>
        </p:txBody>
      </p:sp>
      <p:pic>
        <p:nvPicPr>
          <p:cNvPr id="5122" name="Picture 2" descr="C:\Users\Jose Luis\Desktop\1602610-18-650-989ba113bb-1502284296.jpg"/>
          <p:cNvPicPr>
            <a:picLocks noChangeAspect="1" noChangeArrowheads="1"/>
          </p:cNvPicPr>
          <p:nvPr/>
        </p:nvPicPr>
        <p:blipFill>
          <a:blip r:embed="rId3"/>
          <a:srcRect/>
          <a:stretch>
            <a:fillRect/>
          </a:stretch>
        </p:blipFill>
        <p:spPr bwMode="auto">
          <a:xfrm>
            <a:off x="4941879" y="328593"/>
            <a:ext cx="7119944" cy="5572126"/>
          </a:xfrm>
          <a:prstGeom prst="rect">
            <a:avLst/>
          </a:prstGeom>
          <a:noFill/>
        </p:spPr>
      </p:pic>
      <p:sp>
        <p:nvSpPr>
          <p:cNvPr id="5" name="4 Rectángulo"/>
          <p:cNvSpPr/>
          <p:nvPr/>
        </p:nvSpPr>
        <p:spPr>
          <a:xfrm>
            <a:off x="512723" y="1757353"/>
            <a:ext cx="3786214" cy="646331"/>
          </a:xfrm>
          <a:prstGeom prst="rect">
            <a:avLst/>
          </a:prstGeom>
          <a:solidFill>
            <a:srgbClr val="CCFFCC"/>
          </a:solidFill>
        </p:spPr>
        <p:txBody>
          <a:bodyPr wrap="square">
            <a:spAutoFit/>
          </a:bodyPr>
          <a:lstStyle/>
          <a:p>
            <a:pPr algn="ctr"/>
            <a:r>
              <a:rPr lang="es-ES" b="1" dirty="0" smtClean="0"/>
              <a:t>Devuelve a las cucharas de madera sus mejores condiciones.</a:t>
            </a:r>
            <a:endParaRPr lang="es-ES" b="1"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727037" y="1042973"/>
            <a:ext cx="2349094" cy="4524315"/>
          </a:xfrm>
          <a:prstGeom prst="rect">
            <a:avLst/>
          </a:prstGeom>
          <a:solidFill>
            <a:srgbClr val="CCFFCC"/>
          </a:solidFill>
        </p:spPr>
        <p:txBody>
          <a:bodyPr wrap="square">
            <a:spAutoFit/>
          </a:bodyPr>
          <a:lstStyle/>
          <a:p>
            <a:pPr algn="ctr"/>
            <a:r>
              <a:rPr lang="es-ES" b="1" cap="all" dirty="0" smtClean="0"/>
              <a:t>COCER UNA DOCENA DE HUEVOS DE UNA SOLA VEZ</a:t>
            </a:r>
            <a:endParaRPr lang="es-ES" cap="all" dirty="0" smtClean="0"/>
          </a:p>
          <a:p>
            <a:pPr algn="ctr"/>
            <a:r>
              <a:rPr lang="es-ES" dirty="0" smtClean="0"/>
              <a:t>Como quizá cocer 12 huevos a la vez en una cacerola resulta difícil, prueba a hacerlo en el horno para ahorrar tiempo. Coloca los huevos en un molde de hacer magdalenas y déjalos durante 30 minutos. ¡Tendrás una docena de huevos perfectamente cocidos!</a:t>
            </a:r>
            <a:endParaRPr lang="es-ES" dirty="0"/>
          </a:p>
        </p:txBody>
      </p:sp>
      <p:pic>
        <p:nvPicPr>
          <p:cNvPr id="1026" name="Picture 2" descr="C:\Users\Jose Luis\Desktop\sub-buzz-19200-1473876659-5.jpg"/>
          <p:cNvPicPr>
            <a:picLocks noChangeAspect="1" noChangeArrowheads="1"/>
          </p:cNvPicPr>
          <p:nvPr/>
        </p:nvPicPr>
        <p:blipFill>
          <a:blip r:embed="rId3"/>
          <a:srcRect/>
          <a:stretch>
            <a:fillRect/>
          </a:stretch>
        </p:blipFill>
        <p:spPr bwMode="auto">
          <a:xfrm>
            <a:off x="4227499" y="400031"/>
            <a:ext cx="7753722" cy="5554944"/>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2723" y="1971667"/>
            <a:ext cx="2863848" cy="3139321"/>
          </a:xfrm>
          <a:prstGeom prst="rect">
            <a:avLst/>
          </a:prstGeom>
          <a:solidFill>
            <a:srgbClr val="CCFFCC"/>
          </a:solidFill>
        </p:spPr>
        <p:txBody>
          <a:bodyPr wrap="square">
            <a:spAutoFit/>
          </a:bodyPr>
          <a:lstStyle/>
          <a:p>
            <a:pPr algn="ctr"/>
            <a:r>
              <a:rPr lang="es-ES" b="1" cap="all" dirty="0" smtClean="0"/>
              <a:t>PARA TENER MÁS ZUMO DE LIMÓN</a:t>
            </a:r>
            <a:endParaRPr lang="es-ES" cap="all" dirty="0" smtClean="0"/>
          </a:p>
          <a:p>
            <a:pPr algn="ctr"/>
            <a:r>
              <a:rPr lang="es-ES" dirty="0" smtClean="0"/>
              <a:t>Todos sabemos que no resulta fácil extraer todo el zumo de un limón. Pero si lo mantienes presionado haciéndolo rodar sobre una superficie plana, la pulpa estallará y así conseguirás sacarle más jugo al cortarlo. Astuto, ¿no crees?</a:t>
            </a:r>
            <a:endParaRPr lang="es-ES" dirty="0"/>
          </a:p>
        </p:txBody>
      </p:sp>
      <p:pic>
        <p:nvPicPr>
          <p:cNvPr id="5122" name="Picture 2" descr="C:\Users\Jose Luis\Desktop\2363761-inline.jpg"/>
          <p:cNvPicPr>
            <a:picLocks noChangeAspect="1" noChangeArrowheads="1"/>
          </p:cNvPicPr>
          <p:nvPr/>
        </p:nvPicPr>
        <p:blipFill>
          <a:blip r:embed="rId3"/>
          <a:srcRect/>
          <a:stretch>
            <a:fillRect/>
          </a:stretch>
        </p:blipFill>
        <p:spPr bwMode="auto">
          <a:xfrm>
            <a:off x="4084623" y="400031"/>
            <a:ext cx="7761273" cy="5458332"/>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8498" y="900098"/>
            <a:ext cx="2137365" cy="4801314"/>
          </a:xfrm>
          <a:prstGeom prst="rect">
            <a:avLst/>
          </a:prstGeom>
          <a:solidFill>
            <a:srgbClr val="CCFFCC"/>
          </a:solidFill>
        </p:spPr>
        <p:txBody>
          <a:bodyPr wrap="square">
            <a:spAutoFit/>
          </a:bodyPr>
          <a:lstStyle/>
          <a:p>
            <a:pPr algn="ctr"/>
            <a:r>
              <a:rPr lang="es-ES" b="1" cap="all" dirty="0" smtClean="0"/>
              <a:t>PREPARA TUS VERDURAS CON ANTELACIÓN</a:t>
            </a:r>
            <a:endParaRPr lang="es-ES" cap="all" dirty="0" smtClean="0"/>
          </a:p>
          <a:p>
            <a:pPr algn="ctr"/>
            <a:r>
              <a:rPr lang="es-ES" dirty="0" smtClean="0"/>
              <a:t>Tras una agotadora jornada, lo que menos apetece es perder el tiempo cortando verduras. Para evitarlo, corta una buena cantidad de verduras con antelación y guárdalas en una caja hermética o bolsa alimentaria. ¡Se conservarán hasta una semana!</a:t>
            </a:r>
            <a:endParaRPr lang="es-ES" dirty="0"/>
          </a:p>
        </p:txBody>
      </p:sp>
      <p:pic>
        <p:nvPicPr>
          <p:cNvPr id="4098" name="Picture 2" descr="C:\Users\Jose Luis\Desktop\packaging.jpg"/>
          <p:cNvPicPr>
            <a:picLocks noChangeAspect="1" noChangeArrowheads="1"/>
          </p:cNvPicPr>
          <p:nvPr/>
        </p:nvPicPr>
        <p:blipFill>
          <a:blip r:embed="rId3"/>
          <a:srcRect/>
          <a:stretch>
            <a:fillRect/>
          </a:stretch>
        </p:blipFill>
        <p:spPr bwMode="auto">
          <a:xfrm>
            <a:off x="3441681" y="542907"/>
            <a:ext cx="8224591" cy="5257815"/>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441285" y="3186113"/>
            <a:ext cx="3214709" cy="2308324"/>
          </a:xfrm>
          <a:prstGeom prst="rect">
            <a:avLst/>
          </a:prstGeom>
          <a:solidFill>
            <a:srgbClr val="CCFFCC"/>
          </a:solidFill>
        </p:spPr>
        <p:txBody>
          <a:bodyPr wrap="square">
            <a:spAutoFit/>
          </a:bodyPr>
          <a:lstStyle/>
          <a:p>
            <a:pPr algn="ctr"/>
            <a:r>
              <a:rPr lang="es-ES" dirty="0" smtClean="0"/>
              <a:t>Para regresarles el brillo a las vasijas cromadas, lávalas con una solución de agua con vinagre. Si no tienen ningún elemento eléctrico, para lograr un mejor efecto, puedes remojar los trastos en la misma solución toda la noche.</a:t>
            </a:r>
            <a:endParaRPr lang="es-ES" dirty="0"/>
          </a:p>
        </p:txBody>
      </p:sp>
      <p:pic>
        <p:nvPicPr>
          <p:cNvPr id="4098" name="Picture 2" descr="C:\Users\Jose Luis\Desktop\1602660-17-650-523d4cab26-1502284296.jpg"/>
          <p:cNvPicPr>
            <a:picLocks noChangeAspect="1" noChangeArrowheads="1"/>
          </p:cNvPicPr>
          <p:nvPr/>
        </p:nvPicPr>
        <p:blipFill>
          <a:blip r:embed="rId3"/>
          <a:srcRect/>
          <a:stretch>
            <a:fillRect/>
          </a:stretch>
        </p:blipFill>
        <p:spPr bwMode="auto">
          <a:xfrm>
            <a:off x="4513251" y="328593"/>
            <a:ext cx="7405696" cy="5548577"/>
          </a:xfrm>
          <a:prstGeom prst="rect">
            <a:avLst/>
          </a:prstGeom>
          <a:noFill/>
        </p:spPr>
      </p:pic>
      <p:sp>
        <p:nvSpPr>
          <p:cNvPr id="5" name="4 Rectángulo"/>
          <p:cNvSpPr/>
          <p:nvPr/>
        </p:nvSpPr>
        <p:spPr>
          <a:xfrm>
            <a:off x="441285" y="2543171"/>
            <a:ext cx="3143272" cy="646331"/>
          </a:xfrm>
          <a:prstGeom prst="rect">
            <a:avLst/>
          </a:prstGeom>
          <a:solidFill>
            <a:srgbClr val="CCFFCC"/>
          </a:solidFill>
        </p:spPr>
        <p:txBody>
          <a:bodyPr wrap="square">
            <a:spAutoFit/>
          </a:bodyPr>
          <a:lstStyle/>
          <a:p>
            <a:pPr algn="ctr"/>
            <a:r>
              <a:rPr lang="es-ES" b="1" dirty="0" smtClean="0"/>
              <a:t>Haz que las ollas brillen como nuevas.</a:t>
            </a:r>
            <a:endParaRPr lang="es-ES" b="1"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8499" y="508195"/>
            <a:ext cx="3053822" cy="5078313"/>
          </a:xfrm>
          <a:prstGeom prst="rect">
            <a:avLst/>
          </a:prstGeom>
          <a:solidFill>
            <a:srgbClr val="CCFFCC"/>
          </a:solidFill>
        </p:spPr>
        <p:txBody>
          <a:bodyPr wrap="square">
            <a:spAutoFit/>
          </a:bodyPr>
          <a:lstStyle/>
          <a:p>
            <a:pPr algn="ctr"/>
            <a:r>
              <a:rPr lang="es-ES" b="1" cap="all" dirty="0" smtClean="0"/>
              <a:t>CONGELA TUS SMOOTHIES EN LOS MOLDES DE LAS MAGDALENAS</a:t>
            </a:r>
            <a:endParaRPr lang="es-ES" cap="all" dirty="0" smtClean="0"/>
          </a:p>
          <a:p>
            <a:pPr algn="ctr"/>
            <a:r>
              <a:rPr lang="es-ES" dirty="0" smtClean="0"/>
              <a:t>¿No tienes tiempo para prepararte un batido por las mañanas? Este es el truco: compra suficiente cantidad de ingredientes para tus </a:t>
            </a:r>
            <a:r>
              <a:rPr lang="es-ES" dirty="0" err="1" smtClean="0"/>
              <a:t>smoothies</a:t>
            </a:r>
            <a:r>
              <a:rPr lang="es-ES" dirty="0" smtClean="0"/>
              <a:t> y pásalos por la batidora. En una placa de hacer magdalenas coloca pequeñas cantidades en cada hueco. Después solo tendrás que congelarlos y cuando te apetezca, sacar dos o tres dosis, pasarlas por la batidora y ¡a disfrutar!</a:t>
            </a:r>
            <a:endParaRPr lang="es-ES" dirty="0"/>
          </a:p>
        </p:txBody>
      </p:sp>
      <p:pic>
        <p:nvPicPr>
          <p:cNvPr id="2050" name="Picture 2" descr="C:\Users\Jose Luis\Desktop\sub-buzz-11129-1475509103-2.jpg"/>
          <p:cNvPicPr>
            <a:picLocks noChangeAspect="1" noChangeArrowheads="1"/>
          </p:cNvPicPr>
          <p:nvPr/>
        </p:nvPicPr>
        <p:blipFill>
          <a:blip r:embed="rId3"/>
          <a:srcRect/>
          <a:stretch>
            <a:fillRect/>
          </a:stretch>
        </p:blipFill>
        <p:spPr bwMode="auto">
          <a:xfrm>
            <a:off x="4013185" y="471469"/>
            <a:ext cx="7539407" cy="5401404"/>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369847" y="971535"/>
            <a:ext cx="2935286" cy="4247317"/>
          </a:xfrm>
          <a:prstGeom prst="rect">
            <a:avLst/>
          </a:prstGeom>
          <a:solidFill>
            <a:srgbClr val="CCFFCC"/>
          </a:solidFill>
        </p:spPr>
        <p:txBody>
          <a:bodyPr wrap="square">
            <a:spAutoFit/>
          </a:bodyPr>
          <a:lstStyle/>
          <a:p>
            <a:pPr algn="ctr"/>
            <a:r>
              <a:rPr lang="es-ES" b="1" cap="all" dirty="0" smtClean="0"/>
              <a:t>ABLANDAR RÁPIDAMENTE LA MANTEQUILLA</a:t>
            </a:r>
            <a:endParaRPr lang="es-ES" cap="all" dirty="0" smtClean="0"/>
          </a:p>
          <a:p>
            <a:pPr algn="ctr"/>
            <a:r>
              <a:rPr lang="es-ES" dirty="0" smtClean="0"/>
              <a:t>Si no quieres perder demasiado tiempo en el desayuno, lo primero que necesitas es que la mantequilla esté lista para tomar. Pero si está de la nevera, pasará mucho tiempo antes de que se funda. Para ablandarla, simplemente rállala en lugar de calentarla en el microondas. ¡Se fundirá mucho más rápidamente!</a:t>
            </a:r>
            <a:endParaRPr lang="es-ES" dirty="0"/>
          </a:p>
        </p:txBody>
      </p:sp>
      <p:pic>
        <p:nvPicPr>
          <p:cNvPr id="6146" name="Picture 2" descr="C:\Users\Jose Luis\Desktop\DSCF0010.jpg"/>
          <p:cNvPicPr>
            <a:picLocks noChangeAspect="1" noChangeArrowheads="1"/>
          </p:cNvPicPr>
          <p:nvPr/>
        </p:nvPicPr>
        <p:blipFill>
          <a:blip r:embed="rId3"/>
          <a:srcRect/>
          <a:stretch>
            <a:fillRect/>
          </a:stretch>
        </p:blipFill>
        <p:spPr bwMode="auto">
          <a:xfrm>
            <a:off x="3890346" y="328593"/>
            <a:ext cx="8155583" cy="5429288"/>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441285" y="1828791"/>
            <a:ext cx="3286148" cy="2862322"/>
          </a:xfrm>
          <a:prstGeom prst="rect">
            <a:avLst/>
          </a:prstGeom>
          <a:solidFill>
            <a:srgbClr val="CCFFCC"/>
          </a:solidFill>
        </p:spPr>
        <p:txBody>
          <a:bodyPr wrap="square">
            <a:spAutoFit/>
          </a:bodyPr>
          <a:lstStyle/>
          <a:p>
            <a:pPr algn="ctr"/>
            <a:r>
              <a:rPr lang="es-ES" b="1" cap="all" dirty="0" smtClean="0"/>
              <a:t>QUITAR LOS PEDÚNCULOS DE LAS FRESAS CON AYUDA DE UNA PAJITA</a:t>
            </a:r>
            <a:endParaRPr lang="es-ES" cap="all" dirty="0" smtClean="0"/>
          </a:p>
          <a:p>
            <a:pPr algn="ctr"/>
            <a:r>
              <a:rPr lang="es-ES" dirty="0" smtClean="0"/>
              <a:t>No resulta muy elegante ni agradable degustar fresas cuando aún quedan hojas. Por tanto, si deseas seducir a alguien especial con fresas, utiliza una pajita para quitar los pedúnculos. ¡Quedarán perfectas!</a:t>
            </a:r>
            <a:endParaRPr lang="es-ES" dirty="0"/>
          </a:p>
        </p:txBody>
      </p:sp>
      <p:pic>
        <p:nvPicPr>
          <p:cNvPr id="8195" name="Picture 3" descr="C:\Users\Jose Luis\Desktop\18.-fraises-660.jpg"/>
          <p:cNvPicPr>
            <a:picLocks noChangeAspect="1" noChangeArrowheads="1"/>
          </p:cNvPicPr>
          <p:nvPr/>
        </p:nvPicPr>
        <p:blipFill>
          <a:blip r:embed="rId3"/>
          <a:srcRect/>
          <a:stretch>
            <a:fillRect/>
          </a:stretch>
        </p:blipFill>
        <p:spPr bwMode="auto">
          <a:xfrm>
            <a:off x="4227499" y="471468"/>
            <a:ext cx="7786695" cy="5191129"/>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298410" y="1971667"/>
            <a:ext cx="2714644" cy="2585323"/>
          </a:xfrm>
          <a:prstGeom prst="rect">
            <a:avLst/>
          </a:prstGeom>
          <a:solidFill>
            <a:srgbClr val="CCFFCC"/>
          </a:solidFill>
        </p:spPr>
        <p:txBody>
          <a:bodyPr wrap="square">
            <a:spAutoFit/>
          </a:bodyPr>
          <a:lstStyle/>
          <a:p>
            <a:pPr algn="ctr"/>
            <a:r>
              <a:rPr lang="es-ES" b="1" cap="all" dirty="0" smtClean="0"/>
              <a:t>PELAR EL JENGIBRE</a:t>
            </a:r>
            <a:endParaRPr lang="es-ES" cap="all" dirty="0" smtClean="0"/>
          </a:p>
          <a:p>
            <a:pPr algn="ctr"/>
            <a:r>
              <a:rPr lang="es-ES" dirty="0" smtClean="0"/>
              <a:t>¡Basta de desperdiciar el jengibre! Puedes pelarlo más fácil y eficazmente con ayuda de una cuchara. De este modo podrás tener buenos trozos de jengibre. ¡Confiesa que no se te había ocurrido!</a:t>
            </a:r>
            <a:endParaRPr lang="es-ES" dirty="0"/>
          </a:p>
        </p:txBody>
      </p:sp>
      <p:pic>
        <p:nvPicPr>
          <p:cNvPr id="9218" name="Picture 2" descr="C:\Users\Jose Luis\Desktop\astuces-cuisine-trucs-utiles-éplucher-gingembre-cuillère.jpg"/>
          <p:cNvPicPr>
            <a:picLocks noChangeAspect="1" noChangeArrowheads="1"/>
          </p:cNvPicPr>
          <p:nvPr/>
        </p:nvPicPr>
        <p:blipFill>
          <a:blip r:embed="rId3"/>
          <a:srcRect/>
          <a:stretch>
            <a:fillRect/>
          </a:stretch>
        </p:blipFill>
        <p:spPr bwMode="auto">
          <a:xfrm>
            <a:off x="3319039" y="257155"/>
            <a:ext cx="8611013" cy="5572164"/>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0" y="2"/>
            <a:ext cx="12312650" cy="62293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226971" y="1257287"/>
            <a:ext cx="2578096" cy="3970318"/>
          </a:xfrm>
          <a:prstGeom prst="rect">
            <a:avLst/>
          </a:prstGeom>
          <a:solidFill>
            <a:srgbClr val="CCFFCC"/>
          </a:solidFill>
        </p:spPr>
        <p:txBody>
          <a:bodyPr wrap="square">
            <a:spAutoFit/>
          </a:bodyPr>
          <a:lstStyle/>
          <a:p>
            <a:pPr algn="ctr"/>
            <a:r>
              <a:rPr lang="es-ES" b="1" cap="all" dirty="0" smtClean="0"/>
              <a:t> PELAR LAS CEBOLLAS SIN LLORAR</a:t>
            </a:r>
            <a:endParaRPr lang="es-ES" cap="all" dirty="0" smtClean="0"/>
          </a:p>
          <a:p>
            <a:pPr algn="ctr"/>
            <a:r>
              <a:rPr lang="es-ES" dirty="0" smtClean="0"/>
              <a:t>Antes de pelar y cortar las cebollas, colócalas un ratito en la nevera. Este pequeño truco evitará que derrames un torrente de lágrimas. Mételas en la nevera solo cuando estés seguro de que vas a utilizarlas inmediatamente después de haberlas cortado.</a:t>
            </a:r>
            <a:endParaRPr lang="es-ES" dirty="0"/>
          </a:p>
        </p:txBody>
      </p:sp>
      <p:pic>
        <p:nvPicPr>
          <p:cNvPr id="10242" name="Picture 2" descr="C:\Users\Jose Luis\Desktop\astuces-cuisine-825x340.jpg"/>
          <p:cNvPicPr>
            <a:picLocks noChangeAspect="1" noChangeArrowheads="1"/>
          </p:cNvPicPr>
          <p:nvPr/>
        </p:nvPicPr>
        <p:blipFill>
          <a:blip r:embed="rId4"/>
          <a:srcRect/>
          <a:stretch>
            <a:fillRect/>
          </a:stretch>
        </p:blipFill>
        <p:spPr bwMode="auto">
          <a:xfrm>
            <a:off x="3155929" y="471469"/>
            <a:ext cx="8856117" cy="5143536"/>
          </a:xfrm>
          <a:prstGeom prst="rect">
            <a:avLst/>
          </a:prstGeom>
          <a:noFill/>
        </p:spPr>
      </p:pic>
    </p:spTree>
  </p:cSld>
  <p:clrMapOvr>
    <a:masterClrMapping/>
  </p:clrMapOvr>
  <p:transition spd="med">
    <p:dissolve/>
    <p:sndAc>
      <p:stSnd>
        <p:snd r:embed="rId2" name="45108-AD_Leplusbeaumetier_00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2"/>
            <a:ext cx="12312650" cy="6229350"/>
          </a:xfrm>
          <a:prstGeom prst="rect">
            <a:avLst/>
          </a:prstGeom>
          <a:noFill/>
        </p:spPr>
      </p:pic>
      <p:pic>
        <p:nvPicPr>
          <p:cNvPr id="11266" name="Picture 2" descr="C:\Users\Jose Luis\Desktop\SetWidth1040-peeling.jpg"/>
          <p:cNvPicPr>
            <a:picLocks noChangeAspect="1" noChangeArrowheads="1"/>
          </p:cNvPicPr>
          <p:nvPr/>
        </p:nvPicPr>
        <p:blipFill>
          <a:blip r:embed="rId3"/>
          <a:srcRect/>
          <a:stretch>
            <a:fillRect/>
          </a:stretch>
        </p:blipFill>
        <p:spPr bwMode="auto">
          <a:xfrm>
            <a:off x="2870177" y="471469"/>
            <a:ext cx="8916999" cy="53578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2723" y="685783"/>
            <a:ext cx="2084359" cy="4801314"/>
          </a:xfrm>
          <a:prstGeom prst="rect">
            <a:avLst/>
          </a:prstGeom>
          <a:solidFill>
            <a:srgbClr val="CCFFCC"/>
          </a:solidFill>
        </p:spPr>
        <p:txBody>
          <a:bodyPr wrap="square">
            <a:spAutoFit/>
          </a:bodyPr>
          <a:lstStyle/>
          <a:p>
            <a:pPr algn="ctr"/>
            <a:r>
              <a:rPr lang="es-ES" b="1" cap="all" dirty="0" smtClean="0"/>
              <a:t>PARA QUITAR FÁCILMENTE LA CÁSCARA DE LOS HUEVOS</a:t>
            </a:r>
            <a:endParaRPr lang="es-ES" cap="all" dirty="0" smtClean="0"/>
          </a:p>
          <a:p>
            <a:pPr algn="ctr"/>
            <a:r>
              <a:rPr lang="es-ES" dirty="0" smtClean="0"/>
              <a:t>Cuando estés cociendo los huevos, añade al agua un poco de vinagre o bicarbonato de soda. Esto ayudará a que una vez cocidos, la cáscara se pueda separar fácilmente. ¡Otro de los trucos que te facilitarán la vida!</a:t>
            </a:r>
            <a:endParaRPr lang="es-ES"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2"/>
            <a:ext cx="12312650" cy="62293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pic>
        <p:nvPicPr>
          <p:cNvPr id="29698" name="Picture 2" descr="C:\Users\Jose Luis\Desktop\1603260-5-650-648f560526-1502284296.jpg"/>
          <p:cNvPicPr>
            <a:picLocks noChangeAspect="1" noChangeArrowheads="1"/>
          </p:cNvPicPr>
          <p:nvPr/>
        </p:nvPicPr>
        <p:blipFill>
          <a:blip r:embed="rId3"/>
          <a:srcRect/>
          <a:stretch>
            <a:fillRect/>
          </a:stretch>
        </p:blipFill>
        <p:spPr bwMode="auto">
          <a:xfrm>
            <a:off x="1512855" y="0"/>
            <a:ext cx="9351218" cy="6229350"/>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2"/>
            <a:ext cx="12312650" cy="62293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2724" y="2114543"/>
            <a:ext cx="3000395" cy="3139321"/>
          </a:xfrm>
          <a:prstGeom prst="rect">
            <a:avLst/>
          </a:prstGeom>
          <a:solidFill>
            <a:srgbClr val="CCFFCC"/>
          </a:solidFill>
        </p:spPr>
        <p:txBody>
          <a:bodyPr wrap="square">
            <a:spAutoFit/>
          </a:bodyPr>
          <a:lstStyle/>
          <a:p>
            <a:pPr algn="ctr"/>
            <a:r>
              <a:rPr lang="es-ES" dirty="0" smtClean="0"/>
              <a:t>Como eres una persona muy ocupada, acostumbras a llevarte el almuerzo de casa. Puedes realizar tus propias bolsas de congelación para mantenerlos frescos. Moja una esponja, colócala en una bolsa y mételas al congelador. Introduce ahí tus alimentos. ¡Se mantendrán frescos hasta el momento de consumirlos!</a:t>
            </a:r>
            <a:endParaRPr lang="es-ES" dirty="0"/>
          </a:p>
        </p:txBody>
      </p:sp>
      <p:pic>
        <p:nvPicPr>
          <p:cNvPr id="12290" name="Picture 2" descr="C:\Users\Jose Luis\Desktop\eponges.jpg"/>
          <p:cNvPicPr>
            <a:picLocks noChangeAspect="1" noChangeArrowheads="1"/>
          </p:cNvPicPr>
          <p:nvPr/>
        </p:nvPicPr>
        <p:blipFill>
          <a:blip r:embed="rId3"/>
          <a:srcRect/>
          <a:stretch>
            <a:fillRect/>
          </a:stretch>
        </p:blipFill>
        <p:spPr bwMode="auto">
          <a:xfrm>
            <a:off x="3870309" y="471469"/>
            <a:ext cx="8128001" cy="5214974"/>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727037" y="2185981"/>
            <a:ext cx="2935286" cy="2862322"/>
          </a:xfrm>
          <a:prstGeom prst="rect">
            <a:avLst/>
          </a:prstGeom>
          <a:solidFill>
            <a:srgbClr val="CCFFCC"/>
          </a:solidFill>
        </p:spPr>
        <p:txBody>
          <a:bodyPr wrap="square">
            <a:spAutoFit/>
          </a:bodyPr>
          <a:lstStyle/>
          <a:p>
            <a:pPr algn="ctr"/>
            <a:r>
              <a:rPr lang="es-ES" b="1" cap="all" dirty="0" smtClean="0"/>
              <a:t> CORTAR LOS TOMATES EN UN TIEMPO RÉCORD</a:t>
            </a:r>
            <a:endParaRPr lang="es-ES" cap="all" dirty="0" smtClean="0"/>
          </a:p>
          <a:p>
            <a:pPr algn="ctr"/>
            <a:r>
              <a:rPr lang="es-ES" dirty="0" smtClean="0"/>
              <a:t>Para cortar los tomates </a:t>
            </a:r>
            <a:r>
              <a:rPr lang="es-ES" dirty="0" err="1" smtClean="0"/>
              <a:t>cherry</a:t>
            </a:r>
            <a:r>
              <a:rPr lang="es-ES" dirty="0" smtClean="0"/>
              <a:t> más fácilmente, colócalos sobre el dorso de un plato y pon encima el dorso de otro plato. De este modo, al quedar atrapados entre ambos platos será más fácil atravesarlos con el cuchillo.</a:t>
            </a:r>
            <a:endParaRPr lang="es-ES" dirty="0"/>
          </a:p>
        </p:txBody>
      </p:sp>
      <p:pic>
        <p:nvPicPr>
          <p:cNvPr id="13314" name="Picture 2" descr="C:\Users\Jose Luis\Desktop\couper-eplucher-fruits-bonne-maniere-1.jpg"/>
          <p:cNvPicPr>
            <a:picLocks noChangeAspect="1" noChangeArrowheads="1"/>
          </p:cNvPicPr>
          <p:nvPr/>
        </p:nvPicPr>
        <p:blipFill>
          <a:blip r:embed="rId3"/>
          <a:srcRect/>
          <a:stretch>
            <a:fillRect/>
          </a:stretch>
        </p:blipFill>
        <p:spPr bwMode="auto">
          <a:xfrm>
            <a:off x="4799003" y="257155"/>
            <a:ext cx="7273926" cy="5454650"/>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pic>
        <p:nvPicPr>
          <p:cNvPr id="25602" name="Picture 2" descr="C:\Users\Jose Luis\Desktop\tomates-1.gif"/>
          <p:cNvPicPr>
            <a:picLocks noChangeAspect="1" noChangeArrowheads="1" noCrop="1"/>
          </p:cNvPicPr>
          <p:nvPr/>
        </p:nvPicPr>
        <p:blipFill>
          <a:blip r:embed="rId2"/>
          <a:srcRect/>
          <a:stretch>
            <a:fillRect/>
          </a:stretch>
        </p:blipFill>
        <p:spPr bwMode="auto">
          <a:xfrm>
            <a:off x="-1" y="0"/>
            <a:ext cx="12312651" cy="6313644"/>
          </a:xfrm>
          <a:prstGeom prst="rect">
            <a:avLst/>
          </a:prstGeom>
          <a:noFill/>
        </p:spPr>
      </p:pic>
    </p:spTree>
  </p:cSld>
  <p:clrMapOvr>
    <a:masterClrMapping/>
  </p:clrMapOvr>
  <p:transition spd="med">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727037" y="1471601"/>
            <a:ext cx="2506658" cy="3693319"/>
          </a:xfrm>
          <a:prstGeom prst="rect">
            <a:avLst/>
          </a:prstGeom>
          <a:solidFill>
            <a:srgbClr val="CCFFCC"/>
          </a:solidFill>
        </p:spPr>
        <p:txBody>
          <a:bodyPr wrap="square">
            <a:spAutoFit/>
          </a:bodyPr>
          <a:lstStyle/>
          <a:p>
            <a:pPr algn="ctr"/>
            <a:r>
              <a:rPr lang="es-ES" b="1" cap="all" dirty="0" smtClean="0"/>
              <a:t>ENSALADA PARA LLEVAR</a:t>
            </a:r>
            <a:endParaRPr lang="es-ES" cap="all" dirty="0" smtClean="0"/>
          </a:p>
          <a:p>
            <a:pPr algn="ctr"/>
            <a:r>
              <a:rPr lang="es-ES" dirty="0" smtClean="0"/>
              <a:t>Corta los ingredientes de la ensalada e introdúcelos en un tarro. De este modo la podrás transportar fácilmente. No la aliñes hasta el momento de consumir, para no hacer que se “cueza” a causa del vinagre y el aceite. Muy práctico, </a:t>
            </a:r>
            <a:endParaRPr lang="es-ES" dirty="0"/>
          </a:p>
        </p:txBody>
      </p:sp>
      <p:pic>
        <p:nvPicPr>
          <p:cNvPr id="14338" name="Picture 2" descr="C:\Users\Jose Luis\Desktop\recette-salade-coposée-bocal-asie-viande-moehren.jpg"/>
          <p:cNvPicPr>
            <a:picLocks noChangeAspect="1" noChangeArrowheads="1"/>
          </p:cNvPicPr>
          <p:nvPr/>
        </p:nvPicPr>
        <p:blipFill>
          <a:blip r:embed="rId3"/>
          <a:srcRect/>
          <a:stretch>
            <a:fillRect/>
          </a:stretch>
        </p:blipFill>
        <p:spPr bwMode="auto">
          <a:xfrm>
            <a:off x="3941747" y="471469"/>
            <a:ext cx="7957404" cy="5286412"/>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298410" y="1471601"/>
            <a:ext cx="3571900" cy="2862322"/>
          </a:xfrm>
          <a:prstGeom prst="rect">
            <a:avLst/>
          </a:prstGeom>
          <a:solidFill>
            <a:srgbClr val="CCFFCC"/>
          </a:solidFill>
        </p:spPr>
        <p:txBody>
          <a:bodyPr wrap="square">
            <a:spAutoFit/>
          </a:bodyPr>
          <a:lstStyle/>
          <a:p>
            <a:pPr algn="ctr"/>
            <a:r>
              <a:rPr lang="es-ES" b="1" cap="all" dirty="0" smtClean="0"/>
              <a:t>RECICLAR LAS HIERBAS AROMÁTICAS</a:t>
            </a:r>
            <a:endParaRPr lang="es-ES" cap="all" dirty="0" smtClean="0"/>
          </a:p>
          <a:p>
            <a:pPr algn="ctr"/>
            <a:r>
              <a:rPr lang="es-ES" dirty="0" smtClean="0"/>
              <a:t>Un truco muy práctico para que las hierbas aromáticas no se echen a perder demasiado pronto. Colócalas en el compartimiento del hielo, añade aceite y congélalas. ¡Cuando quieras aromatizar o aderezar tus ensaladas, solo tendrás que sacarlas del congelador!</a:t>
            </a:r>
            <a:endParaRPr lang="es-ES" dirty="0"/>
          </a:p>
        </p:txBody>
      </p:sp>
      <p:pic>
        <p:nvPicPr>
          <p:cNvPr id="15362" name="Picture 2" descr="C:\Users\Jose Luis\Desktop\944113_328728870588502_1370867478_n1.jpg"/>
          <p:cNvPicPr>
            <a:picLocks noChangeAspect="1" noChangeArrowheads="1"/>
          </p:cNvPicPr>
          <p:nvPr/>
        </p:nvPicPr>
        <p:blipFill>
          <a:blip r:embed="rId3"/>
          <a:srcRect/>
          <a:stretch>
            <a:fillRect/>
          </a:stretch>
        </p:blipFill>
        <p:spPr bwMode="auto">
          <a:xfrm>
            <a:off x="4656127" y="0"/>
            <a:ext cx="7273925" cy="6026150"/>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2723" y="1685915"/>
            <a:ext cx="3071834" cy="3416320"/>
          </a:xfrm>
          <a:prstGeom prst="rect">
            <a:avLst/>
          </a:prstGeom>
          <a:solidFill>
            <a:srgbClr val="CCFFCC"/>
          </a:solidFill>
        </p:spPr>
        <p:txBody>
          <a:bodyPr wrap="square">
            <a:spAutoFit/>
          </a:bodyPr>
          <a:lstStyle/>
          <a:p>
            <a:pPr algn="ctr"/>
            <a:r>
              <a:rPr lang="es-ES" b="1" cap="all" dirty="0" smtClean="0"/>
              <a:t>PARA LOS PLÁTANOS MADUROS</a:t>
            </a:r>
            <a:endParaRPr lang="es-ES" cap="all" dirty="0" smtClean="0"/>
          </a:p>
          <a:p>
            <a:pPr algn="ctr"/>
            <a:r>
              <a:rPr lang="es-ES" dirty="0" smtClean="0"/>
              <a:t>¿Quieres hacer buñuelos de plátanos ahora mismo y los plátanos que tienes en la cocina no están demasiado maduros? No hay problema. Solo tienes que meterlos al horno a 350º durante 5-7 minutos, y tus plátanos quedarán perfectamente maduros.</a:t>
            </a:r>
            <a:endParaRPr lang="es-ES" dirty="0"/>
          </a:p>
        </p:txBody>
      </p:sp>
      <p:pic>
        <p:nvPicPr>
          <p:cNvPr id="16386" name="Picture 2" descr="C:\Users\Jose Luis\Desktop\Banana-Loaf-10.jpg"/>
          <p:cNvPicPr>
            <a:picLocks noChangeAspect="1" noChangeArrowheads="1"/>
          </p:cNvPicPr>
          <p:nvPr/>
        </p:nvPicPr>
        <p:blipFill>
          <a:blip r:embed="rId4"/>
          <a:srcRect/>
          <a:stretch>
            <a:fillRect/>
          </a:stretch>
        </p:blipFill>
        <p:spPr bwMode="auto">
          <a:xfrm>
            <a:off x="4513251" y="328593"/>
            <a:ext cx="7273925" cy="5454650"/>
          </a:xfrm>
          <a:prstGeom prst="rect">
            <a:avLst/>
          </a:prstGeom>
          <a:noFill/>
        </p:spPr>
      </p:pic>
    </p:spTree>
  </p:cSld>
  <p:clrMapOvr>
    <a:masterClrMapping/>
  </p:clrMapOvr>
  <p:transition spd="med">
    <p:dissolve/>
    <p:sndAc>
      <p:stSnd>
        <p:snd r:embed="rId2" name="ernesto cortázar - hojas en el viento40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2000" contrast="-12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441285" y="542907"/>
            <a:ext cx="2006592" cy="5078313"/>
          </a:xfrm>
          <a:prstGeom prst="rect">
            <a:avLst/>
          </a:prstGeom>
          <a:solidFill>
            <a:srgbClr val="CCFFCC"/>
          </a:solidFill>
        </p:spPr>
        <p:txBody>
          <a:bodyPr wrap="square">
            <a:spAutoFit/>
          </a:bodyPr>
          <a:lstStyle/>
          <a:p>
            <a:pPr algn="ctr"/>
            <a:r>
              <a:rPr lang="es-ES" b="1" cap="all" dirty="0" smtClean="0"/>
              <a:t>CÓMO CONSERVAR LAS SOBRAS</a:t>
            </a:r>
            <a:endParaRPr lang="es-ES" cap="all" dirty="0" smtClean="0"/>
          </a:p>
          <a:p>
            <a:pPr algn="ctr"/>
            <a:r>
              <a:rPr lang="es-ES" dirty="0" smtClean="0"/>
              <a:t>Asegúrate de guardar las sobras en recipientes adecuados y colocarlas en el refrigerador. Vuelve a calentar al vapor los alimentos que se mojen con facilidad, como el arroz, la </a:t>
            </a:r>
            <a:r>
              <a:rPr lang="es-ES" dirty="0" err="1" smtClean="0"/>
              <a:t>quinoa</a:t>
            </a:r>
            <a:r>
              <a:rPr lang="es-ES" dirty="0" smtClean="0"/>
              <a:t> y el cuscús, antes de volver a comerlos. No los conserves más de dos días.</a:t>
            </a:r>
            <a:endParaRPr lang="es-ES" dirty="0"/>
          </a:p>
        </p:txBody>
      </p:sp>
      <p:pic>
        <p:nvPicPr>
          <p:cNvPr id="18434" name="Picture 2" descr="C:\Users\Jose Luis\Desktop\o-LEFTOVER-FOOD-facebook.jpg"/>
          <p:cNvPicPr>
            <a:picLocks noChangeAspect="1" noChangeArrowheads="1"/>
          </p:cNvPicPr>
          <p:nvPr/>
        </p:nvPicPr>
        <p:blipFill>
          <a:blip r:embed="rId3"/>
          <a:srcRect/>
          <a:stretch>
            <a:fillRect/>
          </a:stretch>
        </p:blipFill>
        <p:spPr bwMode="auto">
          <a:xfrm>
            <a:off x="2785989" y="257155"/>
            <a:ext cx="9144063" cy="5429288"/>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84161" y="1328725"/>
            <a:ext cx="2214578" cy="3693319"/>
          </a:xfrm>
          <a:prstGeom prst="rect">
            <a:avLst/>
          </a:prstGeom>
          <a:solidFill>
            <a:srgbClr val="CCFFCC"/>
          </a:solidFill>
        </p:spPr>
        <p:txBody>
          <a:bodyPr wrap="square">
            <a:spAutoFit/>
          </a:bodyPr>
          <a:lstStyle/>
          <a:p>
            <a:pPr algn="ctr"/>
            <a:r>
              <a:rPr lang="es-ES" b="1" cap="all" dirty="0" smtClean="0"/>
              <a:t>CÓMO HACER QUE LA MIEL VUELVA A ESTAR LÍQUIDA</a:t>
            </a:r>
            <a:endParaRPr lang="es-ES" cap="all" dirty="0" smtClean="0"/>
          </a:p>
          <a:p>
            <a:pPr algn="ctr"/>
            <a:r>
              <a:rPr lang="es-ES" dirty="0" smtClean="0"/>
              <a:t>Si la miel se ha cristalizado, sumérgela en un bol de agua caliente, de 5 a 10 minutos. ¡A veces, para no perder el tiempo, basta con un poco de sentido común y de astucia!</a:t>
            </a:r>
            <a:endParaRPr lang="es-ES" dirty="0"/>
          </a:p>
        </p:txBody>
      </p:sp>
      <p:pic>
        <p:nvPicPr>
          <p:cNvPr id="17411" name="Picture 3" descr="C:\Users\Jose Luis\Desktop\7-indices-pour-savoir-si-votre-miel-est-pur-1-1152x759.jpg"/>
          <p:cNvPicPr>
            <a:picLocks noChangeAspect="1" noChangeArrowheads="1"/>
          </p:cNvPicPr>
          <p:nvPr/>
        </p:nvPicPr>
        <p:blipFill>
          <a:blip r:embed="rId3"/>
          <a:srcRect/>
          <a:stretch>
            <a:fillRect/>
          </a:stretch>
        </p:blipFill>
        <p:spPr bwMode="auto">
          <a:xfrm>
            <a:off x="3655995" y="328592"/>
            <a:ext cx="8202619" cy="5400983"/>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2"/>
            <a:ext cx="12312650" cy="62293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941351" y="1471601"/>
            <a:ext cx="2435220" cy="3970318"/>
          </a:xfrm>
          <a:prstGeom prst="rect">
            <a:avLst/>
          </a:prstGeom>
          <a:solidFill>
            <a:srgbClr val="CCFFCC"/>
          </a:solidFill>
        </p:spPr>
        <p:txBody>
          <a:bodyPr wrap="square">
            <a:spAutoFit/>
          </a:bodyPr>
          <a:lstStyle/>
          <a:p>
            <a:pPr algn="ctr"/>
            <a:r>
              <a:rPr lang="es-ES" b="1" cap="all" dirty="0" smtClean="0"/>
              <a:t>EVITAR LAS SALPICADURAS DE ACEITE</a:t>
            </a:r>
            <a:endParaRPr lang="es-ES" cap="all" dirty="0" smtClean="0"/>
          </a:p>
          <a:p>
            <a:pPr algn="ctr"/>
            <a:r>
              <a:rPr lang="es-ES" dirty="0" smtClean="0"/>
              <a:t>A veces, las salpicaduras que se producen al freír un bistec o pescado, pueden provocarnos quemaduras. Para evitar las salpicaduras de aceite, antes de freír, añade a la sartén un poco de sal o mantequilla.</a:t>
            </a:r>
            <a:endParaRPr lang="es-ES" dirty="0"/>
          </a:p>
        </p:txBody>
      </p:sp>
      <p:pic>
        <p:nvPicPr>
          <p:cNvPr id="19458" name="Picture 2" descr="C:\Users\Jose Luis\Desktop\728px-Pan-Fry-a-Ribeye-Steak-Step-2.jpg"/>
          <p:cNvPicPr>
            <a:picLocks noChangeAspect="1" noChangeArrowheads="1"/>
          </p:cNvPicPr>
          <p:nvPr/>
        </p:nvPicPr>
        <p:blipFill>
          <a:blip r:embed="rId3"/>
          <a:srcRect/>
          <a:stretch>
            <a:fillRect/>
          </a:stretch>
        </p:blipFill>
        <p:spPr bwMode="auto">
          <a:xfrm>
            <a:off x="4441813" y="900097"/>
            <a:ext cx="7273926" cy="4530725"/>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798475" y="1042973"/>
            <a:ext cx="2506658" cy="3970318"/>
          </a:xfrm>
          <a:prstGeom prst="rect">
            <a:avLst/>
          </a:prstGeom>
          <a:solidFill>
            <a:srgbClr val="CCFFCC"/>
          </a:solidFill>
        </p:spPr>
        <p:txBody>
          <a:bodyPr wrap="square">
            <a:spAutoFit/>
          </a:bodyPr>
          <a:lstStyle/>
          <a:p>
            <a:pPr algn="ctr"/>
            <a:r>
              <a:rPr lang="es-ES" b="1" cap="all" dirty="0" smtClean="0"/>
              <a:t>CÓMO MEDIR ALGUNOS INGREDIENTES “PEGAJOSOS”</a:t>
            </a:r>
            <a:endParaRPr lang="es-ES" cap="all" dirty="0" smtClean="0"/>
          </a:p>
          <a:p>
            <a:pPr algn="ctr"/>
            <a:r>
              <a:rPr lang="es-ES" dirty="0" smtClean="0"/>
              <a:t>Para medir ciertos alimentos espesos o “pegajosos” como la miel, la mantequilla de cacahuete o el sirope de agave, pon un poco de aceite en los recipientes que utilices. ¡Seguro que utilizarás este truco muchas veces!</a:t>
            </a:r>
            <a:endParaRPr lang="es-ES" dirty="0"/>
          </a:p>
        </p:txBody>
      </p:sp>
      <p:pic>
        <p:nvPicPr>
          <p:cNvPr id="20482" name="Picture 2" descr="C:\Users\Jose Luis\Desktop\HT_Measure-Wet-Step-5_s4x3.jpg.rend_.hgtvcom.1280.960.jpeg"/>
          <p:cNvPicPr>
            <a:picLocks noChangeAspect="1" noChangeArrowheads="1"/>
          </p:cNvPicPr>
          <p:nvPr/>
        </p:nvPicPr>
        <p:blipFill>
          <a:blip r:embed="rId3"/>
          <a:srcRect/>
          <a:stretch>
            <a:fillRect/>
          </a:stretch>
        </p:blipFill>
        <p:spPr bwMode="auto">
          <a:xfrm>
            <a:off x="4870441" y="757221"/>
            <a:ext cx="6691274" cy="5018456"/>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2000" contrast="-12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441285" y="1900229"/>
            <a:ext cx="2571768" cy="3139321"/>
          </a:xfrm>
          <a:prstGeom prst="rect">
            <a:avLst/>
          </a:prstGeom>
          <a:solidFill>
            <a:srgbClr val="CCFFCC"/>
          </a:solidFill>
        </p:spPr>
        <p:txBody>
          <a:bodyPr wrap="square">
            <a:spAutoFit/>
          </a:bodyPr>
          <a:lstStyle/>
          <a:p>
            <a:pPr algn="ctr"/>
            <a:r>
              <a:rPr lang="es-ES" b="1" cap="all" dirty="0" smtClean="0"/>
              <a:t>DESCONGELAR LAS FRUTAS</a:t>
            </a:r>
            <a:endParaRPr lang="es-ES" cap="all" dirty="0" smtClean="0"/>
          </a:p>
          <a:p>
            <a:pPr algn="ctr"/>
            <a:r>
              <a:rPr lang="es-ES" dirty="0" smtClean="0"/>
              <a:t>¿Es fin de semana y te apetece hacer un bizcocho? Si debes utilizar frutas congeladas para hacer tu pastel, envuélvelas primero con harina para evitar que desprendan demasiada agua.</a:t>
            </a:r>
            <a:endParaRPr lang="es-ES" dirty="0"/>
          </a:p>
        </p:txBody>
      </p:sp>
      <p:pic>
        <p:nvPicPr>
          <p:cNvPr id="21506" name="Picture 2" descr="C:\Users\Jose Luis\Desktop\PROOT-1200x790.jpg"/>
          <p:cNvPicPr>
            <a:picLocks noChangeAspect="1" noChangeArrowheads="1"/>
          </p:cNvPicPr>
          <p:nvPr/>
        </p:nvPicPr>
        <p:blipFill>
          <a:blip r:embed="rId3"/>
          <a:srcRect/>
          <a:stretch>
            <a:fillRect/>
          </a:stretch>
        </p:blipFill>
        <p:spPr bwMode="auto">
          <a:xfrm>
            <a:off x="3956875" y="471469"/>
            <a:ext cx="8044615" cy="5286412"/>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2723" y="828659"/>
            <a:ext cx="2571768" cy="4801314"/>
          </a:xfrm>
          <a:prstGeom prst="rect">
            <a:avLst/>
          </a:prstGeom>
          <a:solidFill>
            <a:srgbClr val="CCFFCC"/>
          </a:solidFill>
        </p:spPr>
        <p:txBody>
          <a:bodyPr wrap="square">
            <a:spAutoFit/>
          </a:bodyPr>
          <a:lstStyle/>
          <a:p>
            <a:pPr algn="ctr"/>
            <a:r>
              <a:rPr lang="es-ES" b="1" cap="all" dirty="0" smtClean="0"/>
              <a:t>EVITA QUE EL AGUA CALIENTE SE DESBORDE</a:t>
            </a:r>
            <a:endParaRPr lang="es-ES" cap="all" dirty="0" smtClean="0"/>
          </a:p>
          <a:p>
            <a:pPr algn="ctr"/>
            <a:r>
              <a:rPr lang="es-ES" dirty="0" smtClean="0"/>
              <a:t>¿Has dejado algo en la cocina hirviendo a fuego lento? Coloca una cuchara de madera encima de la cacerola para evitar que el agua hirviendo se desborde. ¡Para que no te sientas desbordado, o simplemente, para evitar accidentes cuando “se te vaya el santo al cielo”, utiliza la cuchara de madera!</a:t>
            </a:r>
            <a:endParaRPr lang="es-ES" dirty="0"/>
          </a:p>
        </p:txBody>
      </p:sp>
      <p:pic>
        <p:nvPicPr>
          <p:cNvPr id="22530" name="Picture 2" descr="C:\Users\Jose Luis\Desktop\20-astuces-geniales-pour-la-vie-de-tous-les-jours-7.jpg"/>
          <p:cNvPicPr>
            <a:picLocks noChangeAspect="1" noChangeArrowheads="1"/>
          </p:cNvPicPr>
          <p:nvPr/>
        </p:nvPicPr>
        <p:blipFill>
          <a:blip r:embed="rId3"/>
          <a:srcRect/>
          <a:stretch>
            <a:fillRect/>
          </a:stretch>
        </p:blipFill>
        <p:spPr bwMode="auto">
          <a:xfrm>
            <a:off x="3618167" y="542907"/>
            <a:ext cx="8240448" cy="5143536"/>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2"/>
            <a:ext cx="12312650" cy="62293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655599" y="2400295"/>
            <a:ext cx="2786082" cy="2677656"/>
          </a:xfrm>
          <a:prstGeom prst="rect">
            <a:avLst/>
          </a:prstGeom>
          <a:solidFill>
            <a:srgbClr val="CCFFCC"/>
          </a:solidFill>
        </p:spPr>
        <p:txBody>
          <a:bodyPr wrap="square">
            <a:spAutoFit/>
          </a:bodyPr>
          <a:lstStyle/>
          <a:p>
            <a:pPr algn="ctr"/>
            <a:r>
              <a:rPr lang="es-ES" sz="2800" b="1" dirty="0" smtClean="0"/>
              <a:t> Coloca un papel de cocina en tu lechuga para que absorba la humedad</a:t>
            </a:r>
            <a:endParaRPr lang="es-ES" sz="2800" b="1" dirty="0"/>
          </a:p>
        </p:txBody>
      </p:sp>
      <p:pic>
        <p:nvPicPr>
          <p:cNvPr id="26626" name="Picture 2" descr="C:\Users\Jose Luis\Desktop\en.bcdn_.biz-aee280cd-2fdb-460b-9b12-f13737e1c2ad.jpg"/>
          <p:cNvPicPr>
            <a:picLocks noChangeAspect="1" noChangeArrowheads="1"/>
          </p:cNvPicPr>
          <p:nvPr/>
        </p:nvPicPr>
        <p:blipFill>
          <a:blip r:embed="rId3"/>
          <a:srcRect/>
          <a:stretch>
            <a:fillRect/>
          </a:stretch>
        </p:blipFill>
        <p:spPr bwMode="auto">
          <a:xfrm>
            <a:off x="4013185" y="475676"/>
            <a:ext cx="8013712" cy="5282206"/>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727037" y="2257419"/>
            <a:ext cx="2571768" cy="2862322"/>
          </a:xfrm>
          <a:prstGeom prst="rect">
            <a:avLst/>
          </a:prstGeom>
          <a:solidFill>
            <a:srgbClr val="CCFFCC"/>
          </a:solidFill>
        </p:spPr>
        <p:txBody>
          <a:bodyPr wrap="square">
            <a:spAutoFit/>
          </a:bodyPr>
          <a:lstStyle/>
          <a:p>
            <a:pPr algn="ctr"/>
            <a:r>
              <a:rPr lang="es-ES" b="1" cap="all" dirty="0" smtClean="0"/>
              <a:t>PARA PICAR RÁPIDAMENTE</a:t>
            </a:r>
            <a:endParaRPr lang="es-ES" cap="all" dirty="0" smtClean="0"/>
          </a:p>
          <a:p>
            <a:pPr algn="ctr"/>
            <a:r>
              <a:rPr lang="es-ES" dirty="0" smtClean="0"/>
              <a:t>Para ahorrar tiempo y energía, puedes recurrir a los utensilios que tengas en casa. Por ejemplo, ¡utiliza la rueda de cortar pizza para picar rápidamente hierbas aromáticas o tomates!</a:t>
            </a:r>
            <a:endParaRPr lang="es-ES" dirty="0"/>
          </a:p>
        </p:txBody>
      </p:sp>
      <p:pic>
        <p:nvPicPr>
          <p:cNvPr id="23554" name="Picture 2" descr="C:\Users\Jose Luis\Desktop\sub-buzz-20869-1485872302-1.jpg"/>
          <p:cNvPicPr>
            <a:picLocks noChangeAspect="1" noChangeArrowheads="1"/>
          </p:cNvPicPr>
          <p:nvPr/>
        </p:nvPicPr>
        <p:blipFill>
          <a:blip r:embed="rId3"/>
          <a:srcRect/>
          <a:stretch>
            <a:fillRect/>
          </a:stretch>
        </p:blipFill>
        <p:spPr bwMode="auto">
          <a:xfrm>
            <a:off x="3794659" y="471469"/>
            <a:ext cx="8070312" cy="5357850"/>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727037" y="1971667"/>
            <a:ext cx="2786082" cy="2554545"/>
          </a:xfrm>
          <a:prstGeom prst="rect">
            <a:avLst/>
          </a:prstGeom>
          <a:solidFill>
            <a:srgbClr val="CCFFCC"/>
          </a:solidFill>
        </p:spPr>
        <p:txBody>
          <a:bodyPr wrap="square">
            <a:spAutoFit/>
          </a:bodyPr>
          <a:lstStyle/>
          <a:p>
            <a:pPr algn="ctr"/>
            <a:r>
              <a:rPr lang="es-ES" sz="3200" b="1" dirty="0" smtClean="0"/>
              <a:t>Utiliza un vaso para pelar más fácilmente un mango</a:t>
            </a:r>
            <a:endParaRPr lang="es-ES" sz="3200" b="1" dirty="0"/>
          </a:p>
        </p:txBody>
      </p:sp>
      <p:pic>
        <p:nvPicPr>
          <p:cNvPr id="24578" name="Picture 2" descr="C:\Users\Jose Luis\Desktop\mango (1).gif"/>
          <p:cNvPicPr>
            <a:picLocks noChangeAspect="1" noChangeArrowheads="1" noCrop="1"/>
          </p:cNvPicPr>
          <p:nvPr/>
        </p:nvPicPr>
        <p:blipFill>
          <a:blip r:embed="rId3"/>
          <a:srcRect/>
          <a:stretch>
            <a:fillRect/>
          </a:stretch>
        </p:blipFill>
        <p:spPr bwMode="auto">
          <a:xfrm>
            <a:off x="4156061" y="-187495"/>
            <a:ext cx="3611597" cy="6416845"/>
          </a:xfrm>
          <a:prstGeom prst="rect">
            <a:avLst/>
          </a:prstGeom>
          <a:noFill/>
        </p:spPr>
      </p:pic>
      <p:pic>
        <p:nvPicPr>
          <p:cNvPr id="5" name="Picture 2" descr="C:\Users\Jose Luis\Desktop\mango (1).gif"/>
          <p:cNvPicPr>
            <a:picLocks noChangeAspect="1" noChangeArrowheads="1" noCrop="1"/>
          </p:cNvPicPr>
          <p:nvPr/>
        </p:nvPicPr>
        <p:blipFill>
          <a:blip r:embed="rId3"/>
          <a:srcRect/>
          <a:stretch>
            <a:fillRect/>
          </a:stretch>
        </p:blipFill>
        <p:spPr bwMode="auto">
          <a:xfrm>
            <a:off x="7942275" y="0"/>
            <a:ext cx="3611597" cy="6416845"/>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369847" y="2543171"/>
            <a:ext cx="2643205" cy="2554545"/>
          </a:xfrm>
          <a:prstGeom prst="rect">
            <a:avLst/>
          </a:prstGeom>
          <a:solidFill>
            <a:srgbClr val="CCFFCC"/>
          </a:solidFill>
        </p:spPr>
        <p:txBody>
          <a:bodyPr wrap="square">
            <a:spAutoFit/>
          </a:bodyPr>
          <a:lstStyle/>
          <a:p>
            <a:pPr algn="ctr"/>
            <a:r>
              <a:rPr lang="es-ES" sz="3200" b="1" dirty="0" smtClean="0"/>
              <a:t>Usa cinta adhesiva para abrir frascos difíciles de destapar</a:t>
            </a:r>
            <a:endParaRPr lang="es-ES" sz="3200" b="1" dirty="0"/>
          </a:p>
        </p:txBody>
      </p:sp>
      <p:pic>
        <p:nvPicPr>
          <p:cNvPr id="27650" name="Picture 2" descr="C:\Users\Jose Luis\Desktop\anigif_enhanced-buzz-18440-1425931042-23.gif"/>
          <p:cNvPicPr>
            <a:picLocks noChangeAspect="1" noChangeArrowheads="1" noCrop="1"/>
          </p:cNvPicPr>
          <p:nvPr/>
        </p:nvPicPr>
        <p:blipFill>
          <a:blip r:embed="rId3"/>
          <a:srcRect/>
          <a:stretch>
            <a:fillRect/>
          </a:stretch>
        </p:blipFill>
        <p:spPr bwMode="auto">
          <a:xfrm>
            <a:off x="3370243" y="257155"/>
            <a:ext cx="8591566" cy="5469548"/>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7304"/>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84161" y="1400163"/>
            <a:ext cx="1863716" cy="3970318"/>
          </a:xfrm>
          <a:prstGeom prst="rect">
            <a:avLst/>
          </a:prstGeom>
          <a:solidFill>
            <a:srgbClr val="CCFFCC"/>
          </a:solidFill>
        </p:spPr>
        <p:txBody>
          <a:bodyPr wrap="square">
            <a:spAutoFit/>
          </a:bodyPr>
          <a:lstStyle/>
          <a:p>
            <a:pPr algn="ctr"/>
            <a:r>
              <a:rPr lang="es-ES" dirty="0" smtClean="0"/>
              <a:t>Para obtener la mayor cantidad posible de jugo de las frutas cítricas, primero enfríalas y luego caliéntalas en el microondas por 15 o 20 segundos. Entonces exprímelas y notarás cómo sale todo su jugo.</a:t>
            </a:r>
            <a:endParaRPr lang="es-ES" dirty="0"/>
          </a:p>
        </p:txBody>
      </p:sp>
      <p:pic>
        <p:nvPicPr>
          <p:cNvPr id="28674" name="Picture 2" descr="C:\Users\Jose Luis\Desktop\1603210-6-650-fdc7eed677-1502284296.jpg"/>
          <p:cNvPicPr>
            <a:picLocks noChangeAspect="1" noChangeArrowheads="1"/>
          </p:cNvPicPr>
          <p:nvPr/>
        </p:nvPicPr>
        <p:blipFill>
          <a:blip r:embed="rId3"/>
          <a:srcRect/>
          <a:stretch>
            <a:fillRect/>
          </a:stretch>
        </p:blipFill>
        <p:spPr bwMode="auto">
          <a:xfrm>
            <a:off x="2997995" y="400031"/>
            <a:ext cx="8920952" cy="5286412"/>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2"/>
            <a:ext cx="12312650" cy="62293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441285" y="1042973"/>
            <a:ext cx="3286148" cy="4801314"/>
          </a:xfrm>
          <a:prstGeom prst="rect">
            <a:avLst/>
          </a:prstGeom>
          <a:solidFill>
            <a:srgbClr val="CCFFCC"/>
          </a:solidFill>
        </p:spPr>
        <p:txBody>
          <a:bodyPr wrap="square">
            <a:spAutoFit/>
          </a:bodyPr>
          <a:lstStyle/>
          <a:p>
            <a:pPr algn="ctr"/>
            <a:r>
              <a:rPr lang="es-ES" dirty="0" smtClean="0"/>
              <a:t>Congela nueces sin cáscara, de esta manera conservan todas las propiedades beneficiosas, sabor y aroma. Echa las nueces peladas en un recipiente hermético, ciérralo bien y ponlo en el congelador. No hay que freír previamente las nueces peladas, o </a:t>
            </a:r>
            <a:r>
              <a:rPr lang="es-ES" dirty="0" err="1" smtClean="0"/>
              <a:t>perderan</a:t>
            </a:r>
            <a:r>
              <a:rPr lang="es-ES" dirty="0" smtClean="0"/>
              <a:t> todas sus propiedades nutritivas. Otra ventaja de este tipo de almacenamiento es que las nueces no obtendrán el sabor amargo que se forma con el tiempo cuando las almacenamos a temperatura ambiente.</a:t>
            </a:r>
            <a:endParaRPr lang="es-ES" dirty="0"/>
          </a:p>
        </p:txBody>
      </p:sp>
      <p:pic>
        <p:nvPicPr>
          <p:cNvPr id="1026" name="Picture 2" descr="C:\Users\Jose Luis\Desktop\1602810-14-650-b5128f93cb-1502284296.jpg"/>
          <p:cNvPicPr>
            <a:picLocks noChangeAspect="1" noChangeArrowheads="1"/>
          </p:cNvPicPr>
          <p:nvPr/>
        </p:nvPicPr>
        <p:blipFill>
          <a:blip r:embed="rId3"/>
          <a:srcRect/>
          <a:stretch>
            <a:fillRect/>
          </a:stretch>
        </p:blipFill>
        <p:spPr bwMode="auto">
          <a:xfrm>
            <a:off x="4054663" y="471469"/>
            <a:ext cx="7935722" cy="5286412"/>
          </a:xfrm>
          <a:prstGeom prst="rect">
            <a:avLst/>
          </a:prstGeom>
          <a:noFill/>
        </p:spPr>
      </p:pic>
      <p:sp>
        <p:nvSpPr>
          <p:cNvPr id="5" name="4 Rectángulo"/>
          <p:cNvSpPr/>
          <p:nvPr/>
        </p:nvSpPr>
        <p:spPr>
          <a:xfrm>
            <a:off x="441285" y="471469"/>
            <a:ext cx="3286148" cy="646331"/>
          </a:xfrm>
          <a:prstGeom prst="rect">
            <a:avLst/>
          </a:prstGeom>
          <a:solidFill>
            <a:srgbClr val="CCFFCC"/>
          </a:solidFill>
        </p:spPr>
        <p:txBody>
          <a:bodyPr wrap="square">
            <a:spAutoFit/>
          </a:bodyPr>
          <a:lstStyle/>
          <a:p>
            <a:pPr algn="ctr"/>
            <a:r>
              <a:rPr lang="es-ES" b="1" dirty="0" smtClean="0"/>
              <a:t>Almacena nueces peladas de manera adecuada.</a:t>
            </a:r>
            <a:endParaRPr lang="es-ES" b="1"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2"/>
            <a:ext cx="12312650" cy="62293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512723" y="2757485"/>
            <a:ext cx="3000396" cy="2308324"/>
          </a:xfrm>
          <a:prstGeom prst="rect">
            <a:avLst/>
          </a:prstGeom>
          <a:solidFill>
            <a:srgbClr val="CCFFCC"/>
          </a:solidFill>
        </p:spPr>
        <p:txBody>
          <a:bodyPr wrap="square">
            <a:spAutoFit/>
          </a:bodyPr>
          <a:lstStyle/>
          <a:p>
            <a:pPr algn="ctr"/>
            <a:r>
              <a:rPr lang="es-ES" dirty="0" smtClean="0"/>
              <a:t>Para no tener que esperar a que el agua en la cual se prepara la pasta empiece a hervir, ponle una cuchara de madera encima de la olla. La madera no dejará que la espuma que se levanta con la cocción se derrame.</a:t>
            </a:r>
            <a:endParaRPr lang="es-ES" dirty="0"/>
          </a:p>
        </p:txBody>
      </p:sp>
      <p:sp>
        <p:nvSpPr>
          <p:cNvPr id="4" name="3 Rectángulo"/>
          <p:cNvSpPr/>
          <p:nvPr/>
        </p:nvSpPr>
        <p:spPr>
          <a:xfrm>
            <a:off x="512723" y="2114544"/>
            <a:ext cx="3000395" cy="642942"/>
          </a:xfrm>
          <a:prstGeom prst="rect">
            <a:avLst/>
          </a:prstGeom>
          <a:solidFill>
            <a:srgbClr val="CCFFCC"/>
          </a:solidFill>
        </p:spPr>
        <p:txBody>
          <a:bodyPr wrap="square">
            <a:spAutoFit/>
          </a:bodyPr>
          <a:lstStyle/>
          <a:p>
            <a:pPr algn="ctr"/>
            <a:r>
              <a:rPr lang="es-ES" b="1" dirty="0" smtClean="0"/>
              <a:t>Cuece la pasta sin ebulliciones inesperadas.</a:t>
            </a:r>
            <a:endParaRPr lang="es-ES" b="1" dirty="0"/>
          </a:p>
        </p:txBody>
      </p:sp>
      <p:pic>
        <p:nvPicPr>
          <p:cNvPr id="30722" name="Picture 2" descr="C:\Users\Jose Luis\Desktop\1603060-9-650-ac4aa6ca47-1502284296.jpg"/>
          <p:cNvPicPr>
            <a:picLocks noChangeAspect="1" noChangeArrowheads="1"/>
          </p:cNvPicPr>
          <p:nvPr/>
        </p:nvPicPr>
        <p:blipFill>
          <a:blip r:embed="rId3"/>
          <a:srcRect/>
          <a:stretch>
            <a:fillRect/>
          </a:stretch>
        </p:blipFill>
        <p:spPr bwMode="auto">
          <a:xfrm>
            <a:off x="3983225" y="542907"/>
            <a:ext cx="7935722" cy="5286412"/>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2312650" cy="624665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11/10/2018</a:t>
            </a:fld>
            <a:endParaRPr lang="es-ES"/>
          </a:p>
        </p:txBody>
      </p:sp>
      <p:sp>
        <p:nvSpPr>
          <p:cNvPr id="3" name="2 Rectángulo"/>
          <p:cNvSpPr/>
          <p:nvPr/>
        </p:nvSpPr>
        <p:spPr>
          <a:xfrm>
            <a:off x="441285" y="2686047"/>
            <a:ext cx="2792410" cy="2585323"/>
          </a:xfrm>
          <a:prstGeom prst="rect">
            <a:avLst/>
          </a:prstGeom>
          <a:solidFill>
            <a:srgbClr val="CCFFCC"/>
          </a:solidFill>
        </p:spPr>
        <p:txBody>
          <a:bodyPr wrap="square">
            <a:spAutoFit/>
          </a:bodyPr>
          <a:lstStyle/>
          <a:p>
            <a:pPr algn="ctr"/>
            <a:r>
              <a:rPr lang="es-ES" dirty="0" smtClean="0"/>
              <a:t>Rompe los huevos en un sartén como si fueras a freírlos, pero en vez de aceite vegetal agrega un poco de agua y luego lleva el sartén al fuego. Como resultado, tendrás unos huevos poché perfectos.</a:t>
            </a:r>
            <a:endParaRPr lang="es-ES" dirty="0"/>
          </a:p>
        </p:txBody>
      </p:sp>
      <p:sp>
        <p:nvSpPr>
          <p:cNvPr id="4" name="3 Rectángulo"/>
          <p:cNvSpPr/>
          <p:nvPr/>
        </p:nvSpPr>
        <p:spPr>
          <a:xfrm>
            <a:off x="584161" y="2114543"/>
            <a:ext cx="2505814" cy="369332"/>
          </a:xfrm>
          <a:prstGeom prst="rect">
            <a:avLst/>
          </a:prstGeom>
          <a:solidFill>
            <a:srgbClr val="CCFFCC"/>
          </a:solidFill>
        </p:spPr>
        <p:txBody>
          <a:bodyPr wrap="none">
            <a:spAutoFit/>
          </a:bodyPr>
          <a:lstStyle/>
          <a:p>
            <a:r>
              <a:rPr lang="es-ES" b="1" dirty="0" smtClean="0"/>
              <a:t>Huevos poché perfectos</a:t>
            </a:r>
            <a:endParaRPr lang="es-ES" b="1" dirty="0"/>
          </a:p>
        </p:txBody>
      </p:sp>
      <p:pic>
        <p:nvPicPr>
          <p:cNvPr id="2050" name="Picture 2" descr="C:\Users\Jose Luis\Desktop\1602910-articles-1271555-bba60763687508125d7f3c3f177d150d-1502260881-650-2f32eca1af-1502284296.jpg"/>
          <p:cNvPicPr>
            <a:picLocks noChangeAspect="1" noChangeArrowheads="1"/>
          </p:cNvPicPr>
          <p:nvPr/>
        </p:nvPicPr>
        <p:blipFill>
          <a:blip r:embed="rId3"/>
          <a:srcRect/>
          <a:stretch>
            <a:fillRect/>
          </a:stretch>
        </p:blipFill>
        <p:spPr bwMode="auto">
          <a:xfrm>
            <a:off x="3298805" y="614345"/>
            <a:ext cx="8646461" cy="4714908"/>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0"/>
          <p:cNvPicPr>
            <a:picLocks noChangeAspect="1" noChangeArrowheads="1"/>
          </p:cNvPicPr>
          <p:nvPr/>
        </p:nvPicPr>
        <p:blipFill>
          <a:blip r:embed="rId2" cstate="print">
            <a:duotone>
              <a:prstClr val="black"/>
              <a:schemeClr val="accent3">
                <a:tint val="45000"/>
                <a:satMod val="400000"/>
              </a:schemeClr>
            </a:duotone>
          </a:blip>
          <a:srcRect/>
          <a:stretch>
            <a:fillRect/>
          </a:stretch>
        </p:blipFill>
        <p:spPr bwMode="auto">
          <a:xfrm>
            <a:off x="0" y="2"/>
            <a:ext cx="12312650" cy="622935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067811" y="3067822"/>
            <a:ext cx="6229350" cy="9372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9151116" y="3067822"/>
            <a:ext cx="6229350" cy="9372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3"/>
            <a:ext cx="12312650" cy="63141"/>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161515"/>
            <a:ext cx="12312650" cy="6784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740058" y="5271904"/>
            <a:ext cx="718079" cy="621767"/>
          </a:xfrm>
          <a:prstGeom prst="rect">
            <a:avLst/>
          </a:prstGeom>
          <a:noFill/>
          <a:ln w="38100">
            <a:solidFill>
              <a:srgbClr val="1CDEF8"/>
            </a:solidFill>
            <a:miter lim="800000"/>
            <a:headEnd/>
            <a:tailEnd/>
          </a:ln>
        </p:spPr>
      </p:pic>
      <p:sp>
        <p:nvSpPr>
          <p:cNvPr id="19" name="18 Rectángulo"/>
          <p:cNvSpPr/>
          <p:nvPr/>
        </p:nvSpPr>
        <p:spPr>
          <a:xfrm>
            <a:off x="1635244" y="4282686"/>
            <a:ext cx="362515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65701" y="454205"/>
            <a:ext cx="5385070" cy="389229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7170971" y="4"/>
            <a:ext cx="4710422"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11 de octubre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11:15</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58137" y="5048515"/>
            <a:ext cx="2704953" cy="848442"/>
          </a:xfrm>
          <a:prstGeom prst="rect">
            <a:avLst/>
          </a:prstGeom>
          <a:noFill/>
        </p:spPr>
      </p:pic>
    </p:spTree>
  </p:cSld>
  <p:clrMapOvr>
    <a:masterClrMapping/>
  </p:clrMapOvr>
  <p:transition spd="med"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3"/>
                                        </p:tgtEl>
                                        <p:attrNameLst>
                                          <p:attrName>ppt_w</p:attrName>
                                        </p:attrNameLst>
                                      </p:cBhvr>
                                      <p:tavLst>
                                        <p:tav tm="0">
                                          <p:val>
                                            <p:strVal val="ppt_w"/>
                                          </p:val>
                                        </p:tav>
                                        <p:tav tm="100000">
                                          <p:val>
                                            <p:strVal val="ppt_w+.3"/>
                                          </p:val>
                                        </p:tav>
                                      </p:tavLst>
                                    </p:anim>
                                    <p:anim calcmode="lin" valueType="num">
                                      <p:cBhvr>
                                        <p:cTn id="11" dur="5000"/>
                                        <p:tgtEl>
                                          <p:spTgt spid="13"/>
                                        </p:tgtEl>
                                        <p:attrNameLst>
                                          <p:attrName>ppt_h</p:attrName>
                                        </p:attrNameLst>
                                      </p:cBhvr>
                                      <p:tavLst>
                                        <p:tav tm="0">
                                          <p:val>
                                            <p:strVal val="ppt_h"/>
                                          </p:val>
                                        </p:tav>
                                        <p:tav tm="100000">
                                          <p:val>
                                            <p:strVal val="ppt_h"/>
                                          </p:val>
                                        </p:tav>
                                      </p:tavLst>
                                    </p:anim>
                                    <p:animEffect transition="out" filter="fade">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2" presetClass="entr" presetSubtype="1" fill="hold" grpId="0" nodeType="with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Effect transition="in" filter="slide(fromTop)">
                                      <p:cBhvr>
                                        <p:cTn id="16" dur="2000"/>
                                        <p:tgtEl>
                                          <p:spTgt spid="12"/>
                                        </p:tgtEl>
                                      </p:cBhvr>
                                    </p:animEffect>
                                  </p:childTnLst>
                                </p:cTn>
                              </p:par>
                              <p:par>
                                <p:cTn id="17" presetID="22" presetClass="emph" presetSubtype="0" repeatCount="indefinite" fill="hold" grpId="1" nodeType="with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42"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2000"/>
                                        <p:tgtEl>
                                          <p:spTgt spid="22"/>
                                        </p:tgtEl>
                                      </p:cBhvr>
                                    </p:animEffect>
                                    <p:anim calcmode="lin" valueType="num">
                                      <p:cBhvr>
                                        <p:cTn id="25" dur="2000" fill="hold"/>
                                        <p:tgtEl>
                                          <p:spTgt spid="22"/>
                                        </p:tgtEl>
                                        <p:attrNameLst>
                                          <p:attrName>ppt_x</p:attrName>
                                        </p:attrNameLst>
                                      </p:cBhvr>
                                      <p:tavLst>
                                        <p:tav tm="0">
                                          <p:val>
                                            <p:strVal val="#ppt_x"/>
                                          </p:val>
                                        </p:tav>
                                        <p:tav tm="100000">
                                          <p:val>
                                            <p:strVal val="#ppt_x"/>
                                          </p:val>
                                        </p:tav>
                                      </p:tavLst>
                                    </p:anim>
                                    <p:anim calcmode="lin" valueType="num">
                                      <p:cBhvr>
                                        <p:cTn id="26" dur="2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53516"/>
            <a:ext cx="12312650" cy="207645"/>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661160"/>
            <a:ext cx="12312650" cy="456819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667742" y="1"/>
            <a:ext cx="6566747" cy="1418908"/>
          </a:xfrm>
          <a:prstGeom prst="rect">
            <a:avLst/>
          </a:prstGeom>
          <a:noFill/>
        </p:spPr>
      </p:pic>
      <p:sp>
        <p:nvSpPr>
          <p:cNvPr id="4104" name="Text Box 8"/>
          <p:cNvSpPr txBox="1">
            <a:spLocks noChangeArrowheads="1"/>
          </p:cNvSpPr>
          <p:nvPr/>
        </p:nvSpPr>
        <p:spPr bwMode="auto">
          <a:xfrm>
            <a:off x="0" y="1730376"/>
            <a:ext cx="123126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539081" y="4291331"/>
            <a:ext cx="3591190"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592801" y="3806826"/>
            <a:ext cx="3180768" cy="2145665"/>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438087" y="4429761"/>
            <a:ext cx="1641687" cy="899795"/>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699386"/>
            <a:ext cx="718238" cy="484505"/>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183891"/>
            <a:ext cx="718238" cy="484505"/>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668396"/>
            <a:ext cx="718238" cy="484505"/>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152901"/>
            <a:ext cx="718238" cy="484505"/>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RUCOS DE COCI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TRUCOS DE COCINA</Template>
  <TotalTime>18</TotalTime>
  <Words>1293</Words>
  <Application>Microsoft PowerPoint</Application>
  <PresentationFormat>Personalizado</PresentationFormat>
  <Paragraphs>112</Paragraphs>
  <Slides>40</Slides>
  <Notes>0</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TRUCOS DE COCINA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10</cp:revision>
  <dcterms:created xsi:type="dcterms:W3CDTF">2018-10-11T09:15:35Z</dcterms:created>
  <dcterms:modified xsi:type="dcterms:W3CDTF">2018-10-11T09:34:16Z</dcterms:modified>
</cp:coreProperties>
</file>