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3" r:id="rId3"/>
    <p:sldId id="297" r:id="rId4"/>
    <p:sldId id="257" r:id="rId5"/>
    <p:sldId id="259" r:id="rId6"/>
    <p:sldId id="260" r:id="rId7"/>
    <p:sldId id="262" r:id="rId8"/>
    <p:sldId id="277" r:id="rId9"/>
    <p:sldId id="261" r:id="rId10"/>
    <p:sldId id="298" r:id="rId11"/>
    <p:sldId id="296" r:id="rId12"/>
    <p:sldId id="263" r:id="rId13"/>
    <p:sldId id="264" r:id="rId14"/>
    <p:sldId id="265" r:id="rId15"/>
    <p:sldId id="278" r:id="rId16"/>
    <p:sldId id="266" r:id="rId17"/>
    <p:sldId id="267" r:id="rId18"/>
    <p:sldId id="268" r:id="rId19"/>
    <p:sldId id="269" r:id="rId20"/>
    <p:sldId id="270" r:id="rId21"/>
    <p:sldId id="279" r:id="rId22"/>
    <p:sldId id="271" r:id="rId23"/>
    <p:sldId id="273" r:id="rId24"/>
    <p:sldId id="274" r:id="rId25"/>
    <p:sldId id="275" r:id="rId26"/>
    <p:sldId id="280" r:id="rId27"/>
    <p:sldId id="276" r:id="rId28"/>
    <p:sldId id="281" r:id="rId29"/>
    <p:sldId id="328" r:id="rId30"/>
    <p:sldId id="282" r:id="rId31"/>
    <p:sldId id="283" r:id="rId32"/>
    <p:sldId id="329" r:id="rId33"/>
    <p:sldId id="285" r:id="rId34"/>
    <p:sldId id="330" r:id="rId35"/>
    <p:sldId id="284" r:id="rId36"/>
    <p:sldId id="286" r:id="rId37"/>
    <p:sldId id="288" r:id="rId38"/>
    <p:sldId id="300" r:id="rId39"/>
    <p:sldId id="313" r:id="rId40"/>
    <p:sldId id="312" r:id="rId41"/>
    <p:sldId id="303" r:id="rId42"/>
    <p:sldId id="302" r:id="rId43"/>
    <p:sldId id="309" r:id="rId44"/>
    <p:sldId id="304" r:id="rId45"/>
    <p:sldId id="306" r:id="rId46"/>
    <p:sldId id="307" r:id="rId47"/>
    <p:sldId id="308" r:id="rId48"/>
    <p:sldId id="310" r:id="rId49"/>
    <p:sldId id="287" r:id="rId50"/>
    <p:sldId id="289" r:id="rId51"/>
    <p:sldId id="290" r:id="rId52"/>
    <p:sldId id="291" r:id="rId53"/>
    <p:sldId id="293" r:id="rId54"/>
    <p:sldId id="292" r:id="rId55"/>
    <p:sldId id="295" r:id="rId56"/>
    <p:sldId id="272" r:id="rId57"/>
    <p:sldId id="322" r:id="rId58"/>
    <p:sldId id="315" r:id="rId59"/>
    <p:sldId id="317" r:id="rId60"/>
    <p:sldId id="314" r:id="rId61"/>
    <p:sldId id="316" r:id="rId62"/>
    <p:sldId id="318" r:id="rId63"/>
    <p:sldId id="319" r:id="rId64"/>
    <p:sldId id="321" r:id="rId65"/>
    <p:sldId id="320" r:id="rId66"/>
    <p:sldId id="327" r:id="rId67"/>
    <p:sldId id="331"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2okhlt5gRdnteBudWuXxA==" hashData="3yJ4MafbtNYXyVUaXYIZfMUY+W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DB79B1A-A33C-4B12-93B6-C5CB271D4ED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599AD-3A09-4701-8C5C-CA1D879F6732}" type="datetimeFigureOut">
              <a:rPr lang="es-ES" smtClean="0"/>
              <a:pPr/>
              <a:t>29/11/2014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F046E-94B5-466D-82DF-0C002836307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trips dir="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9A7BA35-029D-4FB0-8A9C-043179DE0AC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56.jpeg"/></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928662" y="1714488"/>
            <a:ext cx="7500958" cy="2308306"/>
          </a:xfrm>
          <a:prstGeom prst="rect">
            <a:avLst/>
          </a:prstGeom>
        </p:spPr>
        <p:txBody>
          <a:bodyPr lIns="91422" tIns="45711" rIns="91422" bIns="45711">
            <a:spAutoFit/>
          </a:bodyPr>
          <a:lstStyle/>
          <a:p>
            <a:pPr algn="ctr">
              <a:defRPr/>
            </a:pPr>
            <a:r>
              <a:rPr lang="es-ES" sz="72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TODO SOBRE</a:t>
            </a:r>
          </a:p>
          <a:p>
            <a:pPr algn="ctr">
              <a:defRPr/>
            </a:pPr>
            <a:r>
              <a:rPr lang="es-ES" sz="72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LOS HUEVOS</a:t>
            </a:r>
            <a:endParaRPr lang="es-ES" sz="72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p:txBody>
      </p:sp>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pic>
        <p:nvPicPr>
          <p:cNvPr id="17" name="Picture 6" descr="C:\Documents and Settings\Mousset gérard\Mes documents\Gerard MOUSSET\DOCPERSO\QUARANTAINE\ordinateur_51.gif"/>
          <p:cNvPicPr>
            <a:picLocks noChangeAspect="1" noChangeArrowheads="1" noCrop="1"/>
          </p:cNvPicPr>
          <p:nvPr/>
        </p:nvPicPr>
        <p:blipFill>
          <a:blip r:embed="rId9" cstate="print"/>
          <a:srcRect/>
          <a:stretch>
            <a:fillRect/>
          </a:stretch>
        </p:blipFill>
        <p:spPr bwMode="auto">
          <a:xfrm rot="328932">
            <a:off x="3679949" y="5834608"/>
            <a:ext cx="1567374" cy="997261"/>
          </a:xfrm>
          <a:prstGeom prst="rect">
            <a:avLst/>
          </a:prstGeom>
          <a:noFill/>
          <a:ln w="9525">
            <a:noFill/>
            <a:miter lim="800000"/>
            <a:headEnd/>
            <a:tailEnd/>
          </a:ln>
        </p:spPr>
      </p:pic>
      <p:sp>
        <p:nvSpPr>
          <p:cNvPr id="18" name="17 CuadroTexto"/>
          <p:cNvSpPr txBox="1"/>
          <p:nvPr/>
        </p:nvSpPr>
        <p:spPr>
          <a:xfrm>
            <a:off x="4716016" y="6237312"/>
            <a:ext cx="2046138" cy="369332"/>
          </a:xfrm>
          <a:prstGeom prst="rect">
            <a:avLst/>
          </a:prstGeom>
          <a:solidFill>
            <a:schemeClr val="accent2"/>
          </a:solidFill>
          <a:ln>
            <a:solidFill>
              <a:srgbClr val="FF0000"/>
            </a:solidFill>
          </a:ln>
        </p:spPr>
        <p:txBody>
          <a:bodyPr wrap="none" rtlCol="0">
            <a:spAutoFit/>
          </a:bodyPr>
          <a:lstStyle/>
          <a:p>
            <a:r>
              <a:rPr lang="es-ES" b="1" dirty="0" smtClean="0">
                <a:solidFill>
                  <a:srgbClr val="FFFF00"/>
                </a:solidFill>
              </a:rPr>
              <a:t>PASALAS TODAS TU</a:t>
            </a:r>
            <a:endParaRPr lang="es-ES" b="1" dirty="0">
              <a:solidFill>
                <a:srgbClr val="FFFF00"/>
              </a:solidFill>
            </a:endParaRPr>
          </a:p>
        </p:txBody>
      </p:sp>
    </p:spTree>
  </p:cSld>
  <p:clrMapOvr>
    <a:masterClrMapping/>
  </p:clrMapOvr>
  <p:transition advClick="0" advTm="10000">
    <p:sndAc>
      <p:stSnd loop="1">
        <p:snd r:embed="rId2" name="45108-AD_Leplusbeaumetier_00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dsc06191_thumbnai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23728" y="2132856"/>
            <a:ext cx="6462464" cy="4339650"/>
          </a:xfrm>
          <a:prstGeom prst="rect">
            <a:avLst/>
          </a:prstGeom>
        </p:spPr>
        <p:txBody>
          <a:bodyPr wrap="square">
            <a:spAutoFit/>
          </a:bodyPr>
          <a:lstStyle/>
          <a:p>
            <a:r>
              <a:rPr lang="es-ES" sz="2000" b="1" i="1" dirty="0"/>
              <a:t>La mayoría de las personas tenemos conocimiento del huevo como alimento diario, para algunos infaltable en nuestra dieta diaria. Por su alto poder nutritivo y fácil preparación. Con estas y muchas propiedades mas de los cuales podemos encontrar bastante información navegando en la web. </a:t>
            </a:r>
            <a:br>
              <a:rPr lang="es-ES" sz="2000" b="1" i="1" dirty="0"/>
            </a:br>
            <a:r>
              <a:rPr lang="es-ES" sz="2000" b="1" i="1" dirty="0"/>
              <a:t>El siguiente </a:t>
            </a:r>
            <a:r>
              <a:rPr lang="es-ES" sz="2000" b="1" i="1" dirty="0" smtClean="0"/>
              <a:t>trabajo </a:t>
            </a:r>
            <a:r>
              <a:rPr lang="es-ES" sz="2000" b="1" i="1" dirty="0"/>
              <a:t>tiene por objeto hacer un análisis diferente a sus propiedades alimenticias. para abocarnos un poco mas a las propiedades físicas o visibles, como colores, tamaños, formas. y también algunas singularidades con respecto a las aves que las ponen. Los cuales podemos sustentar mediante algunas imágenes.</a:t>
            </a:r>
            <a:r>
              <a:rPr lang="es-ES" sz="2000" i="1" dirty="0" smtClean="0"/>
              <a:t> </a:t>
            </a:r>
            <a:r>
              <a:rPr lang="es-ES" dirty="0" smtClean="0"/>
              <a:t/>
            </a:r>
            <a:br>
              <a:rPr lang="es-ES" dirty="0" smtClean="0"/>
            </a:br>
            <a:r>
              <a:rPr lang="es-ES" dirty="0" smtClean="0"/>
              <a:t/>
            </a:r>
            <a:br>
              <a:rPr lang="es-ES" dirty="0" smtClean="0"/>
            </a:br>
            <a:endParaRPr lang="es-ES" dirty="0"/>
          </a:p>
        </p:txBody>
      </p:sp>
      <p:pic>
        <p:nvPicPr>
          <p:cNvPr id="3" name="Picture 6" descr="C:\Documents and Settings\Mousset gérard\Mes documents\Gerard MOUSSET\DOCPERSO\QUARANTAINE\ordinateur_51.gif"/>
          <p:cNvPicPr>
            <a:picLocks noChangeAspect="1" noChangeArrowheads="1" noCrop="1"/>
          </p:cNvPicPr>
          <p:nvPr/>
        </p:nvPicPr>
        <p:blipFill>
          <a:blip r:embed="rId2" cstate="print"/>
          <a:srcRect/>
          <a:stretch>
            <a:fillRect/>
          </a:stretch>
        </p:blipFill>
        <p:spPr bwMode="auto">
          <a:xfrm rot="328932">
            <a:off x="395288" y="6075363"/>
            <a:ext cx="1081087" cy="782637"/>
          </a:xfrm>
          <a:prstGeom prst="rect">
            <a:avLst/>
          </a:prstGeom>
          <a:noFill/>
          <a:ln w="9525">
            <a:noFill/>
            <a:miter lim="800000"/>
            <a:headEnd/>
            <a:tailEnd/>
          </a:ln>
        </p:spPr>
      </p:pic>
      <p:pic>
        <p:nvPicPr>
          <p:cNvPr id="5" name="Picture 3" descr="illusion-010"/>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descr="C:\Documents and Settings\Dell\Escritorio\huevo_avestruz.jpg"/>
          <p:cNvPicPr>
            <a:picLocks noChangeAspect="1" noChangeArrowheads="1"/>
          </p:cNvPicPr>
          <p:nvPr/>
        </p:nvPicPr>
        <p:blipFill>
          <a:blip r:embed="rId2" cstate="print"/>
          <a:srcRect/>
          <a:stretch>
            <a:fillRect/>
          </a:stretch>
        </p:blipFill>
        <p:spPr bwMode="auto">
          <a:xfrm>
            <a:off x="2987824" y="764704"/>
            <a:ext cx="4762500" cy="3790950"/>
          </a:xfrm>
          <a:prstGeom prst="rect">
            <a:avLst/>
          </a:prstGeom>
          <a:noFill/>
        </p:spPr>
      </p:pic>
      <p:pic>
        <p:nvPicPr>
          <p:cNvPr id="7" name="Picture 1" descr="C:\Documents and Settings\Dell\Escritorio\huevo_avestruz.jpg"/>
          <p:cNvPicPr>
            <a:picLocks noChangeAspect="1" noChangeArrowheads="1"/>
          </p:cNvPicPr>
          <p:nvPr/>
        </p:nvPicPr>
        <p:blipFill>
          <a:blip r:embed="rId2" cstate="print"/>
          <a:srcRect l="29494" t="83469" r="51617" b="1509"/>
          <a:stretch>
            <a:fillRect/>
          </a:stretch>
        </p:blipFill>
        <p:spPr bwMode="auto">
          <a:xfrm>
            <a:off x="2987824" y="4005064"/>
            <a:ext cx="2016224" cy="504056"/>
          </a:xfrm>
          <a:prstGeom prst="rect">
            <a:avLst/>
          </a:prstGeom>
          <a:noFill/>
        </p:spPr>
      </p:pic>
      <p:sp>
        <p:nvSpPr>
          <p:cNvPr id="2" name="1 Rectángulo"/>
          <p:cNvSpPr/>
          <p:nvPr/>
        </p:nvSpPr>
        <p:spPr>
          <a:xfrm>
            <a:off x="1979712" y="5103674"/>
            <a:ext cx="6768752" cy="1754326"/>
          </a:xfrm>
          <a:prstGeom prst="rect">
            <a:avLst/>
          </a:prstGeom>
        </p:spPr>
        <p:txBody>
          <a:bodyPr wrap="square">
            <a:spAutoFit/>
          </a:bodyPr>
          <a:lstStyle/>
          <a:p>
            <a:r>
              <a:rPr lang="es-ES" b="1" dirty="0"/>
              <a:t>El huevo de avestruz es el huevo de mayor tamaño (en la actualidad), equivale aproximadamente a 20-24 huevos de gallina, dependiendo de su peso que puede oscilar entre 1 y 2 kilos. En la imagen podemos observar su dimensión en comparación a un huevo común de gallina.</a:t>
            </a:r>
            <a:r>
              <a:rPr lang="es-ES" dirty="0" smtClean="0"/>
              <a:t> </a:t>
            </a:r>
            <a:br>
              <a:rPr lang="es-ES" dirty="0" smtClean="0"/>
            </a:br>
            <a:r>
              <a:rPr lang="es-ES" dirty="0" smtClean="0"/>
              <a:t/>
            </a:r>
            <a:br>
              <a:rPr lang="es-ES" dirty="0" smtClean="0"/>
            </a:br>
            <a:endParaRPr lang="es-ES" dirty="0"/>
          </a:p>
        </p:txBody>
      </p:sp>
      <p:sp>
        <p:nvSpPr>
          <p:cNvPr id="3" name="2 Rectángulo"/>
          <p:cNvSpPr/>
          <p:nvPr/>
        </p:nvSpPr>
        <p:spPr>
          <a:xfrm>
            <a:off x="323528" y="404664"/>
            <a:ext cx="4572000" cy="923330"/>
          </a:xfrm>
          <a:prstGeom prst="rect">
            <a:avLst/>
          </a:prstGeom>
        </p:spPr>
        <p:txBody>
          <a:bodyPr>
            <a:spAutoFit/>
          </a:bodyPr>
          <a:lstStyle/>
          <a:p>
            <a:r>
              <a:rPr lang="es-ES" b="1" dirty="0"/>
              <a:t>TAMAÑOS DE HUEVOS</a:t>
            </a:r>
            <a:r>
              <a:rPr lang="es-ES" dirty="0" smtClean="0"/>
              <a:t> </a:t>
            </a:r>
            <a:br>
              <a:rPr lang="es-ES" dirty="0" smtClean="0"/>
            </a:br>
            <a:r>
              <a:rPr lang="es-ES" b="1" dirty="0"/>
              <a:t>El huevo mas grande</a:t>
            </a:r>
            <a:r>
              <a:rPr lang="es-ES" dirty="0" smtClean="0"/>
              <a:t> </a:t>
            </a:r>
            <a:br>
              <a:rPr lang="es-ES" dirty="0" smtClean="0"/>
            </a:br>
            <a:endParaRPr lang="es-ES"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pic>
        <p:nvPicPr>
          <p:cNvPr id="6" name="Picture 3" descr="illusion-017"/>
          <p:cNvPicPr>
            <a:picLocks noChangeAspect="1" noChangeArrowheads="1" noCrop="1"/>
          </p:cNvPicPr>
          <p:nvPr/>
        </p:nvPicPr>
        <p:blipFill>
          <a:blip r:embed="rId4"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6"/>
                                        </p:tgtEl>
                                        <p:attrNameLst>
                                          <p:attrName>ppt_w</p:attrName>
                                        </p:attrNameLst>
                                      </p:cBhvr>
                                      <p:tavLst>
                                        <p:tav tm="0">
                                          <p:val>
                                            <p:strVal val="ppt_w"/>
                                          </p:val>
                                        </p:tav>
                                        <p:tav tm="100000">
                                          <p:val>
                                            <p:strVal val="(6*min(max(ppt_w*ppt_h,.3),1)-7.4)/-.7*ppt_w"/>
                                          </p:val>
                                        </p:tav>
                                      </p:tavLst>
                                    </p:anim>
                                    <p:anim calcmode="lin" valueType="num">
                                      <p:cBhvr>
                                        <p:cTn id="11" dur="5000"/>
                                        <p:tgtEl>
                                          <p:spTgt spid="6"/>
                                        </p:tgtEl>
                                        <p:attrNameLst>
                                          <p:attrName>ppt_h</p:attrName>
                                        </p:attrNameLst>
                                      </p:cBhvr>
                                      <p:tavLst>
                                        <p:tav tm="0">
                                          <p:val>
                                            <p:strVal val="ppt_h"/>
                                          </p:val>
                                        </p:tav>
                                        <p:tav tm="100000">
                                          <p:val>
                                            <p:strVal val="(6*min(max(ppt_w*ppt_h,.3),1)-7.4)/-.7*ppt_h"/>
                                          </p:val>
                                        </p:tav>
                                      </p:tavLst>
                                    </p:anim>
                                    <p:anim calcmode="lin" valueType="num">
                                      <p:cBhvr>
                                        <p:cTn id="12" dur="5000"/>
                                        <p:tgtEl>
                                          <p:spTgt spid="6"/>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47256" y="5229200"/>
            <a:ext cx="6696744" cy="2031325"/>
          </a:xfrm>
          <a:prstGeom prst="rect">
            <a:avLst/>
          </a:prstGeom>
        </p:spPr>
        <p:txBody>
          <a:bodyPr wrap="square">
            <a:spAutoFit/>
          </a:bodyPr>
          <a:lstStyle/>
          <a:p>
            <a:r>
              <a:rPr lang="es-ES" b="1" dirty="0"/>
              <a:t>Los huevos mas pequeños del mundo son del colibrí zunzuncito, que miden 11 x 8 mm y pesan sólo 5 </a:t>
            </a:r>
            <a:r>
              <a:rPr lang="es-ES" b="1" dirty="0" smtClean="0"/>
              <a:t>gramos mientras </a:t>
            </a:r>
            <a:r>
              <a:rPr lang="es-ES" b="1" dirty="0"/>
              <a:t>que al lado derecho se muestra las dimensiones del nido con respecto a una mano. vemos que el nido es realmente pequeño. </a:t>
            </a:r>
            <a:br>
              <a:rPr lang="es-ES" b="1" dirty="0"/>
            </a:br>
            <a:r>
              <a:rPr lang="es-ES" b="1" dirty="0"/>
              <a:t>que cabe en una pequeña ramita.</a:t>
            </a:r>
            <a:r>
              <a:rPr lang="es-ES" dirty="0" smtClean="0"/>
              <a:t> </a:t>
            </a:r>
            <a:br>
              <a:rPr lang="es-ES" dirty="0" smtClean="0"/>
            </a:br>
            <a:r>
              <a:rPr lang="es-ES" dirty="0" smtClean="0"/>
              <a:t/>
            </a:r>
            <a:br>
              <a:rPr lang="es-ES" dirty="0" smtClean="0"/>
            </a:br>
            <a:endParaRPr lang="es-ES" dirty="0"/>
          </a:p>
        </p:txBody>
      </p:sp>
      <p:sp>
        <p:nvSpPr>
          <p:cNvPr id="3" name="2 Rectángulo"/>
          <p:cNvSpPr/>
          <p:nvPr/>
        </p:nvSpPr>
        <p:spPr>
          <a:xfrm>
            <a:off x="539552" y="404664"/>
            <a:ext cx="1368152" cy="1200329"/>
          </a:xfrm>
          <a:prstGeom prst="rect">
            <a:avLst/>
          </a:prstGeom>
        </p:spPr>
        <p:txBody>
          <a:bodyPr wrap="square">
            <a:spAutoFit/>
          </a:bodyPr>
          <a:lstStyle/>
          <a:p>
            <a:r>
              <a:rPr lang="es-ES" b="1" dirty="0"/>
              <a:t>El huevo mas pequeño</a:t>
            </a:r>
            <a:r>
              <a:rPr lang="es-ES" dirty="0" smtClean="0"/>
              <a:t> </a:t>
            </a:r>
            <a:br>
              <a:rPr lang="es-ES" dirty="0" smtClean="0"/>
            </a:br>
            <a:endParaRPr lang="es-ES" dirty="0"/>
          </a:p>
        </p:txBody>
      </p:sp>
      <p:pic>
        <p:nvPicPr>
          <p:cNvPr id="17409" name="Picture 1" descr="C:\Documents and Settings\Dell\Escritorio\Nest hummingbird.jpg"/>
          <p:cNvPicPr>
            <a:picLocks noChangeAspect="1" noChangeArrowheads="1"/>
          </p:cNvPicPr>
          <p:nvPr/>
        </p:nvPicPr>
        <p:blipFill>
          <a:blip r:embed="rId2" cstate="print"/>
          <a:srcRect/>
          <a:stretch>
            <a:fillRect/>
          </a:stretch>
        </p:blipFill>
        <p:spPr bwMode="auto">
          <a:xfrm>
            <a:off x="2051720" y="332656"/>
            <a:ext cx="6768752" cy="4738126"/>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0761" y="6169928"/>
            <a:ext cx="1081087" cy="687855"/>
          </a:xfrm>
          <a:prstGeom prst="rect">
            <a:avLst/>
          </a:prstGeom>
          <a:noFill/>
          <a:ln w="9525">
            <a:noFill/>
            <a:miter lim="800000"/>
            <a:headEnd/>
            <a:tailEnd/>
          </a:ln>
        </p:spPr>
      </p:pic>
      <p:pic>
        <p:nvPicPr>
          <p:cNvPr id="7" name="Picture 3" descr="illusion-017"/>
          <p:cNvPicPr>
            <a:picLocks noChangeAspect="1" noChangeArrowheads="1" noCrop="1"/>
          </p:cNvPicPr>
          <p:nvPr/>
        </p:nvPicPr>
        <p:blipFill>
          <a:blip r:embed="rId4"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7"/>
                                        </p:tgtEl>
                                        <p:attrNameLst>
                                          <p:attrName>ppt_w</p:attrName>
                                        </p:attrNameLst>
                                      </p:cBhvr>
                                      <p:tavLst>
                                        <p:tav tm="0">
                                          <p:val>
                                            <p:strVal val="ppt_w"/>
                                          </p:val>
                                        </p:tav>
                                        <p:tav tm="100000">
                                          <p:val>
                                            <p:strVal val="(6*min(max(ppt_w*ppt_h,.3),1)-7.4)/-.7*ppt_w"/>
                                          </p:val>
                                        </p:tav>
                                      </p:tavLst>
                                    </p:anim>
                                    <p:anim calcmode="lin" valueType="num">
                                      <p:cBhvr>
                                        <p:cTn id="11" dur="5000"/>
                                        <p:tgtEl>
                                          <p:spTgt spid="7"/>
                                        </p:tgtEl>
                                        <p:attrNameLst>
                                          <p:attrName>ppt_h</p:attrName>
                                        </p:attrNameLst>
                                      </p:cBhvr>
                                      <p:tavLst>
                                        <p:tav tm="0">
                                          <p:val>
                                            <p:strVal val="ppt_h"/>
                                          </p:val>
                                        </p:tav>
                                        <p:tav tm="100000">
                                          <p:val>
                                            <p:strVal val="(6*min(max(ppt_w*ppt_h,.3),1)-7.4)/-.7*ppt_h"/>
                                          </p:val>
                                        </p:tav>
                                      </p:tavLst>
                                    </p:anim>
                                    <p:anim calcmode="lin" valueType="num">
                                      <p:cBhvr>
                                        <p:cTn id="12" dur="5000"/>
                                        <p:tgtEl>
                                          <p:spTgt spid="7"/>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87624" y="2348880"/>
            <a:ext cx="7758608" cy="4708981"/>
          </a:xfrm>
          <a:prstGeom prst="rect">
            <a:avLst/>
          </a:prstGeom>
        </p:spPr>
        <p:txBody>
          <a:bodyPr wrap="square">
            <a:spAutoFit/>
          </a:bodyPr>
          <a:lstStyle/>
          <a:p>
            <a:r>
              <a:rPr lang="es-ES" sz="2400" b="1" i="1" dirty="0"/>
              <a:t>FORMA DE LOS HUEVOS</a:t>
            </a:r>
            <a:r>
              <a:rPr lang="es-ES" sz="2400" i="1" dirty="0" smtClean="0"/>
              <a:t> </a:t>
            </a:r>
            <a:br>
              <a:rPr lang="es-ES" sz="2400" i="1" dirty="0" smtClean="0"/>
            </a:br>
            <a:r>
              <a:rPr lang="es-ES" sz="2400" b="1" i="1" dirty="0"/>
              <a:t>La forma de los huevos de las distintas especies de aves existentes ha resultado durante muchos años todo un misterio. Su forma parece variar de forma arbitraria de unas especies a otras, sin que fuese fácil encontrar parámetros que dieran sentido a esas formas. Intuitivamente, parece que lo más correcto es pensar que la forma de los huevos está directamente relacionada con la fisionomía del ave, así como de la posición que utilizan a la hora de poner los huevos. Dentro de la clasificación mas común tenemos: </a:t>
            </a:r>
            <a:r>
              <a:rPr lang="es-ES" sz="2400" b="1" i="1" dirty="0" smtClean="0"/>
              <a:t>Esféricos, </a:t>
            </a:r>
            <a:r>
              <a:rPr lang="es-ES" sz="2400" b="1" i="1" dirty="0"/>
              <a:t>ovales, </a:t>
            </a:r>
            <a:r>
              <a:rPr lang="es-ES" sz="2400" b="1" i="1" dirty="0" smtClean="0"/>
              <a:t>elípticos </a:t>
            </a:r>
            <a:r>
              <a:rPr lang="es-ES" sz="2400" b="1" i="1" dirty="0"/>
              <a:t>o piriformes</a:t>
            </a:r>
            <a:r>
              <a:rPr lang="es-ES" sz="2400" i="1" dirty="0"/>
              <a:t>.</a:t>
            </a:r>
            <a:r>
              <a:rPr lang="es-ES" sz="2400" i="1" dirty="0" smtClean="0"/>
              <a:t> </a:t>
            </a:r>
            <a:r>
              <a:rPr lang="es-ES" dirty="0" smtClean="0"/>
              <a:t/>
            </a:r>
            <a:br>
              <a:rPr lang="es-ES" dirty="0" smtClean="0"/>
            </a:br>
            <a:r>
              <a:rPr lang="es-ES" dirty="0" smtClean="0"/>
              <a:t/>
            </a:r>
            <a:br>
              <a:rPr lang="es-ES" dirty="0" smtClean="0"/>
            </a:br>
            <a:endParaRPr lang="es-ES" dirty="0"/>
          </a:p>
        </p:txBody>
      </p:sp>
      <p:sp>
        <p:nvSpPr>
          <p:cNvPr id="3" name="2 Rectángulo"/>
          <p:cNvSpPr/>
          <p:nvPr/>
        </p:nvSpPr>
        <p:spPr>
          <a:xfrm>
            <a:off x="827584" y="3441680"/>
            <a:ext cx="7182544" cy="1200329"/>
          </a:xfrm>
          <a:prstGeom prst="rect">
            <a:avLst/>
          </a:prstGeom>
        </p:spPr>
        <p:txBody>
          <a:bodyPr wrap="square">
            <a:spAutoFit/>
          </a:bodyPr>
          <a:lstStyle/>
          <a:p>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5"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formasdehuevo1_zps8ed474d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3"/>
                                        </p:tgtEl>
                                        <p:attrNameLst>
                                          <p:attrName>ppt_w</p:attrName>
                                        </p:attrNameLst>
                                      </p:cBhvr>
                                      <p:tavLst>
                                        <p:tav tm="0">
                                          <p:val>
                                            <p:strVal val="ppt_w"/>
                                          </p:val>
                                        </p:tav>
                                        <p:tav tm="100000">
                                          <p:val>
                                            <p:strVal val="(6*min(max(ppt_w*ppt_h,.3),1)-7.4)/-.7*ppt_w"/>
                                          </p:val>
                                        </p:tav>
                                      </p:tavLst>
                                    </p:anim>
                                    <p:anim calcmode="lin" valueType="num">
                                      <p:cBhvr>
                                        <p:cTn id="11" dur="5000"/>
                                        <p:tgtEl>
                                          <p:spTgt spid="3"/>
                                        </p:tgtEl>
                                        <p:attrNameLst>
                                          <p:attrName>ppt_h</p:attrName>
                                        </p:attrNameLst>
                                      </p:cBhvr>
                                      <p:tavLst>
                                        <p:tav tm="0">
                                          <p:val>
                                            <p:strVal val="ppt_h"/>
                                          </p:val>
                                        </p:tav>
                                        <p:tav tm="100000">
                                          <p:val>
                                            <p:strVal val="(6*min(max(ppt_w*ppt_h,.3),1)-7.4)/-.7*ppt_h"/>
                                          </p:val>
                                        </p:tav>
                                      </p:tavLst>
                                    </p:anim>
                                    <p:anim calcmode="lin" valueType="num">
                                      <p:cBhvr>
                                        <p:cTn id="12" dur="5000"/>
                                        <p:tgtEl>
                                          <p:spTgt spid="3"/>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620688"/>
            <a:ext cx="2952328" cy="1477328"/>
          </a:xfrm>
          <a:prstGeom prst="rect">
            <a:avLst/>
          </a:prstGeom>
        </p:spPr>
        <p:txBody>
          <a:bodyPr wrap="square">
            <a:spAutoFit/>
          </a:bodyPr>
          <a:lstStyle/>
          <a:p>
            <a:r>
              <a:rPr lang="es-ES" b="1" dirty="0"/>
              <a:t>Análisis comparativo del huevo mas grande con el huevo mas pequeño.</a:t>
            </a:r>
            <a:r>
              <a:rPr lang="es-ES" b="1" dirty="0" smtClean="0"/>
              <a:t> </a:t>
            </a:r>
            <a:br>
              <a:rPr lang="es-ES" b="1" dirty="0" smtClean="0"/>
            </a:br>
            <a:r>
              <a:rPr lang="es-ES" dirty="0" smtClean="0"/>
              <a:t/>
            </a:r>
            <a:br>
              <a:rPr lang="es-ES" dirty="0" smtClean="0"/>
            </a:br>
            <a:endParaRPr lang="es-ES" dirty="0"/>
          </a:p>
        </p:txBody>
      </p:sp>
      <p:sp>
        <p:nvSpPr>
          <p:cNvPr id="3" name="2 Rectángulo"/>
          <p:cNvSpPr/>
          <p:nvPr/>
        </p:nvSpPr>
        <p:spPr>
          <a:xfrm>
            <a:off x="4211960" y="5013176"/>
            <a:ext cx="4572000" cy="2308324"/>
          </a:xfrm>
          <a:prstGeom prst="rect">
            <a:avLst/>
          </a:prstGeom>
        </p:spPr>
        <p:txBody>
          <a:bodyPr>
            <a:spAutoFit/>
          </a:bodyPr>
          <a:lstStyle/>
          <a:p>
            <a:r>
              <a:rPr lang="es-ES" b="1" dirty="0"/>
              <a:t>El huevo de avestruz (el huevo más grande de todos los animales) caben 4,700 huevos de zunzuncitos. En la ilustración puedes ver la comparación un huevo de avestruz y un huevo de un zunzún.</a:t>
            </a:r>
            <a:r>
              <a:rPr lang="es-ES" b="1" dirty="0" smtClean="0"/>
              <a:t> </a:t>
            </a:r>
            <a:br>
              <a:rPr lang="es-ES" b="1" dirty="0" smtClean="0"/>
            </a:br>
            <a:r>
              <a:rPr lang="es-ES" dirty="0" smtClean="0"/>
              <a:t/>
            </a:r>
            <a:br>
              <a:rPr lang="es-ES" dirty="0" smtClean="0"/>
            </a:br>
            <a:r>
              <a:rPr lang="es-ES" dirty="0" smtClean="0"/>
              <a:t/>
            </a:r>
            <a:br>
              <a:rPr lang="es-ES" dirty="0" smtClean="0"/>
            </a:br>
            <a:endParaRPr lang="es-ES" dirty="0"/>
          </a:p>
        </p:txBody>
      </p:sp>
      <p:pic>
        <p:nvPicPr>
          <p:cNvPr id="16385" name="Picture 1" descr="C:\Documents and Settings\Dell\Escritorio\huevostamantildeosdiferentes_zps47dad301.jpg"/>
          <p:cNvPicPr>
            <a:picLocks noChangeAspect="1" noChangeArrowheads="1"/>
          </p:cNvPicPr>
          <p:nvPr/>
        </p:nvPicPr>
        <p:blipFill>
          <a:blip r:embed="rId2" cstate="print"/>
          <a:srcRect/>
          <a:stretch>
            <a:fillRect/>
          </a:stretch>
        </p:blipFill>
        <p:spPr bwMode="auto">
          <a:xfrm>
            <a:off x="2987824" y="692696"/>
            <a:ext cx="5865854" cy="4032448"/>
          </a:xfrm>
          <a:prstGeom prst="rect">
            <a:avLst/>
          </a:prstGeom>
          <a:noFill/>
          <a:ln w="41275">
            <a:solidFill>
              <a:srgbClr val="FF0000"/>
            </a:solidFill>
          </a:ln>
        </p:spPr>
      </p:pic>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260648"/>
            <a:ext cx="7758608" cy="923330"/>
          </a:xfrm>
          <a:prstGeom prst="rect">
            <a:avLst/>
          </a:prstGeom>
        </p:spPr>
        <p:txBody>
          <a:bodyPr wrap="square">
            <a:spAutoFit/>
          </a:bodyPr>
          <a:lstStyle/>
          <a:p>
            <a:r>
              <a:rPr lang="es-ES" dirty="0" smtClean="0"/>
              <a:t/>
            </a:r>
            <a:br>
              <a:rPr lang="es-ES" dirty="0" smtClean="0"/>
            </a:br>
            <a:r>
              <a:rPr lang="es-ES" dirty="0" smtClean="0"/>
              <a:t/>
            </a:r>
            <a:br>
              <a:rPr lang="es-ES" dirty="0" smtClean="0"/>
            </a:br>
            <a:endParaRPr lang="es-ES" dirty="0"/>
          </a:p>
        </p:txBody>
      </p:sp>
      <p:sp>
        <p:nvSpPr>
          <p:cNvPr id="3" name="2 Rectángulo"/>
          <p:cNvSpPr/>
          <p:nvPr/>
        </p:nvSpPr>
        <p:spPr>
          <a:xfrm>
            <a:off x="1763688" y="2204864"/>
            <a:ext cx="7182544" cy="5355312"/>
          </a:xfrm>
          <a:prstGeom prst="rect">
            <a:avLst/>
          </a:prstGeom>
        </p:spPr>
        <p:txBody>
          <a:bodyPr wrap="square">
            <a:spAutoFit/>
          </a:bodyPr>
          <a:lstStyle/>
          <a:p>
            <a:r>
              <a:rPr lang="es-ES" sz="2400" b="1" i="1" dirty="0"/>
              <a:t>En la imagen podemos observar el huevo del avestruz de forma casi redonda, que esta comprendido dentro de los huevos de forma </a:t>
            </a:r>
            <a:r>
              <a:rPr lang="es-ES" sz="2400" b="1" i="1" dirty="0" smtClean="0"/>
              <a:t>esférica. Generalmente </a:t>
            </a:r>
            <a:r>
              <a:rPr lang="es-ES" sz="2400" b="1" i="1" dirty="0"/>
              <a:t>esta forma de huevos se da en las aves que anidan en los huecos, ya que la probabilidad de que los huevos roten o caigan son pocas. Dentro de los huevos de forma oval tenemos el huevo del </a:t>
            </a:r>
            <a:r>
              <a:rPr lang="es-ES" sz="2400" b="1" i="1" dirty="0" smtClean="0"/>
              <a:t>Emú </a:t>
            </a:r>
            <a:r>
              <a:rPr lang="es-ES" sz="2400" b="1" i="1" dirty="0"/>
              <a:t>el huevo de color verde muy oscuro. y por otro lado los huevos piriforme(forma de pera) Las aves que anidan cerca de los riscos, tienen este tipo de forma, esto evita que el huevo salga rodando sin control y se rompa. En lugar de eso, el huevo gira en círculos hasta </a:t>
            </a:r>
            <a:r>
              <a:rPr lang="es-ES" sz="2400" b="1" i="1" dirty="0" smtClean="0"/>
              <a:t>detenerse.</a:t>
            </a:r>
            <a:r>
              <a:rPr lang="es-ES" sz="2400" i="1" dirty="0" smtClean="0"/>
              <a:t> </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5" name="Picture 3" descr="illusion-010"/>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Dell\Escritorio\huevo-con-dos-yemas_2724753.jpg"/>
          <p:cNvPicPr>
            <a:picLocks noChangeAspect="1" noChangeArrowheads="1"/>
          </p:cNvPicPr>
          <p:nvPr/>
        </p:nvPicPr>
        <p:blipFill>
          <a:blip r:embed="rId3" cstate="print"/>
          <a:srcRect/>
          <a:stretch>
            <a:fillRect/>
          </a:stretch>
        </p:blipFill>
        <p:spPr bwMode="auto">
          <a:xfrm>
            <a:off x="1547664" y="1124744"/>
            <a:ext cx="5962650" cy="4448175"/>
          </a:xfrm>
          <a:prstGeom prst="rect">
            <a:avLst/>
          </a:prstGeom>
          <a:noFill/>
          <a:ln w="66675">
            <a:solidFill>
              <a:srgbClr val="FF0000"/>
            </a:solidFill>
          </a:ln>
        </p:spPr>
      </p:pic>
      <p:pic>
        <p:nvPicPr>
          <p:cNvPr id="4" name="Picture 3" descr="illusion-010"/>
          <p:cNvPicPr>
            <a:picLocks noChangeAspect="1" noChangeArrowheads="1"/>
          </p:cNvPicPr>
          <p:nvPr/>
        </p:nvPicPr>
        <p:blipFill>
          <a:blip r:embed="rId4" cstate="print">
            <a:duotone>
              <a:prstClr val="black"/>
              <a:schemeClr val="accent6">
                <a:tint val="45000"/>
                <a:satMod val="400000"/>
              </a:schemeClr>
            </a:duotone>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25"/>
                                      </p:to>
                                    </p:set>
                                    <p:animEffect filter="image" prLst="opacity: 0.2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1700808"/>
            <a:ext cx="7884368" cy="4801314"/>
          </a:xfrm>
          <a:prstGeom prst="rect">
            <a:avLst/>
          </a:prstGeom>
        </p:spPr>
        <p:txBody>
          <a:bodyPr wrap="square">
            <a:spAutoFit/>
          </a:bodyPr>
          <a:lstStyle/>
          <a:p>
            <a:r>
              <a:rPr lang="es-ES" b="1" i="1" dirty="0"/>
              <a:t>COLOR DE LO HUEVOS</a:t>
            </a:r>
            <a:r>
              <a:rPr lang="es-ES" i="1" dirty="0" smtClean="0"/>
              <a:t> </a:t>
            </a:r>
            <a:br>
              <a:rPr lang="es-ES" i="1" dirty="0" smtClean="0"/>
            </a:br>
            <a:r>
              <a:rPr lang="es-ES" b="1" i="1" dirty="0"/>
              <a:t>Los huevos de las aves obtienen su color de los pigmentos que se adhieren al cascarón mientras están dentro de la madre. Los huevos que se detienen en el oviducto de la madre mientras se depositan los pigmentos salen manchados, así como los huevos que se mueven mientras ocurre el proceso salen rayados. </a:t>
            </a:r>
            <a:br>
              <a:rPr lang="es-ES" b="1" i="1" dirty="0"/>
            </a:br>
            <a:r>
              <a:rPr lang="es-ES" b="1" i="1" dirty="0"/>
              <a:t>Las aves que hacen nidos en forma de copa, en los árboles, ponen huevos de color azul pálido y por mucho tiempo se pensó que esto era para simular el reflejo del sol sobre las hojas y así despistar a los depredadores. Los estudios recientes indican que el color de estos huevos es de poca utilidad porque, por lo general, los depredadores hallan el nido antes de ver los huevos. </a:t>
            </a:r>
            <a:br>
              <a:rPr lang="es-ES" b="1" i="1" dirty="0"/>
            </a:br>
            <a:r>
              <a:rPr lang="es-ES" b="1" i="1" dirty="0"/>
              <a:t>Las aves que anidan en agujeros y las que se quedan inmóviles cuando sienten que acecha algún peligro, ponen huevos blancos o de color discreto, al igual que los patos y los gansos, que esconden sus huevos entre las plumas o los cubren con la vegetación cuando dejan el nido en busca de alimento. </a:t>
            </a:r>
            <a:br>
              <a:rPr lang="es-ES" b="1" i="1" dirty="0"/>
            </a:br>
            <a:r>
              <a:rPr lang="es-ES" b="1" i="1" dirty="0"/>
              <a:t>El camuflaje de los huevos es mucho más sofisticado entre aves como el ave fría común. Sus huevos tienen manchas de colores que combinan con el entorno, lo que los hace difícil de localizar</a:t>
            </a:r>
            <a:endParaRPr lang="es-ES" i="1" dirty="0"/>
          </a:p>
        </p:txBody>
      </p:sp>
      <p:pic>
        <p:nvPicPr>
          <p:cNvPr id="5" name="Picture 3" descr="illusion-010"/>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1" descr="C:\Documents and Settings\Dell\Escritorio\IMG_aguilucho laguner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Rectángulo"/>
          <p:cNvSpPr/>
          <p:nvPr/>
        </p:nvSpPr>
        <p:spPr>
          <a:xfrm>
            <a:off x="323528" y="476672"/>
            <a:ext cx="3108864" cy="369332"/>
          </a:xfrm>
          <a:prstGeom prst="rect">
            <a:avLst/>
          </a:prstGeom>
          <a:solidFill>
            <a:schemeClr val="accent2"/>
          </a:solidFill>
        </p:spPr>
        <p:txBody>
          <a:bodyPr wrap="none">
            <a:spAutoFit/>
          </a:bodyPr>
          <a:lstStyle/>
          <a:p>
            <a:r>
              <a:rPr lang="es-ES" b="1" dirty="0" smtClean="0">
                <a:solidFill>
                  <a:srgbClr val="FFFF00"/>
                </a:solidFill>
              </a:rPr>
              <a:t>Huevos de aguilucho </a:t>
            </a:r>
            <a:r>
              <a:rPr lang="es-ES" b="1" i="1" dirty="0" smtClean="0">
                <a:solidFill>
                  <a:srgbClr val="FFFF00"/>
                </a:solidFill>
              </a:rPr>
              <a:t>lagunero</a:t>
            </a:r>
            <a:r>
              <a:rPr lang="es-ES" dirty="0" smtClean="0">
                <a:solidFill>
                  <a:srgbClr val="FFFF00"/>
                </a:solidFill>
              </a:rPr>
              <a:t> </a:t>
            </a: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Documents and Settings\Dell\Escritorio\buho chico.jpg"/>
          <p:cNvPicPr>
            <a:picLocks noChangeAspect="1" noChangeArrowheads="1"/>
          </p:cNvPicPr>
          <p:nvPr/>
        </p:nvPicPr>
        <p:blipFill>
          <a:blip r:embed="rId2" cstate="print"/>
          <a:srcRect/>
          <a:stretch>
            <a:fillRect/>
          </a:stretch>
        </p:blipFill>
        <p:spPr bwMode="auto">
          <a:xfrm>
            <a:off x="-1" y="0"/>
            <a:ext cx="9578733" cy="6858000"/>
          </a:xfrm>
          <a:prstGeom prst="rect">
            <a:avLst/>
          </a:prstGeom>
          <a:noFill/>
        </p:spPr>
      </p:pic>
      <p:sp>
        <p:nvSpPr>
          <p:cNvPr id="4" name="3 Rectángulo"/>
          <p:cNvSpPr/>
          <p:nvPr/>
        </p:nvSpPr>
        <p:spPr>
          <a:xfrm>
            <a:off x="5687616" y="1484784"/>
            <a:ext cx="3456384" cy="646331"/>
          </a:xfrm>
          <a:prstGeom prst="rect">
            <a:avLst/>
          </a:prstGeom>
          <a:solidFill>
            <a:schemeClr val="accent2"/>
          </a:solidFill>
        </p:spPr>
        <p:txBody>
          <a:bodyPr wrap="square">
            <a:spAutoFit/>
          </a:bodyPr>
          <a:lstStyle/>
          <a:p>
            <a:r>
              <a:rPr lang="es-ES" b="1" dirty="0" smtClean="0"/>
              <a:t>Huevos de Búho chico, de un color blanco casi transparente</a:t>
            </a:r>
            <a:r>
              <a:rPr lang="es-ES" dirty="0" smtClean="0"/>
              <a:t> </a:t>
            </a: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herrerillo comu.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Rectángulo"/>
          <p:cNvSpPr/>
          <p:nvPr/>
        </p:nvSpPr>
        <p:spPr>
          <a:xfrm>
            <a:off x="323528" y="620688"/>
            <a:ext cx="3294112" cy="646331"/>
          </a:xfrm>
          <a:prstGeom prst="rect">
            <a:avLst/>
          </a:prstGeom>
          <a:solidFill>
            <a:schemeClr val="accent2"/>
          </a:solidFill>
        </p:spPr>
        <p:txBody>
          <a:bodyPr wrap="square">
            <a:spAutoFit/>
          </a:bodyPr>
          <a:lstStyle/>
          <a:p>
            <a:pPr algn="ctr"/>
            <a:r>
              <a:rPr lang="es-ES" b="1" dirty="0" smtClean="0"/>
              <a:t>Huevos de herrerillo común. Color grisáceo con puntos rojos</a:t>
            </a:r>
            <a:r>
              <a:rPr lang="es-ES" dirty="0" smtClean="0"/>
              <a:t> </a:t>
            </a: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descr="C:\Documents and Settings\Dell\Escritorio\acentor comu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Rectángulo redondeado"/>
          <p:cNvSpPr/>
          <p:nvPr/>
        </p:nvSpPr>
        <p:spPr>
          <a:xfrm>
            <a:off x="179512" y="260648"/>
            <a:ext cx="4499992" cy="2016224"/>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23528" y="404664"/>
            <a:ext cx="4572000" cy="2308324"/>
          </a:xfrm>
          <a:prstGeom prst="rect">
            <a:avLst/>
          </a:prstGeom>
        </p:spPr>
        <p:txBody>
          <a:bodyPr>
            <a:spAutoFit/>
          </a:bodyPr>
          <a:lstStyle/>
          <a:p>
            <a:r>
              <a:rPr lang="es-ES" b="1" dirty="0">
                <a:solidFill>
                  <a:srgbClr val="FFFF00"/>
                </a:solidFill>
              </a:rPr>
              <a:t>Los huevos azules del Acentor </a:t>
            </a:r>
            <a:r>
              <a:rPr lang="es-ES" b="1" dirty="0" smtClean="0">
                <a:solidFill>
                  <a:srgbClr val="FFFF00"/>
                </a:solidFill>
              </a:rPr>
              <a:t>común. </a:t>
            </a:r>
            <a:r>
              <a:rPr lang="es-ES" b="1" dirty="0">
                <a:solidFill>
                  <a:srgbClr val="FFFF00"/>
                </a:solidFill>
              </a:rPr>
              <a:t>estos huevos Huevos azules son típicos de muchas especies de </a:t>
            </a:r>
            <a:r>
              <a:rPr lang="es-ES" b="1" dirty="0" smtClean="0">
                <a:solidFill>
                  <a:srgbClr val="FFFF00"/>
                </a:solidFill>
              </a:rPr>
              <a:t>aturdidos </a:t>
            </a:r>
            <a:r>
              <a:rPr lang="es-ES" b="1" dirty="0">
                <a:solidFill>
                  <a:srgbClr val="FFFF00"/>
                </a:solidFill>
              </a:rPr>
              <a:t>y pequeñas aves que encuentran en lugares de sombra, ya sean arbustos o pequeños agujeros, el sitio ideal para anidar</a:t>
            </a:r>
            <a:r>
              <a:rPr lang="es-ES" b="1" dirty="0" smtClean="0">
                <a:solidFill>
                  <a:srgbClr val="FFFF00"/>
                </a:solidFill>
              </a:rPr>
              <a:t>.</a:t>
            </a:r>
            <a:r>
              <a:rPr lang="es-ES" dirty="0" smtClean="0">
                <a:solidFill>
                  <a:srgbClr val="FFFF00"/>
                </a:solidFill>
              </a:rPr>
              <a:t> </a:t>
            </a:r>
            <a:r>
              <a:rPr lang="es-ES" dirty="0" smtClean="0"/>
              <a:t/>
            </a:r>
            <a:br>
              <a:rPr lang="es-ES" dirty="0" smtClean="0"/>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descr="C:\Documents and Settings\Dell\Escritorio\ALONDR~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611560" y="476672"/>
            <a:ext cx="4056239" cy="369332"/>
          </a:xfrm>
          <a:prstGeom prst="rect">
            <a:avLst/>
          </a:prstGeom>
          <a:solidFill>
            <a:schemeClr val="accent2"/>
          </a:solidFill>
        </p:spPr>
        <p:txBody>
          <a:bodyPr wrap="none">
            <a:spAutoFit/>
          </a:bodyPr>
          <a:lstStyle/>
          <a:p>
            <a:r>
              <a:rPr lang="es-ES" b="1" dirty="0" smtClean="0"/>
              <a:t>Huevos color tierra de la alondra común </a:t>
            </a:r>
            <a:endParaRPr lang="es-ES"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4"/>
                                        </p:tgtEl>
                                        <p:attrNameLst>
                                          <p:attrName>ppt_w</p:attrName>
                                        </p:attrNameLst>
                                      </p:cBhvr>
                                      <p:tavLst>
                                        <p:tav tm="0">
                                          <p:val>
                                            <p:strVal val="ppt_w"/>
                                          </p:val>
                                        </p:tav>
                                        <p:tav tm="100000">
                                          <p:val>
                                            <p:strVal val="(6*min(max(ppt_w*ppt_h,.3),1)-7.4)/-.7*ppt_w"/>
                                          </p:val>
                                        </p:tav>
                                      </p:tavLst>
                                    </p:anim>
                                    <p:anim calcmode="lin" valueType="num">
                                      <p:cBhvr>
                                        <p:cTn id="11" dur="5000"/>
                                        <p:tgtEl>
                                          <p:spTgt spid="4"/>
                                        </p:tgtEl>
                                        <p:attrNameLst>
                                          <p:attrName>ppt_h</p:attrName>
                                        </p:attrNameLst>
                                      </p:cBhvr>
                                      <p:tavLst>
                                        <p:tav tm="0">
                                          <p:val>
                                            <p:strVal val="ppt_h"/>
                                          </p:val>
                                        </p:tav>
                                        <p:tav tm="100000">
                                          <p:val>
                                            <p:strVal val="(6*min(max(ppt_w*ppt_h,.3),1)-7.4)/-.7*ppt_h"/>
                                          </p:val>
                                        </p:tav>
                                      </p:tavLst>
                                    </p:anim>
                                    <p:anim calcmode="lin" valueType="num">
                                      <p:cBhvr>
                                        <p:cTn id="12" dur="5000"/>
                                        <p:tgtEl>
                                          <p:spTgt spid="4"/>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C:\Documents and Settings\Dell\Escritorio\escribano montesin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Rectángulo"/>
          <p:cNvSpPr/>
          <p:nvPr/>
        </p:nvSpPr>
        <p:spPr>
          <a:xfrm>
            <a:off x="323528" y="476672"/>
            <a:ext cx="3672408" cy="646331"/>
          </a:xfrm>
          <a:prstGeom prst="rect">
            <a:avLst/>
          </a:prstGeom>
          <a:solidFill>
            <a:schemeClr val="accent2"/>
          </a:solidFill>
        </p:spPr>
        <p:txBody>
          <a:bodyPr wrap="square">
            <a:spAutoFit/>
          </a:bodyPr>
          <a:lstStyle/>
          <a:p>
            <a:pPr algn="ctr"/>
            <a:r>
              <a:rPr lang="es-ES" b="1" dirty="0" smtClean="0"/>
              <a:t>Huevos estriados para acentuar su camuflaje del Escribano Montesino</a:t>
            </a:r>
            <a:r>
              <a:rPr lang="es-ES" dirty="0" smtClean="0"/>
              <a:t> </a:t>
            </a: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Documents and Settings\Dell\Escritorio\avefri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Rectángulo redondeado"/>
          <p:cNvSpPr/>
          <p:nvPr/>
        </p:nvSpPr>
        <p:spPr>
          <a:xfrm>
            <a:off x="539552" y="5013176"/>
            <a:ext cx="8208912" cy="1656184"/>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467544" y="5085184"/>
            <a:ext cx="8280920" cy="2031325"/>
          </a:xfrm>
          <a:prstGeom prst="rect">
            <a:avLst/>
          </a:prstGeom>
        </p:spPr>
        <p:txBody>
          <a:bodyPr wrap="square">
            <a:spAutoFit/>
          </a:bodyPr>
          <a:lstStyle/>
          <a:p>
            <a:pPr algn="ctr"/>
            <a:r>
              <a:rPr lang="es-ES" b="1" dirty="0">
                <a:solidFill>
                  <a:srgbClr val="FFFF00"/>
                </a:solidFill>
              </a:rPr>
              <a:t>Huevos color beige con puntos plomizos como el </a:t>
            </a:r>
            <a:r>
              <a:rPr lang="es-ES" b="1" dirty="0" smtClean="0">
                <a:solidFill>
                  <a:srgbClr val="FFFF00"/>
                </a:solidFill>
              </a:rPr>
              <a:t>avefría. </a:t>
            </a:r>
            <a:r>
              <a:rPr lang="es-ES" b="1" dirty="0">
                <a:solidFill>
                  <a:srgbClr val="FFFF00"/>
                </a:solidFill>
              </a:rPr>
              <a:t>estas aves que anidan en marismas, riberas o playas generalmente ponen huevos con manchas y de colores apagados, lo que les proporciona un tipo de camuflaje ideal ya que los nidos en muchas ocasiones son solo pequeñas depresiones en el suelo sin revestimiento de cobertura vegetal.</a:t>
            </a:r>
            <a:r>
              <a:rPr lang="es-ES" dirty="0" smtClean="0">
                <a:solidFill>
                  <a:srgbClr val="FFFF00"/>
                </a:solidFill>
              </a:rPr>
              <a:t> </a:t>
            </a:r>
            <a:r>
              <a:rPr lang="es-ES" dirty="0" smtClean="0"/>
              <a:t/>
            </a:r>
            <a:br>
              <a:rPr lang="es-ES" dirty="0" smtClean="0"/>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4653136"/>
            <a:ext cx="4572000" cy="1477328"/>
          </a:xfrm>
          <a:prstGeom prst="rect">
            <a:avLst/>
          </a:prstGeom>
        </p:spPr>
        <p:txBody>
          <a:bodyPr>
            <a:spAutoFit/>
          </a:bodyPr>
          <a:lstStyle/>
          <a:p>
            <a:r>
              <a:rPr lang="es-ES" b="1" dirty="0"/>
              <a:t>El color verde oscuro de los Huevos de </a:t>
            </a:r>
            <a:r>
              <a:rPr lang="es-ES" b="1" dirty="0" err="1"/>
              <a:t>Emu</a:t>
            </a:r>
            <a:r>
              <a:rPr lang="es-ES" b="1" dirty="0"/>
              <a:t> le da un hermoso contraste con la luz.</a:t>
            </a:r>
            <a:r>
              <a:rPr lang="es-ES" dirty="0" smtClean="0"/>
              <a:t> </a:t>
            </a:r>
            <a:br>
              <a:rPr lang="es-ES" dirty="0" smtClean="0"/>
            </a:br>
            <a:r>
              <a:rPr lang="es-ES" dirty="0" smtClean="0"/>
              <a:t/>
            </a:r>
            <a:br>
              <a:rPr lang="es-ES" dirty="0" smtClean="0"/>
            </a:br>
            <a:r>
              <a:rPr lang="es-ES" dirty="0" smtClean="0"/>
              <a:t/>
            </a:r>
            <a:br>
              <a:rPr lang="es-ES" dirty="0" smtClean="0"/>
            </a:br>
            <a:endParaRPr lang="es-ES" dirty="0"/>
          </a:p>
        </p:txBody>
      </p:sp>
      <p:pic>
        <p:nvPicPr>
          <p:cNvPr id="7169" name="Picture 1" descr="C:\Documents and Settings\Dell\Escritorio\cria_emu.jpg"/>
          <p:cNvPicPr>
            <a:picLocks noChangeAspect="1" noChangeArrowheads="1"/>
          </p:cNvPicPr>
          <p:nvPr/>
        </p:nvPicPr>
        <p:blipFill>
          <a:blip r:embed="rId2" cstate="print"/>
          <a:srcRect l="4471" t="3741" r="5971" b="11514"/>
          <a:stretch>
            <a:fillRect/>
          </a:stretch>
        </p:blipFill>
        <p:spPr bwMode="auto">
          <a:xfrm>
            <a:off x="-1" y="0"/>
            <a:ext cx="9144001" cy="6858000"/>
          </a:xfrm>
          <a:prstGeom prst="rect">
            <a:avLst/>
          </a:prstGeom>
          <a:noFill/>
        </p:spPr>
      </p:pic>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4"/>
                                        </p:tgtEl>
                                        <p:attrNameLst>
                                          <p:attrName>ppt_w</p:attrName>
                                        </p:attrNameLst>
                                      </p:cBhvr>
                                      <p:tavLst>
                                        <p:tav tm="0">
                                          <p:val>
                                            <p:strVal val="ppt_w"/>
                                          </p:val>
                                        </p:tav>
                                        <p:tav tm="100000">
                                          <p:val>
                                            <p:strVal val="(6*min(max(ppt_w*ppt_h,.3),1)-7.4)/-.7*ppt_w"/>
                                          </p:val>
                                        </p:tav>
                                      </p:tavLst>
                                    </p:anim>
                                    <p:anim calcmode="lin" valueType="num">
                                      <p:cBhvr>
                                        <p:cTn id="11" dur="5000"/>
                                        <p:tgtEl>
                                          <p:spTgt spid="4"/>
                                        </p:tgtEl>
                                        <p:attrNameLst>
                                          <p:attrName>ppt_h</p:attrName>
                                        </p:attrNameLst>
                                      </p:cBhvr>
                                      <p:tavLst>
                                        <p:tav tm="0">
                                          <p:val>
                                            <p:strVal val="ppt_h"/>
                                          </p:val>
                                        </p:tav>
                                        <p:tav tm="100000">
                                          <p:val>
                                            <p:strVal val="(6*min(max(ppt_w*ppt_h,.3),1)-7.4)/-.7*ppt_h"/>
                                          </p:val>
                                        </p:tav>
                                      </p:tavLst>
                                    </p:anim>
                                    <p:anim calcmode="lin" valueType="num">
                                      <p:cBhvr>
                                        <p:cTn id="12" dur="5000"/>
                                        <p:tgtEl>
                                          <p:spTgt spid="4"/>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DSCN395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4572000" y="0"/>
            <a:ext cx="4572000" cy="2123658"/>
          </a:xfrm>
          <a:prstGeom prst="rect">
            <a:avLst/>
          </a:prstGeom>
          <a:solidFill>
            <a:schemeClr val="accent2"/>
          </a:solidFill>
        </p:spPr>
        <p:txBody>
          <a:bodyPr>
            <a:spAutoFit/>
          </a:bodyPr>
          <a:lstStyle/>
          <a:p>
            <a:pPr algn="ctr"/>
            <a:endParaRPr lang="es-ES" sz="2400" b="1" dirty="0" smtClean="0">
              <a:solidFill>
                <a:srgbClr val="FFFF00"/>
              </a:solidFill>
            </a:endParaRPr>
          </a:p>
          <a:p>
            <a:pPr algn="ctr"/>
            <a:r>
              <a:rPr lang="es-ES" sz="2400" b="1" dirty="0" smtClean="0">
                <a:solidFill>
                  <a:srgbClr val="FFFF00"/>
                </a:solidFill>
              </a:rPr>
              <a:t>Quizás </a:t>
            </a:r>
            <a:r>
              <a:rPr lang="es-ES" sz="2400" b="1" dirty="0">
                <a:solidFill>
                  <a:srgbClr val="FFFF00"/>
                </a:solidFill>
              </a:rPr>
              <a:t>dentro de los huevos de color Bruñido azabache se encuentra el de la Perdiz</a:t>
            </a:r>
            <a:r>
              <a:rPr lang="es-ES" sz="2400" dirty="0" smtClean="0">
                <a:solidFill>
                  <a:srgbClr val="FFFF00"/>
                </a:solidFill>
              </a:rPr>
              <a:t> </a:t>
            </a:r>
            <a:r>
              <a:rPr lang="es-ES" dirty="0" smtClean="0"/>
              <a:t/>
            </a:r>
            <a:br>
              <a:rPr lang="es-ES" dirty="0" smtClean="0"/>
            </a:br>
            <a:r>
              <a:rPr lang="es-ES" dirty="0" smtClean="0"/>
              <a:t/>
            </a:r>
            <a:br>
              <a:rPr lang="es-ES" dirty="0" smtClean="0"/>
            </a:br>
            <a:endParaRPr lang="es-ES"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Documents and Settings\Dell\Escritorio\huevos_perdiz_puna.jpg"/>
          <p:cNvPicPr>
            <a:picLocks noChangeAspect="1" noChangeArrowheads="1"/>
          </p:cNvPicPr>
          <p:nvPr/>
        </p:nvPicPr>
        <p:blipFill>
          <a:blip r:embed="rId2" cstate="print"/>
          <a:srcRect/>
          <a:stretch>
            <a:fillRect/>
          </a:stretch>
        </p:blipFill>
        <p:spPr bwMode="auto">
          <a:xfrm>
            <a:off x="-756592" y="0"/>
            <a:ext cx="10510345" cy="6858000"/>
          </a:xfrm>
          <a:prstGeom prst="rect">
            <a:avLst/>
          </a:prstGeom>
          <a:noFill/>
        </p:spPr>
      </p:pic>
      <p:sp>
        <p:nvSpPr>
          <p:cNvPr id="2" name="1 Rectángulo"/>
          <p:cNvSpPr/>
          <p:nvPr/>
        </p:nvSpPr>
        <p:spPr>
          <a:xfrm>
            <a:off x="323528" y="476672"/>
            <a:ext cx="4572000" cy="1754326"/>
          </a:xfrm>
          <a:prstGeom prst="rect">
            <a:avLst/>
          </a:prstGeom>
        </p:spPr>
        <p:txBody>
          <a:bodyPr>
            <a:spAutoFit/>
          </a:bodyPr>
          <a:lstStyle/>
          <a:p>
            <a:r>
              <a:rPr lang="es-ES" b="1" dirty="0">
                <a:solidFill>
                  <a:schemeClr val="bg1"/>
                </a:solidFill>
              </a:rPr>
              <a:t>Huevos de Color verde oliva de la perdiz de puna. no tienen nada que envidiar a nadie su acabado es magnifico.</a:t>
            </a:r>
            <a:r>
              <a:rPr lang="es-ES" dirty="0" smtClean="0">
                <a:solidFill>
                  <a:schemeClr val="bg1"/>
                </a:solidFill>
              </a:rPr>
              <a:t> </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4"/>
                                        </p:tgtEl>
                                        <p:attrNameLst>
                                          <p:attrName>ppt_w</p:attrName>
                                        </p:attrNameLst>
                                      </p:cBhvr>
                                      <p:tavLst>
                                        <p:tav tm="0">
                                          <p:val>
                                            <p:strVal val="ppt_w"/>
                                          </p:val>
                                        </p:tav>
                                        <p:tav tm="100000">
                                          <p:val>
                                            <p:strVal val="(6*min(max(ppt_w*ppt_h,.3),1)-7.4)/-.7*ppt_w"/>
                                          </p:val>
                                        </p:tav>
                                      </p:tavLst>
                                    </p:anim>
                                    <p:anim calcmode="lin" valueType="num">
                                      <p:cBhvr>
                                        <p:cTn id="11" dur="5000"/>
                                        <p:tgtEl>
                                          <p:spTgt spid="4"/>
                                        </p:tgtEl>
                                        <p:attrNameLst>
                                          <p:attrName>ppt_h</p:attrName>
                                        </p:attrNameLst>
                                      </p:cBhvr>
                                      <p:tavLst>
                                        <p:tav tm="0">
                                          <p:val>
                                            <p:strVal val="ppt_h"/>
                                          </p:val>
                                        </p:tav>
                                        <p:tav tm="100000">
                                          <p:val>
                                            <p:strVal val="(6*min(max(ppt_w*ppt_h,.3),1)-7.4)/-.7*ppt_h"/>
                                          </p:val>
                                        </p:tav>
                                      </p:tavLst>
                                    </p:anim>
                                    <p:anim calcmode="lin" valueType="num">
                                      <p:cBhvr>
                                        <p:cTn id="12" dur="5000"/>
                                        <p:tgtEl>
                                          <p:spTgt spid="4"/>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Documents and Settings\Dell\Escritorio\huevo-querequeque2.png"/>
          <p:cNvPicPr>
            <a:picLocks noChangeAspect="1" noChangeArrowheads="1"/>
          </p:cNvPicPr>
          <p:nvPr/>
        </p:nvPicPr>
        <p:blipFill>
          <a:blip r:embed="rId2" cstate="print"/>
          <a:srcRect/>
          <a:stretch>
            <a:fillRect/>
          </a:stretch>
        </p:blipFill>
        <p:spPr bwMode="auto">
          <a:xfrm>
            <a:off x="-180528" y="0"/>
            <a:ext cx="9818194" cy="7381142"/>
          </a:xfrm>
          <a:prstGeom prst="rect">
            <a:avLst/>
          </a:prstGeom>
          <a:noFill/>
        </p:spPr>
      </p:pic>
      <p:sp>
        <p:nvSpPr>
          <p:cNvPr id="4" name="3 Rectángulo redondeado"/>
          <p:cNvSpPr/>
          <p:nvPr/>
        </p:nvSpPr>
        <p:spPr>
          <a:xfrm>
            <a:off x="395536" y="692696"/>
            <a:ext cx="4499992" cy="1080120"/>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539552" y="764704"/>
            <a:ext cx="4572000" cy="1477328"/>
          </a:xfrm>
          <a:prstGeom prst="rect">
            <a:avLst/>
          </a:prstGeom>
        </p:spPr>
        <p:txBody>
          <a:bodyPr>
            <a:spAutoFit/>
          </a:bodyPr>
          <a:lstStyle/>
          <a:p>
            <a:r>
              <a:rPr lang="es-ES" b="1" dirty="0">
                <a:solidFill>
                  <a:schemeClr val="bg1"/>
                </a:solidFill>
              </a:rPr>
              <a:t>Huevos del querequeque. Esta avecilla pone sus huevos directamente en el suelo sin nido para que se puedan camuflar mejor.</a:t>
            </a:r>
            <a:r>
              <a:rPr lang="es-ES" dirty="0" smtClean="0">
                <a:solidFill>
                  <a:schemeClr val="bg1"/>
                </a:solidFill>
              </a:rPr>
              <a:t> </a:t>
            </a:r>
            <a:r>
              <a:rPr lang="es-ES" dirty="0" smtClean="0"/>
              <a:t/>
            </a:r>
            <a:br>
              <a:rPr lang="es-ES" dirty="0" smtClean="0"/>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156810-14_06_2012_19_37_19_1811194606.jpg"/>
          <p:cNvPicPr>
            <a:picLocks noChangeAspect="1" noChangeArrowheads="1"/>
          </p:cNvPicPr>
          <p:nvPr/>
        </p:nvPicPr>
        <p:blipFill>
          <a:blip r:embed="rId2" cstate="print"/>
          <a:srcRect l="33391" b="20835"/>
          <a:stretch>
            <a:fillRect/>
          </a:stretch>
        </p:blipFill>
        <p:spPr bwMode="auto">
          <a:xfrm>
            <a:off x="0" y="0"/>
            <a:ext cx="9176702" cy="6858000"/>
          </a:xfrm>
          <a:prstGeom prst="rect">
            <a:avLst/>
          </a:prstGeom>
          <a:noFill/>
        </p:spPr>
      </p:pic>
      <p:sp>
        <p:nvSpPr>
          <p:cNvPr id="2" name="1 Rectángulo"/>
          <p:cNvSpPr/>
          <p:nvPr/>
        </p:nvSpPr>
        <p:spPr>
          <a:xfrm>
            <a:off x="251520" y="260648"/>
            <a:ext cx="4104456" cy="1477328"/>
          </a:xfrm>
          <a:prstGeom prst="rect">
            <a:avLst/>
          </a:prstGeom>
        </p:spPr>
        <p:txBody>
          <a:bodyPr wrap="square">
            <a:spAutoFit/>
          </a:bodyPr>
          <a:lstStyle/>
          <a:p>
            <a:r>
              <a:rPr lang="es-ES" b="1" dirty="0"/>
              <a:t>Un poco singular una gallina palestina que pone huevos color Morado</a:t>
            </a:r>
            <a:r>
              <a:rPr lang="es-ES" dirty="0" smtClean="0"/>
              <a:t> </a:t>
            </a:r>
            <a:br>
              <a:rPr lang="es-ES" dirty="0" smtClean="0"/>
            </a:br>
            <a:r>
              <a:rPr lang="es-ES" dirty="0" smtClean="0"/>
              <a:t/>
            </a:r>
            <a:br>
              <a:rPr lang="es-ES" dirty="0" smtClean="0"/>
            </a:br>
            <a:r>
              <a:rPr lang="es-ES" dirty="0" smtClean="0"/>
              <a:t/>
            </a:r>
            <a:br>
              <a:rPr lang="es-ES" dirty="0" smtClean="0"/>
            </a:br>
            <a:endParaRPr lang="es-ES"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4"/>
                                        </p:tgtEl>
                                        <p:attrNameLst>
                                          <p:attrName>ppt_w</p:attrName>
                                        </p:attrNameLst>
                                      </p:cBhvr>
                                      <p:tavLst>
                                        <p:tav tm="0">
                                          <p:val>
                                            <p:strVal val="ppt_w"/>
                                          </p:val>
                                        </p:tav>
                                        <p:tav tm="100000">
                                          <p:val>
                                            <p:strVal val="(6*min(max(ppt_w*ppt_h,.3),1)-7.4)/-.7*ppt_w"/>
                                          </p:val>
                                        </p:tav>
                                      </p:tavLst>
                                    </p:anim>
                                    <p:anim calcmode="lin" valueType="num">
                                      <p:cBhvr>
                                        <p:cTn id="11" dur="5000"/>
                                        <p:tgtEl>
                                          <p:spTgt spid="4"/>
                                        </p:tgtEl>
                                        <p:attrNameLst>
                                          <p:attrName>ppt_h</p:attrName>
                                        </p:attrNameLst>
                                      </p:cBhvr>
                                      <p:tavLst>
                                        <p:tav tm="0">
                                          <p:val>
                                            <p:strVal val="ppt_h"/>
                                          </p:val>
                                        </p:tav>
                                        <p:tav tm="100000">
                                          <p:val>
                                            <p:strVal val="(6*min(max(ppt_w*ppt_h,.3),1)-7.4)/-.7*ppt_h"/>
                                          </p:val>
                                        </p:tav>
                                      </p:tavLst>
                                    </p:anim>
                                    <p:anim calcmode="lin" valueType="num">
                                      <p:cBhvr>
                                        <p:cTn id="12" dur="5000"/>
                                        <p:tgtEl>
                                          <p:spTgt spid="4"/>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nido-de-mirlos-con-dos-huevos-03-05-09-4-large.jpg"/>
          <p:cNvPicPr>
            <a:picLocks noChangeAspect="1" noChangeArrowheads="1"/>
          </p:cNvPicPr>
          <p:nvPr/>
        </p:nvPicPr>
        <p:blipFill>
          <a:blip r:embed="rId2" cstate="print"/>
          <a:srcRect t="4542" b="5949"/>
          <a:stretch>
            <a:fillRect/>
          </a:stretch>
        </p:blipFill>
        <p:spPr bwMode="auto">
          <a:xfrm>
            <a:off x="0" y="0"/>
            <a:ext cx="9494402" cy="6858000"/>
          </a:xfrm>
          <a:prstGeom prst="rect">
            <a:avLst/>
          </a:prstGeom>
          <a:noFill/>
        </p:spPr>
      </p:pic>
      <p:sp>
        <p:nvSpPr>
          <p:cNvPr id="4" name="3 Rectángulo"/>
          <p:cNvSpPr/>
          <p:nvPr/>
        </p:nvSpPr>
        <p:spPr>
          <a:xfrm>
            <a:off x="251520" y="404664"/>
            <a:ext cx="4158208" cy="646331"/>
          </a:xfrm>
          <a:prstGeom prst="rect">
            <a:avLst/>
          </a:prstGeom>
          <a:solidFill>
            <a:schemeClr val="accent2"/>
          </a:solidFill>
        </p:spPr>
        <p:txBody>
          <a:bodyPr wrap="square">
            <a:spAutoFit/>
          </a:bodyPr>
          <a:lstStyle/>
          <a:p>
            <a:pPr algn="ctr"/>
            <a:r>
              <a:rPr lang="es-ES" b="1" dirty="0" smtClean="0">
                <a:solidFill>
                  <a:srgbClr val="FFFF00"/>
                </a:solidFill>
              </a:rPr>
              <a:t>Huevos de Mirlo. Verde esmeralda con puntos grises un huevo muy peculiar</a:t>
            </a:r>
            <a:r>
              <a:rPr lang="es-ES" dirty="0" smtClean="0">
                <a:solidFill>
                  <a:srgbClr val="FFFF00"/>
                </a:solidFill>
              </a:rPr>
              <a:t> </a:t>
            </a:r>
            <a:endParaRPr lang="es-ES" dirty="0">
              <a:solidFill>
                <a:srgbClr val="FFFF00"/>
              </a:solidFill>
            </a:endParaRPr>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3909275-nahaufnahme-von-der-wachtel-nest.jpg"/>
          <p:cNvPicPr>
            <a:picLocks noChangeAspect="1" noChangeArrowheads="1"/>
          </p:cNvPicPr>
          <p:nvPr/>
        </p:nvPicPr>
        <p:blipFill>
          <a:blip r:embed="rId2" cstate="print"/>
          <a:srcRect/>
          <a:stretch>
            <a:fillRect/>
          </a:stretch>
        </p:blipFill>
        <p:spPr bwMode="auto">
          <a:xfrm>
            <a:off x="0" y="0"/>
            <a:ext cx="9560042" cy="6858000"/>
          </a:xfrm>
          <a:prstGeom prst="rect">
            <a:avLst/>
          </a:prstGeom>
          <a:noFill/>
        </p:spPr>
      </p:pic>
      <p:sp>
        <p:nvSpPr>
          <p:cNvPr id="4" name="3 Rectángulo redondeado"/>
          <p:cNvSpPr/>
          <p:nvPr/>
        </p:nvSpPr>
        <p:spPr>
          <a:xfrm>
            <a:off x="179512" y="188640"/>
            <a:ext cx="4320480" cy="1080120"/>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51520" y="332656"/>
            <a:ext cx="4572000" cy="1754326"/>
          </a:xfrm>
          <a:prstGeom prst="rect">
            <a:avLst/>
          </a:prstGeom>
        </p:spPr>
        <p:txBody>
          <a:bodyPr>
            <a:spAutoFit/>
          </a:bodyPr>
          <a:lstStyle/>
          <a:p>
            <a:pPr algn="ctr"/>
            <a:r>
              <a:rPr lang="es-ES" b="1" dirty="0">
                <a:solidFill>
                  <a:schemeClr val="bg1"/>
                </a:solidFill>
              </a:rPr>
              <a:t>Huevos de codorniz común. Se observa una amplia gama de marrones en manchas grandes que cubren al huevo.</a:t>
            </a:r>
            <a:r>
              <a:rPr lang="es-ES" b="1" dirty="0" smtClean="0">
                <a:solidFill>
                  <a:schemeClr val="bg1"/>
                </a:solidFill>
              </a:rPr>
              <a:t> </a:t>
            </a:r>
            <a:r>
              <a:rPr lang="es-ES" b="1" dirty="0" smtClean="0"/>
              <a:t/>
            </a:r>
            <a:br>
              <a:rPr lang="es-ES" b="1" dirty="0" smtClean="0"/>
            </a:br>
            <a:r>
              <a:rPr lang="es-ES" dirty="0" smtClean="0"/>
              <a:t/>
            </a:r>
            <a:br>
              <a:rPr lang="es-ES" dirty="0" smtClean="0"/>
            </a:b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23" presetClass="exit" presetSubtype="20" fill="hold" nodeType="afterEffect">
                                  <p:stCondLst>
                                    <p:cond delay="0"/>
                                  </p:stCondLst>
                                  <p:childTnLst>
                                    <p:anim calcmode="lin" valueType="num">
                                      <p:cBhvr>
                                        <p:cTn id="10" dur="5000"/>
                                        <p:tgtEl>
                                          <p:spTgt spid="5"/>
                                        </p:tgtEl>
                                        <p:attrNameLst>
                                          <p:attrName>ppt_w</p:attrName>
                                        </p:attrNameLst>
                                      </p:cBhvr>
                                      <p:tavLst>
                                        <p:tav tm="0">
                                          <p:val>
                                            <p:strVal val="ppt_w"/>
                                          </p:val>
                                        </p:tav>
                                        <p:tav tm="100000">
                                          <p:val>
                                            <p:strVal val="(6*min(max(ppt_w*ppt_h,.3),1)-7.4)/-.7*ppt_w"/>
                                          </p:val>
                                        </p:tav>
                                      </p:tavLst>
                                    </p:anim>
                                    <p:anim calcmode="lin" valueType="num">
                                      <p:cBhvr>
                                        <p:cTn id="11" dur="5000"/>
                                        <p:tgtEl>
                                          <p:spTgt spid="5"/>
                                        </p:tgtEl>
                                        <p:attrNameLst>
                                          <p:attrName>ppt_h</p:attrName>
                                        </p:attrNameLst>
                                      </p:cBhvr>
                                      <p:tavLst>
                                        <p:tav tm="0">
                                          <p:val>
                                            <p:strVal val="ppt_h"/>
                                          </p:val>
                                        </p:tav>
                                        <p:tav tm="100000">
                                          <p:val>
                                            <p:strVal val="(6*min(max(ppt_w*ppt_h,.3),1)-7.4)/-.7*ppt_h"/>
                                          </p:val>
                                        </p:tav>
                                      </p:tavLst>
                                    </p:anim>
                                    <p:anim calcmode="lin" valueType="num">
                                      <p:cBhvr>
                                        <p:cTn id="12" dur="5000"/>
                                        <p:tgtEl>
                                          <p:spTgt spid="5"/>
                                        </p:tgtEl>
                                        <p:attrNameLst>
                                          <p:attrName>ppt_y</p:attrName>
                                        </p:attrNameLst>
                                      </p:cBhvr>
                                      <p:tavLst>
                                        <p:tav tm="0">
                                          <p:val>
                                            <p:strVal val="ppt_y"/>
                                          </p:val>
                                        </p:tav>
                                        <p:tav tm="100000">
                                          <p:val>
                                            <p:strVal val="1+(6*min(max(ppt_w*ppt_h,.3),1)-7.4)/-.7*ppt_h/2"/>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5152466-nido-con-huevos-verdes-turdus-iliacus-redwing.jpg"/>
          <p:cNvPicPr>
            <a:picLocks noChangeAspect="1" noChangeArrowheads="1"/>
          </p:cNvPicPr>
          <p:nvPr/>
        </p:nvPicPr>
        <p:blipFill>
          <a:blip r:embed="rId2" cstate="print"/>
          <a:srcRect/>
          <a:stretch>
            <a:fillRect/>
          </a:stretch>
        </p:blipFill>
        <p:spPr bwMode="auto">
          <a:xfrm>
            <a:off x="-1" y="0"/>
            <a:ext cx="9452161" cy="6858000"/>
          </a:xfrm>
          <a:prstGeom prst="rect">
            <a:avLst/>
          </a:prstGeom>
          <a:noFill/>
        </p:spPr>
      </p:pic>
      <p:sp>
        <p:nvSpPr>
          <p:cNvPr id="4" name="3 Rectángulo redondeado"/>
          <p:cNvSpPr/>
          <p:nvPr/>
        </p:nvSpPr>
        <p:spPr>
          <a:xfrm>
            <a:off x="179512" y="260648"/>
            <a:ext cx="4176464" cy="720080"/>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51520" y="260648"/>
            <a:ext cx="4572000" cy="1477328"/>
          </a:xfrm>
          <a:prstGeom prst="rect">
            <a:avLst/>
          </a:prstGeom>
        </p:spPr>
        <p:txBody>
          <a:bodyPr>
            <a:spAutoFit/>
          </a:bodyPr>
          <a:lstStyle/>
          <a:p>
            <a:r>
              <a:rPr lang="es-ES" b="1" dirty="0">
                <a:solidFill>
                  <a:schemeClr val="bg1"/>
                </a:solidFill>
              </a:rPr>
              <a:t>Huevos color verde con salpicaduras color ocre marrón del Turdus iliacus</a:t>
            </a:r>
            <a:r>
              <a:rPr lang="es-ES" dirty="0" smtClean="0">
                <a:solidFill>
                  <a:schemeClr val="bg1"/>
                </a:solidFill>
              </a:rPr>
              <a:t> </a:t>
            </a:r>
            <a:br>
              <a:rPr lang="es-ES" dirty="0" smtClean="0">
                <a:solidFill>
                  <a:schemeClr val="bg1"/>
                </a:solidFill>
              </a:rPr>
            </a:br>
            <a:r>
              <a:rPr lang="es-ES" dirty="0" smtClean="0">
                <a:solidFill>
                  <a:schemeClr val="bg1"/>
                </a:solidFill>
              </a:rPr>
              <a:t/>
            </a:r>
            <a:br>
              <a:rPr lang="es-ES" dirty="0" smtClean="0">
                <a:solidFill>
                  <a:schemeClr val="bg1"/>
                </a:solidFill>
              </a:rPr>
            </a:br>
            <a:r>
              <a:rPr lang="es-ES" dirty="0" smtClean="0">
                <a:solidFill>
                  <a:schemeClr val="bg1"/>
                </a:solidFill>
              </a:rPr>
              <a:t/>
            </a:r>
            <a:br>
              <a:rPr lang="es-ES" dirty="0" smtClean="0">
                <a:solidFill>
                  <a:schemeClr val="bg1"/>
                </a:solidFill>
              </a:rPr>
            </a:br>
            <a:endParaRPr lang="es-ES" dirty="0">
              <a:solidFill>
                <a:schemeClr val="bg1"/>
              </a:solidFill>
            </a:endParaRPr>
          </a:p>
        </p:txBody>
      </p:sp>
      <p:pic>
        <p:nvPicPr>
          <p:cNvPr id="7"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50483682.jpg"/>
          <p:cNvPicPr>
            <a:picLocks noChangeAspect="1" noChangeArrowheads="1"/>
          </p:cNvPicPr>
          <p:nvPr/>
        </p:nvPicPr>
        <p:blipFill>
          <a:blip r:embed="rId2" cstate="print"/>
          <a:srcRect/>
          <a:stretch>
            <a:fillRect/>
          </a:stretch>
        </p:blipFill>
        <p:spPr bwMode="auto">
          <a:xfrm>
            <a:off x="-1" y="0"/>
            <a:ext cx="9143997" cy="6858000"/>
          </a:xfrm>
          <a:prstGeom prst="rect">
            <a:avLst/>
          </a:prstGeom>
          <a:noFill/>
        </p:spPr>
      </p:pic>
      <p:sp>
        <p:nvSpPr>
          <p:cNvPr id="4" name="3 Rectángulo"/>
          <p:cNvSpPr/>
          <p:nvPr/>
        </p:nvSpPr>
        <p:spPr>
          <a:xfrm>
            <a:off x="539552" y="548680"/>
            <a:ext cx="3981924" cy="369332"/>
          </a:xfrm>
          <a:prstGeom prst="rect">
            <a:avLst/>
          </a:prstGeom>
          <a:solidFill>
            <a:schemeClr val="accent2"/>
          </a:solidFill>
        </p:spPr>
        <p:txBody>
          <a:bodyPr wrap="none">
            <a:spAutoFit/>
          </a:bodyPr>
          <a:lstStyle/>
          <a:p>
            <a:r>
              <a:rPr lang="es-ES" b="1" dirty="0" smtClean="0">
                <a:solidFill>
                  <a:srgbClr val="FFFF00"/>
                </a:solidFill>
              </a:rPr>
              <a:t>Excelente color </a:t>
            </a:r>
            <a:r>
              <a:rPr lang="es-ES" b="1" dirty="0" err="1" smtClean="0">
                <a:solidFill>
                  <a:srgbClr val="FFFF00"/>
                </a:solidFill>
              </a:rPr>
              <a:t>cafe</a:t>
            </a:r>
            <a:r>
              <a:rPr lang="es-ES" b="1" dirty="0" smtClean="0">
                <a:solidFill>
                  <a:srgbClr val="FFFF00"/>
                </a:solidFill>
              </a:rPr>
              <a:t> claro del Alcavaran</a:t>
            </a:r>
            <a:r>
              <a:rPr lang="es-ES" dirty="0" smtClean="0">
                <a:solidFill>
                  <a:srgbClr val="FFFF00"/>
                </a:solidFill>
              </a:rPr>
              <a:t> </a:t>
            </a:r>
            <a:endParaRPr lang="es-ES" dirty="0">
              <a:solidFill>
                <a:srgbClr val="FFFF00"/>
              </a:solidFill>
            </a:endParaRPr>
          </a:p>
        </p:txBody>
      </p:sp>
      <p:pic>
        <p:nvPicPr>
          <p:cNvPr id="5"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5152466-nido-con-huevos-verdes-turdus-iliacus-redwing.jpg"/>
          <p:cNvPicPr>
            <a:picLocks noChangeAspect="1" noChangeArrowheads="1"/>
          </p:cNvPicPr>
          <p:nvPr/>
        </p:nvPicPr>
        <p:blipFill>
          <a:blip r:embed="rId2" cstate="print"/>
          <a:srcRect/>
          <a:stretch>
            <a:fillRect/>
          </a:stretch>
        </p:blipFill>
        <p:spPr bwMode="auto">
          <a:xfrm>
            <a:off x="-1" y="0"/>
            <a:ext cx="9452161" cy="6858000"/>
          </a:xfrm>
          <a:prstGeom prst="rect">
            <a:avLst/>
          </a:prstGeom>
          <a:noFill/>
        </p:spPr>
      </p:pic>
      <p:sp>
        <p:nvSpPr>
          <p:cNvPr id="4" name="3 Rectángulo redondeado"/>
          <p:cNvSpPr/>
          <p:nvPr/>
        </p:nvSpPr>
        <p:spPr>
          <a:xfrm>
            <a:off x="179512" y="260648"/>
            <a:ext cx="4176464" cy="720080"/>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51520" y="260648"/>
            <a:ext cx="4572000" cy="1477328"/>
          </a:xfrm>
          <a:prstGeom prst="rect">
            <a:avLst/>
          </a:prstGeom>
        </p:spPr>
        <p:txBody>
          <a:bodyPr>
            <a:spAutoFit/>
          </a:bodyPr>
          <a:lstStyle/>
          <a:p>
            <a:r>
              <a:rPr lang="es-ES" b="1" dirty="0">
                <a:solidFill>
                  <a:schemeClr val="bg1"/>
                </a:solidFill>
              </a:rPr>
              <a:t>Huevos color verde con salpicaduras color ocre marrón del Turdus iliacus</a:t>
            </a:r>
            <a:r>
              <a:rPr lang="es-ES" dirty="0" smtClean="0">
                <a:solidFill>
                  <a:schemeClr val="bg1"/>
                </a:solidFill>
              </a:rPr>
              <a:t> </a:t>
            </a:r>
            <a:br>
              <a:rPr lang="es-ES" dirty="0" smtClean="0">
                <a:solidFill>
                  <a:schemeClr val="bg1"/>
                </a:solidFill>
              </a:rPr>
            </a:br>
            <a:r>
              <a:rPr lang="es-ES" dirty="0" smtClean="0">
                <a:solidFill>
                  <a:schemeClr val="bg1"/>
                </a:solidFill>
              </a:rPr>
              <a:t/>
            </a:r>
            <a:br>
              <a:rPr lang="es-ES" dirty="0" smtClean="0">
                <a:solidFill>
                  <a:schemeClr val="bg1"/>
                </a:solidFill>
              </a:rPr>
            </a:br>
            <a:r>
              <a:rPr lang="es-ES" dirty="0" smtClean="0">
                <a:solidFill>
                  <a:schemeClr val="bg1"/>
                </a:solidFill>
              </a:rPr>
              <a:t/>
            </a:r>
            <a:br>
              <a:rPr lang="es-ES" dirty="0" smtClean="0">
                <a:solidFill>
                  <a:schemeClr val="bg1"/>
                </a:solidFill>
              </a:rPr>
            </a:br>
            <a:endParaRPr lang="es-ES" dirty="0">
              <a:solidFill>
                <a:schemeClr val="bg1"/>
              </a:solidFill>
            </a:endParaRPr>
          </a:p>
        </p:txBody>
      </p:sp>
      <p:pic>
        <p:nvPicPr>
          <p:cNvPr id="7"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07704" y="2348880"/>
            <a:ext cx="5166320" cy="2677656"/>
          </a:xfrm>
          <a:prstGeom prst="rect">
            <a:avLst/>
          </a:prstGeom>
        </p:spPr>
        <p:txBody>
          <a:bodyPr wrap="square">
            <a:spAutoFit/>
          </a:bodyPr>
          <a:lstStyle/>
          <a:p>
            <a:pPr algn="ctr"/>
            <a:r>
              <a:rPr lang="es-ES" sz="4400" b="1" i="1" dirty="0"/>
              <a:t>HUEVOS QUE NO PERTENECEN AL ORDEN DE LAS AVES</a:t>
            </a:r>
            <a:r>
              <a:rPr lang="es-ES" sz="4400" b="1" i="1" dirty="0" smtClean="0"/>
              <a:t> </a:t>
            </a:r>
            <a:r>
              <a:rPr lang="es-ES" dirty="0" smtClean="0"/>
              <a:t/>
            </a:r>
            <a:br>
              <a:rPr lang="es-ES" dirty="0" smtClean="0"/>
            </a:br>
            <a:r>
              <a:rPr lang="es-ES" dirty="0" smtClean="0"/>
              <a:t/>
            </a:r>
            <a:br>
              <a:rPr lang="es-ES" dirty="0" smtClean="0"/>
            </a:br>
            <a:endParaRPr lang="es-ES" dirty="0"/>
          </a:p>
        </p:txBody>
      </p:sp>
      <p:sp>
        <p:nvSpPr>
          <p:cNvPr id="3" name="Rectangle 1"/>
          <p:cNvSpPr/>
          <p:nvPr/>
        </p:nvSpPr>
        <p:spPr>
          <a:xfrm>
            <a:off x="1143000" y="1428750"/>
            <a:ext cx="6769100" cy="3937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emysx24.jpg"/>
          <p:cNvPicPr>
            <a:picLocks noChangeAspect="1" noChangeArrowheads="1"/>
          </p:cNvPicPr>
          <p:nvPr/>
        </p:nvPicPr>
        <p:blipFill>
          <a:blip r:embed="rId2" cstate="print"/>
          <a:srcRect/>
          <a:stretch>
            <a:fillRect/>
          </a:stretch>
        </p:blipFill>
        <p:spPr bwMode="auto">
          <a:xfrm>
            <a:off x="-180528" y="0"/>
            <a:ext cx="9324528" cy="6858000"/>
          </a:xfrm>
          <a:prstGeom prst="rect">
            <a:avLst/>
          </a:prstGeom>
          <a:noFill/>
        </p:spPr>
      </p:pic>
      <p:sp>
        <p:nvSpPr>
          <p:cNvPr id="2" name="1 Rectángulo"/>
          <p:cNvSpPr/>
          <p:nvPr/>
        </p:nvSpPr>
        <p:spPr>
          <a:xfrm>
            <a:off x="4788024" y="476672"/>
            <a:ext cx="4104456" cy="923330"/>
          </a:xfrm>
          <a:prstGeom prst="rect">
            <a:avLst/>
          </a:prstGeom>
          <a:solidFill>
            <a:schemeClr val="accent2"/>
          </a:solidFill>
        </p:spPr>
        <p:txBody>
          <a:bodyPr wrap="square">
            <a:spAutoFit/>
          </a:bodyPr>
          <a:lstStyle/>
          <a:p>
            <a:r>
              <a:rPr lang="es-ES" b="1" dirty="0">
                <a:solidFill>
                  <a:srgbClr val="FFFF00"/>
                </a:solidFill>
              </a:rPr>
              <a:t>Huevos de tortuga </a:t>
            </a:r>
            <a:r>
              <a:rPr lang="es-ES" b="1" dirty="0" smtClean="0">
                <a:solidFill>
                  <a:srgbClr val="FFFF00"/>
                </a:solidFill>
              </a:rPr>
              <a:t>Galápagos </a:t>
            </a:r>
            <a:r>
              <a:rPr lang="es-ES" b="1" dirty="0">
                <a:solidFill>
                  <a:srgbClr val="FFFF00"/>
                </a:solidFill>
              </a:rPr>
              <a:t>Europeo. </a:t>
            </a:r>
            <a:r>
              <a:rPr lang="es-ES" b="1" dirty="0" smtClean="0">
                <a:solidFill>
                  <a:srgbClr val="FFFF00"/>
                </a:solidFill>
              </a:rPr>
              <a:t>Obsérvese </a:t>
            </a:r>
            <a:r>
              <a:rPr lang="es-ES" b="1" dirty="0">
                <a:solidFill>
                  <a:srgbClr val="FFFF00"/>
                </a:solidFill>
              </a:rPr>
              <a:t>la forma mas alargada que un huevo común de ave</a:t>
            </a:r>
            <a:r>
              <a:rPr lang="es-ES" b="1" dirty="0" smtClean="0">
                <a:solidFill>
                  <a:srgbClr val="FFFF00"/>
                </a:solidFill>
              </a:rPr>
              <a:t>.</a:t>
            </a:r>
            <a:endParaRPr lang="es-ES" dirty="0">
              <a:solidFill>
                <a:srgbClr val="FFFF00"/>
              </a:solidFill>
            </a:endParaRPr>
          </a:p>
        </p:txBody>
      </p:sp>
      <p:pic>
        <p:nvPicPr>
          <p:cNvPr id="4"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2032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5152466-nido-con-huevos-verdes-turdus-iliacus-redwing.jpg"/>
          <p:cNvPicPr>
            <a:picLocks noChangeAspect="1" noChangeArrowheads="1"/>
          </p:cNvPicPr>
          <p:nvPr/>
        </p:nvPicPr>
        <p:blipFill>
          <a:blip r:embed="rId2" cstate="print"/>
          <a:srcRect/>
          <a:stretch>
            <a:fillRect/>
          </a:stretch>
        </p:blipFill>
        <p:spPr bwMode="auto">
          <a:xfrm>
            <a:off x="-1" y="0"/>
            <a:ext cx="9452161" cy="6858000"/>
          </a:xfrm>
          <a:prstGeom prst="rect">
            <a:avLst/>
          </a:prstGeom>
          <a:noFill/>
        </p:spPr>
      </p:pic>
      <p:sp>
        <p:nvSpPr>
          <p:cNvPr id="4" name="3 Rectángulo redondeado"/>
          <p:cNvSpPr/>
          <p:nvPr/>
        </p:nvSpPr>
        <p:spPr>
          <a:xfrm>
            <a:off x="179512" y="260648"/>
            <a:ext cx="4176464" cy="720080"/>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51520" y="260648"/>
            <a:ext cx="4572000" cy="1477328"/>
          </a:xfrm>
          <a:prstGeom prst="rect">
            <a:avLst/>
          </a:prstGeom>
        </p:spPr>
        <p:txBody>
          <a:bodyPr>
            <a:spAutoFit/>
          </a:bodyPr>
          <a:lstStyle/>
          <a:p>
            <a:r>
              <a:rPr lang="es-ES" b="1" dirty="0">
                <a:solidFill>
                  <a:schemeClr val="bg1"/>
                </a:solidFill>
              </a:rPr>
              <a:t>Huevos color verde con salpicaduras color ocre marrón del Turdus iliacus</a:t>
            </a:r>
            <a:r>
              <a:rPr lang="es-ES" dirty="0" smtClean="0">
                <a:solidFill>
                  <a:schemeClr val="bg1"/>
                </a:solidFill>
              </a:rPr>
              <a:t> </a:t>
            </a:r>
            <a:br>
              <a:rPr lang="es-ES" dirty="0" smtClean="0">
                <a:solidFill>
                  <a:schemeClr val="bg1"/>
                </a:solidFill>
              </a:rPr>
            </a:br>
            <a:r>
              <a:rPr lang="es-ES" dirty="0" smtClean="0">
                <a:solidFill>
                  <a:schemeClr val="bg1"/>
                </a:solidFill>
              </a:rPr>
              <a:t/>
            </a:r>
            <a:br>
              <a:rPr lang="es-ES" dirty="0" smtClean="0">
                <a:solidFill>
                  <a:schemeClr val="bg1"/>
                </a:solidFill>
              </a:rPr>
            </a:br>
            <a:r>
              <a:rPr lang="es-ES" dirty="0" smtClean="0">
                <a:solidFill>
                  <a:schemeClr val="bg1"/>
                </a:solidFill>
              </a:rPr>
              <a:t/>
            </a:r>
            <a:br>
              <a:rPr lang="es-ES" dirty="0" smtClean="0">
                <a:solidFill>
                  <a:schemeClr val="bg1"/>
                </a:solidFill>
              </a:rPr>
            </a:br>
            <a:endParaRPr lang="es-ES" dirty="0">
              <a:solidFill>
                <a:schemeClr val="bg1"/>
              </a:solidFill>
            </a:endParaRPr>
          </a:p>
        </p:txBody>
      </p:sp>
      <p:pic>
        <p:nvPicPr>
          <p:cNvPr id="7"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huevos_de_reptil.jpg"/>
          <p:cNvPicPr>
            <a:picLocks noChangeAspect="1" noChangeArrowheads="1"/>
          </p:cNvPicPr>
          <p:nvPr/>
        </p:nvPicPr>
        <p:blipFill>
          <a:blip r:embed="rId2" cstate="print"/>
          <a:srcRect/>
          <a:stretch>
            <a:fillRect/>
          </a:stretch>
        </p:blipFill>
        <p:spPr bwMode="auto">
          <a:xfrm>
            <a:off x="-15626" y="0"/>
            <a:ext cx="9159626" cy="6858000"/>
          </a:xfrm>
          <a:prstGeom prst="rect">
            <a:avLst/>
          </a:prstGeom>
          <a:noFill/>
        </p:spPr>
      </p:pic>
      <p:sp>
        <p:nvSpPr>
          <p:cNvPr id="4" name="3 Rectángulo redondeado"/>
          <p:cNvSpPr/>
          <p:nvPr/>
        </p:nvSpPr>
        <p:spPr>
          <a:xfrm>
            <a:off x="0" y="332656"/>
            <a:ext cx="4572000" cy="1800200"/>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23528" y="332656"/>
            <a:ext cx="4572000" cy="2308324"/>
          </a:xfrm>
          <a:prstGeom prst="rect">
            <a:avLst/>
          </a:prstGeom>
        </p:spPr>
        <p:txBody>
          <a:bodyPr>
            <a:spAutoFit/>
          </a:bodyPr>
          <a:lstStyle/>
          <a:p>
            <a:r>
              <a:rPr lang="es-ES" b="1" dirty="0">
                <a:solidFill>
                  <a:srgbClr val="FFFF00"/>
                </a:solidFill>
              </a:rPr>
              <a:t>Hermosa diseminación de luz y color de los huevos de lagartija. Los reptiles fueron los primeros vertebrados </a:t>
            </a:r>
            <a:r>
              <a:rPr lang="es-ES" b="1" dirty="0" smtClean="0">
                <a:solidFill>
                  <a:srgbClr val="FFFF00"/>
                </a:solidFill>
              </a:rPr>
              <a:t>que </a:t>
            </a:r>
            <a:r>
              <a:rPr lang="es-ES" b="1" dirty="0">
                <a:solidFill>
                  <a:srgbClr val="FFFF00"/>
                </a:solidFill>
              </a:rPr>
              <a:t>se adaptaron al medio terrestre, para lo cual adaptaron el proceso embrionario a unas condiciones distintas de las del medio acuático</a:t>
            </a:r>
            <a:r>
              <a:rPr lang="es-ES" b="1" dirty="0" smtClean="0">
                <a:solidFill>
                  <a:srgbClr val="FFFF00"/>
                </a:solidFill>
              </a:rPr>
              <a:t>.</a:t>
            </a:r>
            <a:r>
              <a:rPr lang="es-ES" dirty="0" smtClean="0">
                <a:solidFill>
                  <a:srgbClr val="FFFF00"/>
                </a:solidFill>
              </a:rPr>
              <a:t> </a:t>
            </a:r>
            <a:r>
              <a:rPr lang="es-ES" dirty="0" smtClean="0"/>
              <a:t/>
            </a:r>
            <a:br>
              <a:rPr lang="es-ES" dirty="0" smtClean="0"/>
            </a:br>
            <a:r>
              <a:rPr lang="es-ES" dirty="0" smtClean="0"/>
              <a:t/>
            </a:r>
            <a:br>
              <a:rPr lang="es-ES" dirty="0" smtClean="0"/>
            </a:br>
            <a:endParaRPr lang="es-ES" dirty="0"/>
          </a:p>
        </p:txBody>
      </p:sp>
      <p:pic>
        <p:nvPicPr>
          <p:cNvPr id="5"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5152466-nido-con-huevos-verdes-turdus-iliacus-redwing.jpg"/>
          <p:cNvPicPr>
            <a:picLocks noChangeAspect="1" noChangeArrowheads="1"/>
          </p:cNvPicPr>
          <p:nvPr/>
        </p:nvPicPr>
        <p:blipFill>
          <a:blip r:embed="rId2" cstate="print"/>
          <a:srcRect/>
          <a:stretch>
            <a:fillRect/>
          </a:stretch>
        </p:blipFill>
        <p:spPr bwMode="auto">
          <a:xfrm>
            <a:off x="-1" y="0"/>
            <a:ext cx="9452161" cy="6858000"/>
          </a:xfrm>
          <a:prstGeom prst="rect">
            <a:avLst/>
          </a:prstGeom>
          <a:noFill/>
        </p:spPr>
      </p:pic>
      <p:sp>
        <p:nvSpPr>
          <p:cNvPr id="4" name="3 Rectángulo redondeado"/>
          <p:cNvSpPr/>
          <p:nvPr/>
        </p:nvSpPr>
        <p:spPr>
          <a:xfrm>
            <a:off x="179512" y="260648"/>
            <a:ext cx="4176464" cy="720080"/>
          </a:xfrm>
          <a:prstGeom prst="roundRect">
            <a:avLst/>
          </a:prstGeom>
          <a:solidFill>
            <a:srgbClr val="00B0F0">
              <a:alpha val="53000"/>
            </a:srgb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51520" y="260648"/>
            <a:ext cx="4572000" cy="1477328"/>
          </a:xfrm>
          <a:prstGeom prst="rect">
            <a:avLst/>
          </a:prstGeom>
        </p:spPr>
        <p:txBody>
          <a:bodyPr>
            <a:spAutoFit/>
          </a:bodyPr>
          <a:lstStyle/>
          <a:p>
            <a:r>
              <a:rPr lang="es-ES" b="1" dirty="0">
                <a:solidFill>
                  <a:schemeClr val="bg1"/>
                </a:solidFill>
              </a:rPr>
              <a:t>Huevos color verde con salpicaduras color ocre marrón del Turdus iliacus</a:t>
            </a:r>
            <a:r>
              <a:rPr lang="es-ES" dirty="0" smtClean="0">
                <a:solidFill>
                  <a:schemeClr val="bg1"/>
                </a:solidFill>
              </a:rPr>
              <a:t> </a:t>
            </a:r>
            <a:br>
              <a:rPr lang="es-ES" dirty="0" smtClean="0">
                <a:solidFill>
                  <a:schemeClr val="bg1"/>
                </a:solidFill>
              </a:rPr>
            </a:br>
            <a:r>
              <a:rPr lang="es-ES" dirty="0" smtClean="0">
                <a:solidFill>
                  <a:schemeClr val="bg1"/>
                </a:solidFill>
              </a:rPr>
              <a:t/>
            </a:r>
            <a:br>
              <a:rPr lang="es-ES" dirty="0" smtClean="0">
                <a:solidFill>
                  <a:schemeClr val="bg1"/>
                </a:solidFill>
              </a:rPr>
            </a:br>
            <a:r>
              <a:rPr lang="es-ES" dirty="0" smtClean="0">
                <a:solidFill>
                  <a:schemeClr val="bg1"/>
                </a:solidFill>
              </a:rPr>
              <a:t/>
            </a:r>
            <a:br>
              <a:rPr lang="es-ES" dirty="0" smtClean="0">
                <a:solidFill>
                  <a:schemeClr val="bg1"/>
                </a:solidFill>
              </a:rPr>
            </a:br>
            <a:endParaRPr lang="es-ES" dirty="0">
              <a:solidFill>
                <a:schemeClr val="bg1"/>
              </a:solidFill>
            </a:endParaRPr>
          </a:p>
        </p:txBody>
      </p:sp>
      <p:pic>
        <p:nvPicPr>
          <p:cNvPr id="7"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img_sapo_partero8.jpg"/>
          <p:cNvPicPr>
            <a:picLocks noChangeAspect="1" noChangeArrowheads="1"/>
          </p:cNvPicPr>
          <p:nvPr/>
        </p:nvPicPr>
        <p:blipFill>
          <a:blip r:embed="rId2" cstate="print"/>
          <a:srcRect/>
          <a:stretch>
            <a:fillRect/>
          </a:stretch>
        </p:blipFill>
        <p:spPr bwMode="auto">
          <a:xfrm>
            <a:off x="0" y="0"/>
            <a:ext cx="9186105" cy="7245424"/>
          </a:xfrm>
          <a:prstGeom prst="rect">
            <a:avLst/>
          </a:prstGeom>
          <a:noFill/>
        </p:spPr>
      </p:pic>
      <p:sp>
        <p:nvSpPr>
          <p:cNvPr id="4" name="3 Rectángulo"/>
          <p:cNvSpPr/>
          <p:nvPr/>
        </p:nvSpPr>
        <p:spPr>
          <a:xfrm>
            <a:off x="683568" y="404664"/>
            <a:ext cx="3413435" cy="369332"/>
          </a:xfrm>
          <a:prstGeom prst="rect">
            <a:avLst/>
          </a:prstGeom>
          <a:solidFill>
            <a:schemeClr val="accent2"/>
          </a:solidFill>
        </p:spPr>
        <p:txBody>
          <a:bodyPr wrap="none">
            <a:spAutoFit/>
          </a:bodyPr>
          <a:lstStyle/>
          <a:p>
            <a:r>
              <a:rPr lang="es-ES" b="1" dirty="0" smtClean="0">
                <a:solidFill>
                  <a:srgbClr val="FFFF00"/>
                </a:solidFill>
              </a:rPr>
              <a:t>Huevos esféricos del Sapo Partero</a:t>
            </a:r>
            <a:endParaRPr lang="es-ES" dirty="0">
              <a:solidFill>
                <a:srgbClr val="FFFF00"/>
              </a:solidFill>
            </a:endParaRPr>
          </a:p>
        </p:txBody>
      </p:sp>
      <p:pic>
        <p:nvPicPr>
          <p:cNvPr id="5"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serpientes2.jpg"/>
          <p:cNvPicPr>
            <a:picLocks noChangeAspect="1" noChangeArrowheads="1"/>
          </p:cNvPicPr>
          <p:nvPr/>
        </p:nvPicPr>
        <p:blipFill>
          <a:blip r:embed="rId2" cstate="print"/>
          <a:srcRect/>
          <a:stretch>
            <a:fillRect/>
          </a:stretch>
        </p:blipFill>
        <p:spPr bwMode="auto">
          <a:xfrm>
            <a:off x="0" y="0"/>
            <a:ext cx="9212843" cy="6858000"/>
          </a:xfrm>
          <a:prstGeom prst="rect">
            <a:avLst/>
          </a:prstGeom>
          <a:noFill/>
        </p:spPr>
      </p:pic>
      <p:sp>
        <p:nvSpPr>
          <p:cNvPr id="2" name="1 Rectángulo"/>
          <p:cNvSpPr/>
          <p:nvPr/>
        </p:nvSpPr>
        <p:spPr>
          <a:xfrm>
            <a:off x="1475656" y="4437112"/>
            <a:ext cx="4860032" cy="1200329"/>
          </a:xfrm>
          <a:prstGeom prst="rect">
            <a:avLst/>
          </a:prstGeom>
        </p:spPr>
        <p:txBody>
          <a:bodyPr wrap="square">
            <a:spAutoFit/>
          </a:bodyPr>
          <a:lstStyle/>
          <a:p>
            <a:pPr algn="ctr"/>
            <a:r>
              <a:rPr lang="es-ES" b="1" dirty="0"/>
              <a:t>Huevos de serpiente. Observe la forma mas largada. Y la cabeza del reptil en plena eclosión.</a:t>
            </a:r>
            <a:r>
              <a:rPr lang="es-ES" dirty="0" smtClean="0"/>
              <a:t> </a:t>
            </a:r>
            <a:br>
              <a:rPr lang="es-ES" dirty="0" smtClean="0"/>
            </a:br>
            <a:r>
              <a:rPr lang="es-ES" dirty="0" smtClean="0"/>
              <a:t/>
            </a:r>
            <a:br>
              <a:rPr lang="es-ES" dirty="0" smtClean="0"/>
            </a:br>
            <a:endParaRPr lang="es-ES"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klz1282195067h.jpg"/>
          <p:cNvPicPr>
            <a:picLocks noChangeAspect="1" noChangeArrowheads="1"/>
          </p:cNvPicPr>
          <p:nvPr/>
        </p:nvPicPr>
        <p:blipFill>
          <a:blip r:embed="rId2" cstate="print"/>
          <a:srcRect/>
          <a:stretch>
            <a:fillRect/>
          </a:stretch>
        </p:blipFill>
        <p:spPr bwMode="auto">
          <a:xfrm>
            <a:off x="0" y="0"/>
            <a:ext cx="9324528" cy="6858000"/>
          </a:xfrm>
          <a:prstGeom prst="rect">
            <a:avLst/>
          </a:prstGeom>
          <a:noFill/>
        </p:spPr>
      </p:pic>
      <p:sp>
        <p:nvSpPr>
          <p:cNvPr id="2" name="1 Rectángulo"/>
          <p:cNvSpPr/>
          <p:nvPr/>
        </p:nvSpPr>
        <p:spPr>
          <a:xfrm>
            <a:off x="251520" y="476672"/>
            <a:ext cx="3528392" cy="1477328"/>
          </a:xfrm>
          <a:prstGeom prst="rect">
            <a:avLst/>
          </a:prstGeom>
        </p:spPr>
        <p:txBody>
          <a:bodyPr wrap="square">
            <a:spAutoFit/>
          </a:bodyPr>
          <a:lstStyle/>
          <a:p>
            <a:r>
              <a:rPr lang="es-ES" b="1" dirty="0">
                <a:solidFill>
                  <a:srgbClr val="FF0000"/>
                </a:solidFill>
              </a:rPr>
              <a:t>Huevos de caracol y su hermoso color marfil transparente.</a:t>
            </a:r>
            <a:r>
              <a:rPr lang="es-ES" dirty="0" smtClean="0">
                <a:solidFill>
                  <a:srgbClr val="FF0000"/>
                </a:solidFill>
              </a:rPr>
              <a:t> </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39752" y="3140968"/>
            <a:ext cx="6390456" cy="3046988"/>
          </a:xfrm>
          <a:prstGeom prst="rect">
            <a:avLst/>
          </a:prstGeom>
        </p:spPr>
        <p:txBody>
          <a:bodyPr wrap="square">
            <a:spAutoFit/>
          </a:bodyPr>
          <a:lstStyle/>
          <a:p>
            <a:r>
              <a:rPr lang="es-ES" sz="3200" b="1" i="1" dirty="0" smtClean="0"/>
              <a:t>En el reino animal existen todo tipo de rarezas. Pero hay algo que siempre sigue sorprendiéndome, y es la increíble variedad y aspecto de los huevos que depositan algunos animales ovíparos.</a:t>
            </a:r>
            <a:endParaRPr lang="es-ES" sz="3200" b="1" i="1" dirty="0"/>
          </a:p>
        </p:txBody>
      </p:sp>
      <p:sp>
        <p:nvSpPr>
          <p:cNvPr id="3" name="Rectangle 1"/>
          <p:cNvSpPr/>
          <p:nvPr/>
        </p:nvSpPr>
        <p:spPr>
          <a:xfrm>
            <a:off x="827584" y="836712"/>
            <a:ext cx="7560840" cy="518457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1720840"/>
            <a:ext cx="6462464" cy="4154984"/>
          </a:xfrm>
          <a:prstGeom prst="rect">
            <a:avLst/>
          </a:prstGeom>
        </p:spPr>
        <p:txBody>
          <a:bodyPr wrap="square">
            <a:spAutoFit/>
          </a:bodyPr>
          <a:lstStyle/>
          <a:p>
            <a:r>
              <a:rPr lang="es-ES" sz="2400" b="1" i="1" dirty="0" smtClean="0"/>
              <a:t>La mayoría de los tiburones y rayas ponen huevos de una forma muy extraña, ya que lo hacen mediante una especie de bolsa o cápsula fina hecha de colágeno que protege a los huevos. Algunos tiburones, como el tiburón de Port Jackson, depositan bolsas de huevos que están fijadas en la arena como rocas. Algunos huevos de tiburón contienen varios tiburones bebé (algo así como tiburones mellizos, o trillizos) que tienen la particularidad de ser agresivos entre sí, para que sólo el bebé más fuerte sobreviva.</a:t>
            </a:r>
            <a:endParaRPr lang="es-ES" sz="2400" b="1" i="1" dirty="0"/>
          </a:p>
        </p:txBody>
      </p:sp>
      <p:sp>
        <p:nvSpPr>
          <p:cNvPr id="3" name="Rectangle 1"/>
          <p:cNvSpPr/>
          <p:nvPr/>
        </p:nvSpPr>
        <p:spPr>
          <a:xfrm>
            <a:off x="755576" y="764704"/>
            <a:ext cx="7776864" cy="52565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untitled.bmp"/>
          <p:cNvPicPr>
            <a:picLocks noChangeAspect="1" noChangeArrowheads="1"/>
          </p:cNvPicPr>
          <p:nvPr/>
        </p:nvPicPr>
        <p:blipFill>
          <a:blip r:embed="rId2" cstate="print"/>
          <a:srcRect/>
          <a:stretch>
            <a:fillRect/>
          </a:stretch>
        </p:blipFill>
        <p:spPr bwMode="auto">
          <a:xfrm>
            <a:off x="0" y="0"/>
            <a:ext cx="9155099"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19672" y="2420888"/>
            <a:ext cx="6858000" cy="3970318"/>
          </a:xfrm>
          <a:prstGeom prst="rect">
            <a:avLst/>
          </a:prstGeom>
        </p:spPr>
        <p:txBody>
          <a:bodyPr wrap="square">
            <a:spAutoFit/>
          </a:bodyPr>
          <a:lstStyle/>
          <a:p>
            <a:r>
              <a:rPr lang="es-ES" sz="2800" b="1" i="1" dirty="0" smtClean="0"/>
              <a:t>Los huevos de los insectos, por otro lado, al mismo tiempo que pueden llegar a ser realmente minúsculos, tienen formas y colores increíbles para camuflarse mejor. Algunos huevos se depositan en el agua, ya que los insectos recién nacidos están adaptados para pasar la primera parte de su vida para un ambiente acuático antes de emerger hacia la superficie del aire.</a:t>
            </a:r>
            <a:endParaRPr lang="es-ES" sz="2800" b="1" i="1" dirty="0"/>
          </a:p>
        </p:txBody>
      </p:sp>
      <p:sp>
        <p:nvSpPr>
          <p:cNvPr id="3" name="Rectangle 1"/>
          <p:cNvSpPr/>
          <p:nvPr/>
        </p:nvSpPr>
        <p:spPr>
          <a:xfrm>
            <a:off x="683568" y="692696"/>
            <a:ext cx="7776864" cy="54006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2096"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EEEEEE.bmp"/>
          <p:cNvPicPr>
            <a:picLocks noChangeAspect="1" noChangeArrowheads="1"/>
          </p:cNvPicPr>
          <p:nvPr/>
        </p:nvPicPr>
        <p:blipFill>
          <a:blip r:embed="rId2" cstate="print"/>
          <a:srcRect/>
          <a:stretch>
            <a:fillRect/>
          </a:stretch>
        </p:blipFill>
        <p:spPr bwMode="auto">
          <a:xfrm>
            <a:off x="0" y="0"/>
            <a:ext cx="9144000" cy="6911946"/>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35696" y="3429000"/>
            <a:ext cx="6858000" cy="2677656"/>
          </a:xfrm>
          <a:prstGeom prst="rect">
            <a:avLst/>
          </a:prstGeom>
        </p:spPr>
        <p:txBody>
          <a:bodyPr wrap="square">
            <a:spAutoFit/>
          </a:bodyPr>
          <a:lstStyle/>
          <a:p>
            <a:r>
              <a:rPr lang="es-ES" sz="2800" b="1" i="1" dirty="0" smtClean="0"/>
              <a:t>Muchos insectos se ocupan de cuidar sus huevos con mucha determinación, de una forma similar a las aves. Una vez depositados los huevos, algunas hormigas y termitas incluso regulan el control de la humedad y pH para un mejor desarrollo.</a:t>
            </a:r>
            <a:endParaRPr lang="es-ES" sz="2800" b="1" i="1" dirty="0"/>
          </a:p>
        </p:txBody>
      </p:sp>
      <p:sp>
        <p:nvSpPr>
          <p:cNvPr id="3"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683568" y="836712"/>
            <a:ext cx="7643812" cy="535781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huevos-raros-de-insectos.jpg"/>
          <p:cNvPicPr>
            <a:picLocks noChangeAspect="1" noChangeArrowheads="1"/>
          </p:cNvPicPr>
          <p:nvPr/>
        </p:nvPicPr>
        <p:blipFill>
          <a:blip r:embed="rId2" cstate="print"/>
          <a:srcRect/>
          <a:stretch>
            <a:fillRect/>
          </a:stretch>
        </p:blipFill>
        <p:spPr bwMode="auto">
          <a:xfrm>
            <a:off x="0" y="0"/>
            <a:ext cx="9144000" cy="7083143"/>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huevos-raros-de-insecto.jpg"/>
          <p:cNvPicPr>
            <a:picLocks noChangeAspect="1" noChangeArrowheads="1"/>
          </p:cNvPicPr>
          <p:nvPr/>
        </p:nvPicPr>
        <p:blipFill>
          <a:blip r:embed="rId2" cstate="print"/>
          <a:srcRect/>
          <a:stretch>
            <a:fillRect/>
          </a:stretch>
        </p:blipFill>
        <p:spPr bwMode="auto">
          <a:xfrm>
            <a:off x="0" y="0"/>
            <a:ext cx="9583233"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WW.bmp"/>
          <p:cNvPicPr>
            <a:picLocks noChangeAspect="1" noChangeArrowheads="1"/>
          </p:cNvPicPr>
          <p:nvPr/>
        </p:nvPicPr>
        <p:blipFill>
          <a:blip r:embed="rId2" cstate="print"/>
          <a:srcRect/>
          <a:stretch>
            <a:fillRect/>
          </a:stretch>
        </p:blipFill>
        <p:spPr bwMode="auto">
          <a:xfrm>
            <a:off x="0" y="0"/>
            <a:ext cx="9199756"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FFF.bmp"/>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imagesCAUWB53L.jpg"/>
          <p:cNvPicPr>
            <a:picLocks noChangeAspect="1" noChangeArrowheads="1"/>
          </p:cNvPicPr>
          <p:nvPr/>
        </p:nvPicPr>
        <p:blipFill>
          <a:blip r:embed="rId2" cstate="print"/>
          <a:srcRect/>
          <a:stretch>
            <a:fillRect/>
          </a:stretch>
        </p:blipFill>
        <p:spPr bwMode="auto">
          <a:xfrm>
            <a:off x="0" y="0"/>
            <a:ext cx="9108826" cy="6858000"/>
          </a:xfrm>
          <a:prstGeom prst="rect">
            <a:avLst/>
          </a:prstGeom>
          <a:noFill/>
        </p:spPr>
      </p:pic>
      <p:sp>
        <p:nvSpPr>
          <p:cNvPr id="2" name="1 Rectángulo"/>
          <p:cNvSpPr/>
          <p:nvPr/>
        </p:nvSpPr>
        <p:spPr>
          <a:xfrm>
            <a:off x="611560" y="4826675"/>
            <a:ext cx="4572000" cy="2031325"/>
          </a:xfrm>
          <a:prstGeom prst="rect">
            <a:avLst/>
          </a:prstGeom>
        </p:spPr>
        <p:txBody>
          <a:bodyPr>
            <a:spAutoFit/>
          </a:bodyPr>
          <a:lstStyle/>
          <a:p>
            <a:r>
              <a:rPr lang="es-ES" b="1" dirty="0"/>
              <a:t>Huevos de pescado, el conjunto de estos huevos es denominado huevas. La hueveras son un producto muy conocido y apreciado dentro del aspecto culinario, dentro de ellos tenemos el caviar obtenido del Esturión</a:t>
            </a:r>
            <a:r>
              <a:rPr lang="es-ES" dirty="0" smtClean="0"/>
              <a:t> </a:t>
            </a:r>
            <a:br>
              <a:rPr lang="es-ES" dirty="0" smtClean="0"/>
            </a:br>
            <a:r>
              <a:rPr lang="es-ES" dirty="0" smtClean="0"/>
              <a:t/>
            </a:r>
            <a:br>
              <a:rPr lang="es-ES" dirty="0" smtClean="0"/>
            </a:br>
            <a:endParaRPr lang="es-ES" dirty="0"/>
          </a:p>
        </p:txBody>
      </p:sp>
      <p:pic>
        <p:nvPicPr>
          <p:cNvPr id="5"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67744" y="2276872"/>
            <a:ext cx="5328592" cy="3600986"/>
          </a:xfrm>
          <a:prstGeom prst="rect">
            <a:avLst/>
          </a:prstGeom>
        </p:spPr>
        <p:txBody>
          <a:bodyPr wrap="square">
            <a:spAutoFit/>
          </a:bodyPr>
          <a:lstStyle/>
          <a:p>
            <a:r>
              <a:rPr lang="es-ES" sz="2400" b="1" i="1" dirty="0"/>
              <a:t>Huevos petrificados de </a:t>
            </a:r>
            <a:r>
              <a:rPr lang="es-ES" sz="2400" b="1" i="1" dirty="0" smtClean="0"/>
              <a:t>Seudópodos. </a:t>
            </a:r>
            <a:r>
              <a:rPr lang="es-ES" sz="2400" b="1" i="1" dirty="0"/>
              <a:t>eran dinosaurios de enormes proporciones, los cuales exhibían un característico cuello largo, una cabeza pequeña, patas gruesas y una cola robusta. generalmente eran herbívoros estos huevos fueron ubicados en la Rioja argentina</a:t>
            </a:r>
            <a:r>
              <a:rPr lang="es-ES" sz="2400" b="1" i="1" dirty="0" smtClean="0"/>
              <a:t>.</a:t>
            </a:r>
            <a:r>
              <a:rPr lang="es-ES" sz="2400" i="1" dirty="0" smtClean="0"/>
              <a:t> </a:t>
            </a:r>
            <a:br>
              <a:rPr lang="es-ES" sz="2400" i="1" dirty="0" smtClean="0"/>
            </a:br>
            <a:r>
              <a:rPr lang="es-ES" dirty="0" smtClean="0"/>
              <a:t/>
            </a:r>
            <a:br>
              <a:rPr lang="es-ES" dirty="0" smtClean="0"/>
            </a:br>
            <a:endParaRPr lang="es-ES" dirty="0"/>
          </a:p>
        </p:txBody>
      </p:sp>
      <p:sp>
        <p:nvSpPr>
          <p:cNvPr id="3" name="Rectangle 1"/>
          <p:cNvSpPr/>
          <p:nvPr/>
        </p:nvSpPr>
        <p:spPr>
          <a:xfrm>
            <a:off x="785813" y="714375"/>
            <a:ext cx="7643812" cy="535781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FOTO-DE-HUEVOS-DE-DINOSAURI.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741372.jpg"/>
          <p:cNvPicPr>
            <a:picLocks noChangeAspect="1" noChangeArrowheads="1"/>
          </p:cNvPicPr>
          <p:nvPr/>
        </p:nvPicPr>
        <p:blipFill>
          <a:blip r:embed="rId2" cstate="print"/>
          <a:srcRect/>
          <a:stretch>
            <a:fillRect/>
          </a:stretch>
        </p:blipFill>
        <p:spPr bwMode="auto">
          <a:xfrm>
            <a:off x="0" y="0"/>
            <a:ext cx="9232543" cy="6858000"/>
          </a:xfrm>
          <a:prstGeom prst="rect">
            <a:avLst/>
          </a:prstGeom>
          <a:noFill/>
        </p:spPr>
      </p:pic>
      <p:sp>
        <p:nvSpPr>
          <p:cNvPr id="3" name="2 Rectángulo"/>
          <p:cNvSpPr/>
          <p:nvPr/>
        </p:nvSpPr>
        <p:spPr>
          <a:xfrm>
            <a:off x="971600" y="188640"/>
            <a:ext cx="3527119" cy="369332"/>
          </a:xfrm>
          <a:prstGeom prst="rect">
            <a:avLst/>
          </a:prstGeom>
        </p:spPr>
        <p:txBody>
          <a:bodyPr wrap="none">
            <a:spAutoFit/>
          </a:bodyPr>
          <a:lstStyle/>
          <a:p>
            <a:r>
              <a:rPr lang="es-ES" b="1" dirty="0"/>
              <a:t>Huevos petrificados de dinosaurios</a:t>
            </a:r>
            <a:endParaRPr lang="es-ES" dirty="0"/>
          </a:p>
        </p:txBody>
      </p:sp>
      <p:pic>
        <p:nvPicPr>
          <p:cNvPr id="4"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63688" y="2132856"/>
            <a:ext cx="5598368" cy="2554545"/>
          </a:xfrm>
          <a:prstGeom prst="rect">
            <a:avLst/>
          </a:prstGeom>
        </p:spPr>
        <p:txBody>
          <a:bodyPr wrap="square">
            <a:spAutoFit/>
          </a:bodyPr>
          <a:lstStyle/>
          <a:p>
            <a:pPr algn="ctr"/>
            <a:r>
              <a:rPr lang="es-ES" sz="4000" b="1" i="1" dirty="0"/>
              <a:t>CURIOSIDADES DE LOS HUEVOS</a:t>
            </a:r>
            <a:r>
              <a:rPr lang="es-ES" sz="4000" b="1" i="1" dirty="0" smtClean="0"/>
              <a:t> </a:t>
            </a:r>
            <a:br>
              <a:rPr lang="es-ES" sz="4000" b="1" i="1" dirty="0" smtClean="0"/>
            </a:br>
            <a:r>
              <a:rPr lang="es-ES" sz="4000" b="1" i="1" dirty="0"/>
              <a:t>¿Por qué hay huevos con dos yemas</a:t>
            </a:r>
          </a:p>
        </p:txBody>
      </p:sp>
      <p:sp>
        <p:nvSpPr>
          <p:cNvPr id="3" name="Rectangle 1"/>
          <p:cNvSpPr/>
          <p:nvPr/>
        </p:nvSpPr>
        <p:spPr>
          <a:xfrm>
            <a:off x="785813" y="714375"/>
            <a:ext cx="7643812" cy="535781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Documents and Settings\Dell\Escritorio\huevo-con-dos-yemas_2724753.jpg"/>
          <p:cNvPicPr>
            <a:picLocks noChangeAspect="1" noChangeArrowheads="1"/>
          </p:cNvPicPr>
          <p:nvPr/>
        </p:nvPicPr>
        <p:blipFill>
          <a:blip r:embed="rId2" cstate="print"/>
          <a:srcRect/>
          <a:stretch>
            <a:fillRect/>
          </a:stretch>
        </p:blipFill>
        <p:spPr bwMode="auto">
          <a:xfrm>
            <a:off x="-48951" y="0"/>
            <a:ext cx="9192951" cy="6858000"/>
          </a:xfrm>
          <a:prstGeom prst="rect">
            <a:avLst/>
          </a:prstGeom>
          <a:noFill/>
        </p:spPr>
      </p:pic>
      <p:sp>
        <p:nvSpPr>
          <p:cNvPr id="2" name="1 Rectángulo"/>
          <p:cNvSpPr/>
          <p:nvPr/>
        </p:nvSpPr>
        <p:spPr>
          <a:xfrm>
            <a:off x="323528" y="2780928"/>
            <a:ext cx="4320480" cy="4616648"/>
          </a:xfrm>
          <a:prstGeom prst="rect">
            <a:avLst/>
          </a:prstGeom>
        </p:spPr>
        <p:txBody>
          <a:bodyPr wrap="square">
            <a:spAutoFit/>
          </a:bodyPr>
          <a:lstStyle/>
          <a:p>
            <a:r>
              <a:rPr lang="es-ES" sz="2400" b="1" i="1" dirty="0"/>
              <a:t>Los huevos de dos yemas se forman cuando se producen dos ovulaciones al mismo tiempo. Estas ovulaciones múltiples, que son hereditarias, se producen en gallinas jóvenes que aún no han sincronizado su ciclo de puesta y también en estados de sobrealimentación, así lo publica el portal Perspectiva Ciudadana.</a:t>
            </a:r>
            <a:r>
              <a:rPr lang="es-ES" sz="2400" i="1" dirty="0" smtClean="0"/>
              <a:t> </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
        <p:nvSpPr>
          <p:cNvPr id="4" name="Rectangle 1"/>
          <p:cNvSpPr/>
          <p:nvPr/>
        </p:nvSpPr>
        <p:spPr>
          <a:xfrm>
            <a:off x="0" y="0"/>
            <a:ext cx="914400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dsc06191_thumbnai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0" y="-15240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Documents and Settings\Dell\Escritorio\huevos-gallina-mejor-criadas-libertad-protein-L-YTJZRj.jpg"/>
          <p:cNvPicPr>
            <a:picLocks noChangeAspect="1" noChangeArrowheads="1"/>
          </p:cNvPicPr>
          <p:nvPr/>
        </p:nvPicPr>
        <p:blipFill>
          <a:blip r:embed="rId2" cstate="print"/>
          <a:srcRect/>
          <a:stretch>
            <a:fillRect/>
          </a:stretch>
        </p:blipFill>
        <p:spPr bwMode="auto">
          <a:xfrm>
            <a:off x="0" y="0"/>
            <a:ext cx="9443214" cy="6858000"/>
          </a:xfrm>
          <a:prstGeom prst="rect">
            <a:avLst/>
          </a:prstGeom>
          <a:noFill/>
        </p:spPr>
      </p:pic>
      <p:sp>
        <p:nvSpPr>
          <p:cNvPr id="2" name="1 Rectángulo"/>
          <p:cNvSpPr/>
          <p:nvPr/>
        </p:nvSpPr>
        <p:spPr>
          <a:xfrm>
            <a:off x="251520" y="332656"/>
            <a:ext cx="3024336" cy="2031325"/>
          </a:xfrm>
          <a:prstGeom prst="rect">
            <a:avLst/>
          </a:prstGeom>
        </p:spPr>
        <p:txBody>
          <a:bodyPr wrap="square">
            <a:spAutoFit/>
          </a:bodyPr>
          <a:lstStyle/>
          <a:p>
            <a:r>
              <a:rPr lang="es-ES" b="1" dirty="0"/>
              <a:t>No podíamos dejar pasar. </a:t>
            </a:r>
            <a:endParaRPr lang="es-ES" b="1" dirty="0" smtClean="0"/>
          </a:p>
          <a:p>
            <a:r>
              <a:rPr lang="es-ES" b="1" dirty="0" smtClean="0"/>
              <a:t>Los </a:t>
            </a:r>
            <a:r>
              <a:rPr lang="es-ES" b="1" dirty="0"/>
              <a:t>huevos </a:t>
            </a:r>
            <a:r>
              <a:rPr lang="es-ES" b="1" dirty="0" smtClean="0"/>
              <a:t>de gallina </a:t>
            </a:r>
            <a:r>
              <a:rPr lang="es-ES" b="1" dirty="0"/>
              <a:t>con su hermoso color pardo claro, </a:t>
            </a:r>
            <a:endParaRPr lang="es-ES" b="1" dirty="0" smtClean="0"/>
          </a:p>
          <a:p>
            <a:r>
              <a:rPr lang="es-ES" b="1" dirty="0" smtClean="0"/>
              <a:t>en </a:t>
            </a:r>
            <a:r>
              <a:rPr lang="es-ES" b="1" dirty="0"/>
              <a:t>sus </a:t>
            </a:r>
            <a:r>
              <a:rPr lang="es-ES" b="1" dirty="0" smtClean="0"/>
              <a:t>diferentes </a:t>
            </a:r>
          </a:p>
          <a:p>
            <a:r>
              <a:rPr lang="es-ES" b="1" dirty="0" smtClean="0"/>
              <a:t>tonalidades,</a:t>
            </a:r>
            <a:r>
              <a:rPr lang="es-ES" dirty="0" smtClean="0"/>
              <a:t> </a:t>
            </a:r>
            <a:br>
              <a:rPr lang="es-ES" dirty="0" smtClean="0"/>
            </a:br>
            <a:r>
              <a:rPr lang="es-ES" dirty="0" smtClean="0"/>
              <a:t/>
            </a:r>
            <a:br>
              <a:rPr lang="es-ES" dirty="0" smtClean="0"/>
            </a:br>
            <a:endParaRPr lang="es-ES" dirty="0"/>
          </a:p>
        </p:txBody>
      </p:sp>
      <p:pic>
        <p:nvPicPr>
          <p:cNvPr id="4"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huevos suizos 2.JPG"/>
          <p:cNvPicPr>
            <a:picLocks noChangeAspect="1" noChangeArrowheads="1"/>
          </p:cNvPicPr>
          <p:nvPr/>
        </p:nvPicPr>
        <p:blipFill>
          <a:blip r:embed="rId2" cstate="print"/>
          <a:srcRect b="10101"/>
          <a:stretch>
            <a:fillRect/>
          </a:stretch>
        </p:blipFill>
        <p:spPr bwMode="auto">
          <a:xfrm>
            <a:off x="0" y="0"/>
            <a:ext cx="9144000" cy="6858000"/>
          </a:xfrm>
          <a:prstGeom prst="rect">
            <a:avLst/>
          </a:prstGeom>
          <a:noFill/>
        </p:spPr>
      </p:pic>
      <p:sp>
        <p:nvSpPr>
          <p:cNvPr id="3" name="2 Rectángulo"/>
          <p:cNvSpPr/>
          <p:nvPr/>
        </p:nvSpPr>
        <p:spPr>
          <a:xfrm>
            <a:off x="395536" y="332656"/>
            <a:ext cx="5194179" cy="923330"/>
          </a:xfrm>
          <a:prstGeom prst="rect">
            <a:avLst/>
          </a:prstGeom>
          <a:noFill/>
        </p:spPr>
        <p:txBody>
          <a:bodyPr wrap="none" lIns="91440" tIns="45720" rIns="91440" bIns="45720">
            <a:spAutoFit/>
          </a:bodyPr>
          <a:lstStyle/>
          <a:p>
            <a:pPr algn="ctr"/>
            <a:r>
              <a:rPr lang="es-E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228600">
                    <a:schemeClr val="accent5">
                      <a:satMod val="175000"/>
                      <a:alpha val="40000"/>
                    </a:schemeClr>
                  </a:glow>
                  <a:reflection blurRad="12700" stA="28000" endPos="45000" dist="1000" dir="5400000" sy="-100000" algn="bl" rotWithShape="0"/>
                </a:effectLst>
              </a:rPr>
              <a:t>BUEN PROVECHO</a:t>
            </a:r>
            <a:endParaRPr lang="es-E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228600">
                  <a:schemeClr val="accent5">
                    <a:satMod val="175000"/>
                    <a:alpha val="40000"/>
                  </a:schemeClr>
                </a:glow>
                <a:reflection blurRad="12700" stA="28000" endPos="45000" dist="1000" dir="5400000" sy="-100000" algn="bl" rotWithShape="0"/>
              </a:effectLst>
            </a:endParaRPr>
          </a:p>
        </p:txBody>
      </p:sp>
      <p:pic>
        <p:nvPicPr>
          <p:cNvPr id="4"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DSC_0275.JPG"/>
          <p:cNvPicPr>
            <a:picLocks noChangeAspect="1" noChangeArrowheads="1"/>
          </p:cNvPicPr>
          <p:nvPr/>
        </p:nvPicPr>
        <p:blipFill>
          <a:blip r:embed="rId2" cstate="print"/>
          <a:srcRect t="21271"/>
          <a:stretch>
            <a:fillRect/>
          </a:stretch>
        </p:blipFill>
        <p:spPr bwMode="auto">
          <a:xfrm>
            <a:off x="0" y="-1"/>
            <a:ext cx="9144000" cy="7404819"/>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Huevos-escoceses1.JPG"/>
          <p:cNvPicPr>
            <a:picLocks noChangeAspect="1" noChangeArrowheads="1"/>
          </p:cNvPicPr>
          <p:nvPr/>
        </p:nvPicPr>
        <p:blipFill>
          <a:blip r:embed="rId2" cstate="print"/>
          <a:srcRect/>
          <a:stretch>
            <a:fillRect/>
          </a:stretch>
        </p:blipFill>
        <p:spPr bwMode="auto">
          <a:xfrm>
            <a:off x="-1" y="0"/>
            <a:ext cx="9468543" cy="7101408"/>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8809103.jpg"/>
          <p:cNvPicPr>
            <a:picLocks noChangeAspect="1" noChangeArrowheads="1"/>
          </p:cNvPicPr>
          <p:nvPr/>
        </p:nvPicPr>
        <p:blipFill>
          <a:blip r:embed="rId2" cstate="print"/>
          <a:srcRect t="22866" b="6866"/>
          <a:stretch>
            <a:fillRect/>
          </a:stretch>
        </p:blipFill>
        <p:spPr bwMode="auto">
          <a:xfrm>
            <a:off x="0" y="-1"/>
            <a:ext cx="9144000" cy="7050949"/>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8809100.jpg"/>
          <p:cNvPicPr>
            <a:picLocks noChangeAspect="1" noChangeArrowheads="1"/>
          </p:cNvPicPr>
          <p:nvPr/>
        </p:nvPicPr>
        <p:blipFill>
          <a:blip r:embed="rId2" cstate="print"/>
          <a:srcRect/>
          <a:stretch>
            <a:fillRect/>
          </a:stretch>
        </p:blipFill>
        <p:spPr bwMode="auto">
          <a:xfrm>
            <a:off x="0" y="0"/>
            <a:ext cx="9308233"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Huevos-de-colores-2.jpg"/>
          <p:cNvPicPr>
            <a:picLocks noChangeAspect="1" noChangeArrowheads="1"/>
          </p:cNvPicPr>
          <p:nvPr/>
        </p:nvPicPr>
        <p:blipFill>
          <a:blip r:embed="rId2" cstate="print"/>
          <a:srcRect b="6951"/>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Huevos-mimosa.jpg"/>
          <p:cNvPicPr>
            <a:picLocks noChangeAspect="1" noChangeArrowheads="1"/>
          </p:cNvPicPr>
          <p:nvPr/>
        </p:nvPicPr>
        <p:blipFill>
          <a:blip r:embed="rId2" cstate="print"/>
          <a:srcRect/>
          <a:stretch>
            <a:fillRect/>
          </a:stretch>
        </p:blipFill>
        <p:spPr bwMode="auto">
          <a:xfrm>
            <a:off x="-1" y="0"/>
            <a:ext cx="9532189"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huevos suizos 8.JPG"/>
          <p:cNvPicPr>
            <a:picLocks noChangeAspect="1" noChangeArrowheads="1"/>
          </p:cNvPicPr>
          <p:nvPr/>
        </p:nvPicPr>
        <p:blipFill>
          <a:blip r:embed="rId2" cstate="print"/>
          <a:srcRect b="8001"/>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huevos-cocidos-familia.jpg"/>
          <p:cNvPicPr>
            <a:picLocks noChangeAspect="1" noChangeArrowheads="1"/>
          </p:cNvPicPr>
          <p:nvPr/>
        </p:nvPicPr>
        <p:blipFill>
          <a:blip r:embed="rId2" cstate="print"/>
          <a:srcRect/>
          <a:stretch>
            <a:fillRect/>
          </a:stretch>
        </p:blipFill>
        <p:spPr bwMode="auto">
          <a:xfrm>
            <a:off x="-1" y="0"/>
            <a:ext cx="9168907" cy="7101408"/>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50800" y="0"/>
            <a:ext cx="9347200" cy="7010400"/>
          </a:xfrm>
          <a:prstGeom prst="rect">
            <a:avLst/>
          </a:prstGeom>
          <a:noFill/>
          <a:ln w="9525">
            <a:noFill/>
            <a:miter lim="800000"/>
            <a:headEnd/>
            <a:tailEnd/>
          </a:ln>
        </p:spPr>
      </p:pic>
      <p:sp>
        <p:nvSpPr>
          <p:cNvPr id="6" name="5 Rectángulo"/>
          <p:cNvSpPr/>
          <p:nvPr/>
        </p:nvSpPr>
        <p:spPr>
          <a:xfrm>
            <a:off x="1285852" y="642918"/>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odo sobre los Huev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Todo sobre los Huevos</Template>
  <TotalTime>0</TotalTime>
  <Words>1236</Words>
  <Application>Microsoft Office PowerPoint</Application>
  <PresentationFormat>Presentación en pantalla (4:3)</PresentationFormat>
  <Paragraphs>86</Paragraphs>
  <Slides>66</Slides>
  <Notes>0</Notes>
  <HiddenSlides>0</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Todo sobre los Huevos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2014-11-29T10:39:59Z</dcterms:created>
  <dcterms:modified xsi:type="dcterms:W3CDTF">2014-11-29T10:40:27Z</dcterms:modified>
</cp:coreProperties>
</file>