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64"/>
  </p:notesMasterIdLst>
  <p:sldIdLst>
    <p:sldId id="377" r:id="rId3"/>
    <p:sldId id="482" r:id="rId4"/>
    <p:sldId id="480" r:id="rId5"/>
    <p:sldId id="483" r:id="rId6"/>
    <p:sldId id="484" r:id="rId7"/>
    <p:sldId id="479" r:id="rId8"/>
    <p:sldId id="538" r:id="rId9"/>
    <p:sldId id="494" r:id="rId10"/>
    <p:sldId id="536" r:id="rId11"/>
    <p:sldId id="493" r:id="rId12"/>
    <p:sldId id="488" r:id="rId13"/>
    <p:sldId id="491" r:id="rId14"/>
    <p:sldId id="481" r:id="rId15"/>
    <p:sldId id="486" r:id="rId16"/>
    <p:sldId id="485" r:id="rId17"/>
    <p:sldId id="490" r:id="rId18"/>
    <p:sldId id="528" r:id="rId19"/>
    <p:sldId id="501" r:id="rId20"/>
    <p:sldId id="498" r:id="rId21"/>
    <p:sldId id="487" r:id="rId22"/>
    <p:sldId id="495" r:id="rId23"/>
    <p:sldId id="496" r:id="rId24"/>
    <p:sldId id="503" r:id="rId25"/>
    <p:sldId id="497" r:id="rId26"/>
    <p:sldId id="499" r:id="rId27"/>
    <p:sldId id="492" r:id="rId28"/>
    <p:sldId id="502" r:id="rId29"/>
    <p:sldId id="504" r:id="rId30"/>
    <p:sldId id="505" r:id="rId31"/>
    <p:sldId id="514" r:id="rId32"/>
    <p:sldId id="489" r:id="rId33"/>
    <p:sldId id="506" r:id="rId34"/>
    <p:sldId id="507" r:id="rId35"/>
    <p:sldId id="500" r:id="rId36"/>
    <p:sldId id="517" r:id="rId37"/>
    <p:sldId id="508" r:id="rId38"/>
    <p:sldId id="509" r:id="rId39"/>
    <p:sldId id="521" r:id="rId40"/>
    <p:sldId id="520" r:id="rId41"/>
    <p:sldId id="510" r:id="rId42"/>
    <p:sldId id="512" r:id="rId43"/>
    <p:sldId id="513" r:id="rId44"/>
    <p:sldId id="515" r:id="rId45"/>
    <p:sldId id="516" r:id="rId46"/>
    <p:sldId id="511" r:id="rId47"/>
    <p:sldId id="541" r:id="rId48"/>
    <p:sldId id="476" r:id="rId49"/>
    <p:sldId id="523" r:id="rId50"/>
    <p:sldId id="525" r:id="rId51"/>
    <p:sldId id="542" r:id="rId52"/>
    <p:sldId id="544" r:id="rId53"/>
    <p:sldId id="545" r:id="rId54"/>
    <p:sldId id="543" r:id="rId55"/>
    <p:sldId id="546" r:id="rId56"/>
    <p:sldId id="549" r:id="rId57"/>
    <p:sldId id="540" r:id="rId58"/>
    <p:sldId id="547" r:id="rId59"/>
    <p:sldId id="548" r:id="rId60"/>
    <p:sldId id="524" r:id="rId61"/>
    <p:sldId id="378" r:id="rId62"/>
    <p:sldId id="539" r:id="rId63"/>
  </p:sldIdLst>
  <p:sldSz cx="11269663" cy="633730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XSxlD7VCQ5SRwREspcyl9g==" hashData="Q11v9uvd9mnL88CgTHmgDufhIw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FF"/>
    <a:srgbClr val="0F5D3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napVertSplitter="1" vertBarState="minimized" horzBarState="maximized">
    <p:restoredLeft sz="15619" autoAdjust="0"/>
    <p:restoredTop sz="94671" autoAdjust="0"/>
  </p:normalViewPr>
  <p:slideViewPr>
    <p:cSldViewPr>
      <p:cViewPr>
        <p:scale>
          <a:sx n="50" d="100"/>
          <a:sy n="50" d="100"/>
        </p:scale>
        <p:origin x="-1230" y="-690"/>
      </p:cViewPr>
      <p:guideLst>
        <p:guide orient="horz" pos="1997"/>
        <p:guide pos="355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9858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slide" Target="slides/slide61.xml"/><Relationship Id="rId68" Type="http://schemas.openxmlformats.org/officeDocument/2006/relationships/tableStyles" Target="tableStyle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viewProps" Target="viewProps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notesMaster" Target="notesMasters/notesMaster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heme" Target="theme/theme1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encabezado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352D298-FFA8-48C3-A663-6D9ECF3D242D}" type="datetimeFigureOut">
              <a:rPr lang="es-ES" smtClean="0"/>
              <a:pPr/>
              <a:t>10/12/2020</a:t>
            </a:fld>
            <a:endParaRPr lang="es-ES"/>
          </a:p>
        </p:txBody>
      </p:sp>
      <p:sp>
        <p:nvSpPr>
          <p:cNvPr id="4" name="3 Marcador de imagen de diapositiva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ES"/>
          </a:p>
        </p:txBody>
      </p:sp>
      <p:sp>
        <p:nvSpPr>
          <p:cNvPr id="5" name="4 Marcador de notas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4B6C893-7007-41EF-8A9F-BD20465E14A9}" type="slidenum">
              <a:rPr lang="es-ES" smtClean="0"/>
              <a:pPr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918445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9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imagen de diapositiva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2 Marcador de notas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A5418E6A-1A04-4245-903D-2F74E3CB2EA1}" type="slidenum">
              <a:rPr lang="es-ES" smtClean="0"/>
              <a:t>17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791353954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6" y="1968671"/>
            <a:ext cx="9579215" cy="135841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1" y="3591141"/>
            <a:ext cx="7888764" cy="1619532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890227" y="4072305"/>
            <a:ext cx="9579215" cy="1258658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890227" y="2686020"/>
            <a:ext cx="9579215" cy="1386284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563483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728745" y="1478708"/>
            <a:ext cx="4977436" cy="41823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8" y="1418560"/>
            <a:ext cx="4979392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563488" y="2009745"/>
            <a:ext cx="4979392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5724839" y="1418560"/>
            <a:ext cx="4981347" cy="591187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5724839" y="2009745"/>
            <a:ext cx="4981347" cy="365128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10/12/2020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10/12/2020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10/12/2020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563488" y="252322"/>
            <a:ext cx="3707642" cy="107382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406130" y="252320"/>
            <a:ext cx="6300056" cy="540871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563488" y="1326143"/>
            <a:ext cx="3707642" cy="433488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208933" y="4436111"/>
            <a:ext cx="6761798" cy="52370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2208933" y="566250"/>
            <a:ext cx="6761798" cy="380238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2208933" y="4959819"/>
            <a:ext cx="6761798" cy="74375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10/12/2020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8170512" y="253787"/>
            <a:ext cx="2535675" cy="540724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563484" y="253787"/>
            <a:ext cx="7419194" cy="540724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7D354C7-5959-4C7D-94DD-666EBFEED782}" type="datetimeFigureOut">
              <a:rPr lang="es-ES" smtClean="0"/>
              <a:pPr/>
              <a:t>10/12/2020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845225" y="1968673"/>
            <a:ext cx="9579214" cy="1358412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690450" y="3591137"/>
            <a:ext cx="7888764" cy="161953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1412200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563485" y="253789"/>
            <a:ext cx="10142697" cy="10562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563485" y="1478708"/>
            <a:ext cx="10142697" cy="41823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563490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7D354C7-5959-4C7D-94DD-666EBFEED782}" type="datetimeFigureOut">
              <a:rPr lang="es-ES" smtClean="0"/>
              <a:pPr/>
              <a:t>10/12/2020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850475" y="5873740"/>
            <a:ext cx="3568727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8076597" y="5873740"/>
            <a:ext cx="2629588" cy="337402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C6598F0-24D0-433F-814B-ADDEEE8610B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563483" y="5771051"/>
            <a:ext cx="2629588" cy="44009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gif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gif"/><Relationship Id="rId5" Type="http://schemas.openxmlformats.org/officeDocument/2006/relationships/image" Target="../media/image3.jpeg"/><Relationship Id="rId4" Type="http://schemas.openxmlformats.org/officeDocument/2006/relationships/image" Target="../media/image2.gif"/><Relationship Id="rId9" Type="http://schemas.openxmlformats.org/officeDocument/2006/relationships/audio" Target="../media/audio1.wav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2.wav"/><Relationship Id="rId5" Type="http://schemas.openxmlformats.org/officeDocument/2006/relationships/image" Target="../media/image10.gif"/><Relationship Id="rId4" Type="http://schemas.openxmlformats.org/officeDocument/2006/relationships/image" Target="../media/image8.gif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6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6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gif"/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Relationship Id="rId6" Type="http://schemas.openxmlformats.org/officeDocument/2006/relationships/audio" Target="../media/audio3.wav"/><Relationship Id="rId5" Type="http://schemas.openxmlformats.org/officeDocument/2006/relationships/image" Target="../media/image10.gif"/><Relationship Id="rId4" Type="http://schemas.openxmlformats.org/officeDocument/2006/relationships/image" Target="../media/image8.gif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7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7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gif"/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gif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6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6.xml"/><Relationship Id="rId4" Type="http://schemas.openxmlformats.org/officeDocument/2006/relationships/audio" Target="../media/audio4.wav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6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6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6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6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6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6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gif"/><Relationship Id="rId1" Type="http://schemas.openxmlformats.org/officeDocument/2006/relationships/slideLayout" Target="../slideLayouts/slideLayout7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6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gif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6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6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jpeg"/><Relationship Id="rId2" Type="http://schemas.openxmlformats.org/officeDocument/2006/relationships/audio" Target="../media/audio5.wav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6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7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7.jpeg"/><Relationship Id="rId2" Type="http://schemas.openxmlformats.org/officeDocument/2006/relationships/image" Target="../media/image12.gif"/><Relationship Id="rId1" Type="http://schemas.openxmlformats.org/officeDocument/2006/relationships/slideLayout" Target="../slideLayouts/slideLayout7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7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7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7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7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7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7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7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7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67.gi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4.gif"/><Relationship Id="rId4" Type="http://schemas.openxmlformats.org/officeDocument/2006/relationships/image" Target="../media/image68.jpeg"/></Relationships>
</file>

<file path=ppt/slides/_rels/slide6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6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0.png"/><Relationship Id="rId10" Type="http://schemas.openxmlformats.org/officeDocument/2006/relationships/image" Target="../media/image7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3" descr="illusion-013"/>
          <p:cNvPicPr>
            <a:picLocks noChangeAspect="1" noChangeArrowheads="1"/>
          </p:cNvPicPr>
          <p:nvPr/>
        </p:nvPicPr>
        <p:blipFill>
          <a:blip r:embed="rId3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85789" y="81356"/>
            <a:ext cx="11269663" cy="63549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3125756" y="3125763"/>
            <a:ext cx="6337300" cy="8578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5" cstate="email"/>
          <a:srcRect/>
          <a:stretch>
            <a:fillRect/>
          </a:stretch>
        </p:blipFill>
        <p:spPr bwMode="auto">
          <a:xfrm>
            <a:off x="300381" y="5185318"/>
            <a:ext cx="762419" cy="708754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2106439" y="1008784"/>
            <a:ext cx="7632848" cy="4118824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Tiritando</a:t>
            </a:r>
          </a:p>
          <a:p>
            <a:pPr algn="ctr"/>
            <a:r>
              <a:rPr lang="es-ES" sz="96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</a:t>
            </a:r>
            <a:r>
              <a:rPr lang="es-ES" sz="9600" kern="10" dirty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de frí­o</a:t>
            </a:r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avie" pitchFamily="82" charset="0"/>
            </a:endParaRPr>
          </a:p>
        </p:txBody>
      </p:sp>
      <p:pic>
        <p:nvPicPr>
          <p:cNvPr id="14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6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134237" y="5126004"/>
            <a:ext cx="2475822" cy="863145"/>
          </a:xfrm>
          <a:prstGeom prst="rect">
            <a:avLst/>
          </a:prstGeom>
          <a:noFill/>
        </p:spPr>
      </p:pic>
      <p:pic>
        <p:nvPicPr>
          <p:cNvPr id="15" name="Picture 8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576235" y="706643"/>
            <a:ext cx="1263923" cy="668937"/>
          </a:xfrm>
          <a:prstGeom prst="rect">
            <a:avLst/>
          </a:prstGeom>
          <a:noFill/>
          <a:ln w="9525">
            <a:noFill/>
            <a:round/>
            <a:headEnd/>
            <a:tailEnd/>
          </a:ln>
        </p:spPr>
      </p:pic>
      <p:pic>
        <p:nvPicPr>
          <p:cNvPr id="13" name="Picture 12" descr="Image1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21245" y="174320"/>
            <a:ext cx="962617" cy="98580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SalvatoreadamoCaelanieve.wav"/>
          </p:stSnd>
        </p:sndAc>
      </p:transition>
    </mc:Choice>
    <mc:Fallback xmlns="">
      <p:transition spd="slow" advTm="8000">
        <p:checker/>
        <p:sndAc>
          <p:stSnd>
            <p:snd r:embed="rId9" name="SalvatoreadamoCaelaniev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3" fill="hold">
                            <p:stCondLst>
                              <p:cond delay="2000"/>
                            </p:stCondLst>
                            <p:childTnLst>
                              <p:par>
                                <p:cTn id="14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5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6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6" presetClass="exit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in)">
                                      <p:cBhvr>
                                        <p:cTn id="20" dur="3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9459" name="Rectangle 3" descr="_mg_2552_std"/>
          <p:cNvSpPr>
            <a:spLocks noGrp="1" noChangeAspect="1" noChangeArrowheads="1"/>
          </p:cNvSpPr>
          <p:nvPr isPhoto="1"/>
        </p:nvSpPr>
        <p:spPr bwMode="auto">
          <a:xfrm>
            <a:off x="-3567" y="0"/>
            <a:ext cx="11269663" cy="6697685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210339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4" descr="gif neige,animé 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3" y="-428652"/>
            <a:ext cx="12253899" cy="824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2" descr="L'ingénierie de la blague | Tempête de glace, Paysage de glace, Paysage  hiver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227781"/>
            <a:ext cx="4856863" cy="68441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5331277" y="1144150"/>
            <a:ext cx="5634832" cy="4100325"/>
          </a:xfrm>
          <a:prstGeom prst="rect">
            <a:avLst/>
          </a:prstGeom>
          <a:solidFill>
            <a:srgbClr val="FFFF00"/>
          </a:solidFill>
        </p:spPr>
        <p:txBody>
          <a:bodyPr lIns="98271" tIns="49135" rIns="98271" bIns="49135">
            <a:spAutoFit/>
          </a:bodyPr>
          <a:lstStyle/>
          <a:p>
            <a:pPr algn="ctr"/>
            <a:endParaRPr lang="es-ES" sz="2600" b="1" dirty="0"/>
          </a:p>
          <a:p>
            <a:pPr algn="ctr"/>
            <a:r>
              <a:rPr lang="es-ES" sz="2600" b="1" dirty="0"/>
              <a:t>Estamos en plena ola de frí­o. Diciembre ha empezado con ganas: desde el pasado viernes convivimos con un frente de aire polar que nos está dejando helados. El frí­o es intenso en casi todas partes de España. Y de hecho, en algunos lugares ya se han producido las primeras nevadas.</a:t>
            </a:r>
          </a:p>
          <a:p>
            <a:pPr algn="ctr"/>
            <a:endParaRPr lang="es-ES" sz="2600" b="1" dirty="0"/>
          </a:p>
        </p:txBody>
      </p:sp>
      <p:pic>
        <p:nvPicPr>
          <p:cNvPr id="4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4443448" y="5244475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595721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22000">
        <p:checker/>
      </p:transition>
    </mc:Choice>
    <mc:Fallback xmlns="">
      <p:transition spd="slow" advTm="22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123" name="Rectangle 3" descr="_mg_2056_st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11269663" cy="6617480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232502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791" y="0"/>
            <a:ext cx="11281454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9698" name="Picture 2" descr="Reportan temblores por heladas en Chicago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42343" y="864394"/>
            <a:ext cx="8503217" cy="474887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78387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2" descr="Chicago, más frío que la Antártida por intensa helada | El Economist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2953" y="-215726"/>
            <a:ext cx="11539971" cy="6672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573102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4" descr="gif neige,animé 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3" y="-428652"/>
            <a:ext cx="12253899" cy="824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50" name="Picture 2" descr="Variaciones de temperaturas mínimas en la Península y Baleares para el 22/11. Aemet.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133921" y="360338"/>
            <a:ext cx="9753600" cy="5486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918400" y="1512466"/>
            <a:ext cx="2167360" cy="369331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>
                <a:solidFill>
                  <a:srgbClr val="FF0000"/>
                </a:solidFill>
              </a:rPr>
              <a:t> Llega la primera oleada de heladas a España: frío bajo cero y viento para el fin de semana</a:t>
            </a:r>
          </a:p>
          <a:p>
            <a:pPr algn="ctr"/>
            <a:r>
              <a:rPr lang="es-ES" b="1" dirty="0">
                <a:solidFill>
                  <a:srgbClr val="FF0000"/>
                </a:solidFill>
              </a:rPr>
              <a:t>La llegada de vientos del norte precipitará la caída de las temperaturas nocturnas y terminarán con el tiempo veraniego en noviembre.</a:t>
            </a:r>
          </a:p>
        </p:txBody>
      </p:sp>
    </p:spTree>
    <p:extLst>
      <p:ext uri="{BB962C8B-B14F-4D97-AF65-F5344CB8AC3E}">
        <p14:creationId xmlns:p14="http://schemas.microsoft.com/office/powerpoint/2010/main" val="21671331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9000">
        <p:checker/>
      </p:transition>
    </mc:Choice>
    <mc:Fallback xmlns="">
      <p:transition spd="slow" advTm="1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219" name="Rectangle 3" descr="_mg_2114_std"/>
          <p:cNvSpPr>
            <a:spLocks noGrp="1" noChangeAspect="1" noChangeArrowheads="1"/>
          </p:cNvSpPr>
          <p:nvPr isPhoto="1"/>
        </p:nvSpPr>
        <p:spPr bwMode="auto">
          <a:xfrm>
            <a:off x="-12369" y="0"/>
            <a:ext cx="11282033" cy="6858096"/>
          </a:xfrm>
          <a:prstGeom prst="rect">
            <a:avLst/>
          </a:prstGeom>
          <a:blipFill dpi="0" rotWithShape="1">
            <a:blip r:embed="rId2"/>
            <a:srcRect/>
            <a:stretch>
              <a:fillRect b="-3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8137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3314774" y="1133668"/>
            <a:ext cx="7098083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Las oleadas de invierno tienden a explicarse más que por la simple invasión de aire de zonas normalmente frías, por el anterior enfriamiento de la masa de aire en esos lugares y su movimiento hacia las latitudes más al sur o norte, dependiendo el hemisferio.</a:t>
            </a: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400" i="1" dirty="0">
              <a:solidFill>
                <a:srgbClr val="FF0000"/>
              </a:solidFill>
              <a:latin typeface="Microsoft Sans Serif" pitchFamily="34" charset="0"/>
              <a:cs typeface="Microsoft Sans Serif" pitchFamily="34" charset="0"/>
            </a:endParaRP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6833536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7000">
        <p14:shred/>
      </p:transition>
    </mc:Choice>
    <mc:Fallback xmlns="">
      <p:transition spd="slow" advTm="17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8195" name="Rectangle 3" descr="_mg_2110_st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11269663" cy="6697685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  <p:pic>
        <p:nvPicPr>
          <p:cNvPr id="4" name="Picture 6" descr="C:\Users\Marianne\Pictures\winter sunsets\Nieuwe map\27211136eTqhunOu.png"/>
          <p:cNvPicPr>
            <a:picLocks noChangeAspect="1" noChangeArrowheads="1"/>
          </p:cNvPicPr>
          <p:nvPr/>
        </p:nvPicPr>
        <p:blipFill>
          <a:blip r:embed="rId3">
            <a:duotone>
              <a:prstClr val="black"/>
              <a:schemeClr val="accent5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3931" y="0"/>
            <a:ext cx="11269663" cy="634867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067345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2" descr="Por qué en Chicago hace más frío que la Antártida?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6084" y="-1"/>
            <a:ext cx="11285747" cy="645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195374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 descr="gif neige,animé 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27128" y="-719782"/>
            <a:ext cx="12253899" cy="824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09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099" name="Rectangle 3" descr="_mg_2050_std"/>
          <p:cNvSpPr>
            <a:spLocks noGrp="1" noChangeAspect="1" noChangeArrowheads="1"/>
          </p:cNvSpPr>
          <p:nvPr isPhoto="1"/>
        </p:nvSpPr>
        <p:spPr bwMode="auto">
          <a:xfrm>
            <a:off x="-845171" y="1080418"/>
            <a:ext cx="12619607" cy="3760080"/>
          </a:xfrm>
          <a:prstGeom prst="rect">
            <a:avLst/>
          </a:prstGeom>
          <a:blipFill dpi="0" rotWithShape="1">
            <a:blip r:embed="rId3"/>
            <a:srcRect/>
            <a:stretch>
              <a:fillRect t="-238507" r="-10" b="-2479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7468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Frío extremo en Tierra del Fuego: la sensación térmica llegó a -20°, se  congelaron los autos y hasta el agua de la orilla del mar en Río Grande -  Infoba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06" y="-119769"/>
            <a:ext cx="11263257" cy="64706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24112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old William H Macy GIF - Find &amp; Share on GIPHY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14337"/>
            <a:ext cx="8347733" cy="52582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14413" y="-428652"/>
            <a:ext cx="12253899" cy="824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8518594" y="1243722"/>
            <a:ext cx="2437973" cy="3423217"/>
          </a:xfrm>
          <a:prstGeom prst="rect">
            <a:avLst/>
          </a:prstGeom>
          <a:solidFill>
            <a:srgbClr val="FFFF00"/>
          </a:solidFill>
        </p:spPr>
        <p:txBody>
          <a:bodyPr wrap="square" lIns="98271" tIns="49135" rIns="98271" bIns="49135">
            <a:spAutoFit/>
          </a:bodyPr>
          <a:lstStyle/>
          <a:p>
            <a:pPr algn="ctr"/>
            <a:r>
              <a:rPr lang="es-ES" b="1" dirty="0"/>
              <a:t>¿Que te tienes que ir al pueblo a buscar unos ví­veres para sobrevivir a esta ola de frí­o invernal? Pues prepárate para poner en marcha el coche. Sobre todo si ha dormido fuera del garaje. </a:t>
            </a:r>
            <a:endParaRPr lang="es-ES" b="1" dirty="0" smtClean="0"/>
          </a:p>
          <a:p>
            <a:pPr algn="ctr"/>
            <a:r>
              <a:rPr lang="es-ES" b="1" dirty="0" smtClean="0"/>
              <a:t>¡alma </a:t>
            </a:r>
            <a:r>
              <a:rPr lang="es-ES" b="1" dirty="0"/>
              <a:t>de cántaro! ¡Es que no aprendes!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51322" y="5074320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3371601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6000">
        <p:checker/>
        <p:sndAc>
          <p:stSnd>
            <p:snd r:embed="rId2" name="La Paloma.wav"/>
          </p:stSnd>
        </p:sndAc>
      </p:transition>
    </mc:Choice>
    <mc:Fallback xmlns="">
      <p:transition spd="slow" advTm="16000">
        <p:checker/>
        <p:sndAc>
          <p:stSnd>
            <p:snd r:embed="rId6" name="La Palom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2" descr="Para nevadas y heladas... las de antes | SER Vitoria | Cadena SER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2836"/>
          <a:stretch/>
        </p:blipFill>
        <p:spPr bwMode="auto">
          <a:xfrm>
            <a:off x="-89724" y="-12616"/>
            <a:ext cx="11386923" cy="65498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717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171" name="Rectangle 3" descr="_mg_2098_std"/>
          <p:cNvSpPr>
            <a:spLocks noGrp="1" noChangeAspect="1" noChangeArrowheads="1"/>
          </p:cNvSpPr>
          <p:nvPr isPhoto="1"/>
        </p:nvSpPr>
        <p:spPr bwMode="auto">
          <a:xfrm>
            <a:off x="0" y="-34016"/>
            <a:ext cx="11269663" cy="6651495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4233412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5" name="Text Box 7"/>
          <p:cNvSpPr txBox="1">
            <a:spLocks noChangeArrowheads="1"/>
          </p:cNvSpPr>
          <p:nvPr/>
        </p:nvSpPr>
        <p:spPr bwMode="auto">
          <a:xfrm>
            <a:off x="2610495" y="936402"/>
            <a:ext cx="7818163" cy="44012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>
            <a:lvl1pPr>
              <a:defRPr sz="3200"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>
              <a:defRPr sz="2800"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>
              <a:defRPr sz="2400"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eaLnBrk="0" hangingPunct="0">
              <a:defRPr sz="2000"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altLang="es-ES" sz="2800" i="1" dirty="0">
              <a:solidFill>
                <a:srgbClr val="FF0000"/>
              </a:solidFill>
              <a:latin typeface="Microsoft Sans Serif" pitchFamily="34" charset="0"/>
              <a:cs typeface="Microsoft Sans Serif" pitchFamily="34" charset="0"/>
            </a:endParaRPr>
          </a:p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" altLang="es-ES" sz="2800" i="1" dirty="0">
                <a:solidFill>
                  <a:srgbClr val="FF0000"/>
                </a:solidFill>
                <a:latin typeface="Microsoft Sans Serif" pitchFamily="34" charset="0"/>
                <a:cs typeface="Microsoft Sans Serif" pitchFamily="34" charset="0"/>
              </a:rPr>
              <a:t>Las entradas o advecciones de aire frío se producen casi exclusivamente cuando la trayectoria mediana seguida por los vientos del oeste de latitudes medianas o westerlies, consigue su máximo descenso en latitud, lo cual tiene lugar durante los meses de invierno, y además su índice de circulación zonal es muy bajo o hay una situación de bloqueo de esta circulación.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73643" y="4903383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106166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000">
        <p14:shred/>
      </p:transition>
    </mc:Choice>
    <mc:Fallback xmlns="">
      <p:transition spd="slow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205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2" descr="El misterio del tiempo - RTVE.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4295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2" descr="ฮือฮาบ้านกลายเป็นน้ำแข็ง! หลังพายุเยือกแข็งพัดถล่มรัฐนิวยอร์ก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0054"/>
            <a:ext cx="11269663" cy="66837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457266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7411" name="Rectangle 3" descr="_mg_2472_std"/>
          <p:cNvSpPr>
            <a:spLocks noGrp="1" noChangeAspect="1" noChangeArrowheads="1"/>
          </p:cNvSpPr>
          <p:nvPr isPhoto="1"/>
        </p:nvSpPr>
        <p:spPr bwMode="auto">
          <a:xfrm>
            <a:off x="0" y="-575766"/>
            <a:ext cx="11765823" cy="7920880"/>
          </a:xfrm>
          <a:prstGeom prst="rect">
            <a:avLst/>
          </a:prstGeom>
          <a:blipFill dpi="0" rotWithShape="1">
            <a:blip r:embed="rId2"/>
            <a:srcRect/>
            <a:stretch>
              <a:fillRect t="-86327" r="-1248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06848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791" y="0"/>
            <a:ext cx="11281454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AutoShape 2" descr="Paisajes con y sin nieve que muestran la belleza del invierno - Cultura  Inquieta"/>
          <p:cNvSpPr>
            <a:spLocks noChangeAspect="1" noChangeArrowheads="1"/>
          </p:cNvSpPr>
          <p:nvPr/>
        </p:nvSpPr>
        <p:spPr bwMode="auto">
          <a:xfrm>
            <a:off x="163959" y="-160908"/>
            <a:ext cx="321226" cy="3394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8271" tIns="49135" rIns="98271" bIns="49135" numCol="1" anchor="t" anchorCtr="0" compatLnSpc="1">
            <a:prstTxWarp prst="textNoShape">
              <a:avLst/>
            </a:prstTxWarp>
          </a:bodyPr>
          <a:lstStyle/>
          <a:p>
            <a:endParaRPr lang="es-ES"/>
          </a:p>
        </p:txBody>
      </p:sp>
      <p:pic>
        <p:nvPicPr>
          <p:cNvPr id="3993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14351" y="669950"/>
            <a:ext cx="8527151" cy="48775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971703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0243" name="Rectangle 3" descr="_mg_2123_st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11269663" cy="6337300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43209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2" descr="Cambio climático: No, las olas de frío polar no desmienten el calentamiento  global | Públi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783" y="-360384"/>
            <a:ext cx="11270444" cy="71082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792128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2" descr="Increíble paisaje: la helada y el viento transforman un pueblo entero | MDZ  Onlin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431446"/>
            <a:ext cx="11269663" cy="67687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88366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2" descr="Temperaturas heladas en EEUU dejan ocho muerto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269663" cy="63726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404430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old John Travolta GIF - Find &amp; Share on GIPHY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4112" y="274756"/>
            <a:ext cx="7716983" cy="581555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4" descr="gif neige,animé 2.gif"/>
          <p:cNvPicPr>
            <a:picLocks noChangeAspect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-714413" y="-428652"/>
            <a:ext cx="12253899" cy="824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8345558" y="1296442"/>
            <a:ext cx="2656097" cy="3484772"/>
          </a:xfrm>
          <a:prstGeom prst="rect">
            <a:avLst/>
          </a:prstGeom>
          <a:solidFill>
            <a:srgbClr val="FFFF00"/>
          </a:solidFill>
        </p:spPr>
        <p:txBody>
          <a:bodyPr wrap="square" lIns="98271" tIns="49135" rIns="98271" bIns="49135">
            <a:spAutoFit/>
          </a:bodyPr>
          <a:lstStyle/>
          <a:p>
            <a:pPr algn="ctr"/>
            <a:r>
              <a:rPr lang="es-ES" sz="2000" b="1" dirty="0"/>
              <a:t>En esta selección no podí­a faltar un GIF del desubicado John </a:t>
            </a:r>
            <a:r>
              <a:rPr lang="es-ES" sz="2000" b="1" dirty="0" err="1"/>
              <a:t>Travolta</a:t>
            </a:r>
            <a:r>
              <a:rPr lang="es-ES" sz="2000" b="1" dirty="0"/>
              <a:t>. ¿Cómo va a nevar en plena costa? Pues aquí­ lo tienes: más nieve que en los Pirineos. Para que luego digan que no existe el cambio climático. 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786959" y="5074320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60056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9000">
        <p:checker/>
        <p:sndAc>
          <p:stSnd>
            <p:snd r:embed="rId2" name="Bue Moon.wav"/>
          </p:stSnd>
        </p:sndAc>
      </p:transition>
    </mc:Choice>
    <mc:Fallback xmlns="">
      <p:transition spd="slow" advTm="19000">
        <p:checker/>
        <p:sndAc>
          <p:stSnd>
            <p:snd r:embed="rId6" name="Bue Moon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2" descr="El cambio climático ya causa efectos irreversibles en las zonas heladas del  planeta | HAZTE E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023" y="0"/>
            <a:ext cx="11272686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72396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2" descr="Así se prepara Europa para la excepcional ola de frí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64192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791" y="0"/>
            <a:ext cx="11281454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607016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xit" presetSubtype="10" fill="hold" nodeType="withEffect">
                                  <p:stCondLst>
                                    <p:cond delay="4750"/>
                                  </p:stCondLst>
                                  <p:childTnLst>
                                    <p:animEffect transition="out" filter="checkerboard(across)">
                                      <p:cBhvr>
                                        <p:cTn id="6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2" descr="Las mejores fotos de la &quot;La Bestia del Este&quot;, la ola de frío que congela a  toda Europa - Infoba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792386"/>
            <a:ext cx="8299128" cy="47657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Image 4" descr="gif neige,animé 2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-714413" y="-428652"/>
            <a:ext cx="12253899" cy="824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1 Rectángulo"/>
          <p:cNvSpPr/>
          <p:nvPr/>
        </p:nvSpPr>
        <p:spPr>
          <a:xfrm>
            <a:off x="8587159" y="1467097"/>
            <a:ext cx="2314724" cy="369331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pPr algn="ctr"/>
            <a:r>
              <a:rPr lang="es-ES" b="1" dirty="0"/>
              <a:t>Reconócelo: cuando no tienes que salir de casa, te gustarí­a que cayera una de esas nevadas que hacen historia. Vivir tu particular historia de amor detrás de la ventana con tu amor </a:t>
            </a:r>
            <a:r>
              <a:rPr lang="es-ES" b="1" dirty="0" smtClean="0"/>
              <a:t>mientras </a:t>
            </a:r>
            <a:r>
              <a:rPr lang="es-ES" b="1" dirty="0"/>
              <a:t>caen copos como galletas no tiene precio. Y lo sabes.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51322" y="5074320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57969198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18000">
        <p:checker/>
      </p:transition>
    </mc:Choice>
    <mc:Fallback>
      <p:transition spd="slow" advTm="1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otos de grandes helada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402356" cy="6451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520553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147" name="Rectangle 3" descr="_mg_2082_std"/>
          <p:cNvSpPr>
            <a:spLocks noGrp="1" noChangeAspect="1" noChangeArrowheads="1"/>
          </p:cNvSpPr>
          <p:nvPr isPhoto="1"/>
        </p:nvSpPr>
        <p:spPr bwMode="auto">
          <a:xfrm flipH="1">
            <a:off x="-2" y="0"/>
            <a:ext cx="11755512" cy="6337300"/>
          </a:xfrm>
          <a:prstGeom prst="rect">
            <a:avLst/>
          </a:prstGeom>
          <a:blipFill dpi="0" rotWithShape="1">
            <a:blip r:embed="rId2"/>
            <a:srcRect/>
            <a:stretch>
              <a:fillRect l="3315" t="-55757" r="-12273" b="-6118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73408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2" descr="Un dia de frio - Imágenes en Taringa!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99" y="0"/>
            <a:ext cx="11265964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399421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2" descr="landscape, Lighthouse, Ice Storm, Ice Wallpapers HD / Desktop and Mobile  Background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91216"/>
            <a:ext cx="11269663" cy="66436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08476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4" descr="gif neige,animé 2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714413" y="-428652"/>
            <a:ext cx="12253899" cy="82455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 descr="Cold A Christmas Story GIF - Find &amp; Share on GIPHY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2331" y="737542"/>
            <a:ext cx="7526820" cy="47080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8290928" y="2345896"/>
            <a:ext cx="2807874" cy="2592220"/>
          </a:xfrm>
          <a:prstGeom prst="rect">
            <a:avLst/>
          </a:prstGeom>
          <a:solidFill>
            <a:srgbClr val="FFFF00"/>
          </a:solidFill>
        </p:spPr>
        <p:txBody>
          <a:bodyPr wrap="square" lIns="98271" tIns="49135" rIns="98271" bIns="49135">
            <a:spAutoFit/>
          </a:bodyPr>
          <a:lstStyle/>
          <a:p>
            <a:pPr algn="ctr"/>
            <a:r>
              <a:rPr lang="es-ES" b="1" dirty="0"/>
              <a:t>Despertarte por la mañana. Sacar un pie de la sábana y darte cuenta de que hace un frí­o que pela. Lo mejor que puedes hacer, si no tienes nada importante que hacer, es liarte la manta a la cabeza y guardarte del frí­o en casa.</a:t>
            </a:r>
          </a:p>
        </p:txBody>
      </p:sp>
      <p:pic>
        <p:nvPicPr>
          <p:cNvPr id="5" name="Picture 2" descr="E:\formas montar\2cxx0f8.gif"/>
          <p:cNvPicPr>
            <a:picLocks noChangeAspect="1" noChangeArrowheads="1" noCrop="1"/>
          </p:cNvPicPr>
          <p:nvPr/>
        </p:nvPicPr>
        <p:blipFill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251322" y="5074320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3533576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9000">
        <p:checker/>
      </p:transition>
    </mc:Choice>
    <mc:Fallback xmlns="">
      <p:transition spd="slow" advTm="19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5603" name="Rectangle 3" descr="_mg_2705_st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11269663" cy="6697685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3266101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1267" name="Rectangle 3" descr="_mg_2127_std"/>
          <p:cNvSpPr>
            <a:spLocks noGrp="1" noChangeAspect="1" noChangeArrowheads="1"/>
          </p:cNvSpPr>
          <p:nvPr isPhoto="1"/>
        </p:nvSpPr>
        <p:spPr bwMode="auto">
          <a:xfrm>
            <a:off x="0" y="-215726"/>
            <a:ext cx="11269663" cy="7416824"/>
          </a:xfrm>
          <a:prstGeom prst="rect">
            <a:avLst/>
          </a:prstGeom>
          <a:blipFill dpi="0" rotWithShape="1">
            <a:blip r:embed="rId3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0802203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  <p:sndAc>
          <p:stSnd>
            <p:snd r:embed="rId2" name="Perfidia.wav"/>
          </p:stSnd>
        </p:sndAc>
      </p:transition>
    </mc:Choice>
    <mc:Fallback xmlns="">
      <p:transition spd="slow" advTm="8000">
        <p:checker/>
        <p:sndAc>
          <p:stSnd>
            <p:snd r:embed="rId4" name="Perfidia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2291" name="Rectangle 3" descr="_mg_2283_st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11269663" cy="6777890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865650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2531" name="Rectangle 3" descr="_mg_2686_st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11269663" cy="6777890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5284980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1507" name="Rectangle 3" descr="_mg_2666_st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11269663" cy="6858096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055094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3315" name="Rectangle 3" descr="_mg_2286as_std"/>
          <p:cNvSpPr>
            <a:spLocks noGrp="1" noChangeAspect="1" noChangeArrowheads="1"/>
          </p:cNvSpPr>
          <p:nvPr isPhoto="1"/>
        </p:nvSpPr>
        <p:spPr bwMode="auto">
          <a:xfrm>
            <a:off x="0" y="-503758"/>
            <a:ext cx="11269663" cy="7560840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65786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4339" name="Rectangle 3" descr="_mg_2298_std"/>
          <p:cNvSpPr>
            <a:spLocks noGrp="1" noChangeAspect="1" noChangeArrowheads="1"/>
          </p:cNvSpPr>
          <p:nvPr isPhoto="1"/>
        </p:nvSpPr>
        <p:spPr bwMode="auto">
          <a:xfrm>
            <a:off x="-35021" y="-115116"/>
            <a:ext cx="11304684" cy="7316213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2163795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15363" name="Rectangle 3" descr="_mg_2345_st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11269663" cy="6985074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2424080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Snow Pandas GIF by Neon Panda MX - Find &amp; Share on GIPHY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63368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630275" y="5472906"/>
            <a:ext cx="10009112" cy="646331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s-ES" dirty="0"/>
              <a:t>Pero a lo mejor eres como estos pandas. Ni te asusta, ni te impresiona, ni te vuelve romántico la nieve. ¿Que nieva como si no hubiera un mañana? ¡Y a mí­ que más me dará! Trae esa caña de bambú de ahí­.</a:t>
            </a:r>
          </a:p>
        </p:txBody>
      </p:sp>
    </p:spTree>
    <p:extLst>
      <p:ext uri="{BB962C8B-B14F-4D97-AF65-F5344CB8AC3E}">
        <p14:creationId xmlns:p14="http://schemas.microsoft.com/office/powerpoint/2010/main" val="39203959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1000">
        <p:checker/>
      </p:transition>
    </mc:Choice>
    <mc:Fallback>
      <p:transition spd="slow" advTm="21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0483" name="Rectangle 3" descr="_mg_2615a_std"/>
          <p:cNvSpPr>
            <a:spLocks noGrp="1" noChangeAspect="1" noChangeArrowheads="1"/>
          </p:cNvSpPr>
          <p:nvPr isPhoto="1"/>
        </p:nvSpPr>
        <p:spPr bwMode="auto">
          <a:xfrm>
            <a:off x="-10370" y="0"/>
            <a:ext cx="11280033" cy="6777890"/>
          </a:xfrm>
          <a:prstGeom prst="rect">
            <a:avLst/>
          </a:prstGeom>
          <a:blipFill dpi="0" rotWithShape="1">
            <a:blip r:embed="rId2"/>
            <a:srcRect/>
            <a:stretch>
              <a:fillRect r="-7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972817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9218" name="Picture 2" descr="Los GIF más divertidos de la ola de frí­o 2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"/>
            <a:ext cx="11269663" cy="71789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8083882" y="3456682"/>
            <a:ext cx="2959651" cy="2561442"/>
          </a:xfrm>
          <a:prstGeom prst="rect">
            <a:avLst/>
          </a:prstGeom>
          <a:solidFill>
            <a:srgbClr val="FFFF00"/>
          </a:solidFill>
        </p:spPr>
        <p:txBody>
          <a:bodyPr wrap="square" lIns="98271" tIns="49135" rIns="98271" bIns="49135">
            <a:spAutoFit/>
          </a:bodyPr>
          <a:lstStyle/>
          <a:p>
            <a:pPr algn="ctr"/>
            <a:r>
              <a:rPr lang="es-ES" sz="1600" b="1" dirty="0"/>
              <a:t>Mucho cuidado con las salidas a la calle. Sobre todo si vas en coche y está nevado. Además de tomar las debidas precauciones, como por ejemplo llevar cadenas, es importante que conduzcas con precaución. Mucho cuidado en dónde te metes. Pero sobre todo: ¡por quién te dejas ayudar!</a:t>
            </a:r>
          </a:p>
        </p:txBody>
      </p:sp>
      <p:pic>
        <p:nvPicPr>
          <p:cNvPr id="6" name="Picture 2" descr="E:\formas montar\2cxx0f8.gif"/>
          <p:cNvPicPr>
            <a:picLocks noChangeAspect="1" noChangeArrowheads="1" noCrop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6188596" y="5074320"/>
            <a:ext cx="1775657" cy="126298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297299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20000">
        <p:checker/>
      </p:transition>
    </mc:Choice>
    <mc:Fallback>
      <p:transition spd="slow" advTm="20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pic>
        <p:nvPicPr>
          <p:cNvPr id="8194" name="Picture 2" descr="Más de un metro de nieve recibe en el Pirineo a la ola de frío siberian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144"/>
            <a:ext cx="11269663" cy="67077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691374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3" descr="_mg_2512_std"/>
          <p:cNvSpPr>
            <a:spLocks noGrp="1" noChangeAspect="1" noChangeArrowheads="1"/>
          </p:cNvSpPr>
          <p:nvPr isPhoto="1"/>
        </p:nvSpPr>
        <p:spPr bwMode="auto">
          <a:xfrm>
            <a:off x="868" y="-287883"/>
            <a:ext cx="11269663" cy="6913066"/>
          </a:xfrm>
          <a:prstGeom prst="rect">
            <a:avLst/>
          </a:prstGeom>
          <a:blipFill dpi="0" rotWithShape="1">
            <a:blip r:embed="rId3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  <p:sp>
        <p:nvSpPr>
          <p:cNvPr id="8" name="Tekstvak 7"/>
          <p:cNvSpPr txBox="1"/>
          <p:nvPr/>
        </p:nvSpPr>
        <p:spPr>
          <a:xfrm>
            <a:off x="354403" y="5820700"/>
            <a:ext cx="1655618" cy="276999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Pps</a:t>
            </a:r>
            <a:r>
              <a:rPr lang="nl-NL" sz="1200" dirty="0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 Mari@</a:t>
            </a:r>
            <a:r>
              <a:rPr lang="nl-NL" sz="1200" dirty="0" err="1">
                <a:solidFill>
                  <a:srgbClr val="F79646">
                    <a:lumMod val="40000"/>
                    <a:lumOff val="60000"/>
                  </a:srgbClr>
                </a:solidFill>
                <a:latin typeface="A Charming Font Superexpanded" pitchFamily="2" charset="0"/>
                <a:cs typeface="Arial" charset="0"/>
              </a:rPr>
              <a:t>nne</a:t>
            </a:r>
            <a:endParaRPr lang="nl-NL" sz="1200" dirty="0">
              <a:solidFill>
                <a:srgbClr val="F79646">
                  <a:lumMod val="40000"/>
                  <a:lumOff val="60000"/>
                </a:srgbClr>
              </a:solidFill>
              <a:latin typeface="A Charming Font Superexpanded" pitchFamily="2" charset="0"/>
              <a:cs typeface="Arial" charset="0"/>
            </a:endParaRPr>
          </a:p>
        </p:txBody>
      </p:sp>
      <p:sp>
        <p:nvSpPr>
          <p:cNvPr id="9" name="Gelijkbenige driehoek 8"/>
          <p:cNvSpPr/>
          <p:nvPr/>
        </p:nvSpPr>
        <p:spPr>
          <a:xfrm>
            <a:off x="70683" y="3214112"/>
            <a:ext cx="11269663" cy="3167838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1" name="Gelijkbenige driehoek 10"/>
          <p:cNvSpPr/>
          <p:nvPr/>
        </p:nvSpPr>
        <p:spPr>
          <a:xfrm flipV="1">
            <a:off x="-33465" y="9750"/>
            <a:ext cx="11269663" cy="3169462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2" name="Gelijkbenige driehoek 11"/>
          <p:cNvSpPr/>
          <p:nvPr/>
        </p:nvSpPr>
        <p:spPr>
          <a:xfrm rot="16200000">
            <a:off x="5284032" y="351669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  <p:sp>
        <p:nvSpPr>
          <p:cNvPr id="13" name="Gelijkbenige driehoek 12"/>
          <p:cNvSpPr/>
          <p:nvPr/>
        </p:nvSpPr>
        <p:spPr>
          <a:xfrm rot="5400000" flipH="1">
            <a:off x="-351668" y="351670"/>
            <a:ext cx="6337300" cy="5633963"/>
          </a:xfrm>
          <a:prstGeom prst="triangle">
            <a:avLst/>
          </a:prstGeom>
          <a:gradFill flip="none" rotWithShape="1">
            <a:gsLst>
              <a:gs pos="71000">
                <a:srgbClr val="FF6600">
                  <a:alpha val="0"/>
                </a:srgbClr>
              </a:gs>
              <a:gs pos="17999">
                <a:srgbClr val="FEE7F2"/>
              </a:gs>
              <a:gs pos="92000">
                <a:srgbClr val="FF6600">
                  <a:alpha val="13000"/>
                </a:srgbClr>
              </a:gs>
              <a:gs pos="81000">
                <a:srgbClr val="FF9900">
                  <a:alpha val="0"/>
                </a:srgbClr>
              </a:gs>
              <a:gs pos="82001">
                <a:srgbClr val="FBD49C"/>
              </a:gs>
              <a:gs pos="77000">
                <a:srgbClr val="FF6600">
                  <a:alpha val="57000"/>
                </a:srgbClr>
              </a:gs>
            </a:gsLst>
            <a:path path="shap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endParaRPr lang="nl-NL">
              <a:solidFill>
                <a:prstClr val="white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83568401"/>
      </p:ext>
    </p:extLst>
  </p:cSld>
  <p:clrMapOvr>
    <a:masterClrMapping/>
  </p:clrMapOvr>
  <p:transition spd="slow" advClick="0" advTm="9000">
    <p:fade/>
    <p:sndAc>
      <p:stSnd>
        <p:snd r:embed="rId2" name="Red Sails In The Sunset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xit" presetSubtype="4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8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8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7" presetClass="exit" presetSubtype="1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80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0-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3" presetClass="exit" presetSubtype="10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7" dur="8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7" presetClass="exit" presetSubtype="8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0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80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3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24" dur="8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6" presetID="7" presetClass="exit" presetSubtype="2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7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80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0" presetID="3" presetClass="exit" presetSubtype="5" fill="hold" nodeType="withEffect">
                                  <p:stCondLst>
                                    <p:cond delay="50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31" dur="8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53" presetClass="entr" presetSubtype="16" fill="hold" grpId="0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275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7" dur="275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2" hidden="1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24579" name="Rectangle 3" descr="_mg_2702_std"/>
          <p:cNvSpPr>
            <a:spLocks noGrp="1" noChangeAspect="1" noChangeArrowheads="1"/>
          </p:cNvSpPr>
          <p:nvPr isPhoto="1"/>
        </p:nvSpPr>
        <p:spPr bwMode="auto">
          <a:xfrm>
            <a:off x="0" y="0"/>
            <a:ext cx="11269663" cy="7129090"/>
          </a:xfrm>
          <a:prstGeom prst="rect">
            <a:avLst/>
          </a:prstGeom>
          <a:blipFill dpi="0" rotWithShape="1">
            <a:blip r:embed="rId2"/>
            <a:srcRect/>
            <a:stretch>
              <a:fillRect r="-10"/>
            </a:stretch>
          </a:blipFill>
          <a:ln w="9525">
            <a:solidFill>
              <a:schemeClr val="tx1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8271" tIns="49135" rIns="98271" bIns="49135"/>
          <a:lstStyle/>
          <a:p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6436551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La Gente Camina En El Paseo Marítimo De La Ciudad. Nieve Y Hielo. Formación  De Hielo Después De Una Fuerte Tormenta De Invierno Con Fuertes Heladas.  Fotos, Retratos, Imágenes Y Fotografía D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31" y="-1356736"/>
            <a:ext cx="11260632" cy="773369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7362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Imagen relacionada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791" y="0"/>
            <a:ext cx="11281454" cy="6337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218" name="Picture 2" descr="Se aproxima tormenta de nieve a Chicago - Hartford Courant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0374" y="0"/>
            <a:ext cx="8299127" cy="63280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049863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El tiempo: Tres días de frío invernal y de nieve en cotas bajas | España |  EL PAÍS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7124"/>
          <a:stretch/>
        </p:blipFill>
        <p:spPr bwMode="auto">
          <a:xfrm>
            <a:off x="-125809" y="-190500"/>
            <a:ext cx="11395472" cy="67435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477409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8000">
        <p:checker/>
      </p:transition>
    </mc:Choice>
    <mc:Fallback xmlns="">
      <p:transition spd="slow" advTm="8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El invierno se va... la nieve se queda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9571" y="-16098"/>
            <a:ext cx="11289234" cy="63765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361162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https://services.meteored.com/img/article/traed-mas-sal-mas-sal-para-las-carreteras-calles-y-aceras-heladas-es-la-guerra-%C2%BFpero-que-sales---2_128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7144"/>
            <a:ext cx="11269664" cy="64390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068359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Más frío: el viento se suma a la alerta amarilla por nieve en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87734"/>
            <a:ext cx="11269663" cy="66250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063209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6000">
        <p:checker/>
      </p:transition>
    </mc:Choice>
    <mc:Fallback>
      <p:transition spd="slow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El espectáculo del frío | La Rioja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25028"/>
            <a:ext cx="11269664" cy="64860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840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6000">
        <p:checker/>
      </p:transition>
    </mc:Choice>
    <mc:Fallback>
      <p:transition spd="slow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El operativo de limpieza de nieve por las calles contó con 86 trabajadores  | El Diario Vasc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2469" y="6400"/>
            <a:ext cx="11302132" cy="647333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40857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6000">
        <p:checker/>
      </p:transition>
    </mc:Choice>
    <mc:Fallback>
      <p:transition spd="slow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La AEMET avisa a los riojanos: tiempo frío, inestable y con algo de nieve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" y="-25276"/>
            <a:ext cx="11301199" cy="63625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3282750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6000">
        <p:checker/>
      </p:transition>
    </mc:Choice>
    <mc:Fallback>
      <p:transition spd="slow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Lluvia, frío y viento en Logroño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588" y="-24854"/>
            <a:ext cx="11271251" cy="6354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1063461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6000">
        <p:checker/>
      </p:transition>
    </mc:Choice>
    <mc:Fallback>
      <p:transition spd="slow" advTm="6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Evitar grandes afecciones: el plan que ha desarrollado Pamplona ante las  heladas y nevadas - Pamplona - Navarra.com. Noticias de Navarra, Osasuna,  Pamplona, deportes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1269663" cy="64677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01535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500" advTm="7000">
        <p:checker/>
      </p:transition>
    </mc:Choice>
    <mc:Fallback>
      <p:transition spd="slow" advTm="7000">
        <p:checker/>
      </p:transition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Picture 2" descr="http://1.bp.blogspot.com/-DPp_-kGDL64/TzR4_sgEQDI/AAAAAAAACWc/h2pOVQq0Y8Y/s1600/0k0289_gif-sicodelicos-21.gif"/>
          <p:cNvPicPr>
            <a:picLocks noChangeAspect="1" noChangeArrowheads="1" noCrop="1"/>
          </p:cNvPicPr>
          <p:nvPr/>
        </p:nvPicPr>
        <p:blipFill>
          <a:blip r:embed="rId2" cstate="print">
            <a:duotone>
              <a:prstClr val="black"/>
              <a:schemeClr val="accent5">
                <a:tint val="45000"/>
                <a:satMod val="400000"/>
              </a:schemeClr>
            </a:duotone>
          </a:blip>
          <a:srcRect/>
          <a:stretch>
            <a:fillRect/>
          </a:stretch>
        </p:blipFill>
        <p:spPr bwMode="auto">
          <a:xfrm>
            <a:off x="-1" y="0"/>
            <a:ext cx="11269664" cy="6337300"/>
          </a:xfrm>
          <a:prstGeom prst="rect">
            <a:avLst/>
          </a:prstGeom>
          <a:noFill/>
        </p:spPr>
      </p:pic>
      <p:pic>
        <p:nvPicPr>
          <p:cNvPr id="155652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3125756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3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8058122" y="3125764"/>
            <a:ext cx="6337300" cy="857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4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0"/>
            <a:ext cx="11269663" cy="642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5" name="Image 2" descr="swirlrainbw3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10800000">
            <a:off x="7" y="6268287"/>
            <a:ext cx="11269663" cy="6901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5650" name="Picture 2" descr="CARA"/>
          <p:cNvPicPr>
            <a:picLocks noChangeAspect="1" noChangeArrowheads="1"/>
          </p:cNvPicPr>
          <p:nvPr/>
        </p:nvPicPr>
        <p:blipFill>
          <a:blip r:embed="rId4" cstate="email"/>
          <a:srcRect/>
          <a:stretch>
            <a:fillRect/>
          </a:stretch>
        </p:blipFill>
        <p:spPr bwMode="auto">
          <a:xfrm>
            <a:off x="677365" y="5363259"/>
            <a:ext cx="742625" cy="632541"/>
          </a:xfrm>
          <a:prstGeom prst="rect">
            <a:avLst/>
          </a:prstGeom>
          <a:noFill/>
          <a:ln w="38100">
            <a:solidFill>
              <a:srgbClr val="1CDEF8"/>
            </a:solidFill>
            <a:miter lim="800000"/>
            <a:headEnd/>
            <a:tailEnd/>
          </a:ln>
        </p:spPr>
      </p:pic>
      <p:sp>
        <p:nvSpPr>
          <p:cNvPr id="19" name="18 Rectángulo"/>
          <p:cNvSpPr/>
          <p:nvPr/>
        </p:nvSpPr>
        <p:spPr>
          <a:xfrm>
            <a:off x="2440721" y="4224884"/>
            <a:ext cx="3318072" cy="1066951"/>
          </a:xfrm>
          <a:prstGeom prst="rect">
            <a:avLst/>
          </a:prstGeom>
        </p:spPr>
        <p:txBody>
          <a:bodyPr wrap="square" lIns="81272" tIns="40636" rIns="81272" bIns="40636">
            <a:spAutoFit/>
          </a:bodyPr>
          <a:lstStyle/>
          <a:p>
            <a:pPr algn="ctr"/>
            <a:endParaRPr lang="es-ES" sz="6400" kern="10" dirty="0">
              <a:ln w="28575">
                <a:solidFill>
                  <a:schemeClr val="tx1"/>
                </a:solidFill>
                <a:round/>
                <a:headEnd/>
                <a:tailEnd/>
              </a:ln>
              <a:solidFill>
                <a:srgbClr val="0066CC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/>
            </a:endParaRPr>
          </a:p>
        </p:txBody>
      </p:sp>
      <p:sp>
        <p:nvSpPr>
          <p:cNvPr id="22" name="WordArt 12"/>
          <p:cNvSpPr>
            <a:spLocks noChangeArrowheads="1" noChangeShapeType="1" noTextEdit="1"/>
          </p:cNvSpPr>
          <p:nvPr/>
        </p:nvSpPr>
        <p:spPr bwMode="auto">
          <a:xfrm>
            <a:off x="793967" y="463170"/>
            <a:ext cx="3688736" cy="2907875"/>
          </a:xfrm>
          <a:prstGeom prst="rect">
            <a:avLst/>
          </a:prstGeom>
        </p:spPr>
        <p:txBody>
          <a:bodyPr wrap="none" lIns="81272" tIns="40636" rIns="81272" bIns="40636" fromWordArt="1">
            <a:prstTxWarp prst="textPlain">
              <a:avLst>
                <a:gd name="adj" fmla="val 46223"/>
              </a:avLst>
            </a:prstTxWarp>
          </a:bodyPr>
          <a:lstStyle/>
          <a:p>
            <a:pPr algn="ctr"/>
            <a:r>
              <a:rPr lang="es-ES" sz="5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UN FUERTE </a:t>
            </a:r>
          </a:p>
          <a:p>
            <a:pPr algn="ctr"/>
            <a:r>
              <a:rPr lang="es-ES" sz="5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ABRAZO,</a:t>
            </a:r>
          </a:p>
          <a:p>
            <a:pPr algn="ctr"/>
            <a:r>
              <a:rPr lang="es-ES" sz="5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QUE TENGAS</a:t>
            </a:r>
          </a:p>
          <a:p>
            <a:pPr algn="ctr"/>
            <a:r>
              <a:rPr lang="es-ES" sz="5400" kern="10" dirty="0" smtClean="0">
                <a:ln w="19050">
                  <a:solidFill>
                    <a:srgbClr val="0000FF"/>
                  </a:solidFill>
                  <a:round/>
                  <a:headEnd/>
                  <a:tailEnd/>
                </a:ln>
                <a:solidFill>
                  <a:srgbClr val="FFFF00"/>
                </a:solidFill>
                <a:effectLst>
                  <a:outerShdw dist="35921" dir="2700000" algn="ctr" rotWithShape="0">
                    <a:srgbClr val="990000"/>
                  </a:outerShdw>
                </a:effectLst>
                <a:latin typeface="Ravie" pitchFamily="82" charset="0"/>
              </a:rPr>
              <a:t> UN BUEN DIA</a:t>
            </a:r>
          </a:p>
          <a:p>
            <a:pPr algn="ctr"/>
            <a:endParaRPr lang="es-ES" sz="3200" kern="10" dirty="0">
              <a:ln w="19050">
                <a:solidFill>
                  <a:srgbClr val="0000FF"/>
                </a:solidFill>
                <a:round/>
                <a:headEnd/>
                <a:tailEnd/>
              </a:ln>
              <a:solidFill>
                <a:srgbClr val="FFFF00"/>
              </a:solidFill>
              <a:effectLst>
                <a:outerShdw dist="35921" dir="2700000" algn="ctr" rotWithShape="0">
                  <a:srgbClr val="990000"/>
                </a:outerShdw>
              </a:effectLst>
              <a:latin typeface="Rockwell Extra Bold" pitchFamily="18" charset="0"/>
            </a:endParaRPr>
          </a:p>
        </p:txBody>
      </p:sp>
      <p:sp>
        <p:nvSpPr>
          <p:cNvPr id="12" name="Text Box 3"/>
          <p:cNvSpPr txBox="1">
            <a:spLocks noChangeArrowheads="1"/>
          </p:cNvSpPr>
          <p:nvPr/>
        </p:nvSpPr>
        <p:spPr bwMode="auto">
          <a:xfrm>
            <a:off x="6365580" y="855415"/>
            <a:ext cx="4311408" cy="4473141"/>
          </a:xfrm>
          <a:prstGeom prst="rect">
            <a:avLst/>
          </a:prstGeom>
          <a:noFill/>
          <a:ln w="38100">
            <a:noFill/>
            <a:miter lim="800000"/>
            <a:headEnd/>
            <a:tailEnd/>
          </a:ln>
          <a:effectLst/>
        </p:spPr>
        <p:txBody>
          <a:bodyPr wrap="square" lIns="101720" tIns="50860" rIns="101720" bIns="50860">
            <a:spAutoFit/>
          </a:bodyPr>
          <a:lstStyle/>
          <a:p>
            <a:pPr algn="ctr" defTabSz="1017133" eaLnBrk="0" hangingPunct="0">
              <a:spcBef>
                <a:spcPct val="50000"/>
              </a:spcBef>
            </a:pPr>
            <a:endParaRPr lang="fr-FR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40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Hoy</a:t>
            </a:r>
            <a:r>
              <a:rPr lang="fr-FR" sz="40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es </a:t>
            </a:r>
            <a:fld id="{547A8F08-4E97-4815-9C23-5989351D5EDB}" type="datetime2">
              <a:rPr lang="es-ES_tradnl" sz="40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jueves, 10 de diciembre de 2020</a:t>
            </a:fld>
            <a:endParaRPr lang="es-ES" sz="40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  <a:p>
            <a:pPr algn="ctr" defTabSz="1017133" eaLnBrk="0" hangingPunct="0">
              <a:spcBef>
                <a:spcPct val="50000"/>
              </a:spcBef>
            </a:pP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Ahora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</a:t>
            </a:r>
            <a:r>
              <a:rPr lang="fr-FR" sz="3600" dirty="0" err="1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mismo</a:t>
            </a:r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son las </a:t>
            </a:r>
            <a:fld id="{D4F074C5-9B07-4D47-A00C-C4AC33E005FE}" type="datetime10">
              <a:rPr lang="fr-FR" sz="360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pPr algn="ctr" defTabSz="1017133" eaLnBrk="0" hangingPunct="0">
                <a:spcBef>
                  <a:spcPct val="50000"/>
                </a:spcBef>
              </a:pPr>
              <a:t>09:15</a:t>
            </a:fld>
            <a:r>
              <a:rPr lang="fr-FR" sz="3600" dirty="0">
                <a:solidFill>
                  <a:srgbClr val="FFFF00"/>
                </a:solidFill>
                <a:latin typeface="Comic Sans MS" pitchFamily="66" charset="0"/>
                <a:cs typeface="Arial" charset="0"/>
              </a:rPr>
              <a:t> h.</a:t>
            </a:r>
          </a:p>
          <a:p>
            <a:pPr algn="ctr" defTabSz="1017133" eaLnBrk="0" hangingPunct="0">
              <a:spcBef>
                <a:spcPct val="50000"/>
              </a:spcBef>
            </a:pPr>
            <a:endParaRPr lang="fr-FR" sz="3600" dirty="0">
              <a:solidFill>
                <a:srgbClr val="FFFF00"/>
              </a:solidFill>
              <a:latin typeface="Comic Sans MS" pitchFamily="66" charset="0"/>
              <a:cs typeface="Arial" charset="0"/>
            </a:endParaRPr>
          </a:p>
        </p:txBody>
      </p:sp>
      <p:pic>
        <p:nvPicPr>
          <p:cNvPr id="13" name="Picture 6" descr="http://www.nombres-animados.net/Letra-J/Jose-Luis/Nombre-animado-Jose-Luis-04.gif"/>
          <p:cNvPicPr>
            <a:picLocks noChangeAspect="1" noChangeArrowheads="1" noCrop="1"/>
          </p:cNvPicPr>
          <p:nvPr/>
        </p:nvPicPr>
        <p:blipFill>
          <a:blip r:embed="rId5">
            <a:duotone>
              <a:schemeClr val="accent5">
                <a:shade val="45000"/>
                <a:satMod val="135000"/>
              </a:schemeClr>
              <a:prstClr val="white"/>
            </a:duotone>
          </a:blip>
          <a:srcRect/>
          <a:stretch>
            <a:fillRect/>
          </a:stretch>
        </p:blipFill>
        <p:spPr bwMode="auto">
          <a:xfrm>
            <a:off x="1902016" y="5126004"/>
            <a:ext cx="2475822" cy="863145"/>
          </a:xfrm>
          <a:prstGeom prst="rect">
            <a:avLst/>
          </a:prstGeom>
          <a:noFill/>
        </p:spPr>
      </p:pic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500" advTm="14000">
        <p:checker/>
      </p:transition>
    </mc:Choice>
    <mc:Fallback xmlns="">
      <p:transition spd="slow" advTm="14000">
        <p:checker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mph" presetSubtype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rctx="PPT">
                                        <p:cTn id="6" dur="indefinite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style.opacity</p:attrName>
                                        </p:attrNameLst>
                                      </p:cBhvr>
                                      <p:to>
                                        <p:strVal val="0.25"/>
                                      </p:to>
                                    </p:set>
                                    <p:animEffect filter="image" prLst="opacity: 0.25">
                                      <p:cBhvr rctx="IE">
                                        <p:cTn id="7" dur="indefinite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2" presetClass="emph" presetSubtype="0" repeatCount="indefinite" fill="hold" grpId="1" nodeType="after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10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1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12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-7200000" s="0" l="0"/>
                                      </p:by>
                                    </p:animClr>
                                    <p:set>
                                      <p:cBhvr>
                                        <p:cTn id="13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42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2000"/>
                            </p:stCondLst>
                            <p:childTnLst>
                              <p:par>
                                <p:cTn id="20" presetID="6" presetClass="exit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21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7000"/>
                            </p:stCondLst>
                            <p:childTnLst>
                              <p:par>
                                <p:cTn id="24" presetID="12" presetClass="entr" presetSubtype="1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lide(fromTop)">
                                      <p:cBhvr>
                                        <p:cTn id="26" dur="1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" grpId="0" animBg="1"/>
      <p:bldP spid="22" grpId="1" animBg="1"/>
      <p:bldP spid="12" grpId="0"/>
    </p:bld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478704"/>
            <a:ext cx="11269663" cy="211243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689949"/>
            <a:ext cx="11269663" cy="4647353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41760" y="0"/>
            <a:ext cx="6010487" cy="14434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760362"/>
            <a:ext cx="11269663" cy="23698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smtClean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smtClean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smtClean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smtClean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408708" y="4365698"/>
            <a:ext cx="3286985" cy="16158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 smtClean="0">
                <a:solidFill>
                  <a:srgbClr val="0066FF"/>
                </a:solidFill>
              </a:rPr>
              <a:t> </a:t>
            </a:r>
          </a:p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b="1" smtClean="0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9625" y="3872794"/>
            <a:ext cx="2911330" cy="21828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77434" y="4506524"/>
            <a:ext cx="1502622" cy="9153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746163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239065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731967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224869"/>
            <a:ext cx="657397" cy="4929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IRITANDO DE FRIO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TIRITANDO DE FRIO</Template>
  <TotalTime>58</TotalTime>
  <Words>557</Words>
  <Application>Microsoft Office PowerPoint</Application>
  <PresentationFormat>Personalizado</PresentationFormat>
  <Paragraphs>28</Paragraphs>
  <Slides>61</Slides>
  <Notes>2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61</vt:i4>
      </vt:variant>
    </vt:vector>
  </HeadingPairs>
  <TitlesOfParts>
    <vt:vector size="63" baseType="lpstr">
      <vt:lpstr>TIRITANDO DE FRIO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24</cp:revision>
  <dcterms:created xsi:type="dcterms:W3CDTF">2020-12-10T08:15:24Z</dcterms:created>
  <dcterms:modified xsi:type="dcterms:W3CDTF">2020-12-10T09:13:41Z</dcterms:modified>
</cp:coreProperties>
</file>