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84" r:id="rId3"/>
    <p:sldId id="329" r:id="rId4"/>
    <p:sldId id="293" r:id="rId5"/>
    <p:sldId id="294" r:id="rId6"/>
    <p:sldId id="297" r:id="rId7"/>
    <p:sldId id="299" r:id="rId8"/>
    <p:sldId id="295" r:id="rId9"/>
    <p:sldId id="296" r:id="rId10"/>
    <p:sldId id="298" r:id="rId11"/>
    <p:sldId id="300" r:id="rId12"/>
    <p:sldId id="302" r:id="rId13"/>
    <p:sldId id="303" r:id="rId14"/>
    <p:sldId id="305" r:id="rId15"/>
    <p:sldId id="304" r:id="rId16"/>
    <p:sldId id="325" r:id="rId17"/>
    <p:sldId id="306" r:id="rId18"/>
    <p:sldId id="307" r:id="rId19"/>
    <p:sldId id="308" r:id="rId20"/>
    <p:sldId id="309" r:id="rId21"/>
    <p:sldId id="326" r:id="rId22"/>
    <p:sldId id="310" r:id="rId23"/>
    <p:sldId id="311" r:id="rId24"/>
    <p:sldId id="312" r:id="rId25"/>
    <p:sldId id="317" r:id="rId26"/>
    <p:sldId id="323" r:id="rId27"/>
    <p:sldId id="313" r:id="rId28"/>
    <p:sldId id="314" r:id="rId29"/>
    <p:sldId id="315" r:id="rId30"/>
    <p:sldId id="316" r:id="rId31"/>
    <p:sldId id="319" r:id="rId32"/>
    <p:sldId id="318" r:id="rId33"/>
    <p:sldId id="320" r:id="rId34"/>
    <p:sldId id="321" r:id="rId35"/>
    <p:sldId id="322" r:id="rId36"/>
    <p:sldId id="292" r:id="rId37"/>
    <p:sldId id="330"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o49shhfcW37c8oROXDr2w==" hashData="WQJTc9rbO7+8oungYTk4VFijRA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23/02/2015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23/02/2015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4.bp.blogspot.com/-9RR25zvO1xg/T33CYMv8vyI/AAAAAAAAB3Q/qbArQCSX3wE/s1600/el%2Bgato%2Bmas%2Bgordo%2Bdel%2Bmundo.jpg"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42.jpeg"/><Relationship Id="rId4" Type="http://schemas.openxmlformats.org/officeDocument/2006/relationships/image" Target="../media/image4.gif"/></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el-gato-y-el-pez.jpg"/>
          <p:cNvPicPr>
            <a:picLocks noChangeAspect="1" noChangeArrowheads="1"/>
          </p:cNvPicPr>
          <p:nvPr/>
        </p:nvPicPr>
        <p:blipFill>
          <a:blip r:embed="rId4" cstate="print"/>
          <a:srcRect/>
          <a:stretch>
            <a:fillRect/>
          </a:stretch>
        </p:blipFill>
        <p:spPr bwMode="auto">
          <a:xfrm>
            <a:off x="-1" y="0"/>
            <a:ext cx="9144001"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1988840"/>
            <a:ext cx="6887688"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Gill Sans Ultra Bold" pitchFamily="34" charset="0"/>
              </a:rPr>
              <a:t>¡¡TIENES GATO¡¡</a:t>
            </a: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Gill Sans Ultra Bold" pitchFamily="34"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9000">
    <p:dissolve/>
    <p:sndAc>
      <p:stSnd>
        <p:snd r:embed="rId3" name="Bill Bail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el-gato-y-el-pez.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83768" y="3140968"/>
            <a:ext cx="5814392" cy="2862322"/>
          </a:xfrm>
          <a:prstGeom prst="rect">
            <a:avLst/>
          </a:prstGeom>
        </p:spPr>
        <p:txBody>
          <a:bodyPr wrap="square">
            <a:spAutoFit/>
          </a:bodyPr>
          <a:lstStyle/>
          <a:p>
            <a:r>
              <a:rPr lang="es-ES" sz="2000" i="1" dirty="0" smtClean="0">
                <a:effectLst>
                  <a:glow rad="228600">
                    <a:schemeClr val="accent5">
                      <a:satMod val="175000"/>
                      <a:alpha val="40000"/>
                    </a:schemeClr>
                  </a:glow>
                </a:effectLst>
              </a:rPr>
              <a:t>¡Gatos, gatos, gatos! Sabemos muy bien cuánto le gustan los gatos a nuestros </a:t>
            </a:r>
            <a:r>
              <a:rPr lang="es-ES" sz="2000" i="1" dirty="0" smtClean="0">
                <a:effectLst>
                  <a:glow rad="228600">
                    <a:schemeClr val="accent5">
                      <a:satMod val="175000"/>
                      <a:alpha val="40000"/>
                    </a:schemeClr>
                  </a:glow>
                </a:effectLst>
              </a:rPr>
              <a:t>amigos de mis </a:t>
            </a:r>
            <a:r>
              <a:rPr lang="es-ES" sz="2000" i="1" dirty="0" err="1" smtClean="0">
                <a:effectLst>
                  <a:glow rad="228600">
                    <a:schemeClr val="accent5">
                      <a:satMod val="175000"/>
                      <a:alpha val="40000"/>
                    </a:schemeClr>
                  </a:glow>
                </a:effectLst>
              </a:rPr>
              <a:t>pps</a:t>
            </a:r>
            <a:r>
              <a:rPr lang="es-ES" sz="2000" i="1" dirty="0" smtClean="0">
                <a:effectLst>
                  <a:glow rad="228600">
                    <a:schemeClr val="accent5">
                      <a:satMod val="175000"/>
                      <a:alpha val="40000"/>
                    </a:schemeClr>
                  </a:glow>
                </a:effectLst>
              </a:rPr>
              <a:t>.</a:t>
            </a:r>
          </a:p>
          <a:p>
            <a:r>
              <a:rPr lang="es-ES" sz="2000" i="1" dirty="0" smtClean="0">
                <a:effectLst>
                  <a:glow rad="228600">
                    <a:schemeClr val="accent5">
                      <a:satMod val="175000"/>
                      <a:alpha val="40000"/>
                    </a:schemeClr>
                  </a:glow>
                </a:effectLst>
              </a:rPr>
              <a:t>Te dejo c</a:t>
            </a:r>
            <a:r>
              <a:rPr lang="es-ES" sz="2000" i="1" dirty="0" smtClean="0">
                <a:effectLst>
                  <a:glow rad="228600">
                    <a:schemeClr val="accent5">
                      <a:satMod val="175000"/>
                      <a:alpha val="40000"/>
                    </a:schemeClr>
                  </a:glow>
                </a:effectLst>
              </a:rPr>
              <a:t>on </a:t>
            </a:r>
            <a:r>
              <a:rPr lang="es-ES" sz="2000" i="1" dirty="0" smtClean="0">
                <a:effectLst>
                  <a:glow rad="228600">
                    <a:schemeClr val="accent5">
                      <a:satMod val="175000"/>
                      <a:alpha val="40000"/>
                    </a:schemeClr>
                  </a:glow>
                </a:effectLst>
              </a:rPr>
              <a:t>investigaciones, estudios y curiosidades científicas sobre estos </a:t>
            </a:r>
            <a:r>
              <a:rPr lang="es-ES" sz="2000" b="1" i="1" dirty="0" smtClean="0">
                <a:effectLst>
                  <a:glow rad="228600">
                    <a:schemeClr val="accent5">
                      <a:satMod val="175000"/>
                      <a:alpha val="40000"/>
                    </a:schemeClr>
                  </a:glow>
                </a:effectLst>
              </a:rPr>
              <a:t>adorables felinos</a:t>
            </a:r>
            <a:r>
              <a:rPr lang="es-ES" sz="2000" i="1" dirty="0" smtClean="0">
                <a:effectLst>
                  <a:glow rad="228600">
                    <a:schemeClr val="accent5">
                      <a:satMod val="175000"/>
                      <a:alpha val="40000"/>
                    </a:schemeClr>
                  </a:glow>
                </a:effectLst>
              </a:rPr>
              <a:t>. </a:t>
            </a:r>
            <a:endParaRPr lang="es-ES" sz="2000" i="1" dirty="0" smtClean="0">
              <a:effectLst>
                <a:glow rad="228600">
                  <a:schemeClr val="accent5">
                    <a:satMod val="175000"/>
                    <a:alpha val="40000"/>
                  </a:schemeClr>
                </a:glow>
              </a:effectLst>
            </a:endParaRPr>
          </a:p>
          <a:p>
            <a:r>
              <a:rPr lang="es-ES" sz="2000" i="1" dirty="0" smtClean="0">
                <a:effectLst>
                  <a:glow rad="228600">
                    <a:schemeClr val="accent5">
                      <a:satMod val="175000"/>
                      <a:alpha val="40000"/>
                    </a:schemeClr>
                  </a:glow>
                </a:effectLst>
              </a:rPr>
              <a:t>En </a:t>
            </a:r>
            <a:r>
              <a:rPr lang="es-ES" sz="2000" i="1" dirty="0" smtClean="0">
                <a:effectLst>
                  <a:glow rad="228600">
                    <a:schemeClr val="accent5">
                      <a:satMod val="175000"/>
                      <a:alpha val="40000"/>
                    </a:schemeClr>
                  </a:glow>
                </a:effectLst>
              </a:rPr>
              <a:t>el día de hoy, haciendo un recuento de muchos de ellos, tengo nada menos que </a:t>
            </a:r>
            <a:r>
              <a:rPr lang="es-ES" sz="2000" b="1" i="1" dirty="0" smtClean="0">
                <a:effectLst>
                  <a:glow rad="228600">
                    <a:schemeClr val="accent5">
                      <a:satMod val="175000"/>
                      <a:alpha val="40000"/>
                    </a:schemeClr>
                  </a:glow>
                </a:effectLst>
              </a:rPr>
              <a:t>unas</a:t>
            </a:r>
            <a:r>
              <a:rPr lang="es-ES" sz="2000" b="1" i="1" dirty="0" smtClean="0">
                <a:effectLst>
                  <a:glow rad="228600">
                    <a:schemeClr val="accent5">
                      <a:satMod val="175000"/>
                      <a:alpha val="40000"/>
                    </a:schemeClr>
                  </a:glow>
                </a:effectLst>
              </a:rPr>
              <a:t> </a:t>
            </a:r>
            <a:r>
              <a:rPr lang="es-ES" sz="2000" b="1" i="1" dirty="0" smtClean="0">
                <a:effectLst>
                  <a:glow rad="228600">
                    <a:schemeClr val="accent5">
                      <a:satMod val="175000"/>
                      <a:alpha val="40000"/>
                    </a:schemeClr>
                  </a:glow>
                </a:effectLst>
              </a:rPr>
              <a:t>curiosidades sobre los gatos</a:t>
            </a:r>
            <a:r>
              <a:rPr lang="es-ES" sz="2000" i="1" dirty="0" smtClean="0">
                <a:effectLst>
                  <a:glow rad="228600">
                    <a:schemeClr val="accent5">
                      <a:satMod val="175000"/>
                      <a:alpha val="40000"/>
                    </a:schemeClr>
                  </a:glow>
                </a:effectLst>
              </a:rPr>
              <a:t> que realmente te asombraran, </a:t>
            </a:r>
            <a:endParaRPr lang="es-ES" sz="2000" i="1" dirty="0" smtClean="0">
              <a:effectLst>
                <a:glow rad="228600">
                  <a:schemeClr val="accent5">
                    <a:satMod val="175000"/>
                    <a:alpha val="40000"/>
                  </a:schemeClr>
                </a:glow>
              </a:effectLst>
            </a:endParaRPr>
          </a:p>
          <a:p>
            <a:r>
              <a:rPr lang="es-ES" sz="2000" b="1" i="1" dirty="0" smtClean="0">
                <a:effectLst>
                  <a:glow rad="228600">
                    <a:schemeClr val="accent5">
                      <a:satMod val="175000"/>
                      <a:alpha val="40000"/>
                    </a:schemeClr>
                  </a:glow>
                </a:effectLst>
              </a:rPr>
              <a:t>datos </a:t>
            </a:r>
            <a:r>
              <a:rPr lang="es-ES" sz="2000" b="1" i="1" dirty="0" smtClean="0">
                <a:effectLst>
                  <a:glow rad="228600">
                    <a:schemeClr val="accent5">
                      <a:satMod val="175000"/>
                      <a:alpha val="40000"/>
                    </a:schemeClr>
                  </a:glow>
                </a:effectLst>
              </a:rPr>
              <a:t>interesantes sobre los </a:t>
            </a:r>
            <a:r>
              <a:rPr lang="es-ES" sz="2000" b="1" i="1" dirty="0" smtClean="0">
                <a:effectLst>
                  <a:glow rad="228600">
                    <a:schemeClr val="accent5">
                      <a:satMod val="175000"/>
                      <a:alpha val="40000"/>
                    </a:schemeClr>
                  </a:glow>
                </a:effectLst>
              </a:rPr>
              <a:t>gatos</a:t>
            </a:r>
            <a:r>
              <a:rPr lang="es-ES" sz="2000" i="1" dirty="0" smtClean="0">
                <a:effectLst>
                  <a:glow rad="228600">
                    <a:schemeClr val="accent5">
                      <a:satMod val="175000"/>
                      <a:alpha val="40000"/>
                    </a:schemeClr>
                  </a:glow>
                </a:effectLst>
              </a:rPr>
              <a:t>. </a:t>
            </a:r>
          </a:p>
          <a:p>
            <a:r>
              <a:rPr lang="es-ES" sz="2000" i="1" dirty="0" smtClean="0">
                <a:effectLst>
                  <a:glow rad="228600">
                    <a:schemeClr val="accent5">
                      <a:satMod val="175000"/>
                      <a:alpha val="40000"/>
                    </a:schemeClr>
                  </a:glow>
                </a:effectLst>
              </a:rPr>
              <a:t>A </a:t>
            </a:r>
            <a:r>
              <a:rPr lang="es-ES" sz="2000" i="1" dirty="0" smtClean="0">
                <a:effectLst>
                  <a:glow rad="228600">
                    <a:schemeClr val="accent5">
                      <a:satMod val="175000"/>
                      <a:alpha val="40000"/>
                    </a:schemeClr>
                  </a:glow>
                </a:effectLst>
              </a:rPr>
              <a:t>ver si las conocías todas...</a:t>
            </a:r>
            <a:endParaRPr lang="es-ES" sz="2000" i="1" dirty="0">
              <a:effectLst>
                <a:glow rad="228600">
                  <a:schemeClr val="accent5">
                    <a:satMod val="175000"/>
                    <a:alpha val="40000"/>
                  </a:schemeClr>
                </a:glow>
              </a:effectLst>
            </a:endParaRPr>
          </a:p>
        </p:txBody>
      </p:sp>
      <p:pic>
        <p:nvPicPr>
          <p:cNvPr id="3" name="Picture 1" descr="C:\Documents and Settings\Dell\Escritorio\gato4-300x288.jpg"/>
          <p:cNvPicPr>
            <a:picLocks noChangeAspect="1" noChangeArrowheads="1"/>
          </p:cNvPicPr>
          <p:nvPr/>
        </p:nvPicPr>
        <p:blipFill>
          <a:blip r:embed="rId2" cstate="print"/>
          <a:srcRect/>
          <a:stretch>
            <a:fillRect/>
          </a:stretch>
        </p:blipFill>
        <p:spPr bwMode="auto">
          <a:xfrm>
            <a:off x="611560" y="404664"/>
            <a:ext cx="2160240" cy="2073830"/>
          </a:xfrm>
          <a:prstGeom prst="rect">
            <a:avLst/>
          </a:prstGeom>
          <a:noFill/>
          <a:effectLst>
            <a:softEdge rad="317500"/>
          </a:effectLst>
        </p:spPr>
      </p:pic>
      <p:pic>
        <p:nvPicPr>
          <p:cNvPr id="4"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onocimiento-gatuno-30-curiosidades-sobre-los-gat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nocimiento-gatuno-30-curiosidades-sobre-los-gatos-4.jpg"/>
          <p:cNvPicPr>
            <a:picLocks noChangeAspect="1" noChangeArrowheads="1"/>
          </p:cNvPicPr>
          <p:nvPr/>
        </p:nvPicPr>
        <p:blipFill>
          <a:blip r:embed="rId2" cstate="print"/>
          <a:srcRect/>
          <a:stretch>
            <a:fillRect/>
          </a:stretch>
        </p:blipFill>
        <p:spPr bwMode="auto">
          <a:xfrm>
            <a:off x="0" y="0"/>
            <a:ext cx="9143999" cy="6858000"/>
          </a:xfrm>
          <a:prstGeom prst="rect">
            <a:avLst/>
          </a:prstGeom>
          <a:noFill/>
        </p:spPr>
      </p:pic>
      <p:sp>
        <p:nvSpPr>
          <p:cNvPr id="2" name="1 Rectángulo"/>
          <p:cNvSpPr/>
          <p:nvPr/>
        </p:nvSpPr>
        <p:spPr>
          <a:xfrm>
            <a:off x="5255568" y="476672"/>
            <a:ext cx="3636912" cy="1477328"/>
          </a:xfrm>
          <a:prstGeom prst="rect">
            <a:avLst/>
          </a:prstGeom>
        </p:spPr>
        <p:txBody>
          <a:bodyPr wrap="square">
            <a:spAutoFit/>
          </a:bodyPr>
          <a:lstStyle/>
          <a:p>
            <a:r>
              <a:rPr lang="es-ES" b="1" i="1" dirty="0" smtClean="0">
                <a:solidFill>
                  <a:srgbClr val="FFFF00"/>
                </a:solidFill>
                <a:effectLst>
                  <a:glow rad="228600">
                    <a:schemeClr val="accent2">
                      <a:satMod val="175000"/>
                      <a:alpha val="40000"/>
                    </a:schemeClr>
                  </a:glow>
                </a:effectLst>
              </a:rPr>
              <a:t>Los músculos del oído externo</a:t>
            </a:r>
          </a:p>
          <a:p>
            <a:r>
              <a:rPr lang="es-ES" i="1" dirty="0" smtClean="0">
                <a:solidFill>
                  <a:srgbClr val="FFFF00"/>
                </a:solidFill>
                <a:effectLst>
                  <a:glow rad="228600">
                    <a:schemeClr val="accent2">
                      <a:satMod val="175000"/>
                      <a:alpha val="40000"/>
                    </a:schemeClr>
                  </a:glow>
                </a:effectLst>
              </a:rPr>
              <a:t>Mientras los humanos tenemos solo 6 músculos para controlar cada uno de nuestros oídos externos, los gatos tienen un total de 32.</a:t>
            </a:r>
            <a:endParaRPr lang="es-ES" i="1" dirty="0">
              <a:solidFill>
                <a:srgbClr val="FFFF00"/>
              </a:solidFill>
              <a:effectLst>
                <a:glow rad="228600">
                  <a:schemeClr val="accent2">
                    <a:satMod val="175000"/>
                    <a:alpha val="40000"/>
                  </a:schemeClr>
                </a:glow>
              </a:effectLst>
            </a:endParaRPr>
          </a:p>
        </p:txBody>
      </p:sp>
    </p:spTree>
  </p:cSld>
  <p:clrMapOvr>
    <a:masterClrMapping/>
  </p:clrMapOvr>
  <p:transition spd="slow" advTm="1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onocimiento-gatuno-30-curiosidades-sobre-los-gatos-6.jpg"/>
          <p:cNvPicPr>
            <a:picLocks noChangeAspect="1" noChangeArrowheads="1"/>
          </p:cNvPicPr>
          <p:nvPr/>
        </p:nvPicPr>
        <p:blipFill>
          <a:blip r:embed="rId2" cstate="print"/>
          <a:srcRect/>
          <a:stretch>
            <a:fillRect/>
          </a:stretch>
        </p:blipFill>
        <p:spPr bwMode="auto">
          <a:xfrm>
            <a:off x="0" y="0"/>
            <a:ext cx="9181088" cy="6858000"/>
          </a:xfrm>
          <a:prstGeom prst="rect">
            <a:avLst/>
          </a:prstGeom>
          <a:noFill/>
        </p:spPr>
      </p:pic>
      <p:sp>
        <p:nvSpPr>
          <p:cNvPr id="2" name="1 Rectángulo"/>
          <p:cNvSpPr/>
          <p:nvPr/>
        </p:nvSpPr>
        <p:spPr>
          <a:xfrm>
            <a:off x="3995936" y="260648"/>
            <a:ext cx="4860032" cy="1754326"/>
          </a:xfrm>
          <a:prstGeom prst="rect">
            <a:avLst/>
          </a:prstGeom>
        </p:spPr>
        <p:txBody>
          <a:bodyPr wrap="square">
            <a:spAutoFit/>
          </a:bodyPr>
          <a:lstStyle/>
          <a:p>
            <a:r>
              <a:rPr lang="es-ES" i="1" dirty="0" smtClean="0">
                <a:effectLst>
                  <a:glow rad="228600">
                    <a:schemeClr val="accent5">
                      <a:satMod val="175000"/>
                      <a:alpha val="40000"/>
                    </a:schemeClr>
                  </a:glow>
                  <a:outerShdw blurRad="38100" dist="38100" dir="2700000" algn="tl">
                    <a:srgbClr val="000000">
                      <a:alpha val="43137"/>
                    </a:srgbClr>
                  </a:outerShdw>
                </a:effectLst>
              </a:rPr>
              <a:t>(¡</a:t>
            </a:r>
            <a:r>
              <a:rPr lang="es-ES" i="1" dirty="0" err="1" smtClean="0">
                <a:effectLst>
                  <a:glow rad="228600">
                    <a:schemeClr val="accent5">
                      <a:satMod val="175000"/>
                      <a:alpha val="40000"/>
                    </a:schemeClr>
                  </a:glow>
                  <a:outerShdw blurRad="38100" dist="38100" dir="2700000" algn="tl">
                    <a:srgbClr val="000000">
                      <a:alpha val="43137"/>
                    </a:srgbClr>
                  </a:outerShdw>
                </a:effectLst>
              </a:rPr>
              <a:t>Grrrr</a:t>
            </a:r>
            <a:r>
              <a:rPr lang="es-ES" i="1" dirty="0" smtClean="0">
                <a:effectLst>
                  <a:glow rad="228600">
                    <a:schemeClr val="accent5">
                      <a:satMod val="175000"/>
                      <a:alpha val="40000"/>
                    </a:schemeClr>
                  </a:glow>
                  <a:outerShdw blurRad="38100" dist="38100" dir="2700000" algn="tl">
                    <a:srgbClr val="000000">
                      <a:alpha val="43137"/>
                    </a:srgbClr>
                  </a:outerShdw>
                </a:effectLst>
              </a:rPr>
              <a:t>! ¡Soy una fiera carnívora!)</a:t>
            </a:r>
          </a:p>
          <a:p>
            <a:r>
              <a:rPr lang="es-ES" b="1" i="1" dirty="0" smtClean="0">
                <a:effectLst>
                  <a:glow rad="228600">
                    <a:schemeClr val="accent5">
                      <a:satMod val="175000"/>
                      <a:alpha val="40000"/>
                    </a:schemeClr>
                  </a:glow>
                  <a:outerShdw blurRad="38100" dist="38100" dir="2700000" algn="tl">
                    <a:srgbClr val="000000">
                      <a:alpha val="43137"/>
                    </a:srgbClr>
                  </a:outerShdw>
                </a:effectLst>
              </a:rPr>
              <a:t>Los </a:t>
            </a:r>
            <a:r>
              <a:rPr lang="es-ES" b="1" i="1" dirty="0" smtClean="0">
                <a:effectLst>
                  <a:glow rad="228600">
                    <a:schemeClr val="accent5">
                      <a:satMod val="175000"/>
                      <a:alpha val="40000"/>
                    </a:schemeClr>
                  </a:glow>
                  <a:outerShdw blurRad="38100" dist="38100" dir="2700000" algn="tl">
                    <a:srgbClr val="000000">
                      <a:alpha val="43137"/>
                    </a:srgbClr>
                  </a:outerShdw>
                </a:effectLst>
              </a:rPr>
              <a:t>gatos y los dulces</a:t>
            </a:r>
          </a:p>
          <a:p>
            <a:r>
              <a:rPr lang="es-ES" b="1" i="1" dirty="0" smtClean="0">
                <a:effectLst>
                  <a:glow rad="228600">
                    <a:schemeClr val="accent5">
                      <a:satMod val="175000"/>
                      <a:alpha val="40000"/>
                    </a:schemeClr>
                  </a:glow>
                  <a:outerShdw blurRad="38100" dist="38100" dir="2700000" algn="tl">
                    <a:srgbClr val="000000">
                      <a:alpha val="43137"/>
                    </a:srgbClr>
                  </a:outerShdw>
                </a:effectLst>
              </a:rPr>
              <a:t>Los gatos no comen dulces</a:t>
            </a:r>
            <a:r>
              <a:rPr lang="es-ES" i="1" dirty="0" smtClean="0">
                <a:effectLst>
                  <a:glow rad="228600">
                    <a:schemeClr val="accent5">
                      <a:satMod val="175000"/>
                      <a:alpha val="40000"/>
                    </a:schemeClr>
                  </a:glow>
                  <a:outerShdw blurRad="38100" dist="38100" dir="2700000" algn="tl">
                    <a:srgbClr val="000000">
                      <a:alpha val="43137"/>
                    </a:srgbClr>
                  </a:outerShdw>
                </a:effectLst>
              </a:rPr>
              <a:t>, </a:t>
            </a:r>
            <a:r>
              <a:rPr lang="es-ES" i="1" dirty="0" smtClean="0">
                <a:effectLst>
                  <a:glow rad="228600">
                    <a:schemeClr val="accent5">
                      <a:satMod val="175000"/>
                      <a:alpha val="40000"/>
                    </a:schemeClr>
                  </a:glow>
                  <a:outerShdw blurRad="38100" dist="38100" dir="2700000" algn="tl">
                    <a:srgbClr val="000000">
                      <a:alpha val="43137"/>
                    </a:srgbClr>
                  </a:outerShdw>
                </a:effectLst>
              </a:rPr>
              <a:t>Ello </a:t>
            </a:r>
            <a:r>
              <a:rPr lang="es-ES" i="1" dirty="0" smtClean="0">
                <a:effectLst>
                  <a:glow rad="228600">
                    <a:schemeClr val="accent5">
                      <a:satMod val="175000"/>
                      <a:alpha val="40000"/>
                    </a:schemeClr>
                  </a:glow>
                  <a:outerShdw blurRad="38100" dist="38100" dir="2700000" algn="tl">
                    <a:srgbClr val="000000">
                      <a:alpha val="43137"/>
                    </a:srgbClr>
                  </a:outerShdw>
                </a:effectLst>
              </a:rPr>
              <a:t>se debe a que la lengua de los gatos no les permite sentir el sabor dulce, está diseñada por naturaleza para saborear prácticamente solo carne.</a:t>
            </a:r>
            <a:endParaRPr lang="es-ES" i="1" dirty="0">
              <a:effectLst>
                <a:glow rad="228600">
                  <a:schemeClr val="accent5">
                    <a:satMod val="175000"/>
                    <a:alpha val="40000"/>
                  </a:schemeClr>
                </a:glow>
                <a:outerShdw blurRad="38100" dist="38100" dir="2700000" algn="tl">
                  <a:srgbClr val="000000">
                    <a:alpha val="43137"/>
                  </a:srgbClr>
                </a:outerShdw>
              </a:effectLst>
            </a:endParaRPr>
          </a:p>
        </p:txBody>
      </p:sp>
    </p:spTree>
  </p:cSld>
  <p:clrMapOvr>
    <a:masterClrMapping/>
  </p:clrMapOvr>
  <p:transition spd="slow" advTm="1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onocimiento-gatuno-30-curiosidades-sobre-los-gatos-1.jpg"/>
          <p:cNvPicPr>
            <a:picLocks noChangeAspect="1" noChangeArrowheads="1"/>
          </p:cNvPicPr>
          <p:nvPr/>
        </p:nvPicPr>
        <p:blipFill>
          <a:blip r:embed="rId2" cstate="print"/>
          <a:srcRect/>
          <a:stretch>
            <a:fillRect/>
          </a:stretch>
        </p:blipFill>
        <p:spPr bwMode="auto">
          <a:xfrm>
            <a:off x="-1" y="0"/>
            <a:ext cx="9396537" cy="6858000"/>
          </a:xfrm>
          <a:prstGeom prst="rect">
            <a:avLst/>
          </a:prstGeom>
          <a:noFill/>
        </p:spPr>
      </p:pic>
      <p:sp>
        <p:nvSpPr>
          <p:cNvPr id="2" name="1 Rectángulo"/>
          <p:cNvSpPr/>
          <p:nvPr/>
        </p:nvSpPr>
        <p:spPr>
          <a:xfrm>
            <a:off x="323528" y="188640"/>
            <a:ext cx="5688632" cy="2585323"/>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¿Cuántos gatos hay en el mundo entero y qué país tiene más gatos?</a:t>
            </a:r>
          </a:p>
          <a:p>
            <a:r>
              <a:rPr lang="es-ES" i="1" dirty="0" smtClean="0">
                <a:solidFill>
                  <a:srgbClr val="FFFF00"/>
                </a:solidFill>
                <a:effectLst>
                  <a:glow rad="228600">
                    <a:schemeClr val="accent5">
                      <a:satMod val="175000"/>
                      <a:alpha val="40000"/>
                    </a:schemeClr>
                  </a:glow>
                </a:effectLst>
              </a:rPr>
              <a:t>Calcular el número exacto, la cifra específica que determine </a:t>
            </a:r>
            <a:r>
              <a:rPr lang="es-ES" b="1" i="1" dirty="0" smtClean="0">
                <a:solidFill>
                  <a:srgbClr val="FFFF00"/>
                </a:solidFill>
                <a:effectLst>
                  <a:glow rad="228600">
                    <a:schemeClr val="accent5">
                      <a:satMod val="175000"/>
                      <a:alpha val="40000"/>
                    </a:schemeClr>
                  </a:glow>
                </a:effectLst>
              </a:rPr>
              <a:t>cuántos gatos hay en el mundo entero</a:t>
            </a:r>
            <a:r>
              <a:rPr lang="es-ES" i="1" dirty="0" smtClean="0">
                <a:solidFill>
                  <a:srgbClr val="FFFF00"/>
                </a:solidFill>
                <a:effectLst>
                  <a:glow rad="228600">
                    <a:schemeClr val="accent5">
                      <a:satMod val="175000"/>
                      <a:alpha val="40000"/>
                    </a:schemeClr>
                  </a:glow>
                </a:effectLst>
              </a:rPr>
              <a:t>, obviamente, es algo imposible. Sin embargo, se sabe que el país en el que hay más gatos es EE.UU., con un total de 88 millones de ejemplares. </a:t>
            </a:r>
            <a:r>
              <a:rPr lang="es-ES" b="1" i="1" dirty="0" smtClean="0">
                <a:solidFill>
                  <a:srgbClr val="FFFF00"/>
                </a:solidFill>
                <a:effectLst>
                  <a:glow rad="228600">
                    <a:schemeClr val="accent5">
                      <a:satMod val="175000"/>
                      <a:alpha val="40000"/>
                    </a:schemeClr>
                  </a:glow>
                </a:effectLst>
              </a:rPr>
              <a:t>El gato es la mascota preferida</a:t>
            </a:r>
            <a:r>
              <a:rPr lang="es-ES" i="1" dirty="0" smtClean="0">
                <a:solidFill>
                  <a:srgbClr val="FFFF00"/>
                </a:solidFill>
                <a:effectLst>
                  <a:glow rad="228600">
                    <a:schemeClr val="accent5">
                      <a:satMod val="175000"/>
                      <a:alpha val="40000"/>
                    </a:schemeClr>
                  </a:glow>
                </a:effectLst>
              </a:rPr>
              <a:t> en este país y en contraparte, hay 14 millones de perros menos que de gatos en la nación.</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8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onocimiento-gatuno-30-curiosidades-sobre-los-gatos-3.jpg"/>
          <p:cNvPicPr>
            <a:picLocks noChangeAspect="1" noChangeArrowheads="1"/>
          </p:cNvPicPr>
          <p:nvPr/>
        </p:nvPicPr>
        <p:blipFill>
          <a:blip r:embed="rId2" cstate="print"/>
          <a:srcRect/>
          <a:stretch>
            <a:fillRect/>
          </a:stretch>
        </p:blipFill>
        <p:spPr bwMode="auto">
          <a:xfrm>
            <a:off x="0" y="0"/>
            <a:ext cx="9202591" cy="6858000"/>
          </a:xfrm>
          <a:prstGeom prst="rect">
            <a:avLst/>
          </a:prstGeom>
          <a:noFill/>
        </p:spPr>
      </p:pic>
      <p:sp>
        <p:nvSpPr>
          <p:cNvPr id="2" name="1 Rectángulo"/>
          <p:cNvSpPr/>
          <p:nvPr/>
        </p:nvSpPr>
        <p:spPr>
          <a:xfrm>
            <a:off x="395536" y="188640"/>
            <a:ext cx="5616624" cy="2031325"/>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En China comen gatos, realmente comen gatos</a:t>
            </a:r>
          </a:p>
          <a:p>
            <a:r>
              <a:rPr lang="es-ES" i="1" dirty="0" smtClean="0">
                <a:solidFill>
                  <a:srgbClr val="FFFF00"/>
                </a:solidFill>
                <a:effectLst>
                  <a:glow rad="228600">
                    <a:schemeClr val="accent5">
                      <a:satMod val="175000"/>
                      <a:alpha val="40000"/>
                    </a:schemeClr>
                  </a:glow>
                </a:effectLst>
              </a:rPr>
              <a:t>No es un simple mito o un prejuicio: </a:t>
            </a:r>
            <a:r>
              <a:rPr lang="es-ES" b="1" i="1" dirty="0" smtClean="0">
                <a:solidFill>
                  <a:srgbClr val="FFFF00"/>
                </a:solidFill>
                <a:effectLst>
                  <a:glow rad="228600">
                    <a:schemeClr val="accent5">
                      <a:satMod val="175000"/>
                      <a:alpha val="40000"/>
                    </a:schemeClr>
                  </a:glow>
                </a:effectLst>
              </a:rPr>
              <a:t>en China comen gatos</a:t>
            </a:r>
            <a:r>
              <a:rPr lang="es-ES" i="1" dirty="0" smtClean="0">
                <a:solidFill>
                  <a:srgbClr val="FFFF00"/>
                </a:solidFill>
                <a:effectLst>
                  <a:glow rad="228600">
                    <a:schemeClr val="accent5">
                      <a:satMod val="175000"/>
                      <a:alpha val="40000"/>
                    </a:schemeClr>
                  </a:glow>
                </a:effectLst>
              </a:rPr>
              <a:t>, de veras. Más precisamente, unos 4 millones de gatos se consumen anualmente en China. Comparado con la cantidad de habitantes chinos, de todos modos, es un número muy pequeño y el gato es considerado un verdadero manjar.</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onocimiento-gatuno-30-curiosidades-sobre-los-gatos-5.jpg"/>
          <p:cNvPicPr>
            <a:picLocks noChangeAspect="1" noChangeArrowheads="1"/>
          </p:cNvPicPr>
          <p:nvPr/>
        </p:nvPicPr>
        <p:blipFill>
          <a:blip r:embed="rId2" cstate="print"/>
          <a:srcRect/>
          <a:stretch>
            <a:fillRect/>
          </a:stretch>
        </p:blipFill>
        <p:spPr bwMode="auto">
          <a:xfrm>
            <a:off x="-2" y="0"/>
            <a:ext cx="9144001" cy="6858000"/>
          </a:xfrm>
          <a:prstGeom prst="rect">
            <a:avLst/>
          </a:prstGeom>
          <a:noFill/>
        </p:spPr>
      </p:pic>
      <p:sp>
        <p:nvSpPr>
          <p:cNvPr id="2" name="1 Rectángulo"/>
          <p:cNvSpPr/>
          <p:nvPr/>
        </p:nvSpPr>
        <p:spPr>
          <a:xfrm>
            <a:off x="539552" y="404664"/>
            <a:ext cx="2592288" cy="2308324"/>
          </a:xfrm>
          <a:prstGeom prst="rect">
            <a:avLst/>
          </a:prstGeom>
        </p:spPr>
        <p:txBody>
          <a:bodyPr wrap="square">
            <a:spAutoFit/>
          </a:bodyPr>
          <a:lstStyle/>
          <a:p>
            <a:r>
              <a:rPr lang="es-ES" b="1" i="1" dirty="0" smtClean="0">
                <a:solidFill>
                  <a:srgbClr val="2222EE"/>
                </a:solidFill>
                <a:effectLst>
                  <a:glow rad="228600">
                    <a:schemeClr val="accent2">
                      <a:satMod val="175000"/>
                      <a:alpha val="40000"/>
                    </a:schemeClr>
                  </a:glow>
                </a:effectLst>
              </a:rPr>
              <a:t>Una vez, un gato fue alcalde por 15 años</a:t>
            </a:r>
          </a:p>
          <a:p>
            <a:r>
              <a:rPr lang="es-ES" i="1" dirty="0" smtClean="0">
                <a:solidFill>
                  <a:srgbClr val="2222EE"/>
                </a:solidFill>
                <a:effectLst>
                  <a:glow rad="228600">
                    <a:schemeClr val="accent2">
                      <a:satMod val="175000"/>
                      <a:alpha val="40000"/>
                    </a:schemeClr>
                  </a:glow>
                </a:effectLst>
              </a:rPr>
              <a:t>Sucedió en </a:t>
            </a:r>
            <a:r>
              <a:rPr lang="es-ES" i="1" dirty="0" err="1" smtClean="0">
                <a:solidFill>
                  <a:srgbClr val="2222EE"/>
                </a:solidFill>
                <a:effectLst>
                  <a:glow rad="228600">
                    <a:schemeClr val="accent2">
                      <a:satMod val="175000"/>
                      <a:alpha val="40000"/>
                    </a:schemeClr>
                  </a:glow>
                </a:effectLst>
              </a:rPr>
              <a:t>Talkeetna</a:t>
            </a:r>
            <a:r>
              <a:rPr lang="es-ES" i="1" dirty="0" smtClean="0">
                <a:solidFill>
                  <a:srgbClr val="2222EE"/>
                </a:solidFill>
                <a:effectLst>
                  <a:glow rad="228600">
                    <a:schemeClr val="accent2">
                      <a:satMod val="175000"/>
                      <a:alpha val="40000"/>
                    </a:schemeClr>
                  </a:glow>
                </a:effectLst>
              </a:rPr>
              <a:t>, Alaska, donde hay unos 875 habitantes. </a:t>
            </a:r>
            <a:endParaRPr lang="es-ES" i="1" dirty="0" smtClean="0">
              <a:solidFill>
                <a:srgbClr val="2222EE"/>
              </a:solidFill>
              <a:effectLst>
                <a:glow rad="228600">
                  <a:schemeClr val="accent2">
                    <a:satMod val="175000"/>
                    <a:alpha val="40000"/>
                  </a:schemeClr>
                </a:glow>
              </a:effectLst>
            </a:endParaRPr>
          </a:p>
          <a:p>
            <a:r>
              <a:rPr lang="es-ES" i="1" dirty="0" smtClean="0">
                <a:solidFill>
                  <a:srgbClr val="2222EE"/>
                </a:solidFill>
                <a:effectLst>
                  <a:glow rad="228600">
                    <a:schemeClr val="accent2">
                      <a:satMod val="175000"/>
                      <a:alpha val="40000"/>
                    </a:schemeClr>
                  </a:glow>
                </a:effectLst>
              </a:rPr>
              <a:t>Aquí</a:t>
            </a:r>
            <a:r>
              <a:rPr lang="es-ES" i="1" dirty="0" smtClean="0">
                <a:solidFill>
                  <a:srgbClr val="2222EE"/>
                </a:solidFill>
                <a:effectLst>
                  <a:glow rad="228600">
                    <a:schemeClr val="accent2">
                      <a:satMod val="175000"/>
                      <a:alpha val="40000"/>
                    </a:schemeClr>
                  </a:glow>
                </a:effectLst>
              </a:rPr>
              <a:t>, </a:t>
            </a:r>
            <a:r>
              <a:rPr lang="es-ES" b="1" i="1" dirty="0" smtClean="0">
                <a:solidFill>
                  <a:srgbClr val="2222EE"/>
                </a:solidFill>
                <a:effectLst>
                  <a:glow rad="228600">
                    <a:schemeClr val="accent2">
                      <a:satMod val="175000"/>
                      <a:alpha val="40000"/>
                    </a:schemeClr>
                  </a:glow>
                </a:effectLst>
              </a:rPr>
              <a:t>un gato fue el alcalde</a:t>
            </a:r>
            <a:r>
              <a:rPr lang="es-ES" i="1" dirty="0" smtClean="0">
                <a:solidFill>
                  <a:srgbClr val="2222EE"/>
                </a:solidFill>
                <a:effectLst>
                  <a:glow rad="228600">
                    <a:schemeClr val="accent2">
                      <a:satMod val="175000"/>
                      <a:alpha val="40000"/>
                    </a:schemeClr>
                  </a:glow>
                </a:effectLst>
              </a:rPr>
              <a:t> durante unos 15 años.</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1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onocimiento-gatuno-30-curiosidades-sobre-los-gatos-7.jpg"/>
          <p:cNvPicPr>
            <a:picLocks noChangeAspect="1" noChangeArrowheads="1"/>
          </p:cNvPicPr>
          <p:nvPr/>
        </p:nvPicPr>
        <p:blipFill>
          <a:blip r:embed="rId2" cstate="print"/>
          <a:srcRect/>
          <a:stretch>
            <a:fillRect/>
          </a:stretch>
        </p:blipFill>
        <p:spPr bwMode="auto">
          <a:xfrm>
            <a:off x="0" y="0"/>
            <a:ext cx="9139943" cy="6858000"/>
          </a:xfrm>
          <a:prstGeom prst="rect">
            <a:avLst/>
          </a:prstGeom>
          <a:noFill/>
        </p:spPr>
      </p:pic>
      <p:sp>
        <p:nvSpPr>
          <p:cNvPr id="2" name="1 Rectángulo"/>
          <p:cNvSpPr/>
          <p:nvPr/>
        </p:nvSpPr>
        <p:spPr>
          <a:xfrm>
            <a:off x="251520" y="188640"/>
            <a:ext cx="4572000" cy="2308324"/>
          </a:xfrm>
          <a:prstGeom prst="rect">
            <a:avLst/>
          </a:prstGeom>
        </p:spPr>
        <p:txBody>
          <a:bodyPr>
            <a:spAutoFit/>
          </a:bodyPr>
          <a:lstStyle/>
          <a:p>
            <a:r>
              <a:rPr lang="es-ES" b="1" i="1" dirty="0" smtClean="0">
                <a:solidFill>
                  <a:srgbClr val="FFFF00"/>
                </a:solidFill>
                <a:effectLst>
                  <a:glow rad="228600">
                    <a:schemeClr val="accent5">
                      <a:satMod val="175000"/>
                      <a:alpha val="40000"/>
                    </a:schemeClr>
                  </a:glow>
                </a:effectLst>
              </a:rPr>
              <a:t>El color de los gatos y su sexo</a:t>
            </a:r>
          </a:p>
          <a:p>
            <a:r>
              <a:rPr lang="es-ES" i="1" dirty="0" smtClean="0">
                <a:solidFill>
                  <a:srgbClr val="FFFF00"/>
                </a:solidFill>
                <a:effectLst>
                  <a:glow rad="228600">
                    <a:schemeClr val="accent5">
                      <a:satMod val="175000"/>
                      <a:alpha val="40000"/>
                    </a:schemeClr>
                  </a:glow>
                </a:effectLst>
              </a:rPr>
              <a:t>Curiosamente, hay una compleja cuestión genética que, a nivel cromosómico, relaciona el color de los gatos y su sexo. Así, si un gato tiene tres colores en su pelaje, es hembra. Aunque existen pequeñísimas excepciones a la regla, la próxima vez que veas un gato de tres colores diferentes, sabrás que es una hembra.</a:t>
            </a:r>
            <a:r>
              <a:rPr lang="es-ES" dirty="0" smtClean="0">
                <a:solidFill>
                  <a:srgbClr val="FFFF00"/>
                </a:solidFill>
              </a:rPr>
              <a:t> </a:t>
            </a:r>
            <a:endParaRPr lang="es-ES" dirty="0">
              <a:solidFill>
                <a:srgbClr val="FFFF00"/>
              </a:solidFill>
            </a:endParaRPr>
          </a:p>
        </p:txBody>
      </p:sp>
    </p:spTree>
  </p:cSld>
  <p:clrMapOvr>
    <a:masterClrMapping/>
  </p:clrMapOvr>
  <p:transition spd="slow" advTm="2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Conocimiento-gatuno-30-curiosidades-sobre-los-gatos-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283968" y="5157192"/>
            <a:ext cx="4572000" cy="1477328"/>
          </a:xfrm>
          <a:prstGeom prst="rect">
            <a:avLst/>
          </a:prstGeom>
        </p:spPr>
        <p:txBody>
          <a:bodyPr>
            <a:spAutoFit/>
          </a:bodyPr>
          <a:lstStyle/>
          <a:p>
            <a:r>
              <a:rPr lang="es-ES" i="1" dirty="0" smtClean="0">
                <a:solidFill>
                  <a:srgbClr val="2222EE"/>
                </a:solidFill>
                <a:effectLst>
                  <a:glow rad="228600">
                    <a:schemeClr val="accent5">
                      <a:satMod val="175000"/>
                      <a:alpha val="40000"/>
                    </a:schemeClr>
                  </a:glow>
                </a:effectLst>
              </a:rPr>
              <a:t>(Esta era facilísima, ¡no </a:t>
            </a:r>
            <a:r>
              <a:rPr lang="es-ES" i="1" dirty="0" smtClean="0">
                <a:solidFill>
                  <a:srgbClr val="2222EE"/>
                </a:solidFill>
                <a:effectLst>
                  <a:glow rad="228600">
                    <a:schemeClr val="accent5">
                      <a:satMod val="175000"/>
                      <a:alpha val="40000"/>
                    </a:schemeClr>
                  </a:glow>
                </a:effectLst>
              </a:rPr>
              <a:t>cuenta!)</a:t>
            </a:r>
          </a:p>
          <a:p>
            <a:r>
              <a:rPr lang="es-ES" b="1" i="1" dirty="0" smtClean="0">
                <a:solidFill>
                  <a:srgbClr val="2222EE"/>
                </a:solidFill>
                <a:effectLst>
                  <a:glow rad="228600">
                    <a:schemeClr val="accent5">
                      <a:satMod val="175000"/>
                      <a:alpha val="40000"/>
                    </a:schemeClr>
                  </a:glow>
                </a:effectLst>
              </a:rPr>
              <a:t>Los gatos adoran dormir</a:t>
            </a:r>
          </a:p>
          <a:p>
            <a:r>
              <a:rPr lang="es-ES" i="1" dirty="0" smtClean="0">
                <a:solidFill>
                  <a:srgbClr val="2222EE"/>
                </a:solidFill>
                <a:effectLst>
                  <a:glow rad="228600">
                    <a:schemeClr val="accent5">
                      <a:satMod val="175000"/>
                      <a:alpha val="40000"/>
                    </a:schemeClr>
                  </a:glow>
                </a:effectLst>
              </a:rPr>
              <a:t>En </a:t>
            </a:r>
            <a:r>
              <a:rPr lang="es-ES" i="1" dirty="0" smtClean="0">
                <a:solidFill>
                  <a:srgbClr val="2222EE"/>
                </a:solidFill>
                <a:effectLst>
                  <a:glow rad="228600">
                    <a:schemeClr val="accent5">
                      <a:satMod val="175000"/>
                      <a:alpha val="40000"/>
                    </a:schemeClr>
                  </a:glow>
                </a:effectLst>
              </a:rPr>
              <a:t>promedio, </a:t>
            </a:r>
            <a:r>
              <a:rPr lang="es-ES" b="1" i="1" dirty="0" smtClean="0">
                <a:solidFill>
                  <a:srgbClr val="2222EE"/>
                </a:solidFill>
                <a:effectLst>
                  <a:glow rad="228600">
                    <a:schemeClr val="accent5">
                      <a:satMod val="175000"/>
                      <a:alpha val="40000"/>
                    </a:schemeClr>
                  </a:glow>
                </a:effectLst>
              </a:rPr>
              <a:t>un gato se pasa el 70% de su vida durmiendo</a:t>
            </a:r>
            <a:r>
              <a:rPr lang="es-ES" i="1" dirty="0" smtClean="0">
                <a:solidFill>
                  <a:srgbClr val="2222EE"/>
                </a:solidFill>
                <a:effectLst>
                  <a:glow rad="228600">
                    <a:schemeClr val="accent5">
                      <a:satMod val="175000"/>
                      <a:alpha val="40000"/>
                    </a:schemeClr>
                  </a:glow>
                </a:effectLst>
              </a:rPr>
              <a:t>. Eso son... ¡unas 16 horas por día!</a:t>
            </a:r>
            <a:endParaRPr lang="es-ES" i="1" dirty="0">
              <a:solidFill>
                <a:srgbClr val="2222EE"/>
              </a:solidFill>
              <a:effectLst>
                <a:glow rad="228600">
                  <a:schemeClr val="accent5">
                    <a:satMod val="175000"/>
                    <a:alpha val="40000"/>
                  </a:schemeClr>
                </a:glow>
              </a:effectLst>
            </a:endParaRPr>
          </a:p>
        </p:txBody>
      </p:sp>
    </p:spTree>
  </p:cSld>
  <p:clrMapOvr>
    <a:masterClrMapping/>
  </p:clrMapOvr>
  <p:transition spd="slow" advTm="1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ceibalpadres.elpais.com.uy/wp-content/uploads/2012/06/rupert.jpg"/>
          <p:cNvPicPr>
            <a:picLocks noChangeAspect="1" noChangeArrowheads="1"/>
          </p:cNvPicPr>
          <p:nvPr/>
        </p:nvPicPr>
        <p:blipFill>
          <a:blip r:embed="rId2" cstate="print"/>
          <a:srcRect b="3801"/>
          <a:stretch>
            <a:fillRect/>
          </a:stretch>
        </p:blipFill>
        <p:spPr bwMode="auto">
          <a:xfrm>
            <a:off x="0" y="0"/>
            <a:ext cx="9139944" cy="6858000"/>
          </a:xfrm>
          <a:prstGeom prst="rect">
            <a:avLst/>
          </a:prstGeom>
          <a:noFill/>
        </p:spPr>
      </p:pic>
      <p:sp>
        <p:nvSpPr>
          <p:cNvPr id="2" name="1 Rectángulo"/>
          <p:cNvSpPr/>
          <p:nvPr/>
        </p:nvSpPr>
        <p:spPr>
          <a:xfrm>
            <a:off x="3491880" y="188640"/>
            <a:ext cx="5652120" cy="1754326"/>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El gato más grande del mundo</a:t>
            </a:r>
          </a:p>
          <a:p>
            <a:r>
              <a:rPr lang="es-ES" i="1" dirty="0" err="1" smtClean="0">
                <a:solidFill>
                  <a:srgbClr val="FFFF00"/>
                </a:solidFill>
                <a:effectLst>
                  <a:glow rad="228600">
                    <a:schemeClr val="accent5">
                      <a:satMod val="175000"/>
                      <a:alpha val="40000"/>
                    </a:schemeClr>
                  </a:glow>
                </a:effectLst>
              </a:rPr>
              <a:t>Stewie</a:t>
            </a:r>
            <a:r>
              <a:rPr lang="es-ES" i="1" dirty="0" smtClean="0">
                <a:solidFill>
                  <a:srgbClr val="FFFF00"/>
                </a:solidFill>
                <a:effectLst>
                  <a:glow rad="228600">
                    <a:schemeClr val="accent5">
                      <a:satMod val="175000"/>
                      <a:alpha val="40000"/>
                    </a:schemeClr>
                  </a:glow>
                </a:effectLst>
              </a:rPr>
              <a:t>, </a:t>
            </a:r>
            <a:r>
              <a:rPr lang="es-ES" b="1" i="1" dirty="0" smtClean="0">
                <a:solidFill>
                  <a:srgbClr val="FFFF00"/>
                </a:solidFill>
                <a:effectLst>
                  <a:glow rad="228600">
                    <a:schemeClr val="accent5">
                      <a:satMod val="175000"/>
                      <a:alpha val="40000"/>
                    </a:schemeClr>
                  </a:glow>
                </a:effectLst>
              </a:rPr>
              <a:t>el gato doméstico más grande del mundo</a:t>
            </a:r>
            <a:r>
              <a:rPr lang="es-ES" i="1" dirty="0" smtClean="0">
                <a:solidFill>
                  <a:srgbClr val="FFFF00"/>
                </a:solidFill>
                <a:effectLst>
                  <a:glow rad="228600">
                    <a:schemeClr val="accent5">
                      <a:satMod val="175000"/>
                      <a:alpha val="40000"/>
                    </a:schemeClr>
                  </a:glow>
                </a:effectLst>
              </a:rPr>
              <a:t>, se registró en el </a:t>
            </a:r>
            <a:r>
              <a:rPr lang="es-ES" i="1" dirty="0" err="1" smtClean="0">
                <a:solidFill>
                  <a:srgbClr val="FFFF00"/>
                </a:solidFill>
                <a:effectLst>
                  <a:glow rad="228600">
                    <a:schemeClr val="accent5">
                      <a:satMod val="175000"/>
                      <a:alpha val="40000"/>
                    </a:schemeClr>
                  </a:glow>
                </a:effectLst>
              </a:rPr>
              <a:t>Guinness</a:t>
            </a:r>
            <a:r>
              <a:rPr lang="es-ES" i="1" dirty="0" smtClean="0">
                <a:solidFill>
                  <a:srgbClr val="FFFF00"/>
                </a:solidFill>
                <a:effectLst>
                  <a:glow rad="228600">
                    <a:schemeClr val="accent5">
                      <a:satMod val="175000"/>
                      <a:alpha val="40000"/>
                    </a:schemeClr>
                  </a:glow>
                </a:effectLst>
              </a:rPr>
              <a:t> en Nevada, EE.UU., alcanzando un tamaño de 1.32 m de largo cuando se extendía completamente. Lamentablemente, </a:t>
            </a:r>
            <a:r>
              <a:rPr lang="es-ES" i="1" dirty="0" err="1" smtClean="0">
                <a:solidFill>
                  <a:srgbClr val="FFFF00"/>
                </a:solidFill>
                <a:effectLst>
                  <a:glow rad="228600">
                    <a:schemeClr val="accent5">
                      <a:satMod val="175000"/>
                      <a:alpha val="40000"/>
                    </a:schemeClr>
                  </a:glow>
                </a:effectLst>
              </a:rPr>
              <a:t>Stewie</a:t>
            </a:r>
            <a:r>
              <a:rPr lang="es-ES" i="1" dirty="0" smtClean="0">
                <a:solidFill>
                  <a:srgbClr val="FFFF00"/>
                </a:solidFill>
                <a:effectLst>
                  <a:glow rad="228600">
                    <a:schemeClr val="accent5">
                      <a:satMod val="175000"/>
                      <a:alpha val="40000"/>
                    </a:schemeClr>
                  </a:glow>
                </a:effectLst>
              </a:rPr>
              <a:t> dejó de existir el año pasado.</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1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 descr="C:\Documents and Settings\Dell\Escritorio\oldest-cat-1125897c.jpg"/>
          <p:cNvPicPr>
            <a:picLocks noChangeAspect="1" noChangeArrowheads="1"/>
          </p:cNvPicPr>
          <p:nvPr/>
        </p:nvPicPr>
        <p:blipFill>
          <a:blip r:embed="rId2" cstate="print"/>
          <a:srcRect/>
          <a:stretch>
            <a:fillRect/>
          </a:stretch>
        </p:blipFill>
        <p:spPr bwMode="auto">
          <a:xfrm>
            <a:off x="0" y="0"/>
            <a:ext cx="9272298" cy="6858000"/>
          </a:xfrm>
          <a:prstGeom prst="rect">
            <a:avLst/>
          </a:prstGeom>
          <a:noFill/>
        </p:spPr>
      </p:pic>
      <p:sp>
        <p:nvSpPr>
          <p:cNvPr id="2" name="1 Rectángulo"/>
          <p:cNvSpPr/>
          <p:nvPr/>
        </p:nvSpPr>
        <p:spPr>
          <a:xfrm>
            <a:off x="395536" y="260648"/>
            <a:ext cx="4572000" cy="1754326"/>
          </a:xfrm>
          <a:prstGeom prst="rect">
            <a:avLst/>
          </a:prstGeom>
        </p:spPr>
        <p:txBody>
          <a:bodyPr>
            <a:spAutoFit/>
          </a:bodyPr>
          <a:lstStyle/>
          <a:p>
            <a:r>
              <a:rPr lang="es-ES" b="1" i="1" dirty="0" smtClean="0">
                <a:solidFill>
                  <a:srgbClr val="2222EE"/>
                </a:solidFill>
                <a:effectLst>
                  <a:glow rad="228600">
                    <a:schemeClr val="accent5">
                      <a:satMod val="175000"/>
                      <a:alpha val="40000"/>
                    </a:schemeClr>
                  </a:glow>
                </a:effectLst>
              </a:rPr>
              <a:t>El gato más viejo del mundo</a:t>
            </a:r>
          </a:p>
          <a:p>
            <a:r>
              <a:rPr lang="es-ES" i="1" dirty="0" smtClean="0">
                <a:solidFill>
                  <a:srgbClr val="2222EE"/>
                </a:solidFill>
                <a:effectLst>
                  <a:glow rad="228600">
                    <a:schemeClr val="accent5">
                      <a:satMod val="175000"/>
                      <a:alpha val="40000"/>
                    </a:schemeClr>
                  </a:glow>
                </a:effectLst>
              </a:rPr>
              <a:t>Según el </a:t>
            </a:r>
            <a:r>
              <a:rPr lang="es-ES" i="1" dirty="0" err="1" smtClean="0">
                <a:solidFill>
                  <a:srgbClr val="2222EE"/>
                </a:solidFill>
                <a:effectLst>
                  <a:glow rad="228600">
                    <a:schemeClr val="accent5">
                      <a:satMod val="175000"/>
                      <a:alpha val="40000"/>
                    </a:schemeClr>
                  </a:glow>
                </a:effectLst>
              </a:rPr>
              <a:t>Guinness</a:t>
            </a:r>
            <a:r>
              <a:rPr lang="es-ES" i="1" dirty="0" smtClean="0">
                <a:solidFill>
                  <a:srgbClr val="2222EE"/>
                </a:solidFill>
                <a:effectLst>
                  <a:glow rad="228600">
                    <a:schemeClr val="accent5">
                      <a:satMod val="175000"/>
                      <a:alpha val="40000"/>
                    </a:schemeClr>
                  </a:glow>
                </a:effectLst>
              </a:rPr>
              <a:t>, "</a:t>
            </a:r>
            <a:r>
              <a:rPr lang="es-ES" i="1" dirty="0" err="1" smtClean="0">
                <a:solidFill>
                  <a:srgbClr val="2222EE"/>
                </a:solidFill>
                <a:effectLst>
                  <a:glow rad="228600">
                    <a:schemeClr val="accent5">
                      <a:satMod val="175000"/>
                      <a:alpha val="40000"/>
                    </a:schemeClr>
                  </a:glow>
                </a:effectLst>
              </a:rPr>
              <a:t>Granpa</a:t>
            </a:r>
            <a:r>
              <a:rPr lang="es-ES" i="1" dirty="0" smtClean="0">
                <a:solidFill>
                  <a:srgbClr val="2222EE"/>
                </a:solidFill>
                <a:effectLst>
                  <a:glow rad="228600">
                    <a:schemeClr val="accent5">
                      <a:satMod val="175000"/>
                      <a:alpha val="40000"/>
                    </a:schemeClr>
                  </a:glow>
                </a:effectLst>
              </a:rPr>
              <a:t>" (abuelo), un gato en Inglaterra, vivió 34 años y se convirtió por lejos en </a:t>
            </a:r>
            <a:r>
              <a:rPr lang="es-ES" b="1" i="1" dirty="0" smtClean="0">
                <a:solidFill>
                  <a:srgbClr val="2222EE"/>
                </a:solidFill>
                <a:effectLst>
                  <a:glow rad="228600">
                    <a:schemeClr val="accent5">
                      <a:satMod val="175000"/>
                      <a:alpha val="40000"/>
                    </a:schemeClr>
                  </a:glow>
                </a:effectLst>
              </a:rPr>
              <a:t>el gato más longevo</a:t>
            </a:r>
            <a:r>
              <a:rPr lang="es-ES" i="1" dirty="0" smtClean="0">
                <a:solidFill>
                  <a:srgbClr val="2222EE"/>
                </a:solidFill>
                <a:effectLst>
                  <a:glow rad="228600">
                    <a:schemeClr val="accent5">
                      <a:satMod val="175000"/>
                      <a:alpha val="40000"/>
                    </a:schemeClr>
                  </a:glow>
                </a:effectLst>
              </a:rPr>
              <a:t> conocido (un gato doméstico promedio vive unos 16 años y uno callejero entre 3 y 4.</a:t>
            </a:r>
            <a:endParaRPr lang="es-ES" i="1" dirty="0">
              <a:solidFill>
                <a:srgbClr val="2222EE"/>
              </a:solidFill>
              <a:effectLst>
                <a:glow rad="228600">
                  <a:schemeClr val="accent5">
                    <a:satMod val="175000"/>
                    <a:alpha val="40000"/>
                  </a:schemeClr>
                </a:glow>
              </a:effectLst>
            </a:endParaRPr>
          </a:p>
        </p:txBody>
      </p:sp>
    </p:spTree>
  </p:cSld>
  <p:clrMapOvr>
    <a:masterClrMapping/>
  </p:clrMapOvr>
  <p:transition spd="slow" advTm="1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onocimiento-gatuno-30-curiosidades-sobre-los-gatos-10.jpg"/>
          <p:cNvPicPr>
            <a:picLocks noChangeAspect="1" noChangeArrowheads="1"/>
          </p:cNvPicPr>
          <p:nvPr/>
        </p:nvPicPr>
        <p:blipFill>
          <a:blip r:embed="rId3" cstate="print"/>
          <a:srcRect/>
          <a:stretch>
            <a:fillRect/>
          </a:stretch>
        </p:blipFill>
        <p:spPr bwMode="auto">
          <a:xfrm>
            <a:off x="0" y="0"/>
            <a:ext cx="9139944" cy="6858000"/>
          </a:xfrm>
          <a:prstGeom prst="rect">
            <a:avLst/>
          </a:prstGeom>
          <a:noFill/>
        </p:spPr>
      </p:pic>
      <p:sp>
        <p:nvSpPr>
          <p:cNvPr id="2" name="1 Rectángulo"/>
          <p:cNvSpPr/>
          <p:nvPr/>
        </p:nvSpPr>
        <p:spPr>
          <a:xfrm>
            <a:off x="4427984" y="332656"/>
            <a:ext cx="4716016" cy="3693319"/>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Hay humanos que tienen alergia a los gatos, pero también gatos que tienen alergia a los humanos</a:t>
            </a:r>
          </a:p>
          <a:p>
            <a:r>
              <a:rPr lang="es-ES" i="1" dirty="0" smtClean="0">
                <a:solidFill>
                  <a:srgbClr val="FFFF00"/>
                </a:solidFill>
                <a:effectLst>
                  <a:glow rad="228600">
                    <a:schemeClr val="accent5">
                      <a:satMod val="175000"/>
                      <a:alpha val="40000"/>
                    </a:schemeClr>
                  </a:glow>
                </a:effectLst>
              </a:rPr>
              <a:t>Si bien hay muchas personas que tienen alergia a los gatos, es decir que su piel o bien su sistema respiratorio reacciona al contacto con el pelaje de los gatos, también ocurre exactamente lo opuesto. Hay </a:t>
            </a:r>
            <a:r>
              <a:rPr lang="es-ES" b="1" i="1" dirty="0" smtClean="0">
                <a:solidFill>
                  <a:srgbClr val="FFFF00"/>
                </a:solidFill>
                <a:effectLst>
                  <a:glow rad="228600">
                    <a:schemeClr val="accent5">
                      <a:satMod val="175000"/>
                      <a:alpha val="40000"/>
                    </a:schemeClr>
                  </a:glow>
                </a:effectLst>
              </a:rPr>
              <a:t>gatos que tienen reacciones alérgicas a los humanos</a:t>
            </a:r>
            <a:r>
              <a:rPr lang="es-ES" i="1" dirty="0" smtClean="0">
                <a:solidFill>
                  <a:srgbClr val="FFFF00"/>
                </a:solidFill>
                <a:effectLst>
                  <a:glow rad="228600">
                    <a:schemeClr val="accent5">
                      <a:satMod val="175000"/>
                      <a:alpha val="40000"/>
                    </a:schemeClr>
                  </a:glow>
                </a:effectLst>
              </a:rPr>
              <a:t>. El humo procedente de las actividades humanas, como el del cigarro o las fábricas, así como la caspa y hasta el polvo que provoca el Hombre, produce reacciones alérgicas en los gatos.</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34000">
    <p:dissolve/>
    <p:sndAc>
      <p:stSnd>
        <p:snd r:embed="rId2" name="45108-AD_Leplusbeaumetier_001.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4755" name="Picture 3" descr="http://4.bp.blogspot.com/-9RR25zvO1xg/T33CYMv8vyI/AAAAAAAAB3Q/qbArQCSX3wE/s400/el%2Bgato%2Bmas%2Bgordo%2Bdel%2Bmundo.jpg">
            <a:hlinkClick r:id="rId2"/>
          </p:cNvPr>
          <p:cNvPicPr>
            <a:picLocks noChangeAspect="1" noChangeArrowheads="1"/>
          </p:cNvPicPr>
          <p:nvPr/>
        </p:nvPicPr>
        <p:blipFill>
          <a:blip r:embed="rId3" cstate="print"/>
          <a:srcRect/>
          <a:stretch>
            <a:fillRect/>
          </a:stretch>
        </p:blipFill>
        <p:spPr bwMode="auto">
          <a:xfrm>
            <a:off x="0" y="578"/>
            <a:ext cx="9144000" cy="6857422"/>
          </a:xfrm>
          <a:prstGeom prst="rect">
            <a:avLst/>
          </a:prstGeom>
          <a:noFill/>
        </p:spPr>
      </p:pic>
      <p:sp>
        <p:nvSpPr>
          <p:cNvPr id="4" name="3 Rectángulo"/>
          <p:cNvSpPr/>
          <p:nvPr/>
        </p:nvSpPr>
        <p:spPr>
          <a:xfrm>
            <a:off x="323528" y="260648"/>
            <a:ext cx="4878288" cy="2800767"/>
          </a:xfrm>
          <a:prstGeom prst="rect">
            <a:avLst/>
          </a:prstGeom>
        </p:spPr>
        <p:txBody>
          <a:bodyPr wrap="square">
            <a:spAutoFit/>
          </a:bodyPr>
          <a:lstStyle/>
          <a:p>
            <a:pPr lvl="0" fontAlgn="ctr">
              <a:spcBef>
                <a:spcPct val="0"/>
              </a:spcBef>
              <a:spcAft>
                <a:spcPct val="0"/>
              </a:spcAft>
            </a:pPr>
            <a:r>
              <a:rPr lang="es-ES" sz="1600" b="1" i="1" dirty="0" smtClean="0">
                <a:solidFill>
                  <a:srgbClr val="FFFF00"/>
                </a:solidFill>
                <a:effectLst>
                  <a:glow rad="228600">
                    <a:schemeClr val="accent5">
                      <a:satMod val="175000"/>
                      <a:alpha val="40000"/>
                    </a:schemeClr>
                  </a:glow>
                </a:effectLst>
                <a:cs typeface="Arial" pitchFamily="34" charset="0"/>
              </a:rPr>
              <a:t>El gato más gordo del mundo</a:t>
            </a:r>
            <a:endParaRPr lang="es-ES" sz="1600" i="1" dirty="0" smtClean="0">
              <a:solidFill>
                <a:srgbClr val="FFFF00"/>
              </a:solidFill>
              <a:effectLst>
                <a:glow rad="228600">
                  <a:schemeClr val="accent5">
                    <a:satMod val="175000"/>
                    <a:alpha val="40000"/>
                  </a:schemeClr>
                </a:glow>
              </a:effectLst>
            </a:endParaRPr>
          </a:p>
          <a:p>
            <a:pPr lvl="0" eaLnBrk="0" fontAlgn="ctr" hangingPunct="0">
              <a:spcBef>
                <a:spcPct val="0"/>
              </a:spcBef>
              <a:spcAft>
                <a:spcPct val="0"/>
              </a:spcAft>
            </a:pPr>
            <a:r>
              <a:rPr lang="es-ES" sz="1600" i="1" dirty="0" smtClean="0">
                <a:solidFill>
                  <a:srgbClr val="FFFF00"/>
                </a:solidFill>
                <a:effectLst>
                  <a:glow rad="228600">
                    <a:schemeClr val="accent5">
                      <a:satMod val="175000"/>
                      <a:alpha val="40000"/>
                    </a:schemeClr>
                  </a:glow>
                </a:effectLst>
                <a:cs typeface="Arial" pitchFamily="34" charset="0"/>
              </a:rPr>
              <a:t>Con </a:t>
            </a:r>
            <a:r>
              <a:rPr lang="es-ES" sz="1600" i="1" dirty="0" smtClean="0">
                <a:solidFill>
                  <a:srgbClr val="FFFF00"/>
                </a:solidFill>
                <a:effectLst>
                  <a:glow rad="228600">
                    <a:schemeClr val="accent5">
                      <a:satMod val="175000"/>
                      <a:alpha val="40000"/>
                    </a:schemeClr>
                  </a:glow>
                </a:effectLst>
                <a:cs typeface="Arial" pitchFamily="34" charset="0"/>
              </a:rPr>
              <a:t>sus 18.3 kilos, parece que las fiestas navideñas le cayeron de peso...</a:t>
            </a:r>
            <a:endParaRPr lang="es-ES" sz="1600" b="1" i="1" dirty="0" smtClean="0">
              <a:solidFill>
                <a:srgbClr val="FFFF00"/>
              </a:solidFill>
              <a:effectLst>
                <a:glow rad="228600">
                  <a:schemeClr val="accent5">
                    <a:satMod val="175000"/>
                    <a:alpha val="40000"/>
                  </a:schemeClr>
                </a:glow>
              </a:effectLst>
            </a:endParaRPr>
          </a:p>
          <a:p>
            <a:pPr lvl="0" eaLnBrk="0" fontAlgn="ctr" hangingPunct="0">
              <a:spcBef>
                <a:spcPct val="0"/>
              </a:spcBef>
              <a:spcAft>
                <a:spcPct val="0"/>
              </a:spcAft>
            </a:pPr>
            <a:r>
              <a:rPr lang="es-ES" sz="1600" b="1" i="1" dirty="0" smtClean="0">
                <a:solidFill>
                  <a:srgbClr val="FFFF00"/>
                </a:solidFill>
                <a:effectLst>
                  <a:glow rad="228600">
                    <a:schemeClr val="accent5">
                      <a:satMod val="175000"/>
                      <a:alpha val="40000"/>
                    </a:schemeClr>
                  </a:glow>
                </a:effectLst>
                <a:cs typeface="Arial" pitchFamily="34" charset="0"/>
              </a:rPr>
              <a:t>REDACCIÓN RÉCORD</a:t>
            </a:r>
            <a:endParaRPr lang="es-ES" sz="1600" b="1" i="1" dirty="0" smtClean="0">
              <a:solidFill>
                <a:srgbClr val="FFFF00"/>
              </a:solidFill>
              <a:effectLst>
                <a:glow rad="228600">
                  <a:schemeClr val="accent5">
                    <a:satMod val="175000"/>
                    <a:alpha val="40000"/>
                  </a:schemeClr>
                </a:glow>
              </a:effectLst>
            </a:endParaRPr>
          </a:p>
          <a:p>
            <a:pPr lvl="0" eaLnBrk="0" fontAlgn="ctr" hangingPunct="0">
              <a:spcBef>
                <a:spcPct val="0"/>
              </a:spcBef>
              <a:spcAft>
                <a:spcPct val="0"/>
              </a:spcAft>
            </a:pPr>
            <a:r>
              <a:rPr lang="es-ES" sz="1600" b="1" i="1" dirty="0" smtClean="0">
                <a:solidFill>
                  <a:srgbClr val="FFFF00"/>
                </a:solidFill>
                <a:effectLst>
                  <a:glow rad="228600">
                    <a:schemeClr val="accent5">
                      <a:satMod val="175000"/>
                      <a:alpha val="40000"/>
                    </a:schemeClr>
                  </a:glow>
                </a:effectLst>
                <a:cs typeface="Arial" pitchFamily="34" charset="0"/>
              </a:rPr>
              <a:t>Pesa 18.3 kilos; solo duerme y come: es el gato más gordo del mundo y posee un récord </a:t>
            </a:r>
            <a:r>
              <a:rPr lang="es-ES" sz="1600" b="1" i="1" dirty="0" err="1" smtClean="0">
                <a:solidFill>
                  <a:srgbClr val="FFFF00"/>
                </a:solidFill>
                <a:effectLst>
                  <a:glow rad="228600">
                    <a:schemeClr val="accent5">
                      <a:satMod val="175000"/>
                      <a:alpha val="40000"/>
                    </a:schemeClr>
                  </a:glow>
                </a:effectLst>
                <a:cs typeface="Arial" pitchFamily="34" charset="0"/>
              </a:rPr>
              <a:t>guiness</a:t>
            </a:r>
            <a:r>
              <a:rPr lang="es-ES" sz="1600" b="1" i="1" dirty="0" smtClean="0">
                <a:solidFill>
                  <a:srgbClr val="FFFF00"/>
                </a:solidFill>
                <a:effectLst>
                  <a:glow rad="228600">
                    <a:schemeClr val="accent5">
                      <a:satMod val="175000"/>
                      <a:alpha val="40000"/>
                    </a:schemeClr>
                  </a:glow>
                </a:effectLst>
                <a:cs typeface="Arial" pitchFamily="34" charset="0"/>
              </a:rPr>
              <a:t> que ostenta su categoría.</a:t>
            </a:r>
            <a:endParaRPr lang="es-ES" sz="1600" b="1" i="1" dirty="0" smtClean="0">
              <a:solidFill>
                <a:srgbClr val="FFFF00"/>
              </a:solidFill>
              <a:effectLst>
                <a:glow rad="228600">
                  <a:schemeClr val="accent5">
                    <a:satMod val="175000"/>
                    <a:alpha val="40000"/>
                  </a:schemeClr>
                </a:glow>
              </a:effectLst>
            </a:endParaRPr>
          </a:p>
          <a:p>
            <a:pPr lvl="0" eaLnBrk="0" fontAlgn="ctr" hangingPunct="0">
              <a:spcBef>
                <a:spcPct val="0"/>
              </a:spcBef>
              <a:spcAft>
                <a:spcPct val="0"/>
              </a:spcAft>
            </a:pPr>
            <a:r>
              <a:rPr lang="es-ES" sz="1600" b="1" i="1" dirty="0" smtClean="0">
                <a:solidFill>
                  <a:srgbClr val="FFFF00"/>
                </a:solidFill>
                <a:effectLst>
                  <a:glow rad="228600">
                    <a:schemeClr val="accent5">
                      <a:satMod val="175000"/>
                      <a:alpha val="40000"/>
                    </a:schemeClr>
                  </a:glow>
                </a:effectLst>
                <a:cs typeface="Arial" pitchFamily="34" charset="0"/>
              </a:rPr>
              <a:t>Tiene 9 años de edad, y aunque es capaz  de caminar por sí mismo y hacer su vida, casi, como un gato  normal, sus adoptantes prefieren tratarlo  y llevarlo </a:t>
            </a:r>
            <a:r>
              <a:rPr lang="es-ES" sz="1600" b="1" i="1" dirty="0" smtClean="0">
                <a:solidFill>
                  <a:srgbClr val="FFFF00"/>
                </a:solidFill>
                <a:effectLst>
                  <a:glow rad="228600">
                    <a:schemeClr val="accent5">
                      <a:satMod val="175000"/>
                      <a:alpha val="40000"/>
                    </a:schemeClr>
                  </a:glow>
                </a:effectLst>
                <a:cs typeface="Arial" pitchFamily="34" charset="0"/>
              </a:rPr>
              <a:t>en un carrito.</a:t>
            </a:r>
            <a:endParaRPr lang="es-ES" sz="1600" b="1" i="1" dirty="0" smtClean="0">
              <a:solidFill>
                <a:srgbClr val="FFFF00"/>
              </a:solidFill>
              <a:effectLst>
                <a:glow rad="228600">
                  <a:schemeClr val="accent5">
                    <a:satMod val="175000"/>
                    <a:alpha val="40000"/>
                  </a:schemeClr>
                </a:glow>
              </a:effectLst>
              <a:cs typeface="Arial" pitchFamily="34" charset="0"/>
            </a:endParaRPr>
          </a:p>
        </p:txBody>
      </p:sp>
    </p:spTree>
  </p:cSld>
  <p:clrMapOvr>
    <a:masterClrMapping/>
  </p:clrMapOvr>
  <p:transition spd="slow" advTm="32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Conocimiento-gatuno-30-curiosidades-sobre-los-gatos-12.jpg"/>
          <p:cNvPicPr>
            <a:picLocks noChangeAspect="1" noChangeArrowheads="1"/>
          </p:cNvPicPr>
          <p:nvPr/>
        </p:nvPicPr>
        <p:blipFill>
          <a:blip r:embed="rId2" cstate="print"/>
          <a:srcRect/>
          <a:stretch>
            <a:fillRect/>
          </a:stretch>
        </p:blipFill>
        <p:spPr bwMode="auto">
          <a:xfrm>
            <a:off x="0" y="0"/>
            <a:ext cx="9139942" cy="6858000"/>
          </a:xfrm>
          <a:prstGeom prst="rect">
            <a:avLst/>
          </a:prstGeom>
          <a:noFill/>
        </p:spPr>
      </p:pic>
      <p:sp>
        <p:nvSpPr>
          <p:cNvPr id="2" name="1 Rectángulo"/>
          <p:cNvSpPr/>
          <p:nvPr/>
        </p:nvSpPr>
        <p:spPr>
          <a:xfrm>
            <a:off x="539552" y="404664"/>
            <a:ext cx="4572000" cy="1477328"/>
          </a:xfrm>
          <a:prstGeom prst="rect">
            <a:avLst/>
          </a:prstGeom>
        </p:spPr>
        <p:txBody>
          <a:bodyPr>
            <a:spAutoFit/>
          </a:bodyPr>
          <a:lstStyle/>
          <a:p>
            <a:r>
              <a:rPr lang="es-ES" b="1" i="1" dirty="0" smtClean="0">
                <a:solidFill>
                  <a:srgbClr val="FFFF00"/>
                </a:solidFill>
                <a:effectLst>
                  <a:glow rad="228600">
                    <a:schemeClr val="accent5">
                      <a:satMod val="175000"/>
                      <a:alpha val="40000"/>
                    </a:schemeClr>
                  </a:glow>
                </a:effectLst>
              </a:rPr>
              <a:t>El gato que más roedores atrapó en su vida</a:t>
            </a:r>
          </a:p>
          <a:p>
            <a:r>
              <a:rPr lang="es-ES" i="1" dirty="0" smtClean="0">
                <a:solidFill>
                  <a:srgbClr val="FFFF00"/>
                </a:solidFill>
                <a:effectLst>
                  <a:glow rad="228600">
                    <a:schemeClr val="accent5">
                      <a:satMod val="175000"/>
                      <a:alpha val="40000"/>
                    </a:schemeClr>
                  </a:glow>
                </a:effectLst>
              </a:rPr>
              <a:t>Por otro lado tenemos también a </a:t>
            </a:r>
            <a:r>
              <a:rPr lang="es-ES" i="1" dirty="0" err="1" smtClean="0">
                <a:solidFill>
                  <a:srgbClr val="FFFF00"/>
                </a:solidFill>
                <a:effectLst>
                  <a:glow rad="228600">
                    <a:schemeClr val="accent5">
                      <a:satMod val="175000"/>
                      <a:alpha val="40000"/>
                    </a:schemeClr>
                  </a:glow>
                </a:effectLst>
              </a:rPr>
              <a:t>Towser</a:t>
            </a:r>
            <a:r>
              <a:rPr lang="es-ES" i="1" dirty="0" smtClean="0">
                <a:solidFill>
                  <a:srgbClr val="FFFF00"/>
                </a:solidFill>
                <a:effectLst>
                  <a:glow rad="228600">
                    <a:schemeClr val="accent5">
                      <a:satMod val="175000"/>
                      <a:alpha val="40000"/>
                    </a:schemeClr>
                  </a:glow>
                </a:effectLst>
              </a:rPr>
              <a:t>, un gato amigo de una familia de Escocia, que fue galardonada por el </a:t>
            </a:r>
            <a:r>
              <a:rPr lang="es-ES" i="1" dirty="0" err="1" smtClean="0">
                <a:solidFill>
                  <a:srgbClr val="FFFF00"/>
                </a:solidFill>
                <a:effectLst>
                  <a:glow rad="228600">
                    <a:schemeClr val="accent5">
                      <a:satMod val="175000"/>
                      <a:alpha val="40000"/>
                    </a:schemeClr>
                  </a:glow>
                </a:effectLst>
              </a:rPr>
              <a:t>Guinness</a:t>
            </a:r>
            <a:r>
              <a:rPr lang="es-ES" i="1" dirty="0" smtClean="0">
                <a:solidFill>
                  <a:srgbClr val="FFFF00"/>
                </a:solidFill>
                <a:effectLst>
                  <a:glow rad="228600">
                    <a:schemeClr val="accent5">
                      <a:satMod val="175000"/>
                      <a:alpha val="40000"/>
                    </a:schemeClr>
                  </a:glow>
                </a:effectLst>
              </a:rPr>
              <a:t> al tener al gato más efectivo en la caza de roedores.</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19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onocimiento-gatuno-30-curiosidades-sobre-los-gatos-13.jpg"/>
          <p:cNvPicPr>
            <a:picLocks noChangeAspect="1" noChangeArrowheads="1"/>
          </p:cNvPicPr>
          <p:nvPr/>
        </p:nvPicPr>
        <p:blipFill>
          <a:blip r:embed="rId2" cstate="print"/>
          <a:srcRect/>
          <a:stretch>
            <a:fillRect/>
          </a:stretch>
        </p:blipFill>
        <p:spPr bwMode="auto">
          <a:xfrm>
            <a:off x="-1" y="0"/>
            <a:ext cx="9165053" cy="6858000"/>
          </a:xfrm>
          <a:prstGeom prst="rect">
            <a:avLst/>
          </a:prstGeom>
          <a:noFill/>
        </p:spPr>
      </p:pic>
      <p:sp>
        <p:nvSpPr>
          <p:cNvPr id="2" name="1 Rectángulo"/>
          <p:cNvSpPr/>
          <p:nvPr/>
        </p:nvSpPr>
        <p:spPr>
          <a:xfrm>
            <a:off x="395536" y="404664"/>
            <a:ext cx="3456384" cy="2862322"/>
          </a:xfrm>
          <a:prstGeom prst="rect">
            <a:avLst/>
          </a:prstGeom>
        </p:spPr>
        <p:txBody>
          <a:bodyPr wrap="square">
            <a:spAutoFit/>
          </a:bodyPr>
          <a:lstStyle/>
          <a:p>
            <a:r>
              <a:rPr lang="es-ES" b="1" i="1" dirty="0" smtClean="0">
                <a:solidFill>
                  <a:srgbClr val="2222EE"/>
                </a:solidFill>
                <a:effectLst>
                  <a:glow rad="228600">
                    <a:schemeClr val="accent5">
                      <a:satMod val="175000"/>
                      <a:alpha val="40000"/>
                    </a:schemeClr>
                  </a:glow>
                </a:effectLst>
              </a:rPr>
              <a:t>Los gatos cruzando los océanos</a:t>
            </a:r>
          </a:p>
          <a:p>
            <a:r>
              <a:rPr lang="es-ES" i="1" dirty="0" smtClean="0">
                <a:solidFill>
                  <a:srgbClr val="2222EE"/>
                </a:solidFill>
                <a:effectLst>
                  <a:glow rad="228600">
                    <a:schemeClr val="accent5">
                      <a:satMod val="175000"/>
                      <a:alpha val="40000"/>
                    </a:schemeClr>
                  </a:glow>
                </a:effectLst>
              </a:rPr>
              <a:t>Justamente hablando de la caza de los ratones, hay que mencionar que ésta es la razón por la cual llegaron al continente americano. Se estima que los gatos domésticos fueron traídos a América en los viajes del siglo XVIII para controlar las plagas, especialmente las de roedores. </a:t>
            </a:r>
            <a:endParaRPr lang="es-ES" i="1" dirty="0">
              <a:solidFill>
                <a:srgbClr val="2222EE"/>
              </a:solidFill>
              <a:effectLst>
                <a:glow rad="228600">
                  <a:schemeClr val="accent5">
                    <a:satMod val="175000"/>
                    <a:alpha val="40000"/>
                  </a:schemeClr>
                </a:glow>
              </a:effectLst>
            </a:endParaRPr>
          </a:p>
        </p:txBody>
      </p:sp>
    </p:spTree>
  </p:cSld>
  <p:clrMapOvr>
    <a:masterClrMapping/>
  </p:clrMapOvr>
  <p:transition spd="slow" advTm="31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onocimiento-gatuno-30-curiosidades-sobre-los-gatos-14.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395536" y="332656"/>
            <a:ext cx="4572000" cy="2862322"/>
          </a:xfrm>
          <a:prstGeom prst="rect">
            <a:avLst/>
          </a:prstGeom>
        </p:spPr>
        <p:txBody>
          <a:bodyPr>
            <a:spAutoFit/>
          </a:bodyPr>
          <a:lstStyle/>
          <a:p>
            <a:r>
              <a:rPr lang="es-ES" b="1" i="1" dirty="0" smtClean="0">
                <a:solidFill>
                  <a:srgbClr val="FFFF00"/>
                </a:solidFill>
                <a:effectLst>
                  <a:glow rad="228600">
                    <a:schemeClr val="accent5">
                      <a:satMod val="175000"/>
                      <a:alpha val="40000"/>
                    </a:schemeClr>
                  </a:glow>
                </a:effectLst>
              </a:rPr>
              <a:t>Pueden tener muchísimas enfermedades parecidas a las nuestras</a:t>
            </a:r>
          </a:p>
          <a:p>
            <a:r>
              <a:rPr lang="es-ES" i="1" dirty="0" smtClean="0">
                <a:solidFill>
                  <a:srgbClr val="FFFF00"/>
                </a:solidFill>
                <a:effectLst>
                  <a:glow rad="228600">
                    <a:schemeClr val="accent5">
                      <a:satMod val="175000"/>
                      <a:alpha val="40000"/>
                    </a:schemeClr>
                  </a:glow>
                </a:effectLst>
              </a:rPr>
              <a:t>Desde </a:t>
            </a:r>
            <a:r>
              <a:rPr lang="es-ES" i="1" dirty="0" err="1" smtClean="0">
                <a:solidFill>
                  <a:srgbClr val="FFFF00"/>
                </a:solidFill>
                <a:effectLst>
                  <a:glow rad="228600">
                    <a:schemeClr val="accent5">
                      <a:satMod val="175000"/>
                      <a:alpha val="40000"/>
                    </a:schemeClr>
                  </a:glow>
                </a:effectLst>
              </a:rPr>
              <a:t>alzheimer</a:t>
            </a:r>
            <a:r>
              <a:rPr lang="es-ES" i="1" dirty="0" smtClean="0">
                <a:solidFill>
                  <a:srgbClr val="FFFF00"/>
                </a:solidFill>
                <a:effectLst>
                  <a:glow rad="228600">
                    <a:schemeClr val="accent5">
                      <a:satMod val="175000"/>
                      <a:alpha val="40000"/>
                    </a:schemeClr>
                  </a:glow>
                </a:effectLst>
              </a:rPr>
              <a:t> a diferentes tipos de ceguera e incluso una suerte de VIH felina (Virus de Inmunodeficiencia Felina), los gatos pueden sufrir de muchas enfermedades que son realmente similares a las que sufrimos los humanos. Actualmente, desde el sector veterinario se reconocen más de 250 trastornos hereditarios en los gatos.</a:t>
            </a:r>
            <a:r>
              <a:rPr lang="es-ES" i="1" dirty="0" smtClean="0">
                <a:effectLst>
                  <a:glow rad="228600">
                    <a:schemeClr val="accent5">
                      <a:satMod val="175000"/>
                      <a:alpha val="40000"/>
                    </a:schemeClr>
                  </a:glow>
                </a:effectLst>
              </a:rPr>
              <a:t> </a:t>
            </a:r>
            <a:endParaRPr lang="es-ES" i="1" dirty="0">
              <a:effectLst>
                <a:glow rad="228600">
                  <a:schemeClr val="accent5">
                    <a:satMod val="175000"/>
                    <a:alpha val="40000"/>
                  </a:schemeClr>
                </a:glow>
              </a:effectLst>
            </a:endParaRPr>
          </a:p>
        </p:txBody>
      </p:sp>
    </p:spTree>
  </p:cSld>
  <p:clrMapOvr>
    <a:masterClrMapping/>
  </p:clrMapOvr>
  <p:transition spd="slow" advTm="31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el-gato-y-el-pez.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
        <p:nvSpPr>
          <p:cNvPr id="2" name="1 Rectángulo"/>
          <p:cNvSpPr/>
          <p:nvPr/>
        </p:nvSpPr>
        <p:spPr>
          <a:xfrm>
            <a:off x="323528" y="188640"/>
            <a:ext cx="8424936" cy="1477328"/>
          </a:xfrm>
          <a:prstGeom prst="rect">
            <a:avLst/>
          </a:prstGeom>
        </p:spPr>
        <p:txBody>
          <a:bodyPr wrap="square">
            <a:spAutoFit/>
          </a:bodyPr>
          <a:lstStyle/>
          <a:p>
            <a:r>
              <a:rPr lang="es-ES" b="1" i="1" dirty="0" smtClean="0">
                <a:solidFill>
                  <a:srgbClr val="2222EE"/>
                </a:solidFill>
                <a:effectLst>
                  <a:glow rad="228600">
                    <a:schemeClr val="accent5">
                      <a:satMod val="175000"/>
                      <a:alpha val="40000"/>
                    </a:schemeClr>
                  </a:glow>
                </a:effectLst>
              </a:rPr>
              <a:t>Vídeos de gatitos</a:t>
            </a:r>
          </a:p>
          <a:p>
            <a:r>
              <a:rPr lang="es-ES" i="1" dirty="0" smtClean="0">
                <a:solidFill>
                  <a:srgbClr val="2222EE"/>
                </a:solidFill>
                <a:effectLst>
                  <a:glow rad="228600">
                    <a:schemeClr val="accent5">
                      <a:satMod val="175000"/>
                      <a:alpha val="40000"/>
                    </a:schemeClr>
                  </a:glow>
                </a:effectLst>
              </a:rPr>
              <a:t>Todos sabemos cuán populares son los vídeos de gatitos en la web, ¿no? Bueno, son los que más hay en </a:t>
            </a:r>
            <a:r>
              <a:rPr lang="es-ES" i="1" dirty="0" err="1" smtClean="0">
                <a:solidFill>
                  <a:srgbClr val="2222EE"/>
                </a:solidFill>
                <a:effectLst>
                  <a:glow rad="228600">
                    <a:schemeClr val="accent5">
                      <a:satMod val="175000"/>
                      <a:alpha val="40000"/>
                    </a:schemeClr>
                  </a:glow>
                </a:effectLst>
              </a:rPr>
              <a:t>Youtube</a:t>
            </a:r>
            <a:r>
              <a:rPr lang="es-ES" i="1" dirty="0" smtClean="0">
                <a:solidFill>
                  <a:srgbClr val="2222EE"/>
                </a:solidFill>
                <a:effectLst>
                  <a:glow rad="228600">
                    <a:schemeClr val="accent5">
                      <a:satMod val="175000"/>
                      <a:alpha val="40000"/>
                    </a:schemeClr>
                  </a:glow>
                </a:effectLst>
              </a:rPr>
              <a:t> y los que más reproducciones tienen. El vídeo más antiguo de gatos que se conoce y que puede verse en el sitio fue filmado en 1894, y tiene a dos gatitos peleando con guantes de boxeo en un cuadrilátero. </a:t>
            </a:r>
            <a:endParaRPr lang="es-ES" i="1" dirty="0">
              <a:solidFill>
                <a:srgbClr val="2222EE"/>
              </a:solidFill>
              <a:effectLst>
                <a:glow rad="228600">
                  <a:schemeClr val="accent5">
                    <a:satMod val="175000"/>
                    <a:alpha val="40000"/>
                  </a:schemeClr>
                </a:glow>
              </a:effectLst>
            </a:endParaRPr>
          </a:p>
        </p:txBody>
      </p:sp>
    </p:spTree>
  </p:cSld>
  <p:clrMapOvr>
    <a:masterClrMapping/>
  </p:clrMapOvr>
  <p:transition spd="slow" advTm="28000">
    <p:dissolve/>
    <p:sndAc>
      <p:stSnd>
        <p:snd r:embed="rId2" name="coniff, ray - perfidi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gatito_xoptimizadax--644x362.jpg"/>
          <p:cNvPicPr>
            <a:picLocks noChangeAspect="1" noChangeArrowheads="1"/>
          </p:cNvPicPr>
          <p:nvPr/>
        </p:nvPicPr>
        <p:blipFill>
          <a:blip r:embed="rId2" cstate="print"/>
          <a:srcRect/>
          <a:stretch>
            <a:fillRect/>
          </a:stretch>
        </p:blipFill>
        <p:spPr bwMode="auto">
          <a:xfrm>
            <a:off x="0" y="0"/>
            <a:ext cx="9430880" cy="6858000"/>
          </a:xfrm>
          <a:prstGeom prst="rect">
            <a:avLst/>
          </a:prstGeom>
          <a:noFill/>
        </p:spPr>
      </p:pic>
      <p:sp>
        <p:nvSpPr>
          <p:cNvPr id="2" name="1 Rectángulo"/>
          <p:cNvSpPr/>
          <p:nvPr/>
        </p:nvSpPr>
        <p:spPr>
          <a:xfrm>
            <a:off x="5148064" y="548680"/>
            <a:ext cx="3995936" cy="1477328"/>
          </a:xfrm>
          <a:prstGeom prst="rect">
            <a:avLst/>
          </a:prstGeom>
        </p:spPr>
        <p:txBody>
          <a:bodyPr wrap="square">
            <a:spAutoFit/>
          </a:bodyPr>
          <a:lstStyle/>
          <a:p>
            <a:r>
              <a:rPr lang="es-ES" i="1" dirty="0" smtClean="0">
                <a:solidFill>
                  <a:srgbClr val="2222EE"/>
                </a:solidFill>
                <a:effectLst>
                  <a:glow rad="228600">
                    <a:schemeClr val="accent6">
                      <a:satMod val="175000"/>
                      <a:alpha val="40000"/>
                    </a:schemeClr>
                  </a:glow>
                </a:effectLst>
              </a:rPr>
              <a:t>Se llama «Pixel», y es probablemente el </a:t>
            </a:r>
            <a:r>
              <a:rPr lang="es-ES" b="1" i="1" dirty="0" smtClean="0">
                <a:solidFill>
                  <a:srgbClr val="2222EE"/>
                </a:solidFill>
                <a:effectLst>
                  <a:glow rad="228600">
                    <a:schemeClr val="accent6">
                      <a:satMod val="175000"/>
                      <a:alpha val="40000"/>
                    </a:schemeClr>
                  </a:glow>
                </a:effectLst>
              </a:rPr>
              <a:t>gato más pequeño del mundo</a:t>
            </a:r>
            <a:r>
              <a:rPr lang="es-ES" i="1" dirty="0" smtClean="0">
                <a:solidFill>
                  <a:srgbClr val="2222EE"/>
                </a:solidFill>
                <a:effectLst>
                  <a:glow rad="228600">
                    <a:schemeClr val="accent6">
                      <a:satMod val="175000"/>
                      <a:alpha val="40000"/>
                    </a:schemeClr>
                  </a:glow>
                </a:effectLst>
              </a:rPr>
              <a:t>. Su altura no supera la de una lata de refresco, y, según su dueña, cabe en un tazón de desayuno.</a:t>
            </a:r>
            <a:endParaRPr lang="es-ES" i="1" dirty="0">
              <a:solidFill>
                <a:srgbClr val="2222EE"/>
              </a:solidFill>
              <a:effectLst>
                <a:glow rad="228600">
                  <a:schemeClr val="accent6">
                    <a:satMod val="175000"/>
                    <a:alpha val="40000"/>
                  </a:schemeClr>
                </a:glow>
              </a:effectLst>
            </a:endParaRPr>
          </a:p>
        </p:txBody>
      </p:sp>
    </p:spTree>
  </p:cSld>
  <p:clrMapOvr>
    <a:masterClrMapping/>
  </p:clrMapOvr>
  <p:transition spd="slow" advTm="21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onocimiento-gatuno-30-curiosidades-sobre-los-gatos-16.jpg"/>
          <p:cNvPicPr>
            <a:picLocks noChangeAspect="1" noChangeArrowheads="1"/>
          </p:cNvPicPr>
          <p:nvPr/>
        </p:nvPicPr>
        <p:blipFill>
          <a:blip r:embed="rId2" cstate="print"/>
          <a:srcRect/>
          <a:stretch>
            <a:fillRect/>
          </a:stretch>
        </p:blipFill>
        <p:spPr bwMode="auto">
          <a:xfrm>
            <a:off x="0" y="0"/>
            <a:ext cx="9156758" cy="6858000"/>
          </a:xfrm>
          <a:prstGeom prst="rect">
            <a:avLst/>
          </a:prstGeom>
          <a:noFill/>
        </p:spPr>
      </p:pic>
      <p:sp>
        <p:nvSpPr>
          <p:cNvPr id="2" name="1 Rectángulo"/>
          <p:cNvSpPr/>
          <p:nvPr/>
        </p:nvSpPr>
        <p:spPr>
          <a:xfrm>
            <a:off x="3995936" y="260648"/>
            <a:ext cx="5148064" cy="2031325"/>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Están en tu corazón</a:t>
            </a:r>
          </a:p>
          <a:p>
            <a:r>
              <a:rPr lang="es-ES" i="1" dirty="0" smtClean="0">
                <a:solidFill>
                  <a:srgbClr val="FFFF00"/>
                </a:solidFill>
                <a:effectLst>
                  <a:glow rad="228600">
                    <a:schemeClr val="accent5">
                      <a:satMod val="175000"/>
                      <a:alpha val="40000"/>
                    </a:schemeClr>
                  </a:glow>
                </a:effectLst>
              </a:rPr>
              <a:t>Estudios científicos han demostrado que</a:t>
            </a:r>
            <a:r>
              <a:rPr lang="es-ES" b="1" i="1" dirty="0" smtClean="0">
                <a:solidFill>
                  <a:srgbClr val="FFFF00"/>
                </a:solidFill>
                <a:effectLst>
                  <a:glow rad="228600">
                    <a:schemeClr val="accent5">
                      <a:satMod val="175000"/>
                      <a:alpha val="40000"/>
                    </a:schemeClr>
                  </a:glow>
                </a:effectLst>
              </a:rPr>
              <a:t> tener un gato puede reducir el riesgo de sufrir un ataque cardíaco</a:t>
            </a:r>
            <a:r>
              <a:rPr lang="es-ES" i="1" dirty="0" smtClean="0">
                <a:solidFill>
                  <a:srgbClr val="FFFF00"/>
                </a:solidFill>
                <a:effectLst>
                  <a:glow rad="228600">
                    <a:schemeClr val="accent5">
                      <a:satMod val="175000"/>
                      <a:alpha val="40000"/>
                    </a:schemeClr>
                  </a:glow>
                </a:effectLst>
              </a:rPr>
              <a:t> o un infarto. Quienes no tienen gatos en sus hogares tienen más del triple de posibilidades que los que sí comparten su hogar con estos adorables pequeños.</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8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onocimiento-gatuno-30-curiosidades-sobre-los-gatos-17.jpg"/>
          <p:cNvPicPr>
            <a:picLocks noChangeAspect="1" noChangeArrowheads="1"/>
          </p:cNvPicPr>
          <p:nvPr/>
        </p:nvPicPr>
        <p:blipFill>
          <a:blip r:embed="rId2" cstate="print"/>
          <a:srcRect/>
          <a:stretch>
            <a:fillRect/>
          </a:stretch>
        </p:blipFill>
        <p:spPr bwMode="auto">
          <a:xfrm>
            <a:off x="0" y="0"/>
            <a:ext cx="9145090" cy="6858000"/>
          </a:xfrm>
          <a:prstGeom prst="rect">
            <a:avLst/>
          </a:prstGeom>
          <a:noFill/>
        </p:spPr>
      </p:pic>
      <p:sp>
        <p:nvSpPr>
          <p:cNvPr id="2" name="1 Rectángulo"/>
          <p:cNvSpPr/>
          <p:nvPr/>
        </p:nvSpPr>
        <p:spPr>
          <a:xfrm>
            <a:off x="3419872" y="3717032"/>
            <a:ext cx="2664296" cy="2308324"/>
          </a:xfrm>
          <a:prstGeom prst="rect">
            <a:avLst/>
          </a:prstGeom>
        </p:spPr>
        <p:txBody>
          <a:bodyPr wrap="square">
            <a:spAutoFit/>
          </a:bodyPr>
          <a:lstStyle/>
          <a:p>
            <a:pPr algn="ctr"/>
            <a:r>
              <a:rPr lang="es-ES" b="1" i="1" dirty="0" smtClean="0">
                <a:solidFill>
                  <a:srgbClr val="2222EE"/>
                </a:solidFill>
                <a:effectLst>
                  <a:glow rad="228600">
                    <a:schemeClr val="accent2">
                      <a:satMod val="175000"/>
                      <a:alpha val="40000"/>
                    </a:schemeClr>
                  </a:glow>
                </a:effectLst>
              </a:rPr>
              <a:t>Tienen más huesos que los seres humanos</a:t>
            </a:r>
          </a:p>
          <a:p>
            <a:pPr algn="ctr"/>
            <a:r>
              <a:rPr lang="es-ES" i="1" dirty="0" smtClean="0">
                <a:solidFill>
                  <a:srgbClr val="2222EE"/>
                </a:solidFill>
                <a:effectLst>
                  <a:glow rad="228600">
                    <a:schemeClr val="accent2">
                      <a:satMod val="175000"/>
                      <a:alpha val="40000"/>
                    </a:schemeClr>
                  </a:glow>
                </a:effectLst>
              </a:rPr>
              <a:t>Mientras que los seres humanos adultos tenemos unos 206 huesos en total, los gatos tienen 230. Es decir que tienen 24 huesos más que nuestra especie.</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20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onocimiento-gatuno-30-curiosidades-sobre-los-gatos-18.jpg"/>
          <p:cNvPicPr>
            <a:picLocks noChangeAspect="1" noChangeArrowheads="1"/>
          </p:cNvPicPr>
          <p:nvPr/>
        </p:nvPicPr>
        <p:blipFill>
          <a:blip r:embed="rId2" cstate="print"/>
          <a:srcRect/>
          <a:stretch>
            <a:fillRect/>
          </a:stretch>
        </p:blipFill>
        <p:spPr bwMode="auto">
          <a:xfrm>
            <a:off x="0" y="0"/>
            <a:ext cx="9157714" cy="6858000"/>
          </a:xfrm>
          <a:prstGeom prst="rect">
            <a:avLst/>
          </a:prstGeom>
          <a:noFill/>
        </p:spPr>
      </p:pic>
      <p:sp>
        <p:nvSpPr>
          <p:cNvPr id="2" name="1 Rectángulo"/>
          <p:cNvSpPr/>
          <p:nvPr/>
        </p:nvSpPr>
        <p:spPr>
          <a:xfrm>
            <a:off x="395536" y="404664"/>
            <a:ext cx="3168352" cy="5078313"/>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Los gatos no maúllan entre ellos</a:t>
            </a:r>
          </a:p>
          <a:p>
            <a:r>
              <a:rPr lang="es-ES" b="1" i="1" dirty="0" smtClean="0">
                <a:solidFill>
                  <a:srgbClr val="FFFF00"/>
                </a:solidFill>
                <a:effectLst>
                  <a:glow rad="228600">
                    <a:schemeClr val="accent5">
                      <a:satMod val="175000"/>
                      <a:alpha val="40000"/>
                    </a:schemeClr>
                  </a:glow>
                </a:effectLst>
              </a:rPr>
              <a:t>El maullido de los gatos</a:t>
            </a:r>
            <a:r>
              <a:rPr lang="es-ES" i="1" dirty="0" smtClean="0">
                <a:solidFill>
                  <a:srgbClr val="FFFF00"/>
                </a:solidFill>
                <a:effectLst>
                  <a:glow rad="228600">
                    <a:schemeClr val="accent5">
                      <a:satMod val="175000"/>
                      <a:alpha val="40000"/>
                    </a:schemeClr>
                  </a:glow>
                </a:effectLst>
              </a:rPr>
              <a:t> es muy importante en cuanto a sus capacidades para la comunicación, pero solo para la comunicación con nosotros. Según se ha observado, los gatos adultos maúllan únicamente cuando quieren decirle algo a sus dueños (humanos). Todo gato puede emitir hasta 100 sonidos diferentes, sin embargo, el sonido que emite para referirse a su amo es único e irrepetible. Prácticamente son ellos los que nos ponen nombres a nosotros.</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39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Conocimiento-gatuno-30-curiosidades-sobre-los-gatos-23.jpg"/>
          <p:cNvPicPr>
            <a:picLocks noChangeAspect="1" noChangeArrowheads="1"/>
          </p:cNvPicPr>
          <p:nvPr/>
        </p:nvPicPr>
        <p:blipFill>
          <a:blip r:embed="rId2" cstate="print"/>
          <a:srcRect/>
          <a:stretch>
            <a:fillRect/>
          </a:stretch>
        </p:blipFill>
        <p:spPr bwMode="auto">
          <a:xfrm>
            <a:off x="0" y="0"/>
            <a:ext cx="9144180" cy="6858000"/>
          </a:xfrm>
          <a:prstGeom prst="rect">
            <a:avLst/>
          </a:prstGeom>
          <a:noFill/>
        </p:spPr>
      </p:pic>
      <p:sp>
        <p:nvSpPr>
          <p:cNvPr id="2" name="1 Rectángulo"/>
          <p:cNvSpPr/>
          <p:nvPr/>
        </p:nvSpPr>
        <p:spPr>
          <a:xfrm>
            <a:off x="3923928" y="548680"/>
            <a:ext cx="4572000" cy="1200329"/>
          </a:xfrm>
          <a:prstGeom prst="rect">
            <a:avLst/>
          </a:prstGeom>
        </p:spPr>
        <p:txBody>
          <a:bodyPr>
            <a:spAutoFit/>
          </a:bodyPr>
          <a:lstStyle/>
          <a:p>
            <a:r>
              <a:rPr lang="es-ES" b="1" i="1" dirty="0" smtClean="0">
                <a:solidFill>
                  <a:srgbClr val="2222EE"/>
                </a:solidFill>
                <a:effectLst>
                  <a:glow rad="228600">
                    <a:schemeClr val="accent2">
                      <a:satMod val="175000"/>
                      <a:alpha val="40000"/>
                    </a:schemeClr>
                  </a:glow>
                </a:effectLst>
              </a:rPr>
              <a:t>¿Más inteligentes que los perros?</a:t>
            </a:r>
          </a:p>
          <a:p>
            <a:r>
              <a:rPr lang="es-ES" i="1" dirty="0" smtClean="0">
                <a:solidFill>
                  <a:srgbClr val="2222EE"/>
                </a:solidFill>
                <a:effectLst>
                  <a:glow rad="228600">
                    <a:schemeClr val="accent2">
                      <a:satMod val="175000"/>
                      <a:alpha val="40000"/>
                    </a:schemeClr>
                  </a:glow>
                </a:effectLst>
              </a:rPr>
              <a:t>No lo sabemos en realidad. Lo que sí sabemos es que </a:t>
            </a:r>
            <a:r>
              <a:rPr lang="es-ES" b="1" i="1" dirty="0" smtClean="0">
                <a:solidFill>
                  <a:srgbClr val="2222EE"/>
                </a:solidFill>
                <a:effectLst>
                  <a:glow rad="228600">
                    <a:schemeClr val="accent2">
                      <a:satMod val="175000"/>
                      <a:alpha val="40000"/>
                    </a:schemeClr>
                  </a:glow>
                </a:effectLst>
              </a:rPr>
              <a:t>el cerebro de los gatos es más grande que el cerebro de los perros</a:t>
            </a:r>
            <a:r>
              <a:rPr lang="es-ES" i="1" dirty="0" smtClean="0">
                <a:solidFill>
                  <a:srgbClr val="2222EE"/>
                </a:solidFill>
                <a:effectLst>
                  <a:glow rad="228600">
                    <a:schemeClr val="accent2">
                      <a:satMod val="175000"/>
                      <a:alpha val="40000"/>
                    </a:schemeClr>
                  </a:glow>
                </a:effectLst>
              </a:rPr>
              <a:t>.</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16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onocimiento-gatuno-30-curiosidades-sobre-los-gatos-29.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1 Rectángulo"/>
          <p:cNvSpPr/>
          <p:nvPr/>
        </p:nvSpPr>
        <p:spPr>
          <a:xfrm>
            <a:off x="251520" y="260648"/>
            <a:ext cx="3816424" cy="3693319"/>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Isaac Newton y los gatos</a:t>
            </a:r>
          </a:p>
          <a:p>
            <a:r>
              <a:rPr lang="es-ES" i="1" dirty="0" smtClean="0">
                <a:solidFill>
                  <a:srgbClr val="FFFF00"/>
                </a:solidFill>
                <a:effectLst>
                  <a:glow rad="228600">
                    <a:schemeClr val="accent5">
                      <a:satMod val="175000"/>
                      <a:alpha val="40000"/>
                    </a:schemeClr>
                  </a:glow>
                </a:effectLst>
              </a:rPr>
              <a:t>Isaac Newton, probablemente el ser humano más inteligente que jamás haya caminado sobre esta Tierra, era un profundo </a:t>
            </a:r>
            <a:r>
              <a:rPr lang="es-ES" b="1" i="1" dirty="0" smtClean="0">
                <a:solidFill>
                  <a:srgbClr val="FFFF00"/>
                </a:solidFill>
                <a:effectLst>
                  <a:glow rad="228600">
                    <a:schemeClr val="accent5">
                      <a:satMod val="175000"/>
                      <a:alpha val="40000"/>
                    </a:schemeClr>
                  </a:glow>
                </a:effectLst>
              </a:rPr>
              <a:t>amante de los gatos</a:t>
            </a:r>
            <a:r>
              <a:rPr lang="es-ES" i="1" dirty="0" smtClean="0">
                <a:solidFill>
                  <a:srgbClr val="FFFF00"/>
                </a:solidFill>
                <a:effectLst>
                  <a:glow rad="228600">
                    <a:schemeClr val="accent5">
                      <a:satMod val="175000"/>
                      <a:alpha val="40000"/>
                    </a:schemeClr>
                  </a:glow>
                </a:effectLst>
              </a:rPr>
              <a:t>. Según se cuenta, su habitación y su laboratorio estaban llenos de los tantos gatos que tenía. Además de inventar el cálculo, Newton inventó las puertas para gatos, pues tenía que detenerse a cada instante para abrir y cerrar la puerta cada vez que sus amigos querían entrar o salir...</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37000">
    <p:dissolve/>
    <p:sndAc>
      <p:stSnd>
        <p:snd r:embed="rId2" name="01 la cumparsit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Conocimiento-gatuno-30-curiosidades-sobre-los-gatos-19.jpg"/>
          <p:cNvPicPr>
            <a:picLocks noChangeAspect="1" noChangeArrowheads="1"/>
          </p:cNvPicPr>
          <p:nvPr/>
        </p:nvPicPr>
        <p:blipFill>
          <a:blip r:embed="rId2" cstate="print"/>
          <a:srcRect/>
          <a:stretch>
            <a:fillRect/>
          </a:stretch>
        </p:blipFill>
        <p:spPr bwMode="auto">
          <a:xfrm>
            <a:off x="-1" y="0"/>
            <a:ext cx="9115061" cy="6858000"/>
          </a:xfrm>
          <a:prstGeom prst="rect">
            <a:avLst/>
          </a:prstGeom>
          <a:noFill/>
        </p:spPr>
      </p:pic>
      <p:sp>
        <p:nvSpPr>
          <p:cNvPr id="2" name="1 Rectángulo"/>
          <p:cNvSpPr/>
          <p:nvPr/>
        </p:nvSpPr>
        <p:spPr>
          <a:xfrm>
            <a:off x="395536" y="3645024"/>
            <a:ext cx="3456384" cy="2585323"/>
          </a:xfrm>
          <a:prstGeom prst="rect">
            <a:avLst/>
          </a:prstGeom>
        </p:spPr>
        <p:txBody>
          <a:bodyPr wrap="square">
            <a:spAutoFit/>
          </a:bodyPr>
          <a:lstStyle/>
          <a:p>
            <a:r>
              <a:rPr lang="es-ES" b="1" i="1" dirty="0" smtClean="0">
                <a:solidFill>
                  <a:srgbClr val="2222EE"/>
                </a:solidFill>
                <a:effectLst>
                  <a:glow rad="228600">
                    <a:schemeClr val="accent2">
                      <a:satMod val="175000"/>
                      <a:alpha val="40000"/>
                    </a:schemeClr>
                  </a:glow>
                </a:effectLst>
              </a:rPr>
              <a:t>Cuántas especies de gatos existen y cuáles son las más raras?</a:t>
            </a:r>
          </a:p>
          <a:p>
            <a:r>
              <a:rPr lang="es-ES" i="1" dirty="0" smtClean="0">
                <a:solidFill>
                  <a:srgbClr val="2222EE"/>
                </a:solidFill>
                <a:effectLst>
                  <a:glow rad="228600">
                    <a:schemeClr val="accent2">
                      <a:satMod val="175000"/>
                      <a:alpha val="40000"/>
                    </a:schemeClr>
                  </a:glow>
                </a:effectLst>
              </a:rPr>
              <a:t>Actualmente se conocen unas </a:t>
            </a:r>
            <a:r>
              <a:rPr lang="es-ES" b="1" i="1" dirty="0" smtClean="0">
                <a:solidFill>
                  <a:srgbClr val="2222EE"/>
                </a:solidFill>
                <a:effectLst>
                  <a:glow rad="228600">
                    <a:schemeClr val="accent2">
                      <a:satMod val="175000"/>
                      <a:alpha val="40000"/>
                    </a:schemeClr>
                  </a:glow>
                </a:effectLst>
              </a:rPr>
              <a:t>50 especies de gatos diferentes</a:t>
            </a:r>
            <a:r>
              <a:rPr lang="es-ES" i="1" dirty="0" smtClean="0">
                <a:solidFill>
                  <a:srgbClr val="2222EE"/>
                </a:solidFill>
                <a:effectLst>
                  <a:glow rad="228600">
                    <a:schemeClr val="accent2">
                      <a:satMod val="175000"/>
                      <a:alpha val="40000"/>
                    </a:schemeClr>
                  </a:glow>
                </a:effectLst>
              </a:rPr>
              <a:t>.</a:t>
            </a:r>
          </a:p>
          <a:p>
            <a:r>
              <a:rPr lang="es-ES" i="1" dirty="0" smtClean="0">
                <a:solidFill>
                  <a:srgbClr val="2222EE"/>
                </a:solidFill>
                <a:effectLst>
                  <a:glow rad="228600">
                    <a:schemeClr val="accent2">
                      <a:satMod val="175000"/>
                      <a:alpha val="40000"/>
                    </a:schemeClr>
                  </a:glow>
                </a:effectLst>
              </a:rPr>
              <a:t> </a:t>
            </a:r>
            <a:r>
              <a:rPr lang="es-ES" i="1" dirty="0" smtClean="0">
                <a:solidFill>
                  <a:srgbClr val="2222EE"/>
                </a:solidFill>
                <a:effectLst>
                  <a:glow rad="228600">
                    <a:schemeClr val="accent2">
                      <a:satMod val="175000"/>
                      <a:alpha val="40000"/>
                    </a:schemeClr>
                  </a:glow>
                </a:effectLst>
              </a:rPr>
              <a:t>El </a:t>
            </a:r>
            <a:r>
              <a:rPr lang="es-ES" b="1" i="1" dirty="0" smtClean="0">
                <a:solidFill>
                  <a:srgbClr val="2222EE"/>
                </a:solidFill>
                <a:effectLst>
                  <a:glow rad="228600">
                    <a:schemeClr val="accent2">
                      <a:satMod val="175000"/>
                      <a:alpha val="40000"/>
                    </a:schemeClr>
                  </a:glow>
                </a:effectLst>
              </a:rPr>
              <a:t>gato esfinge</a:t>
            </a:r>
            <a:r>
              <a:rPr lang="es-ES" i="1" dirty="0" smtClean="0">
                <a:solidFill>
                  <a:srgbClr val="2222EE"/>
                </a:solidFill>
                <a:effectLst>
                  <a:glow rad="228600">
                    <a:schemeClr val="accent2">
                      <a:satMod val="175000"/>
                      <a:alpha val="40000"/>
                    </a:schemeClr>
                  </a:glow>
                </a:effectLst>
              </a:rPr>
              <a:t>, </a:t>
            </a:r>
            <a:r>
              <a:rPr lang="es-ES" i="1" dirty="0" err="1" smtClean="0">
                <a:solidFill>
                  <a:srgbClr val="2222EE"/>
                </a:solidFill>
                <a:effectLst>
                  <a:glow rad="228600">
                    <a:schemeClr val="accent2">
                      <a:satMod val="175000"/>
                      <a:alpha val="40000"/>
                    </a:schemeClr>
                  </a:glow>
                </a:effectLst>
              </a:rPr>
              <a:t>Curl</a:t>
            </a:r>
            <a:r>
              <a:rPr lang="es-ES" i="1" dirty="0" smtClean="0">
                <a:solidFill>
                  <a:srgbClr val="2222EE"/>
                </a:solidFill>
                <a:effectLst>
                  <a:glow rad="228600">
                    <a:schemeClr val="accent2">
                      <a:satMod val="175000"/>
                      <a:alpha val="40000"/>
                    </a:schemeClr>
                  </a:glow>
                </a:effectLst>
              </a:rPr>
              <a:t>, </a:t>
            </a:r>
            <a:r>
              <a:rPr lang="es-ES" i="1" dirty="0" err="1" smtClean="0">
                <a:solidFill>
                  <a:srgbClr val="2222EE"/>
                </a:solidFill>
                <a:effectLst>
                  <a:glow rad="228600">
                    <a:schemeClr val="accent2">
                      <a:satMod val="175000"/>
                      <a:alpha val="40000"/>
                    </a:schemeClr>
                  </a:glow>
                </a:effectLst>
              </a:rPr>
              <a:t>Fold</a:t>
            </a:r>
            <a:r>
              <a:rPr lang="es-ES" i="1" dirty="0" smtClean="0">
                <a:solidFill>
                  <a:srgbClr val="2222EE"/>
                </a:solidFill>
                <a:effectLst>
                  <a:glow rad="228600">
                    <a:schemeClr val="accent2">
                      <a:satMod val="175000"/>
                      <a:alpha val="40000"/>
                    </a:schemeClr>
                  </a:glow>
                </a:effectLst>
              </a:rPr>
              <a:t> escocés, </a:t>
            </a:r>
            <a:r>
              <a:rPr lang="es-ES" i="1" dirty="0" err="1" smtClean="0">
                <a:solidFill>
                  <a:srgbClr val="2222EE"/>
                </a:solidFill>
                <a:effectLst>
                  <a:glow rad="228600">
                    <a:schemeClr val="accent2">
                      <a:satMod val="175000"/>
                      <a:alpha val="40000"/>
                    </a:schemeClr>
                  </a:glow>
                </a:effectLst>
              </a:rPr>
              <a:t>Manx</a:t>
            </a:r>
            <a:r>
              <a:rPr lang="es-ES" i="1" dirty="0" smtClean="0">
                <a:solidFill>
                  <a:srgbClr val="2222EE"/>
                </a:solidFill>
                <a:effectLst>
                  <a:glow rad="228600">
                    <a:schemeClr val="accent2">
                      <a:satMod val="175000"/>
                      <a:alpha val="40000"/>
                    </a:schemeClr>
                  </a:glow>
                </a:effectLst>
              </a:rPr>
              <a:t>, Devon </a:t>
            </a:r>
            <a:r>
              <a:rPr lang="es-ES" i="1" dirty="0" err="1" smtClean="0">
                <a:solidFill>
                  <a:srgbClr val="2222EE"/>
                </a:solidFill>
                <a:effectLst>
                  <a:glow rad="228600">
                    <a:schemeClr val="accent2">
                      <a:satMod val="175000"/>
                      <a:alpha val="40000"/>
                    </a:schemeClr>
                  </a:glow>
                </a:effectLst>
              </a:rPr>
              <a:t>Rex</a:t>
            </a:r>
            <a:r>
              <a:rPr lang="es-ES" i="1" dirty="0" smtClean="0">
                <a:solidFill>
                  <a:srgbClr val="2222EE"/>
                </a:solidFill>
                <a:effectLst>
                  <a:glow rad="228600">
                    <a:schemeClr val="accent2">
                      <a:satMod val="175000"/>
                      <a:alpha val="40000"/>
                    </a:schemeClr>
                  </a:glow>
                </a:effectLst>
              </a:rPr>
              <a:t> y el Oriental de pelo corto, habitualmente se consideran </a:t>
            </a:r>
            <a:r>
              <a:rPr lang="es-ES" b="1" i="1" dirty="0" smtClean="0">
                <a:solidFill>
                  <a:srgbClr val="2222EE"/>
                </a:solidFill>
                <a:effectLst>
                  <a:glow rad="228600">
                    <a:schemeClr val="accent2">
                      <a:satMod val="175000"/>
                      <a:alpha val="40000"/>
                    </a:schemeClr>
                  </a:glow>
                </a:effectLst>
              </a:rPr>
              <a:t>las razas de gatos más raras</a:t>
            </a:r>
            <a:r>
              <a:rPr lang="es-ES" i="1" dirty="0" smtClean="0">
                <a:solidFill>
                  <a:srgbClr val="2222EE"/>
                </a:solidFill>
                <a:effectLst>
                  <a:glow rad="228600">
                    <a:schemeClr val="accent2">
                      <a:satMod val="175000"/>
                      <a:alpha val="40000"/>
                    </a:schemeClr>
                  </a:glow>
                </a:effectLst>
              </a:rPr>
              <a:t> que existen.</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2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onocimiento-gatuno-30-curiosidades-sobre-los-gatos-20.jpg"/>
          <p:cNvPicPr>
            <a:picLocks noChangeAspect="1" noChangeArrowheads="1"/>
          </p:cNvPicPr>
          <p:nvPr/>
        </p:nvPicPr>
        <p:blipFill>
          <a:blip r:embed="rId2" cstate="print"/>
          <a:srcRect/>
          <a:stretch>
            <a:fillRect/>
          </a:stretch>
        </p:blipFill>
        <p:spPr bwMode="auto">
          <a:xfrm>
            <a:off x="0" y="0"/>
            <a:ext cx="9134334" cy="6858000"/>
          </a:xfrm>
          <a:prstGeom prst="rect">
            <a:avLst/>
          </a:prstGeom>
          <a:noFill/>
        </p:spPr>
      </p:pic>
      <p:sp>
        <p:nvSpPr>
          <p:cNvPr id="2" name="1 Rectángulo"/>
          <p:cNvSpPr/>
          <p:nvPr/>
        </p:nvSpPr>
        <p:spPr>
          <a:xfrm>
            <a:off x="395536" y="260648"/>
            <a:ext cx="4572000" cy="2308324"/>
          </a:xfrm>
          <a:prstGeom prst="rect">
            <a:avLst/>
          </a:prstGeom>
        </p:spPr>
        <p:txBody>
          <a:bodyPr>
            <a:spAutoFit/>
          </a:bodyPr>
          <a:lstStyle/>
          <a:p>
            <a:r>
              <a:rPr lang="es-ES" b="1" i="1" dirty="0" smtClean="0">
                <a:solidFill>
                  <a:srgbClr val="FFFF00"/>
                </a:solidFill>
                <a:effectLst>
                  <a:glow rad="228600">
                    <a:schemeClr val="accent5">
                      <a:satMod val="175000"/>
                      <a:alpha val="40000"/>
                    </a:schemeClr>
                  </a:glow>
                </a:effectLst>
              </a:rPr>
              <a:t>Gatos espía</a:t>
            </a:r>
          </a:p>
          <a:p>
            <a:r>
              <a:rPr lang="es-ES" i="1" dirty="0" smtClean="0">
                <a:solidFill>
                  <a:srgbClr val="FFFF00"/>
                </a:solidFill>
                <a:effectLst>
                  <a:glow rad="228600">
                    <a:schemeClr val="accent5">
                      <a:satMod val="175000"/>
                      <a:alpha val="40000"/>
                    </a:schemeClr>
                  </a:glow>
                </a:effectLst>
              </a:rPr>
              <a:t>Durante la década de los 60, la CIA experimentó con gatos para usarlos contra los soviéticos. Ellos entrenaron a los gatos, usando un presupuesto de 60 millones de dólares, para espiar a los soviéticos con cámaras y micrófonos. El primer </a:t>
            </a:r>
            <a:r>
              <a:rPr lang="es-ES" b="1" i="1" dirty="0" smtClean="0">
                <a:solidFill>
                  <a:srgbClr val="FFFF00"/>
                </a:solidFill>
                <a:effectLst>
                  <a:glow rad="228600">
                    <a:schemeClr val="accent5">
                      <a:satMod val="175000"/>
                      <a:alpha val="40000"/>
                    </a:schemeClr>
                  </a:glow>
                </a:effectLst>
              </a:rPr>
              <a:t>gato espía de la CIA</a:t>
            </a:r>
            <a:r>
              <a:rPr lang="es-ES" i="1" dirty="0" smtClean="0">
                <a:solidFill>
                  <a:srgbClr val="FFFF00"/>
                </a:solidFill>
                <a:effectLst>
                  <a:glow rad="228600">
                    <a:schemeClr val="accent5">
                      <a:satMod val="175000"/>
                      <a:alpha val="40000"/>
                    </a:schemeClr>
                  </a:glow>
                </a:effectLst>
              </a:rPr>
              <a:t> murió atropellado por un taxi. </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onocimiento-gatuno-30-curiosidades-sobre-los-gatos-21.jpg"/>
          <p:cNvPicPr>
            <a:picLocks noChangeAspect="1" noChangeArrowheads="1"/>
          </p:cNvPicPr>
          <p:nvPr/>
        </p:nvPicPr>
        <p:blipFill>
          <a:blip r:embed="rId2" cstate="print"/>
          <a:srcRect/>
          <a:stretch>
            <a:fillRect/>
          </a:stretch>
        </p:blipFill>
        <p:spPr bwMode="auto">
          <a:xfrm>
            <a:off x="0" y="0"/>
            <a:ext cx="9372102" cy="6858000"/>
          </a:xfrm>
          <a:prstGeom prst="rect">
            <a:avLst/>
          </a:prstGeom>
          <a:noFill/>
        </p:spPr>
      </p:pic>
      <p:sp>
        <p:nvSpPr>
          <p:cNvPr id="2" name="1 Rectángulo"/>
          <p:cNvSpPr/>
          <p:nvPr/>
        </p:nvSpPr>
        <p:spPr>
          <a:xfrm>
            <a:off x="395536" y="4005064"/>
            <a:ext cx="4968552" cy="2308324"/>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Un gato multimillonario...</a:t>
            </a:r>
          </a:p>
          <a:p>
            <a:r>
              <a:rPr lang="es-ES" i="1" dirty="0" smtClean="0">
                <a:solidFill>
                  <a:srgbClr val="FFFF00"/>
                </a:solidFill>
                <a:effectLst>
                  <a:glow rad="228600">
                    <a:schemeClr val="accent5">
                      <a:satMod val="175000"/>
                      <a:alpha val="40000"/>
                    </a:schemeClr>
                  </a:glow>
                </a:effectLst>
              </a:rPr>
              <a:t>En Italia, ha habido un gato que heredó una fortuna multimillonaria porque así lo quiso su amo y así lo dispuso en su testamento. Se trataba de la difunta </a:t>
            </a:r>
            <a:r>
              <a:rPr lang="es-ES" i="1" dirty="0" err="1" smtClean="0">
                <a:solidFill>
                  <a:srgbClr val="FFFF00"/>
                </a:solidFill>
                <a:effectLst>
                  <a:glow rad="228600">
                    <a:schemeClr val="accent5">
                      <a:satMod val="175000"/>
                      <a:alpha val="40000"/>
                    </a:schemeClr>
                  </a:glow>
                </a:effectLst>
              </a:rPr>
              <a:t>Maria</a:t>
            </a:r>
            <a:r>
              <a:rPr lang="es-ES" i="1" dirty="0" smtClean="0">
                <a:solidFill>
                  <a:srgbClr val="FFFF00"/>
                </a:solidFill>
                <a:effectLst>
                  <a:glow rad="228600">
                    <a:schemeClr val="accent5">
                      <a:satMod val="175000"/>
                      <a:alpha val="40000"/>
                    </a:schemeClr>
                  </a:glow>
                </a:effectLst>
              </a:rPr>
              <a:t> </a:t>
            </a:r>
            <a:r>
              <a:rPr lang="es-ES" i="1" dirty="0" err="1" smtClean="0">
                <a:solidFill>
                  <a:srgbClr val="FFFF00"/>
                </a:solidFill>
                <a:effectLst>
                  <a:glow rad="228600">
                    <a:schemeClr val="accent5">
                      <a:satMod val="175000"/>
                      <a:alpha val="40000"/>
                    </a:schemeClr>
                  </a:glow>
                </a:effectLst>
              </a:rPr>
              <a:t>Assunta</a:t>
            </a:r>
            <a:r>
              <a:rPr lang="es-ES" i="1" dirty="0" smtClean="0">
                <a:solidFill>
                  <a:srgbClr val="FFFF00"/>
                </a:solidFill>
                <a:effectLst>
                  <a:glow rad="228600">
                    <a:schemeClr val="accent5">
                      <a:satMod val="175000"/>
                      <a:alpha val="40000"/>
                    </a:schemeClr>
                  </a:glow>
                </a:effectLst>
              </a:rPr>
              <a:t>, quien a sus 94 años de edad, antes de morir, dejó en claro que su fortuna, de más de 13 millones de dólares, sería heredada a </a:t>
            </a:r>
            <a:r>
              <a:rPr lang="es-ES" i="1" dirty="0" err="1" smtClean="0">
                <a:solidFill>
                  <a:srgbClr val="FFFF00"/>
                </a:solidFill>
                <a:effectLst>
                  <a:glow rad="228600">
                    <a:schemeClr val="accent5">
                      <a:satMod val="175000"/>
                      <a:alpha val="40000"/>
                    </a:schemeClr>
                  </a:glow>
                </a:effectLst>
              </a:rPr>
              <a:t>Tomasso</a:t>
            </a:r>
            <a:r>
              <a:rPr lang="es-ES" i="1" dirty="0" smtClean="0">
                <a:solidFill>
                  <a:srgbClr val="FFFF00"/>
                </a:solidFill>
                <a:effectLst>
                  <a:glow rad="228600">
                    <a:schemeClr val="accent5">
                      <a:satMod val="175000"/>
                      <a:alpha val="40000"/>
                    </a:schemeClr>
                  </a:glow>
                </a:effectLst>
              </a:rPr>
              <a:t>, su amado felino. </a:t>
            </a:r>
            <a:endParaRPr lang="es-ES" i="1" dirty="0">
              <a:solidFill>
                <a:srgbClr val="FFFF00"/>
              </a:solidFill>
              <a:effectLst>
                <a:glow rad="228600">
                  <a:schemeClr val="accent5">
                    <a:satMod val="175000"/>
                    <a:alpha val="40000"/>
                  </a:schemeClr>
                </a:glow>
              </a:effectLst>
            </a:endParaRPr>
          </a:p>
        </p:txBody>
      </p:sp>
    </p:spTree>
  </p:cSld>
  <p:clrMapOvr>
    <a:masterClrMapping/>
  </p:clrMapOvr>
  <p:transition spd="slow" advTm="2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descr="C:\Documents and Settings\Dell\Escritorio\isla-de-los-gatos-7.jpg"/>
          <p:cNvPicPr>
            <a:picLocks noChangeAspect="1" noChangeArrowheads="1"/>
          </p:cNvPicPr>
          <p:nvPr/>
        </p:nvPicPr>
        <p:blipFill>
          <a:blip r:embed="rId2" cstate="print"/>
          <a:srcRect/>
          <a:stretch>
            <a:fillRect/>
          </a:stretch>
        </p:blipFill>
        <p:spPr bwMode="auto">
          <a:xfrm>
            <a:off x="0" y="0"/>
            <a:ext cx="9292556" cy="6858000"/>
          </a:xfrm>
          <a:prstGeom prst="rect">
            <a:avLst/>
          </a:prstGeom>
          <a:noFill/>
        </p:spPr>
      </p:pic>
      <p:sp>
        <p:nvSpPr>
          <p:cNvPr id="2" name="1 Rectángulo"/>
          <p:cNvSpPr/>
          <p:nvPr/>
        </p:nvSpPr>
        <p:spPr>
          <a:xfrm>
            <a:off x="323528" y="260648"/>
            <a:ext cx="4572000" cy="1754326"/>
          </a:xfrm>
          <a:prstGeom prst="rect">
            <a:avLst/>
          </a:prstGeom>
        </p:spPr>
        <p:txBody>
          <a:bodyPr>
            <a:spAutoFit/>
          </a:bodyPr>
          <a:lstStyle/>
          <a:p>
            <a:r>
              <a:rPr lang="es-ES" b="1" dirty="0" smtClean="0">
                <a:solidFill>
                  <a:srgbClr val="FFFF00"/>
                </a:solidFill>
                <a:effectLst>
                  <a:glow rad="228600">
                    <a:schemeClr val="accent5">
                      <a:satMod val="175000"/>
                      <a:alpha val="40000"/>
                    </a:schemeClr>
                  </a:glow>
                </a:effectLst>
              </a:rPr>
              <a:t>Café gatuno</a:t>
            </a:r>
          </a:p>
          <a:p>
            <a:r>
              <a:rPr lang="es-ES" dirty="0" smtClean="0">
                <a:solidFill>
                  <a:srgbClr val="FFFF00"/>
                </a:solidFill>
                <a:effectLst>
                  <a:glow rad="228600">
                    <a:schemeClr val="accent5">
                      <a:satMod val="175000"/>
                      <a:alpha val="40000"/>
                    </a:schemeClr>
                  </a:glow>
                </a:effectLst>
              </a:rPr>
              <a:t>Tanto en Corea del Sur como en Japón, existe lo que se llama cafés gatunos. Allí, uno puede pedir un café, leer un </a:t>
            </a:r>
            <a:r>
              <a:rPr lang="es-ES" i="1" dirty="0" smtClean="0">
                <a:solidFill>
                  <a:srgbClr val="FFFF00"/>
                </a:solidFill>
                <a:effectLst>
                  <a:glow rad="228600">
                    <a:schemeClr val="accent5">
                      <a:satMod val="175000"/>
                      <a:alpha val="40000"/>
                    </a:schemeClr>
                  </a:glow>
                </a:effectLst>
              </a:rPr>
              <a:t>manga</a:t>
            </a:r>
            <a:r>
              <a:rPr lang="es-ES" dirty="0" smtClean="0">
                <a:solidFill>
                  <a:srgbClr val="FFFF00"/>
                </a:solidFill>
                <a:effectLst>
                  <a:glow rad="228600">
                    <a:schemeClr val="accent5">
                      <a:satMod val="175000"/>
                      <a:alpha val="40000"/>
                    </a:schemeClr>
                  </a:glow>
                </a:effectLst>
              </a:rPr>
              <a:t> y pasarse horas y horas rodeado de cientos de gatos, anfitriones del lugar.</a:t>
            </a:r>
            <a:endParaRPr lang="es-ES" dirty="0">
              <a:solidFill>
                <a:srgbClr val="FFFF00"/>
              </a:solidFill>
              <a:effectLst>
                <a:glow rad="228600">
                  <a:schemeClr val="accent5">
                    <a:satMod val="175000"/>
                    <a:alpha val="40000"/>
                  </a:schemeClr>
                </a:glow>
              </a:effectLst>
            </a:endParaRPr>
          </a:p>
        </p:txBody>
      </p:sp>
    </p:spTree>
  </p:cSld>
  <p:clrMapOvr>
    <a:masterClrMapping/>
  </p:clrMapOvr>
  <p:transition spd="slow" advTm="18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onocimiento-gatuno-30-curiosidades-sobre-los-gatos-25.jpg"/>
          <p:cNvPicPr>
            <a:picLocks noChangeAspect="1" noChangeArrowheads="1"/>
          </p:cNvPicPr>
          <p:nvPr/>
        </p:nvPicPr>
        <p:blipFill>
          <a:blip r:embed="rId2" cstate="print"/>
          <a:srcRect/>
          <a:stretch>
            <a:fillRect/>
          </a:stretch>
        </p:blipFill>
        <p:spPr bwMode="auto">
          <a:xfrm>
            <a:off x="0" y="0"/>
            <a:ext cx="9254437" cy="6858000"/>
          </a:xfrm>
          <a:prstGeom prst="rect">
            <a:avLst/>
          </a:prstGeom>
          <a:noFill/>
        </p:spPr>
      </p:pic>
      <p:sp>
        <p:nvSpPr>
          <p:cNvPr id="2" name="1 Rectángulo"/>
          <p:cNvSpPr/>
          <p:nvPr/>
        </p:nvSpPr>
        <p:spPr>
          <a:xfrm>
            <a:off x="467544" y="332656"/>
            <a:ext cx="3600400" cy="2862322"/>
          </a:xfrm>
          <a:prstGeom prst="rect">
            <a:avLst/>
          </a:prstGeom>
        </p:spPr>
        <p:txBody>
          <a:bodyPr wrap="square">
            <a:spAutoFit/>
          </a:bodyPr>
          <a:lstStyle/>
          <a:p>
            <a:r>
              <a:rPr lang="es-ES" b="1" i="1" dirty="0" smtClean="0">
                <a:solidFill>
                  <a:srgbClr val="2222EE"/>
                </a:solidFill>
                <a:effectLst>
                  <a:glow rad="228600">
                    <a:schemeClr val="accent2">
                      <a:satMod val="175000"/>
                      <a:alpha val="40000"/>
                    </a:schemeClr>
                  </a:glow>
                </a:effectLst>
              </a:rPr>
              <a:t>Eran dioses en el Antiguo Egipto</a:t>
            </a:r>
          </a:p>
          <a:p>
            <a:r>
              <a:rPr lang="es-ES" i="1" dirty="0" smtClean="0">
                <a:solidFill>
                  <a:srgbClr val="2222EE"/>
                </a:solidFill>
                <a:effectLst>
                  <a:glow rad="228600">
                    <a:schemeClr val="accent2">
                      <a:satMod val="175000"/>
                      <a:alpha val="40000"/>
                    </a:schemeClr>
                  </a:glow>
                </a:effectLst>
              </a:rPr>
              <a:t>En el Antiguo Egipto, los gatos eran adorados de un modo muy especial. Entre otras cosas, eran animales sagrados provenientes directamente de los dioses. Cuando el gato de una familia dejaba de existir, todos los miembros de la familia se depilaban las cejas por completo en señal de dolor ante el fallecimiento. </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23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onocimiento-gatuno-30-curiosidades-sobre-los-gatos-24.jpg"/>
          <p:cNvPicPr>
            <a:picLocks noChangeAspect="1" noChangeArrowheads="1"/>
          </p:cNvPicPr>
          <p:nvPr/>
        </p:nvPicPr>
        <p:blipFill>
          <a:blip r:embed="rId2" cstate="print"/>
          <a:srcRect/>
          <a:stretch>
            <a:fillRect/>
          </a:stretch>
        </p:blipFill>
        <p:spPr bwMode="auto">
          <a:xfrm>
            <a:off x="-1" y="0"/>
            <a:ext cx="9183676" cy="6858000"/>
          </a:xfrm>
          <a:prstGeom prst="rect">
            <a:avLst/>
          </a:prstGeom>
          <a:noFill/>
        </p:spPr>
      </p:pic>
      <p:sp>
        <p:nvSpPr>
          <p:cNvPr id="2" name="1 Rectángulo"/>
          <p:cNvSpPr/>
          <p:nvPr/>
        </p:nvSpPr>
        <p:spPr>
          <a:xfrm>
            <a:off x="3131840" y="332656"/>
            <a:ext cx="5760640" cy="2031325"/>
          </a:xfrm>
          <a:prstGeom prst="rect">
            <a:avLst/>
          </a:prstGeom>
        </p:spPr>
        <p:txBody>
          <a:bodyPr wrap="square">
            <a:spAutoFit/>
          </a:bodyPr>
          <a:lstStyle/>
          <a:p>
            <a:r>
              <a:rPr lang="es-ES" b="1" i="1" dirty="0" smtClean="0">
                <a:solidFill>
                  <a:srgbClr val="2222EE"/>
                </a:solidFill>
                <a:effectLst>
                  <a:glow rad="228600">
                    <a:schemeClr val="accent2">
                      <a:satMod val="175000"/>
                      <a:alpha val="40000"/>
                    </a:schemeClr>
                  </a:glow>
                </a:effectLst>
              </a:rPr>
              <a:t>Los gatos reconocen la voz de sus amos</a:t>
            </a:r>
          </a:p>
          <a:p>
            <a:r>
              <a:rPr lang="es-ES" i="1" dirty="0" smtClean="0">
                <a:solidFill>
                  <a:srgbClr val="2222EE"/>
                </a:solidFill>
                <a:effectLst>
                  <a:glow rad="228600">
                    <a:schemeClr val="accent2">
                      <a:satMod val="175000"/>
                      <a:alpha val="40000"/>
                    </a:schemeClr>
                  </a:glow>
                </a:effectLst>
              </a:rPr>
              <a:t>El carácter tan especial y tan particular de los gatos es bien conocido por cualquiera que tenga gatos. Según los investigadores, todo gato reconoce perfectamente la voz de su amo, pero “son tan </a:t>
            </a:r>
            <a:r>
              <a:rPr lang="es-ES" i="1" dirty="0" err="1" smtClean="0">
                <a:solidFill>
                  <a:srgbClr val="2222EE"/>
                </a:solidFill>
                <a:effectLst>
                  <a:glow rad="228600">
                    <a:schemeClr val="accent2">
                      <a:satMod val="175000"/>
                      <a:alpha val="40000"/>
                    </a:schemeClr>
                  </a:glow>
                </a:effectLst>
              </a:rPr>
              <a:t>cool</a:t>
            </a:r>
            <a:r>
              <a:rPr lang="es-ES" i="1" dirty="0" smtClean="0">
                <a:solidFill>
                  <a:srgbClr val="2222EE"/>
                </a:solidFill>
                <a:effectLst>
                  <a:glow rad="228600">
                    <a:schemeClr val="accent2">
                      <a:satMod val="175000"/>
                      <a:alpha val="40000"/>
                    </a:schemeClr>
                  </a:glow>
                </a:effectLst>
              </a:rPr>
              <a:t> que se muestran indiferentes”, como el estudio del científico, justamente japonés, </a:t>
            </a:r>
            <a:r>
              <a:rPr lang="es-ES" i="1" dirty="0" err="1" smtClean="0">
                <a:solidFill>
                  <a:srgbClr val="2222EE"/>
                </a:solidFill>
                <a:effectLst>
                  <a:glow rad="228600">
                    <a:schemeClr val="accent2">
                      <a:satMod val="175000"/>
                      <a:alpha val="40000"/>
                    </a:schemeClr>
                  </a:glow>
                </a:effectLst>
              </a:rPr>
              <a:t>Atsuko</a:t>
            </a:r>
            <a:r>
              <a:rPr lang="es-ES" i="1" dirty="0" smtClean="0">
                <a:solidFill>
                  <a:srgbClr val="2222EE"/>
                </a:solidFill>
                <a:effectLst>
                  <a:glow rad="228600">
                    <a:schemeClr val="accent2">
                      <a:satMod val="175000"/>
                      <a:alpha val="40000"/>
                    </a:schemeClr>
                  </a:glow>
                </a:effectLst>
              </a:rPr>
              <a:t> </a:t>
            </a:r>
            <a:r>
              <a:rPr lang="es-ES" i="1" dirty="0" err="1" smtClean="0">
                <a:solidFill>
                  <a:srgbClr val="2222EE"/>
                </a:solidFill>
                <a:effectLst>
                  <a:glow rad="228600">
                    <a:schemeClr val="accent2">
                      <a:satMod val="175000"/>
                      <a:alpha val="40000"/>
                    </a:schemeClr>
                  </a:glow>
                </a:effectLst>
              </a:rPr>
              <a:t>Saito</a:t>
            </a:r>
            <a:r>
              <a:rPr lang="es-ES" i="1" dirty="0" smtClean="0">
                <a:solidFill>
                  <a:srgbClr val="2222EE"/>
                </a:solidFill>
                <a:effectLst>
                  <a:glow rad="228600">
                    <a:schemeClr val="accent2">
                      <a:satMod val="175000"/>
                      <a:alpha val="40000"/>
                    </a:schemeClr>
                  </a:glow>
                </a:effectLst>
              </a:rPr>
              <a:t> desarrolló en la Universidad de Tokio. </a:t>
            </a:r>
            <a:endParaRPr lang="es-ES" i="1" dirty="0">
              <a:solidFill>
                <a:srgbClr val="2222EE"/>
              </a:solidFill>
              <a:effectLst>
                <a:glow rad="228600">
                  <a:schemeClr val="accent2">
                    <a:satMod val="175000"/>
                    <a:alpha val="40000"/>
                  </a:schemeClr>
                </a:glow>
              </a:effectLst>
            </a:endParaRPr>
          </a:p>
        </p:txBody>
      </p:sp>
    </p:spTree>
  </p:cSld>
  <p:clrMapOvr>
    <a:masterClrMapping/>
  </p:clrMapOvr>
  <p:transition spd="slow" advTm="31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onocimiento-gatuno-30-curiosidades-sobre-los-gatos-26.jpg"/>
          <p:cNvPicPr>
            <a:picLocks noChangeAspect="1" noChangeArrowheads="1"/>
          </p:cNvPicPr>
          <p:nvPr/>
        </p:nvPicPr>
        <p:blipFill>
          <a:blip r:embed="rId2" cstate="print"/>
          <a:srcRect/>
          <a:stretch>
            <a:fillRect/>
          </a:stretch>
        </p:blipFill>
        <p:spPr bwMode="auto">
          <a:xfrm>
            <a:off x="0" y="0"/>
            <a:ext cx="9139946" cy="6858000"/>
          </a:xfrm>
          <a:prstGeom prst="rect">
            <a:avLst/>
          </a:prstGeom>
          <a:noFill/>
        </p:spPr>
      </p:pic>
      <p:sp>
        <p:nvSpPr>
          <p:cNvPr id="2" name="1 Rectángulo"/>
          <p:cNvSpPr/>
          <p:nvPr/>
        </p:nvSpPr>
        <p:spPr>
          <a:xfrm>
            <a:off x="323528" y="1268760"/>
            <a:ext cx="3347864" cy="4801314"/>
          </a:xfrm>
          <a:prstGeom prst="rect">
            <a:avLst/>
          </a:prstGeom>
        </p:spPr>
        <p:txBody>
          <a:bodyPr wrap="square">
            <a:spAutoFit/>
          </a:bodyPr>
          <a:lstStyle/>
          <a:p>
            <a:r>
              <a:rPr lang="es-ES" b="1" i="1" dirty="0" smtClean="0">
                <a:solidFill>
                  <a:srgbClr val="2222EE"/>
                </a:solidFill>
                <a:effectLst>
                  <a:glow rad="228600">
                    <a:schemeClr val="accent5">
                      <a:satMod val="175000"/>
                      <a:alpha val="40000"/>
                    </a:schemeClr>
                  </a:glow>
                </a:effectLst>
              </a:rPr>
              <a:t>Los gatos aún guardan sus instintos</a:t>
            </a:r>
          </a:p>
          <a:p>
            <a:r>
              <a:rPr lang="es-ES" i="1" dirty="0" smtClean="0">
                <a:solidFill>
                  <a:srgbClr val="2222EE"/>
                </a:solidFill>
                <a:effectLst>
                  <a:glow rad="228600">
                    <a:schemeClr val="accent5">
                      <a:satMod val="175000"/>
                      <a:alpha val="40000"/>
                    </a:schemeClr>
                  </a:glow>
                </a:effectLst>
              </a:rPr>
              <a:t>Se cree que las primeras formas del gato, los primeros ancestros del gato que conocemos, nacieron hace unos 30 millones de años y ha sido un largo, largo camino hasta convertirse en los grandes amigos que son hoy. Sin embargo, aún guardan mucho de su instinto salvaje en su sangre. Por ejemplo, cuando comen pasto, lo hacen instintivamente para sanar algún malestar estomacal o alguna molestia en sus intestinos. También por memoria e instinto, </a:t>
            </a:r>
            <a:r>
              <a:rPr lang="es-ES" b="1" i="1" dirty="0" smtClean="0">
                <a:solidFill>
                  <a:srgbClr val="2222EE"/>
                </a:solidFill>
                <a:effectLst>
                  <a:glow rad="228600">
                    <a:schemeClr val="accent5">
                      <a:satMod val="175000"/>
                      <a:alpha val="40000"/>
                    </a:schemeClr>
                  </a:glow>
                </a:effectLst>
              </a:rPr>
              <a:t>los gatos amasan</a:t>
            </a:r>
            <a:r>
              <a:rPr lang="es-ES" i="1" dirty="0" smtClean="0">
                <a:solidFill>
                  <a:srgbClr val="2222EE"/>
                </a:solidFill>
                <a:effectLst>
                  <a:glow rad="228600">
                    <a:schemeClr val="accent5">
                      <a:satMod val="175000"/>
                      <a:alpha val="40000"/>
                    </a:schemeClr>
                  </a:glow>
                </a:effectLst>
              </a:rPr>
              <a:t>. </a:t>
            </a:r>
            <a:endParaRPr lang="es-ES" i="1" dirty="0">
              <a:solidFill>
                <a:srgbClr val="2222EE"/>
              </a:solidFill>
              <a:effectLst>
                <a:glow rad="228600">
                  <a:schemeClr val="accent5">
                    <a:satMod val="175000"/>
                    <a:alpha val="40000"/>
                  </a:schemeClr>
                </a:glow>
              </a:effectLst>
            </a:endParaRPr>
          </a:p>
        </p:txBody>
      </p:sp>
    </p:spTree>
  </p:cSld>
  <p:clrMapOvr>
    <a:masterClrMapping/>
  </p:clrMapOvr>
  <p:transition spd="slow" advTm="43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onocimiento-gatuno-30-curiosidades-sobre-los-gatos-27.jpg"/>
          <p:cNvPicPr>
            <a:picLocks noChangeAspect="1" noChangeArrowheads="1"/>
          </p:cNvPicPr>
          <p:nvPr/>
        </p:nvPicPr>
        <p:blipFill>
          <a:blip r:embed="rId2" cstate="print"/>
          <a:srcRect/>
          <a:stretch>
            <a:fillRect/>
          </a:stretch>
        </p:blipFill>
        <p:spPr bwMode="auto">
          <a:xfrm>
            <a:off x="0" y="0"/>
            <a:ext cx="9247958" cy="6858000"/>
          </a:xfrm>
          <a:prstGeom prst="rect">
            <a:avLst/>
          </a:prstGeom>
          <a:noFill/>
        </p:spPr>
      </p:pic>
      <p:sp>
        <p:nvSpPr>
          <p:cNvPr id="2" name="1 Rectángulo"/>
          <p:cNvSpPr/>
          <p:nvPr/>
        </p:nvSpPr>
        <p:spPr>
          <a:xfrm>
            <a:off x="611560" y="260648"/>
            <a:ext cx="3456384" cy="5078313"/>
          </a:xfrm>
          <a:prstGeom prst="rect">
            <a:avLst/>
          </a:prstGeom>
        </p:spPr>
        <p:txBody>
          <a:bodyPr wrap="square">
            <a:spAutoFit/>
          </a:bodyPr>
          <a:lstStyle/>
          <a:p>
            <a:r>
              <a:rPr lang="es-ES" b="1" i="1" dirty="0" smtClean="0">
                <a:solidFill>
                  <a:srgbClr val="2222EE"/>
                </a:solidFill>
                <a:effectLst>
                  <a:glow rad="228600">
                    <a:schemeClr val="accent6">
                      <a:satMod val="175000"/>
                      <a:alpha val="40000"/>
                    </a:schemeClr>
                  </a:glow>
                </a:effectLst>
              </a:rPr>
              <a:t>También está el tema de los animales que cazan...</a:t>
            </a:r>
          </a:p>
          <a:p>
            <a:r>
              <a:rPr lang="es-ES" i="1" dirty="0" smtClean="0">
                <a:solidFill>
                  <a:srgbClr val="2222EE"/>
                </a:solidFill>
                <a:effectLst>
                  <a:glow rad="228600">
                    <a:schemeClr val="accent6">
                      <a:satMod val="175000"/>
                      <a:alpha val="40000"/>
                    </a:schemeClr>
                  </a:glow>
                </a:effectLst>
              </a:rPr>
              <a:t>Si todos los días le damos de comer una y otra vez, comen hasta quedar regordetes y bien satisfechos, ¿por qué siguen cazando y nos traen animales más pequeños a casa? Bueno, al parecer, también se trata de instinto, del instinto de la supervivencia y de su capacidad para ser autosuficientes. Ellos quieren mostrarte a ti que el domesticado eres en realidad tú, que ellos pueden conseguir su propia comida si es que así lo desean y que eres tú el que debes aprender a sobrevivir.</a:t>
            </a:r>
            <a:endParaRPr lang="es-ES" i="1" dirty="0">
              <a:solidFill>
                <a:srgbClr val="2222EE"/>
              </a:solidFill>
              <a:effectLst>
                <a:glow rad="228600">
                  <a:schemeClr val="accent6">
                    <a:satMod val="175000"/>
                    <a:alpha val="40000"/>
                  </a:schemeClr>
                </a:glow>
              </a:effectLst>
            </a:endParaRPr>
          </a:p>
        </p:txBody>
      </p:sp>
    </p:spTree>
  </p:cSld>
  <p:clrMapOvr>
    <a:masterClrMapping/>
  </p:clrMapOvr>
  <p:transition spd="slow" advTm="40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onocimiento-gatuno-30-curiosidades-sobre-los-gatos-28.jpg"/>
          <p:cNvPicPr>
            <a:picLocks noChangeAspect="1" noChangeArrowheads="1"/>
          </p:cNvPicPr>
          <p:nvPr/>
        </p:nvPicPr>
        <p:blipFill>
          <a:blip r:embed="rId3" cstate="print"/>
          <a:srcRect/>
          <a:stretch>
            <a:fillRect/>
          </a:stretch>
        </p:blipFill>
        <p:spPr bwMode="auto">
          <a:xfrm>
            <a:off x="-1" y="0"/>
            <a:ext cx="9204127" cy="6858000"/>
          </a:xfrm>
          <a:prstGeom prst="rect">
            <a:avLst/>
          </a:prstGeom>
          <a:noFill/>
        </p:spPr>
      </p:pic>
      <p:sp>
        <p:nvSpPr>
          <p:cNvPr id="2" name="1 Rectángulo"/>
          <p:cNvSpPr/>
          <p:nvPr/>
        </p:nvSpPr>
        <p:spPr>
          <a:xfrm>
            <a:off x="4139952" y="332656"/>
            <a:ext cx="4572000" cy="3416320"/>
          </a:xfrm>
          <a:prstGeom prst="rect">
            <a:avLst/>
          </a:prstGeom>
        </p:spPr>
        <p:txBody>
          <a:bodyPr wrap="square">
            <a:spAutoFit/>
          </a:bodyPr>
          <a:lstStyle/>
          <a:p>
            <a:r>
              <a:rPr lang="es-ES" b="1" i="1" dirty="0" smtClean="0">
                <a:solidFill>
                  <a:srgbClr val="2222EE"/>
                </a:solidFill>
                <a:effectLst>
                  <a:glow rad="228600">
                    <a:schemeClr val="accent6">
                      <a:satMod val="175000"/>
                      <a:alpha val="40000"/>
                    </a:schemeClr>
                  </a:glow>
                </a:effectLst>
              </a:rPr>
              <a:t>El pene de los gatos es una de las cosas más raras que puedas imaginar</a:t>
            </a:r>
          </a:p>
          <a:p>
            <a:r>
              <a:rPr lang="es-ES" i="1" dirty="0" smtClean="0">
                <a:solidFill>
                  <a:srgbClr val="2222EE"/>
                </a:solidFill>
                <a:effectLst>
                  <a:glow rad="228600">
                    <a:schemeClr val="accent6">
                      <a:satMod val="175000"/>
                      <a:alpha val="40000"/>
                    </a:schemeClr>
                  </a:glow>
                </a:effectLst>
              </a:rPr>
              <a:t>Como si salieran de una animación japonesa, el pene de los gatos es una cosa rarísima. ¡</a:t>
            </a:r>
            <a:r>
              <a:rPr lang="es-ES" b="1" i="1" dirty="0" smtClean="0">
                <a:solidFill>
                  <a:srgbClr val="2222EE"/>
                </a:solidFill>
                <a:effectLst>
                  <a:glow rad="228600">
                    <a:schemeClr val="accent6">
                      <a:satMod val="175000"/>
                      <a:alpha val="40000"/>
                    </a:schemeClr>
                  </a:glow>
                </a:effectLst>
              </a:rPr>
              <a:t>El pene de los gatos tiene púas</a:t>
            </a:r>
            <a:r>
              <a:rPr lang="es-ES" i="1" dirty="0" smtClean="0">
                <a:solidFill>
                  <a:srgbClr val="2222EE"/>
                </a:solidFill>
                <a:effectLst>
                  <a:glow rad="228600">
                    <a:schemeClr val="accent6">
                      <a:satMod val="175000"/>
                      <a:alpha val="40000"/>
                    </a:schemeClr>
                  </a:glow>
                </a:effectLst>
              </a:rPr>
              <a:t>! Se trata de una serie de más de 120 púas direccionadas hacia atrás, en sentido contrario a la penetración, que se disponen por todo el órgano para que se mantenga en su sitio y quede aferrado durante el acto reproductivo. Por ello es que la hembra emite fuertes sonidos conforme el traumático suceso.</a:t>
            </a:r>
            <a:endParaRPr lang="es-ES" i="1" dirty="0">
              <a:solidFill>
                <a:srgbClr val="2222EE"/>
              </a:solidFill>
              <a:effectLst>
                <a:glow rad="228600">
                  <a:schemeClr val="accent6">
                    <a:satMod val="175000"/>
                    <a:alpha val="40000"/>
                  </a:schemeClr>
                </a:glow>
              </a:effectLst>
            </a:endParaRPr>
          </a:p>
        </p:txBody>
      </p:sp>
    </p:spTree>
  </p:cSld>
  <p:clrMapOvr>
    <a:masterClrMapping/>
  </p:clrMapOvr>
  <p:transition spd="slow" advTm="42000">
    <p:dissolve/>
    <p:sndAc>
      <p:stSnd>
        <p:snd r:embed="rId2" name="Bill Bailey.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el-gato-y-el-pez.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13" name="Picture 3" descr="illusion-013"/>
          <p:cNvPicPr>
            <a:picLocks noChangeAspect="1" noChangeArrowheads="1"/>
          </p:cNvPicPr>
          <p:nvPr/>
        </p:nvPicPr>
        <p:blipFill>
          <a:blip r:embed="rId3"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8" presetClass="exit" presetSubtype="32" fill="hold" nodeType="withEffect">
                                  <p:stCondLst>
                                    <p:cond delay="0"/>
                                  </p:stCondLst>
                                  <p:childTnLst>
                                    <p:animEffect transition="out" filter="diamond(out)">
                                      <p:cBhvr>
                                        <p:cTn id="14" dur="5000"/>
                                        <p:tgtEl>
                                          <p:spTgt spid="13"/>
                                        </p:tgtEl>
                                      </p:cBhvr>
                                    </p:animEffect>
                                    <p:set>
                                      <p:cBhvr>
                                        <p:cTn id="15"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IENES GA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TIENES GATO</Template>
  <TotalTime>132</TotalTime>
  <Words>1938</Words>
  <Application>Microsoft Office PowerPoint</Application>
  <PresentationFormat>Presentación en pantalla (4:3)</PresentationFormat>
  <Paragraphs>78</Paragraphs>
  <Slides>36</Slides>
  <Notes>1</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TIENES GATO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2015-02-23T14:06:38Z</dcterms:created>
  <dcterms:modified xsi:type="dcterms:W3CDTF">2015-02-23T16:19:25Z</dcterms:modified>
</cp:coreProperties>
</file>