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316" r:id="rId3"/>
    <p:sldId id="493" r:id="rId4"/>
    <p:sldId id="462" r:id="rId5"/>
    <p:sldId id="463" r:id="rId6"/>
    <p:sldId id="465" r:id="rId7"/>
    <p:sldId id="466" r:id="rId8"/>
    <p:sldId id="468" r:id="rId9"/>
    <p:sldId id="517" r:id="rId10"/>
    <p:sldId id="473" r:id="rId11"/>
    <p:sldId id="508" r:id="rId12"/>
    <p:sldId id="491" r:id="rId13"/>
    <p:sldId id="469" r:id="rId14"/>
    <p:sldId id="470" r:id="rId15"/>
    <p:sldId id="511" r:id="rId16"/>
    <p:sldId id="461" r:id="rId17"/>
    <p:sldId id="492" r:id="rId18"/>
    <p:sldId id="519" r:id="rId19"/>
    <p:sldId id="477" r:id="rId20"/>
    <p:sldId id="496" r:id="rId21"/>
    <p:sldId id="499" r:id="rId22"/>
    <p:sldId id="520" r:id="rId23"/>
    <p:sldId id="502" r:id="rId24"/>
    <p:sldId id="480" r:id="rId25"/>
    <p:sldId id="503" r:id="rId26"/>
    <p:sldId id="512" r:id="rId27"/>
    <p:sldId id="504" r:id="rId28"/>
    <p:sldId id="507" r:id="rId29"/>
    <p:sldId id="513" r:id="rId30"/>
    <p:sldId id="467" r:id="rId31"/>
    <p:sldId id="505" r:id="rId32"/>
    <p:sldId id="514" r:id="rId33"/>
    <p:sldId id="476" r:id="rId34"/>
    <p:sldId id="494" r:id="rId35"/>
    <p:sldId id="478" r:id="rId36"/>
    <p:sldId id="515" r:id="rId37"/>
    <p:sldId id="523" r:id="rId38"/>
    <p:sldId id="474" r:id="rId39"/>
    <p:sldId id="481" r:id="rId40"/>
    <p:sldId id="516" r:id="rId41"/>
    <p:sldId id="488" r:id="rId42"/>
    <p:sldId id="518" r:id="rId43"/>
    <p:sldId id="489" r:id="rId44"/>
    <p:sldId id="317" r:id="rId45"/>
    <p:sldId id="525" r:id="rId46"/>
  </p:sldIdLst>
  <p:sldSz cx="10080625" cy="61214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nBATvqY1hgSDcTSMXi5Yg==" hashData="B1DcJAQkHX0E0rQBkrN3p4RDE0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27F179"/>
    <a:srgbClr val="9933FF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792" y="-294"/>
      </p:cViewPr>
      <p:guideLst>
        <p:guide orient="horz" pos="1928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03/01/2022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06425" y="685800"/>
            <a:ext cx="56451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9" y="1901610"/>
            <a:ext cx="8568531" cy="131213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468793"/>
            <a:ext cx="7056438" cy="15643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03/01/2022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03/01/2022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2" y="3933575"/>
            <a:ext cx="8568531" cy="121577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2" y="2594511"/>
            <a:ext cx="8568531" cy="13390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03/01/2022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428332"/>
            <a:ext cx="4452276" cy="403984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428332"/>
            <a:ext cx="4452276" cy="403984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03/01/2022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5" y="1370230"/>
            <a:ext cx="4454027" cy="57104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5" y="1941278"/>
            <a:ext cx="4454027" cy="352689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3" y="1370230"/>
            <a:ext cx="4455775" cy="57104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3" y="1941278"/>
            <a:ext cx="4455775" cy="352689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03/01/2022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03/01/2022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03/01/2022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43723"/>
            <a:ext cx="3316456" cy="10372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43731"/>
            <a:ext cx="5635350" cy="522444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280963"/>
            <a:ext cx="3316456" cy="418720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03/01/2022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6" y="4284980"/>
            <a:ext cx="6048375" cy="50586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6" y="546958"/>
            <a:ext cx="6048375" cy="367284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6" y="4790846"/>
            <a:ext cx="6048375" cy="7184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03/01/2022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03/01/2022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5" y="245148"/>
            <a:ext cx="2268141" cy="522302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45148"/>
            <a:ext cx="6636411" cy="522302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03/01/2022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1901603"/>
            <a:ext cx="8568531" cy="131213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468793"/>
            <a:ext cx="7056438" cy="15643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303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F1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2" y="245140"/>
            <a:ext cx="9072563" cy="10202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2" y="1428332"/>
            <a:ext cx="9072563" cy="40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5673639"/>
            <a:ext cx="2352146" cy="325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03/01/2022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5673639"/>
            <a:ext cx="3192198" cy="325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5673639"/>
            <a:ext cx="2352146" cy="325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5574442"/>
            <a:ext cx="2352146" cy="425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52.jpeg"/><Relationship Id="rId4" Type="http://schemas.openxmlformats.org/officeDocument/2006/relationships/image" Target="../media/image2.gi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4000"/>
          </a:blip>
          <a:srcRect/>
          <a:stretch>
            <a:fillRect/>
          </a:stretch>
        </p:blipFill>
        <p:spPr bwMode="auto">
          <a:xfrm>
            <a:off x="0" y="-17004"/>
            <a:ext cx="10080625" cy="6138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022334" y="3022336"/>
            <a:ext cx="61214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981559" y="3022336"/>
            <a:ext cx="61214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080625" cy="62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054734"/>
            <a:ext cx="10080625" cy="66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50" y="5228726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305" y="5101184"/>
            <a:ext cx="710145" cy="68460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8" y="4080956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17062" y="828924"/>
            <a:ext cx="7252860" cy="3889667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SOBRE </a:t>
            </a:r>
          </a:p>
          <a:p>
            <a:pPr algn="ctr"/>
            <a:r>
              <a:rPr lang="es-ES" sz="32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RUEDAS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6" y="5008664"/>
            <a:ext cx="2214601" cy="833739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57390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5435" y="682569"/>
            <a:ext cx="1130570" cy="64614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7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00" y="168379"/>
            <a:ext cx="861053" cy="952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RUEDAS.wav"/>
          </p:stSnd>
        </p:sndAc>
      </p:transition>
    </mc:Choice>
    <mc:Fallback xmlns="">
      <p:transition spd="slow" advTm="14000">
        <p:fade/>
        <p:sndAc>
          <p:stSnd loop="1">
            <p:snd r:embed="rId9" name="RUED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n de Rock Torch en biking | Bicicletas de paseo, Tienda de bicicletas,  Accesorios para biciclet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688"/>
            <a:ext cx="4914900" cy="641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2" name="Picture 2" descr="https://cdn.brujulabike.com/uploads/images/an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9"/>
          <a:stretch/>
        </p:blipFill>
        <p:spPr bwMode="auto">
          <a:xfrm>
            <a:off x="4259178" y="-13688"/>
            <a:ext cx="5826877" cy="623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23682" y="324396"/>
            <a:ext cx="1984902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Leonardo Di </a:t>
            </a:r>
            <a:r>
              <a:rPr lang="es-ES" dirty="0" err="1"/>
              <a:t>Caprio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0319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9660"/>
            <a:ext cx="10198971" cy="630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0540" y="232652"/>
            <a:ext cx="1414298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Gerard Piqué</a:t>
            </a:r>
          </a:p>
        </p:txBody>
      </p:sp>
    </p:spTree>
    <p:extLst>
      <p:ext uri="{BB962C8B-B14F-4D97-AF65-F5344CB8AC3E}">
        <p14:creationId xmlns:p14="http://schemas.microsoft.com/office/powerpoint/2010/main" val="40225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IC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962" y="-17932"/>
            <a:ext cx="10162587" cy="612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3808" y="0"/>
            <a:ext cx="1748364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Francisco Rivera.</a:t>
            </a:r>
          </a:p>
        </p:txBody>
      </p:sp>
    </p:spTree>
    <p:extLst>
      <p:ext uri="{BB962C8B-B14F-4D97-AF65-F5344CB8AC3E}">
        <p14:creationId xmlns:p14="http://schemas.microsoft.com/office/powerpoint/2010/main" val="326333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1716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9792" y="270866"/>
            <a:ext cx="1743738" cy="646331"/>
          </a:xfrm>
          <a:prstGeom prst="rect">
            <a:avLst/>
          </a:prstGeom>
          <a:solidFill>
            <a:srgbClr val="CCFF66"/>
          </a:solidFill>
        </p:spPr>
        <p:txBody>
          <a:bodyPr wrap="square">
            <a:spAutoFit/>
          </a:bodyPr>
          <a:lstStyle/>
          <a:p>
            <a:r>
              <a:rPr lang="es-ES" dirty="0"/>
              <a:t>Sara Carbonero y Mar Flores.</a:t>
            </a:r>
          </a:p>
        </p:txBody>
      </p:sp>
    </p:spTree>
    <p:extLst>
      <p:ext uri="{BB962C8B-B14F-4D97-AF65-F5344CB8AC3E}">
        <p14:creationId xmlns:p14="http://schemas.microsoft.com/office/powerpoint/2010/main" val="2192291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190" y="0"/>
            <a:ext cx="10255134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79950" y="193490"/>
            <a:ext cx="2136226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Ana Botella de Aznar</a:t>
            </a:r>
          </a:p>
        </p:txBody>
      </p:sp>
    </p:spTree>
    <p:extLst>
      <p:ext uri="{BB962C8B-B14F-4D97-AF65-F5344CB8AC3E}">
        <p14:creationId xmlns:p14="http://schemas.microsoft.com/office/powerpoint/2010/main" val="321310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0080625" cy="6138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10 Celebridades Que Seguramente No Sabías Que Manejan Bicicleta - Anza  Bicycl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288" y="-11225"/>
            <a:ext cx="5366771" cy="6387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George Clooney en Madrid con la bicicleta de cápsulas recicladas de  Nespresso - iberobik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2618" y="948166"/>
            <a:ext cx="5965517" cy="424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9792" y="296926"/>
            <a:ext cx="1680140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George </a:t>
            </a:r>
            <a:r>
              <a:rPr lang="es-ES" dirty="0" err="1"/>
              <a:t>Clooney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7756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Rectángulo"/>
          <p:cNvSpPr/>
          <p:nvPr/>
        </p:nvSpPr>
        <p:spPr>
          <a:xfrm>
            <a:off x="-466179" y="96509"/>
            <a:ext cx="10546804" cy="6057646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58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2 Rectángulo"/>
          <p:cNvSpPr/>
          <p:nvPr/>
        </p:nvSpPr>
        <p:spPr>
          <a:xfrm flipH="1">
            <a:off x="0" y="96509"/>
            <a:ext cx="10755948" cy="602489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43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987" y="5265538"/>
            <a:ext cx="869803" cy="8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367904" y="1158760"/>
            <a:ext cx="740503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3200" b="1" dirty="0"/>
          </a:p>
          <a:p>
            <a:pPr algn="ctr"/>
            <a:r>
              <a:rPr lang="es-ES" sz="3200" b="1" dirty="0"/>
              <a:t>Nunca antes la bicicleta ha estado tan de moda. Utilizar la bici como medio de transporte es un hábito consolidado en bastantes ciudades europeas, incluida España. </a:t>
            </a:r>
            <a:r>
              <a:rPr lang="es-ES" sz="3200" b="1" dirty="0" smtClean="0"/>
              <a:t>¡</a:t>
            </a:r>
            <a:r>
              <a:rPr lang="es-ES" sz="3200" b="1" dirty="0"/>
              <a:t>Descubre todos sus beneficios!</a:t>
            </a:r>
          </a:p>
        </p:txBody>
      </p:sp>
    </p:spTree>
    <p:extLst>
      <p:ext uri="{BB962C8B-B14F-4D97-AF65-F5344CB8AC3E}">
        <p14:creationId xmlns:p14="http://schemas.microsoft.com/office/powerpoint/2010/main" val="2687907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000">
        <p14:shred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s://cdn.brujulabike.com/uploads/images/albert-einstein-riding-a-bi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05292"/>
            <a:ext cx="10529751" cy="6226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9792" y="180380"/>
            <a:ext cx="1556580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Albert Einstein</a:t>
            </a:r>
          </a:p>
        </p:txBody>
      </p:sp>
    </p:spTree>
    <p:extLst>
      <p:ext uri="{BB962C8B-B14F-4D97-AF65-F5344CB8AC3E}">
        <p14:creationId xmlns:p14="http://schemas.microsoft.com/office/powerpoint/2010/main" val="216771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BIC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12" y="-18478"/>
            <a:ext cx="10148517" cy="6139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0" name="3 Rectángulo"/>
          <p:cNvSpPr>
            <a:spLocks noChangeArrowheads="1"/>
          </p:cNvSpPr>
          <p:nvPr/>
        </p:nvSpPr>
        <p:spPr bwMode="auto">
          <a:xfrm>
            <a:off x="-472530" y="6440224"/>
            <a:ext cx="50403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197900" y="1775224"/>
            <a:ext cx="2143363" cy="1285476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579414" y="1710950"/>
            <a:ext cx="2302131" cy="1349750"/>
          </a:xfrm>
          <a:prstGeom prst="triangle">
            <a:avLst>
              <a:gd name="adj" fmla="val 49487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960929" y="1839498"/>
            <a:ext cx="2302131" cy="1221202"/>
          </a:xfrm>
          <a:prstGeom prst="triangle">
            <a:avLst>
              <a:gd name="adj" fmla="val 48974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7421827" y="1839498"/>
            <a:ext cx="2460898" cy="1221202"/>
          </a:xfrm>
          <a:prstGeom prst="triangle">
            <a:avLst>
              <a:gd name="adj" fmla="val 48484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flipV="1">
            <a:off x="197900" y="3124974"/>
            <a:ext cx="2143363" cy="1285473"/>
          </a:xfrm>
          <a:prstGeom prst="triangle">
            <a:avLst>
              <a:gd name="adj" fmla="val 49445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flipV="1">
            <a:off x="2579414" y="3124973"/>
            <a:ext cx="2222747" cy="1349749"/>
          </a:xfrm>
          <a:prstGeom prst="triangle">
            <a:avLst>
              <a:gd name="adj" fmla="val 51092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flipV="1">
            <a:off x="4960928" y="3124974"/>
            <a:ext cx="2381515" cy="1221201"/>
          </a:xfrm>
          <a:prstGeom prst="triangle">
            <a:avLst>
              <a:gd name="adj" fmla="val 5053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flipV="1">
            <a:off x="7421827" y="3124974"/>
            <a:ext cx="2460898" cy="1154383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208468" y="396404"/>
            <a:ext cx="1310936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 err="1"/>
              <a:t>Barbara</a:t>
            </a:r>
            <a:r>
              <a:rPr lang="es-ES" dirty="0"/>
              <a:t> Rey</a:t>
            </a:r>
          </a:p>
        </p:txBody>
      </p:sp>
    </p:spTree>
    <p:extLst>
      <p:ext uri="{BB962C8B-B14F-4D97-AF65-F5344CB8AC3E}">
        <p14:creationId xmlns:p14="http://schemas.microsoft.com/office/powerpoint/2010/main" val="47233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shred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cdn.brujulabike.com/uploads/images/eins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711" y="0"/>
            <a:ext cx="4931857" cy="612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9792" y="396404"/>
            <a:ext cx="1537600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 err="1"/>
              <a:t>Hugh</a:t>
            </a:r>
            <a:r>
              <a:rPr lang="es-ES" dirty="0"/>
              <a:t> </a:t>
            </a:r>
            <a:r>
              <a:rPr lang="es-ES" dirty="0" err="1"/>
              <a:t>Jackman</a:t>
            </a:r>
            <a:endParaRPr lang="es-ES" dirty="0"/>
          </a:p>
        </p:txBody>
      </p:sp>
      <p:pic>
        <p:nvPicPr>
          <p:cNvPr id="4" name="Picture 2" descr="Riding A Bike Viralhog GIF - Riding A Bike Viralhog Tiny Bike GIF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365" y="0"/>
            <a:ext cx="4169260" cy="6614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62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amosos y bicicletas II - Bicivilizados. Ciclismo urbano. Alegría entre tus  pierna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30825" y="-179660"/>
            <a:ext cx="5315153" cy="646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Famosos y bicicletas II - Bicivilizados. Ciclismo urbano. Alegría entre tus  pierna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328" y="-100158"/>
            <a:ext cx="4923487" cy="6301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7824" y="468412"/>
            <a:ext cx="1510926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ALFREC HICOZ</a:t>
            </a:r>
          </a:p>
        </p:txBody>
      </p:sp>
    </p:spTree>
    <p:extLst>
      <p:ext uri="{BB962C8B-B14F-4D97-AF65-F5344CB8AC3E}">
        <p14:creationId xmlns:p14="http://schemas.microsoft.com/office/powerpoint/2010/main" val="285177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29" y="-119607"/>
            <a:ext cx="5266565" cy="6241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 descr="https://farm5.static.flickr.com/4086/5031139961_ce6d552985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56335" y="-31062"/>
            <a:ext cx="4824289" cy="6241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4" y="396404"/>
            <a:ext cx="1321708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John Wayne</a:t>
            </a:r>
          </a:p>
        </p:txBody>
      </p:sp>
    </p:spTree>
    <p:extLst>
      <p:ext uri="{BB962C8B-B14F-4D97-AF65-F5344CB8AC3E}">
        <p14:creationId xmlns:p14="http://schemas.microsoft.com/office/powerpoint/2010/main" val="243244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razón"/>
          <p:cNvSpPr/>
          <p:nvPr/>
        </p:nvSpPr>
        <p:spPr>
          <a:xfrm>
            <a:off x="8493277" y="0"/>
            <a:ext cx="1587348" cy="1221446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Corazón"/>
          <p:cNvSpPr/>
          <p:nvPr/>
        </p:nvSpPr>
        <p:spPr>
          <a:xfrm>
            <a:off x="8493277" y="1261122"/>
            <a:ext cx="1587348" cy="1221446"/>
          </a:xfrm>
          <a:prstGeom prst="heart">
            <a:avLst/>
          </a:prstGeom>
          <a:solidFill>
            <a:srgbClr val="C00000"/>
          </a:soli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3" name="22 Corazón"/>
          <p:cNvSpPr/>
          <p:nvPr/>
        </p:nvSpPr>
        <p:spPr>
          <a:xfrm>
            <a:off x="8493277" y="2482568"/>
            <a:ext cx="1587348" cy="1221446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4" name="23 Corazón"/>
          <p:cNvSpPr/>
          <p:nvPr/>
        </p:nvSpPr>
        <p:spPr>
          <a:xfrm>
            <a:off x="8493277" y="3704014"/>
            <a:ext cx="1587348" cy="1220029"/>
          </a:xfrm>
          <a:prstGeom prst="heart">
            <a:avLst/>
          </a:prstGeom>
          <a:solidFill>
            <a:srgbClr val="C00000"/>
          </a:soli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24 Corazón"/>
          <p:cNvSpPr/>
          <p:nvPr/>
        </p:nvSpPr>
        <p:spPr>
          <a:xfrm>
            <a:off x="8493277" y="4899954"/>
            <a:ext cx="1587348" cy="1221446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25 Corazón"/>
          <p:cNvSpPr/>
          <p:nvPr/>
        </p:nvSpPr>
        <p:spPr>
          <a:xfrm>
            <a:off x="1" y="0"/>
            <a:ext cx="1587349" cy="1221446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26 Corazón"/>
          <p:cNvSpPr/>
          <p:nvPr/>
        </p:nvSpPr>
        <p:spPr>
          <a:xfrm>
            <a:off x="1" y="2482568"/>
            <a:ext cx="1587349" cy="1221446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8" name="27 Corazón"/>
          <p:cNvSpPr/>
          <p:nvPr/>
        </p:nvSpPr>
        <p:spPr>
          <a:xfrm>
            <a:off x="1" y="4899954"/>
            <a:ext cx="1587349" cy="1221446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" name="28 Corazón"/>
          <p:cNvSpPr/>
          <p:nvPr/>
        </p:nvSpPr>
        <p:spPr>
          <a:xfrm>
            <a:off x="1" y="1261122"/>
            <a:ext cx="1587349" cy="1221446"/>
          </a:xfrm>
          <a:prstGeom prst="heart">
            <a:avLst/>
          </a:prstGeom>
          <a:solidFill>
            <a:srgbClr val="C00000"/>
          </a:soli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0" name="29 Corazón"/>
          <p:cNvSpPr/>
          <p:nvPr/>
        </p:nvSpPr>
        <p:spPr>
          <a:xfrm>
            <a:off x="1" y="3704014"/>
            <a:ext cx="1587349" cy="1220029"/>
          </a:xfrm>
          <a:prstGeom prst="heart">
            <a:avLst/>
          </a:prstGeom>
          <a:solidFill>
            <a:srgbClr val="C00000"/>
          </a:soli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484" y="-23014"/>
            <a:ext cx="6883783" cy="6144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987" y="5265538"/>
            <a:ext cx="869803" cy="8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9469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1000">
        <p14:shred/>
        <p:sndAc>
          <p:stSnd>
            <p:snd r:embed="rId2" name="BRASIL.wav"/>
          </p:stSnd>
        </p:sndAc>
      </p:transition>
    </mc:Choice>
    <mc:Fallback>
      <p:transition spd="slow" advTm="31000">
        <p:fade/>
        <p:sndAc>
          <p:stSnd>
            <p:snd r:embed="rId2" name="BRAS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1" y="0"/>
            <a:ext cx="10141117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1800" y="220617"/>
            <a:ext cx="1733744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Iñaki </a:t>
            </a:r>
            <a:r>
              <a:rPr lang="es-ES" dirty="0" err="1"/>
              <a:t>Urdangarín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6695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bicicle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148" y="-1"/>
            <a:ext cx="7933713" cy="6515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5" y="425474"/>
            <a:ext cx="1090363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Madonna</a:t>
            </a:r>
          </a:p>
        </p:txBody>
      </p:sp>
    </p:spTree>
    <p:extLst>
      <p:ext uri="{BB962C8B-B14F-4D97-AF65-F5344CB8AC3E}">
        <p14:creationId xmlns:p14="http://schemas.microsoft.com/office/powerpoint/2010/main" val="347494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heurón"/>
          <p:cNvSpPr/>
          <p:nvPr/>
        </p:nvSpPr>
        <p:spPr>
          <a:xfrm rot="16200000">
            <a:off x="-118234" y="4900590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-118234" y="3950220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-118234" y="2022006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-118234" y="1057898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-118234" y="118234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8859815" y="4900590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8859815" y="3950220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8859815" y="2986113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8859815" y="2022006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8859815" y="1057898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8859815" y="118234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-118234" y="2923874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9" name="Picture 2" descr="Naomi y Liev en bicicleta my bik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904" y="0"/>
            <a:ext cx="6532839" cy="6303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1218" y="300190"/>
            <a:ext cx="2619371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La familia </a:t>
            </a:r>
            <a:r>
              <a:rPr lang="es-ES" dirty="0" err="1"/>
              <a:t>Schrieber</a:t>
            </a:r>
            <a:r>
              <a:rPr lang="es-ES" dirty="0"/>
              <a:t> Watts</a:t>
            </a:r>
          </a:p>
        </p:txBody>
      </p:sp>
    </p:spTree>
    <p:extLst>
      <p:ext uri="{BB962C8B-B14F-4D97-AF65-F5344CB8AC3E}">
        <p14:creationId xmlns:p14="http://schemas.microsoft.com/office/powerpoint/2010/main" val="368434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shred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A Elle Mc Pherson, le dicen &quot;El cuerpo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81" y="0"/>
            <a:ext cx="4610145" cy="6172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4" y="252388"/>
            <a:ext cx="1684307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Elle Mc </a:t>
            </a:r>
            <a:r>
              <a:rPr lang="es-ES" dirty="0" err="1"/>
              <a:t>Pherson</a:t>
            </a:r>
            <a:endParaRPr lang="es-ES" dirty="0"/>
          </a:p>
        </p:txBody>
      </p:sp>
      <p:pic>
        <p:nvPicPr>
          <p:cNvPr id="4" name="Picture 2" descr="A Elle Mc Pherson, le dicen &quot;El cuerpo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36244" y="-34396"/>
            <a:ext cx="4608265" cy="6172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57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Los reyes Guillermo Alejandro y Mxima de Holanda montan en bici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283785" cy="612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59793" y="192505"/>
            <a:ext cx="2088232" cy="923330"/>
          </a:xfrm>
          <a:prstGeom prst="rect">
            <a:avLst/>
          </a:prstGeom>
          <a:solidFill>
            <a:srgbClr val="CCFF66"/>
          </a:solidFill>
        </p:spPr>
        <p:txBody>
          <a:bodyPr wrap="square">
            <a:spAutoFit/>
          </a:bodyPr>
          <a:lstStyle/>
          <a:p>
            <a:r>
              <a:rPr lang="es-ES" dirty="0"/>
              <a:t>Los reyes Guillermo Alejandro y Máxima de Holanda</a:t>
            </a:r>
          </a:p>
        </p:txBody>
      </p:sp>
    </p:spTree>
    <p:extLst>
      <p:ext uri="{BB962C8B-B14F-4D97-AF65-F5344CB8AC3E}">
        <p14:creationId xmlns:p14="http://schemas.microsoft.com/office/powerpoint/2010/main" val="392120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Guillermo y Máxima de Holanda, dos turistas en bicicleta por las calles de  Estambu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24888" cy="6494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9792" y="252388"/>
            <a:ext cx="2088232" cy="646331"/>
          </a:xfrm>
          <a:prstGeom prst="rect">
            <a:avLst/>
          </a:prstGeom>
          <a:solidFill>
            <a:srgbClr val="CCFF66"/>
          </a:solidFill>
        </p:spPr>
        <p:txBody>
          <a:bodyPr wrap="square">
            <a:spAutoFit/>
          </a:bodyPr>
          <a:lstStyle/>
          <a:p>
            <a:r>
              <a:rPr lang="es-ES" dirty="0"/>
              <a:t>Guillermo y Máxima de Holanda,</a:t>
            </a:r>
          </a:p>
        </p:txBody>
      </p:sp>
    </p:spTree>
    <p:extLst>
      <p:ext uri="{BB962C8B-B14F-4D97-AF65-F5344CB8AC3E}">
        <p14:creationId xmlns:p14="http://schemas.microsoft.com/office/powerpoint/2010/main" val="423361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Anillo"/>
          <p:cNvSpPr/>
          <p:nvPr/>
        </p:nvSpPr>
        <p:spPr>
          <a:xfrm>
            <a:off x="1417589" y="-91574"/>
            <a:ext cx="1260078" cy="6121400"/>
          </a:xfrm>
          <a:prstGeom prst="donut">
            <a:avLst>
              <a:gd name="adj" fmla="val 32612"/>
            </a:avLst>
          </a:prstGeom>
          <a:solidFill>
            <a:srgbClr val="944606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-82603"/>
            <a:ext cx="1338832" cy="61214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677667" y="0"/>
            <a:ext cx="1417588" cy="6121400"/>
          </a:xfrm>
          <a:prstGeom prst="donut">
            <a:avLst>
              <a:gd name="adj" fmla="val 32612"/>
            </a:avLst>
          </a:prstGeom>
          <a:solidFill>
            <a:srgbClr val="944606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095254" y="0"/>
            <a:ext cx="1260078" cy="61214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355332" y="0"/>
            <a:ext cx="1260078" cy="6121400"/>
          </a:xfrm>
          <a:prstGeom prst="donut">
            <a:avLst>
              <a:gd name="adj" fmla="val 32612"/>
            </a:avLst>
          </a:prstGeom>
          <a:solidFill>
            <a:srgbClr val="944606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615411" y="0"/>
            <a:ext cx="1181324" cy="61214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796734" y="0"/>
            <a:ext cx="1181323" cy="6121400"/>
          </a:xfrm>
          <a:prstGeom prst="donut">
            <a:avLst>
              <a:gd name="adj" fmla="val 32612"/>
            </a:avLst>
          </a:prstGeom>
          <a:solidFill>
            <a:srgbClr val="944606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978057" y="0"/>
            <a:ext cx="1102568" cy="61214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Picture 2" descr="Felipe y Matilde de los belgas y sus hijos se suben a la bicicle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7666" y="-1209153"/>
            <a:ext cx="5119067" cy="7643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35856" y="540420"/>
            <a:ext cx="2847061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Felipe y Matilde de los belga</a:t>
            </a:r>
          </a:p>
        </p:txBody>
      </p:sp>
    </p:spTree>
    <p:extLst>
      <p:ext uri="{BB962C8B-B14F-4D97-AF65-F5344CB8AC3E}">
        <p14:creationId xmlns:p14="http://schemas.microsoft.com/office/powerpoint/2010/main" val="343249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$!Imagen de la infancia del duque de Sussex, Harry, junto su familia. (Fuente externa)"/>
          <p:cNvSpPr>
            <a:spLocks noChangeAspect="1" noChangeArrowheads="1"/>
          </p:cNvSpPr>
          <p:nvPr/>
        </p:nvSpPr>
        <p:spPr bwMode="auto">
          <a:xfrm>
            <a:off x="155575" y="-128946"/>
            <a:ext cx="304800" cy="272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085"/>
            <a:ext cx="10244993" cy="611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45165" y="143117"/>
            <a:ext cx="3238964" cy="646331"/>
          </a:xfrm>
          <a:prstGeom prst="rect">
            <a:avLst/>
          </a:prstGeom>
          <a:solidFill>
            <a:srgbClr val="CCFF66"/>
          </a:solidFill>
        </p:spPr>
        <p:txBody>
          <a:bodyPr wrap="square">
            <a:spAutoFit/>
          </a:bodyPr>
          <a:lstStyle/>
          <a:p>
            <a:r>
              <a:rPr lang="es-ES" dirty="0"/>
              <a:t>Imagen de la infancia del duque de Sussex, Harry, junto su familia</a:t>
            </a:r>
          </a:p>
        </p:txBody>
      </p:sp>
    </p:spTree>
    <p:extLst>
      <p:ext uri="{BB962C8B-B14F-4D97-AF65-F5344CB8AC3E}">
        <p14:creationId xmlns:p14="http://schemas.microsoft.com/office/powerpoint/2010/main" val="185556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oto Jessica Biel y Justin Timberlake cuidan sus cuerpazos montando en bicicle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270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9084" y="396404"/>
            <a:ext cx="3104632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Jessica </a:t>
            </a:r>
            <a:r>
              <a:rPr lang="es-ES" dirty="0" err="1"/>
              <a:t>Biel</a:t>
            </a:r>
            <a:r>
              <a:rPr lang="es-ES" dirty="0"/>
              <a:t> y Justin </a:t>
            </a:r>
            <a:r>
              <a:rPr lang="es-ES" dirty="0" err="1"/>
              <a:t>Timberlake</a:t>
            </a:r>
            <a:r>
              <a:rPr lang="es-E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4161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"/>
          <p:cNvSpPr>
            <a:spLocks noChangeAspect="1" noChangeArrowheads="1"/>
          </p:cNvSpPr>
          <p:nvPr/>
        </p:nvSpPr>
        <p:spPr bwMode="auto">
          <a:xfrm>
            <a:off x="155575" y="-128946"/>
            <a:ext cx="304800" cy="272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7443" y="-128946"/>
            <a:ext cx="10318068" cy="6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113389"/>
            <a:ext cx="3383458" cy="646331"/>
          </a:xfrm>
          <a:prstGeom prst="rect">
            <a:avLst/>
          </a:prstGeom>
          <a:solidFill>
            <a:srgbClr val="CCFF66"/>
          </a:solidFill>
        </p:spPr>
        <p:txBody>
          <a:bodyPr wrap="square">
            <a:spAutoFit/>
          </a:bodyPr>
          <a:lstStyle/>
          <a:p>
            <a:r>
              <a:rPr lang="es-ES" dirty="0"/>
              <a:t>Imagen de la infancia del duque de Sussex, Harry, junto su familia</a:t>
            </a:r>
          </a:p>
        </p:txBody>
      </p:sp>
    </p:spTree>
    <p:extLst>
      <p:ext uri="{BB962C8B-B14F-4D97-AF65-F5344CB8AC3E}">
        <p14:creationId xmlns:p14="http://schemas.microsoft.com/office/powerpoint/2010/main" val="191173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Rectángulo"/>
          <p:cNvSpPr/>
          <p:nvPr/>
        </p:nvSpPr>
        <p:spPr>
          <a:xfrm>
            <a:off x="-466179" y="96509"/>
            <a:ext cx="10546804" cy="6057646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58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2 Rectángulo"/>
          <p:cNvSpPr/>
          <p:nvPr/>
        </p:nvSpPr>
        <p:spPr>
          <a:xfrm flipH="1">
            <a:off x="0" y="96509"/>
            <a:ext cx="10755948" cy="602489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43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987" y="5265538"/>
            <a:ext cx="869803" cy="8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811745" y="1259108"/>
            <a:ext cx="637836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/>
              <a:t>Escucha a tu cuerpo: Nunca tienes que llegar a esforzarte por encima de tus posibilidades para practicar algún deporte. Hay que saber escuchar a nuestro cuerpo y entender dónde están los límites para disfrutar de un paseo en bici.</a:t>
            </a:r>
          </a:p>
        </p:txBody>
      </p:sp>
    </p:spTree>
    <p:extLst>
      <p:ext uri="{BB962C8B-B14F-4D97-AF65-F5344CB8AC3E}">
        <p14:creationId xmlns:p14="http://schemas.microsoft.com/office/powerpoint/2010/main" val="165947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shred/>
        <p:sndAc>
          <p:stSnd>
            <p:snd r:embed="rId2" name="09-henry_mancicni_and_his_orchestra-raindrops_keep_fallin_on_my_head.wav"/>
          </p:stSnd>
        </p:sndAc>
      </p:transition>
    </mc:Choice>
    <mc:Fallback xmlns="">
      <p:transition spd="slow" advTm="15000">
        <p:fade/>
        <p:sndAc>
          <p:stSnd>
            <p:snd r:embed="rId4" name="09-henry_mancicni_and_his_orchestra-raindrops_keep_fallin_on_my_he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Día Mundial de la Bicicleta: es el 19 de abril o el 3 de jun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4904" y="0"/>
            <a:ext cx="10515529" cy="612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28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ycling GIF - Cycling Fail Blooper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51291" cy="612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7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Rectángulo"/>
          <p:cNvSpPr/>
          <p:nvPr/>
        </p:nvSpPr>
        <p:spPr>
          <a:xfrm>
            <a:off x="-466179" y="96509"/>
            <a:ext cx="10546804" cy="6057646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58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2 Rectángulo"/>
          <p:cNvSpPr/>
          <p:nvPr/>
        </p:nvSpPr>
        <p:spPr>
          <a:xfrm flipH="1">
            <a:off x="0" y="96509"/>
            <a:ext cx="10755948" cy="602489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43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987" y="5265538"/>
            <a:ext cx="869803" cy="8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367904" y="863174"/>
            <a:ext cx="740503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/>
              <a:t>Pedalear aumenta tus defensas naturales. Pasear un rato en bici produce que los fagocitos -las células "</a:t>
            </a:r>
            <a:r>
              <a:rPr lang="es-ES" sz="3200" b="1" dirty="0" err="1"/>
              <a:t>comebacterias</a:t>
            </a:r>
            <a:r>
              <a:rPr lang="es-ES" sz="3200" b="1" dirty="0"/>
              <a:t>" del cuerpo- se movilicen para aniquilar bacterias y células cancerígenas. "Los que montan en bicicleta con regularidad se ahorran visitas al médico", asegura un estudio elaborado por el Centro de Salud de la Universidad del Deporte.</a:t>
            </a:r>
          </a:p>
        </p:txBody>
      </p:sp>
    </p:spTree>
    <p:extLst>
      <p:ext uri="{BB962C8B-B14F-4D97-AF65-F5344CB8AC3E}">
        <p14:creationId xmlns:p14="http://schemas.microsoft.com/office/powerpoint/2010/main" val="221927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5000">
        <p14:shred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OVI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823" y="504"/>
            <a:ext cx="10254128" cy="612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2562" y="409025"/>
            <a:ext cx="1302664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 Dani Rovira</a:t>
            </a:r>
          </a:p>
        </p:txBody>
      </p:sp>
    </p:spTree>
    <p:extLst>
      <p:ext uri="{BB962C8B-B14F-4D97-AF65-F5344CB8AC3E}">
        <p14:creationId xmlns:p14="http://schemas.microsoft.com/office/powerpoint/2010/main" val="236937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Bicicleta GIFs | Teno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0" y="1594"/>
            <a:ext cx="10474763" cy="6119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33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Rectángulo"/>
          <p:cNvSpPr/>
          <p:nvPr/>
        </p:nvSpPr>
        <p:spPr>
          <a:xfrm>
            <a:off x="-466179" y="96509"/>
            <a:ext cx="10546804" cy="6057646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58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2 Rectángulo"/>
          <p:cNvSpPr/>
          <p:nvPr/>
        </p:nvSpPr>
        <p:spPr>
          <a:xfrm flipH="1">
            <a:off x="0" y="96509"/>
            <a:ext cx="10755948" cy="602489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43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987" y="5265538"/>
            <a:ext cx="869803" cy="8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367904" y="1601838"/>
            <a:ext cx="740503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/>
              <a:t>Calienta y estira: Es importante calentar y estirar antes y después de coger la bici. De esta manera, los músculos estarán preparados para el esfuerzo físico y evitarás lesiones en la espalda o en las articulaciones.</a:t>
            </a:r>
          </a:p>
        </p:txBody>
      </p:sp>
    </p:spTree>
    <p:extLst>
      <p:ext uri="{BB962C8B-B14F-4D97-AF65-F5344CB8AC3E}">
        <p14:creationId xmlns:p14="http://schemas.microsoft.com/office/powerpoint/2010/main" val="3350070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000">
        <p14:shred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rnold Schwarzenegger no perdona su paseo diario en bici | Famosos | EL 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280" y="-286204"/>
            <a:ext cx="6096000" cy="639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170 ideas de Personalidades y famosos en bicicleta... | famosos,  bicicletas, bic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720" y="-1116"/>
            <a:ext cx="4272905" cy="6293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888184" y="368217"/>
            <a:ext cx="2870979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ARNOLD SCHWARZENEGGER</a:t>
            </a:r>
          </a:p>
        </p:txBody>
      </p:sp>
    </p:spTree>
    <p:extLst>
      <p:ext uri="{BB962C8B-B14F-4D97-AF65-F5344CB8AC3E}">
        <p14:creationId xmlns:p14="http://schemas.microsoft.com/office/powerpoint/2010/main" val="390412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lle macpherson, monas, niñas, adolescentes, calientes, sexis, Fondo de  pantalla HD | Peakp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296" y="0"/>
            <a:ext cx="7283490" cy="612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0"/>
            <a:ext cx="4734772" cy="633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5816" y="396404"/>
            <a:ext cx="1745221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Elle </a:t>
            </a:r>
            <a:r>
              <a:rPr lang="es-ES" dirty="0" err="1"/>
              <a:t>Macpherson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44023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oto Kelly Brook y su novio David McIntosh montando en bicicleta en Miam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51668"/>
            <a:ext cx="10080625" cy="689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735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Rectángulo"/>
          <p:cNvSpPr/>
          <p:nvPr/>
        </p:nvSpPr>
        <p:spPr>
          <a:xfrm>
            <a:off x="-466179" y="96509"/>
            <a:ext cx="10546804" cy="6057646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58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2 Rectángulo"/>
          <p:cNvSpPr/>
          <p:nvPr/>
        </p:nvSpPr>
        <p:spPr>
          <a:xfrm flipH="1">
            <a:off x="0" y="96509"/>
            <a:ext cx="10755948" cy="602489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43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987" y="5265538"/>
            <a:ext cx="869803" cy="8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007864" y="899508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/>
              <a:t>Come bien antes de montar en bici: Si vas a estar mucho tiempo al aire libre, evita las horas con más sol para no sufrir insolaciones. Cúbrete la cabeza y cuida tu alimentación, comiendo carbohidratos y bebiendo líquidos en abundancia antes de comenzar a pedalear. De esta manera, tus músculos tendrán la energía suficiente para evitar lesiones, calambres o agujetas</a:t>
            </a:r>
            <a:r>
              <a:rPr lang="es-ES" sz="3200" b="1" dirty="0" smtClean="0"/>
              <a:t>.</a:t>
            </a:r>
            <a:endParaRPr lang="es-ES" sz="3200" b="1" dirty="0"/>
          </a:p>
        </p:txBody>
      </p:sp>
    </p:spTree>
    <p:extLst>
      <p:ext uri="{BB962C8B-B14F-4D97-AF65-F5344CB8AC3E}">
        <p14:creationId xmlns:p14="http://schemas.microsoft.com/office/powerpoint/2010/main" val="2412854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000">
        <p14:shred/>
        <p:sndAc>
          <p:stSnd>
            <p:snd r:embed="rId2" name="BRASIL.wav"/>
          </p:stSnd>
        </p:sndAc>
      </p:transition>
    </mc:Choice>
    <mc:Fallback>
      <p:transition spd="slow" advTm="24000">
        <p:fade/>
        <p:sndAc>
          <p:stSnd>
            <p:snd r:embed="rId2" name="BRAS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heurón"/>
          <p:cNvSpPr/>
          <p:nvPr/>
        </p:nvSpPr>
        <p:spPr>
          <a:xfrm rot="16200000">
            <a:off x="-118234" y="4900590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-118234" y="3950220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-118234" y="2022006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-118234" y="1057898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-118234" y="118234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8859815" y="4900590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8859815" y="3950220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8859815" y="2986113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8859815" y="2022006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8859815" y="1057898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8859815" y="118234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-118234" y="2923874"/>
            <a:ext cx="1339044" cy="1102576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8" name="Picture 2" descr="Sobre ruedas! Los famosos se entregan a la bicicleta - Naomi Wat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912" y="-22289"/>
            <a:ext cx="7200552" cy="642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864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shred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تويتر \ Mr. Pink على تويتر: &amp;quot;Friendly reminder de que Harrison Ford con 77  palos te mete una tollina y te viste de Franciscano.  https://t.co/EWwXShctGP&amp;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737" y="-352180"/>
            <a:ext cx="5229225" cy="669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4" y="302181"/>
            <a:ext cx="1462388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Harrison Ford</a:t>
            </a:r>
          </a:p>
        </p:txBody>
      </p:sp>
      <p:pic>
        <p:nvPicPr>
          <p:cNvPr id="2052" name="Picture 4" descr="ramon lizana on Twitter: &amp;quot;Harrison Ford a sus 78 años paseando en su  bicicleta Colnago #Ciclismo https://t.co/gf2BuiXiIV&amp;quot; / Twit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488" y="-352180"/>
            <a:ext cx="4941137" cy="712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14:shred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oto Ponte en forma montando en bicicleta sin riesgo de lesio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78968" cy="612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772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14:shred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Rectángulo"/>
          <p:cNvSpPr/>
          <p:nvPr/>
        </p:nvSpPr>
        <p:spPr>
          <a:xfrm>
            <a:off x="-466179" y="96509"/>
            <a:ext cx="10546804" cy="6057646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58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2 Rectángulo"/>
          <p:cNvSpPr/>
          <p:nvPr/>
        </p:nvSpPr>
        <p:spPr>
          <a:xfrm flipH="1">
            <a:off x="0" y="96509"/>
            <a:ext cx="10755948" cy="602489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43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987" y="5265538"/>
            <a:ext cx="869803" cy="8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367904" y="1158760"/>
            <a:ext cx="740503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/>
              <a:t>Coloca </a:t>
            </a:r>
            <a:r>
              <a:rPr lang="es-ES" sz="3200" b="1" dirty="0"/>
              <a:t>el manillar a una distancia que te permita una posición cómoda de brazos y en la que la columna pueda colocarse en extensión. Asegúrate que el manillar no esté demasiado cerca del cuerpo y que las rodillas tengan espacio suficiente para pedalear sin que corran el riesgo de impactar con el manillar.</a:t>
            </a:r>
          </a:p>
        </p:txBody>
      </p:sp>
    </p:spTree>
    <p:extLst>
      <p:ext uri="{BB962C8B-B14F-4D97-AF65-F5344CB8AC3E}">
        <p14:creationId xmlns:p14="http://schemas.microsoft.com/office/powerpoint/2010/main" val="362112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000">
        <p14:shred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cdn.brujulabike.com/uploads/images/an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89" y="0"/>
            <a:ext cx="10305725" cy="612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4" y="324396"/>
            <a:ext cx="1540871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Barack Obama</a:t>
            </a:r>
          </a:p>
        </p:txBody>
      </p:sp>
    </p:spTree>
    <p:extLst>
      <p:ext uri="{BB962C8B-B14F-4D97-AF65-F5344CB8AC3E}">
        <p14:creationId xmlns:p14="http://schemas.microsoft.com/office/powerpoint/2010/main" val="418445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14:shred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Rectángulo"/>
          <p:cNvSpPr/>
          <p:nvPr/>
        </p:nvSpPr>
        <p:spPr>
          <a:xfrm>
            <a:off x="-466179" y="96509"/>
            <a:ext cx="10546804" cy="6057646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58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2 Rectángulo"/>
          <p:cNvSpPr/>
          <p:nvPr/>
        </p:nvSpPr>
        <p:spPr>
          <a:xfrm flipH="1">
            <a:off x="0" y="96509"/>
            <a:ext cx="10755948" cy="6024891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43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987" y="5265538"/>
            <a:ext cx="869803" cy="8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356405" y="1729836"/>
            <a:ext cx="740503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/>
              <a:t>La bicicleta es un medio de transporte sostenible, cómodo y un muy buen ejercicio para divertirnos a la vez que quemamos calorías, tonificamos la musculatura y mantenemos la forma física.</a:t>
            </a:r>
          </a:p>
          <a:p>
            <a:pPr algn="ctr"/>
            <a:endParaRPr lang="es-ES" sz="3200" b="1" dirty="0"/>
          </a:p>
        </p:txBody>
      </p:sp>
    </p:spTree>
    <p:extLst>
      <p:ext uri="{BB962C8B-B14F-4D97-AF65-F5344CB8AC3E}">
        <p14:creationId xmlns:p14="http://schemas.microsoft.com/office/powerpoint/2010/main" val="743583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14:shred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cdn.brujulabike.com/uploads/images/8a0817958d1823c518caf8a7ee4bf7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86440"/>
            <a:ext cx="10080625" cy="653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7824" y="468412"/>
            <a:ext cx="1696939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Jennifer </a:t>
            </a:r>
            <a:r>
              <a:rPr lang="es-ES" dirty="0" err="1"/>
              <a:t>Aniston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99349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14:shred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19650" cy="612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4" y="44222"/>
            <a:ext cx="10080626" cy="61214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022333" y="3022344"/>
            <a:ext cx="61214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981559" y="3022344"/>
            <a:ext cx="61214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2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054738"/>
            <a:ext cx="10080625" cy="66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4877938"/>
            <a:ext cx="664272" cy="61099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952583"/>
            <a:ext cx="3936336" cy="2808809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5" y="952583"/>
            <a:ext cx="3856521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03 de enero de 2022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19:35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6" y="4651272"/>
            <a:ext cx="2214601" cy="8337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28327"/>
            <a:ext cx="10080625" cy="204047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32373"/>
            <a:ext cx="10080625" cy="4489027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1"/>
            <a:ext cx="5376333" cy="1394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00389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216965"/>
            <a:ext cx="2940182" cy="167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3740856"/>
            <a:ext cx="2604161" cy="2108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352996"/>
            <a:ext cx="1344083" cy="884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52608"/>
            <a:ext cx="588036" cy="47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8716"/>
            <a:ext cx="588036" cy="47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4824"/>
            <a:ext cx="588036" cy="47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80933"/>
            <a:ext cx="588036" cy="47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BRE RUED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SOBRE RUEDAS</Template>
  <TotalTime>27</TotalTime>
  <Words>479</Words>
  <Application>Microsoft Office PowerPoint</Application>
  <PresentationFormat>Personalizado</PresentationFormat>
  <Paragraphs>47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SOBRE RUEDAS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11</cp:revision>
  <dcterms:created xsi:type="dcterms:W3CDTF">2022-01-03T18:35:51Z</dcterms:created>
  <dcterms:modified xsi:type="dcterms:W3CDTF">2022-01-03T19:03:28Z</dcterms:modified>
</cp:coreProperties>
</file>