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6"/>
  </p:notesMasterIdLst>
  <p:sldIdLst>
    <p:sldId id="299" r:id="rId3"/>
    <p:sldId id="296" r:id="rId4"/>
    <p:sldId id="256" r:id="rId5"/>
    <p:sldId id="263" r:id="rId6"/>
    <p:sldId id="264" r:id="rId7"/>
    <p:sldId id="265" r:id="rId8"/>
    <p:sldId id="262" r:id="rId9"/>
    <p:sldId id="295" r:id="rId10"/>
    <p:sldId id="266" r:id="rId11"/>
    <p:sldId id="267" r:id="rId12"/>
    <p:sldId id="268" r:id="rId13"/>
    <p:sldId id="269" r:id="rId14"/>
    <p:sldId id="270" r:id="rId15"/>
    <p:sldId id="259" r:id="rId16"/>
    <p:sldId id="271" r:id="rId17"/>
    <p:sldId id="261" r:id="rId18"/>
    <p:sldId id="272" r:id="rId19"/>
    <p:sldId id="275" r:id="rId20"/>
    <p:sldId id="276" r:id="rId21"/>
    <p:sldId id="298" r:id="rId22"/>
    <p:sldId id="277" r:id="rId23"/>
    <p:sldId id="291" r:id="rId24"/>
    <p:sldId id="279" r:id="rId25"/>
    <p:sldId id="280" r:id="rId26"/>
    <p:sldId id="284" r:id="rId27"/>
    <p:sldId id="281" r:id="rId28"/>
    <p:sldId id="282" r:id="rId29"/>
    <p:sldId id="283" r:id="rId30"/>
    <p:sldId id="285" r:id="rId31"/>
    <p:sldId id="297" r:id="rId32"/>
    <p:sldId id="257" r:id="rId33"/>
    <p:sldId id="290" r:id="rId34"/>
    <p:sldId id="287" r:id="rId35"/>
    <p:sldId id="273" r:id="rId36"/>
    <p:sldId id="294" r:id="rId37"/>
    <p:sldId id="286" r:id="rId38"/>
    <p:sldId id="289" r:id="rId39"/>
    <p:sldId id="292" r:id="rId40"/>
    <p:sldId id="288" r:id="rId41"/>
    <p:sldId id="293" r:id="rId42"/>
    <p:sldId id="274" r:id="rId43"/>
    <p:sldId id="301" r:id="rId44"/>
    <p:sldId id="302" r:id="rId4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sLyHLyXgi6VQQhA1LDyuZA==" hashData="/W34rYnG7ea9zGEqmD6ozlqHqQU="/>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619" autoAdjust="0"/>
    <p:restoredTop sz="93053" autoAdjust="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872"/>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7A6926F-A78C-4A5E-B4BE-7B79BD43E0EB}" type="datetimeFigureOut">
              <a:rPr lang="es-ES" smtClean="0"/>
              <a:pPr/>
              <a:t>17/10/2014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E662F06-AD74-4BCD-A9C8-677AD5FCA0C0}"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BE662F06-AD74-4BCD-A9C8-677AD5FCA0C0}" type="slidenum">
              <a:rPr lang="es-ES" smtClean="0"/>
              <a:pPr/>
              <a:t>23</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C3B8132-A6AB-412E-A49B-217CCDC105E8}" type="datetimeFigureOut">
              <a:rPr lang="es-ES" smtClean="0"/>
              <a:pPr/>
              <a:t>17/10/2014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D120CEF-5804-4B90-8159-A089EB181828}" type="slidenum">
              <a:rPr lang="es-ES" smtClean="0"/>
              <a:pPr/>
              <a:t>‹Nº›</a:t>
            </a:fld>
            <a:endParaRPr lang="es-ES"/>
          </a:p>
        </p:txBody>
      </p:sp>
    </p:spTree>
  </p:cSld>
  <p:clrMapOvr>
    <a:masterClrMapping/>
  </p:clrMapOvr>
  <p:transition spd="slow" advTm="10000">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C3B8132-A6AB-412E-A49B-217CCDC105E8}" type="datetimeFigureOut">
              <a:rPr lang="es-ES" smtClean="0"/>
              <a:pPr/>
              <a:t>17/10/2014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D120CEF-5804-4B90-8159-A089EB181828}" type="slidenum">
              <a:rPr lang="es-ES" smtClean="0"/>
              <a:pPr/>
              <a:t>‹Nº›</a:t>
            </a:fld>
            <a:endParaRPr lang="es-ES"/>
          </a:p>
        </p:txBody>
      </p:sp>
    </p:spTree>
  </p:cSld>
  <p:clrMapOvr>
    <a:masterClrMapping/>
  </p:clrMapOvr>
  <p:transition spd="slow" advTm="10000">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C3B8132-A6AB-412E-A49B-217CCDC105E8}" type="datetimeFigureOut">
              <a:rPr lang="es-ES" smtClean="0"/>
              <a:pPr/>
              <a:t>17/10/2014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D120CEF-5804-4B90-8159-A089EB181828}" type="slidenum">
              <a:rPr lang="es-ES" smtClean="0"/>
              <a:pPr/>
              <a:t>‹Nº›</a:t>
            </a:fld>
            <a:endParaRPr lang="es-ES"/>
          </a:p>
        </p:txBody>
      </p:sp>
    </p:spTree>
  </p:cSld>
  <p:clrMapOvr>
    <a:masterClrMapping/>
  </p:clrMapOvr>
  <p:transition spd="slow" advTm="10000">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C3B8132-A6AB-412E-A49B-217CCDC105E8}" type="datetimeFigureOut">
              <a:rPr lang="es-ES" smtClean="0"/>
              <a:pPr/>
              <a:t>17/10/2014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D120CEF-5804-4B90-8159-A089EB181828}" type="slidenum">
              <a:rPr lang="es-ES" smtClean="0"/>
              <a:pPr/>
              <a:t>‹Nº›</a:t>
            </a:fld>
            <a:endParaRPr lang="es-ES"/>
          </a:p>
        </p:txBody>
      </p:sp>
    </p:spTree>
  </p:cSld>
  <p:clrMapOvr>
    <a:masterClrMapping/>
  </p:clrMapOvr>
  <p:transition spd="slow" advTm="10000">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C3B8132-A6AB-412E-A49B-217CCDC105E8}" type="datetimeFigureOut">
              <a:rPr lang="es-ES" smtClean="0"/>
              <a:pPr/>
              <a:t>17/10/2014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D120CEF-5804-4B90-8159-A089EB181828}" type="slidenum">
              <a:rPr lang="es-ES" smtClean="0"/>
              <a:pPr/>
              <a:t>‹Nº›</a:t>
            </a:fld>
            <a:endParaRPr lang="es-ES"/>
          </a:p>
        </p:txBody>
      </p:sp>
    </p:spTree>
  </p:cSld>
  <p:clrMapOvr>
    <a:masterClrMapping/>
  </p:clrMapOvr>
  <p:transition spd="slow" advTm="10000">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C3B8132-A6AB-412E-A49B-217CCDC105E8}" type="datetimeFigureOut">
              <a:rPr lang="es-ES" smtClean="0"/>
              <a:pPr/>
              <a:t>17/10/2014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D120CEF-5804-4B90-8159-A089EB181828}" type="slidenum">
              <a:rPr lang="es-ES" smtClean="0"/>
              <a:pPr/>
              <a:t>‹Nº›</a:t>
            </a:fld>
            <a:endParaRPr lang="es-ES"/>
          </a:p>
        </p:txBody>
      </p:sp>
    </p:spTree>
  </p:cSld>
  <p:clrMapOvr>
    <a:masterClrMapping/>
  </p:clrMapOvr>
  <p:transition spd="slow" advTm="10000">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C3B8132-A6AB-412E-A49B-217CCDC105E8}" type="datetimeFigureOut">
              <a:rPr lang="es-ES" smtClean="0"/>
              <a:pPr/>
              <a:t>17/10/2014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D120CEF-5804-4B90-8159-A089EB181828}" type="slidenum">
              <a:rPr lang="es-ES" smtClean="0"/>
              <a:pPr/>
              <a:t>‹Nº›</a:t>
            </a:fld>
            <a:endParaRPr lang="es-ES"/>
          </a:p>
        </p:txBody>
      </p:sp>
    </p:spTree>
  </p:cSld>
  <p:clrMapOvr>
    <a:masterClrMapping/>
  </p:clrMapOvr>
  <p:transition spd="slow" advTm="10000">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C3B8132-A6AB-412E-A49B-217CCDC105E8}" type="datetimeFigureOut">
              <a:rPr lang="es-ES" smtClean="0"/>
              <a:pPr/>
              <a:t>17/10/2014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D120CEF-5804-4B90-8159-A089EB181828}" type="slidenum">
              <a:rPr lang="es-ES" smtClean="0"/>
              <a:pPr/>
              <a:t>‹Nº›</a:t>
            </a:fld>
            <a:endParaRPr lang="es-ES"/>
          </a:p>
        </p:txBody>
      </p:sp>
    </p:spTree>
  </p:cSld>
  <p:clrMapOvr>
    <a:masterClrMapping/>
  </p:clrMapOvr>
  <p:transition spd="slow" advTm="10000">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C3B8132-A6AB-412E-A49B-217CCDC105E8}" type="datetimeFigureOut">
              <a:rPr lang="es-ES" smtClean="0"/>
              <a:pPr/>
              <a:t>17/10/2014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D120CEF-5804-4B90-8159-A089EB181828}" type="slidenum">
              <a:rPr lang="es-ES" smtClean="0"/>
              <a:pPr/>
              <a:t>‹Nº›</a:t>
            </a:fld>
            <a:endParaRPr lang="es-ES"/>
          </a:p>
        </p:txBody>
      </p:sp>
    </p:spTree>
  </p:cSld>
  <p:clrMapOvr>
    <a:masterClrMapping/>
  </p:clrMapOvr>
  <p:transition spd="slow" advTm="10000">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C3B8132-A6AB-412E-A49B-217CCDC105E8}" type="datetimeFigureOut">
              <a:rPr lang="es-ES" smtClean="0"/>
              <a:pPr/>
              <a:t>17/10/2014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D120CEF-5804-4B90-8159-A089EB181828}" type="slidenum">
              <a:rPr lang="es-ES" smtClean="0"/>
              <a:pPr/>
              <a:t>‹Nº›</a:t>
            </a:fld>
            <a:endParaRPr lang="es-ES"/>
          </a:p>
        </p:txBody>
      </p:sp>
    </p:spTree>
  </p:cSld>
  <p:clrMapOvr>
    <a:masterClrMapping/>
  </p:clrMapOvr>
  <p:transition spd="slow" advTm="10000">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C3B8132-A6AB-412E-A49B-217CCDC105E8}" type="datetimeFigureOut">
              <a:rPr lang="es-ES" smtClean="0"/>
              <a:pPr/>
              <a:t>17/10/2014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D120CEF-5804-4B90-8159-A089EB181828}" type="slidenum">
              <a:rPr lang="es-ES" smtClean="0"/>
              <a:pPr/>
              <a:t>‹Nº›</a:t>
            </a:fld>
            <a:endParaRPr lang="es-ES"/>
          </a:p>
        </p:txBody>
      </p:sp>
    </p:spTree>
  </p:cSld>
  <p:clrMapOvr>
    <a:masterClrMapping/>
  </p:clrMapOvr>
  <p:transition spd="slow" advTm="10000">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46EDF442-9B53-4EE5-B677-C0BFD5957AC7}"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3B8132-A6AB-412E-A49B-217CCDC105E8}" type="datetimeFigureOut">
              <a:rPr lang="es-ES" smtClean="0"/>
              <a:pPr/>
              <a:t>17/10/2014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120CEF-5804-4B90-8159-A089EB18182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blinds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37403667-C7CF-4160-A4F1-30B1E2D6D225}"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47.jpeg"/><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4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8.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9.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0.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l="-13000" r="-13000"/>
          </a:stretch>
        </a:blipFill>
        <a:effectLst/>
      </p:bgPr>
    </p:bg>
    <p:spTree>
      <p:nvGrpSpPr>
        <p:cNvPr id="1" name=""/>
        <p:cNvGrpSpPr/>
        <p:nvPr/>
      </p:nvGrpSpPr>
      <p:grpSpPr>
        <a:xfrm>
          <a:off x="0" y="0"/>
          <a:ext cx="0" cy="0"/>
          <a:chOff x="0" y="0"/>
          <a:chExt cx="0" cy="0"/>
        </a:xfrm>
      </p:grpSpPr>
      <p:pic>
        <p:nvPicPr>
          <p:cNvPr id="13316" name="Picture 8"/>
          <p:cNvPicPr>
            <a:picLocks noChangeAspect="1" noChangeArrowheads="1"/>
          </p:cNvPicPr>
          <p:nvPr/>
        </p:nvPicPr>
        <p:blipFill>
          <a:blip r:embed="rId4" cstate="print"/>
          <a:srcRect/>
          <a:stretch>
            <a:fillRect/>
          </a:stretch>
        </p:blipFill>
        <p:spPr bwMode="auto">
          <a:xfrm>
            <a:off x="214313" y="28575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LUIS</a:t>
            </a:r>
          </a:p>
        </p:txBody>
      </p:sp>
      <p:sp>
        <p:nvSpPr>
          <p:cNvPr id="12" name="11 Rectángulo"/>
          <p:cNvSpPr/>
          <p:nvPr/>
        </p:nvSpPr>
        <p:spPr>
          <a:xfrm>
            <a:off x="1127380" y="1412776"/>
            <a:ext cx="7107587" cy="3139321"/>
          </a:xfrm>
          <a:prstGeom prst="rect">
            <a:avLst/>
          </a:prstGeom>
        </p:spPr>
        <p:txBody>
          <a:bodyPr wrap="none">
            <a:spAutoFit/>
          </a:bodyPr>
          <a:lstStyle/>
          <a:p>
            <a:pPr algn="ctr">
              <a:defRPr/>
            </a:pPr>
            <a:r>
              <a:rPr lang="es-ES" sz="66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Rockwell Extra Bold" pitchFamily="18" charset="0"/>
              </a:rPr>
              <a:t>SIEMPRE  HAY</a:t>
            </a:r>
          </a:p>
          <a:p>
            <a:pPr algn="ctr">
              <a:defRPr/>
            </a:pPr>
            <a:r>
              <a:rPr lang="es-ES" sz="66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Rockwell Extra Bold" pitchFamily="18" charset="0"/>
              </a:rPr>
              <a:t> ALGO  POR </a:t>
            </a:r>
          </a:p>
          <a:p>
            <a:pPr algn="ctr">
              <a:defRPr/>
            </a:pPr>
            <a:r>
              <a:rPr lang="es-ES" sz="66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Rockwell Extra Bold" pitchFamily="18" charset="0"/>
              </a:rPr>
              <a:t>CONOCER</a:t>
            </a:r>
            <a:endParaRPr lang="es-ES" sz="66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Rockwell Extra Bold" pitchFamily="18" charset="0"/>
            </a:endParaRPr>
          </a:p>
        </p:txBody>
      </p:sp>
    </p:spTree>
  </p:cSld>
  <p:clrMapOvr>
    <a:masterClrMapping/>
  </p:clrMapOvr>
  <p:transition spd="slow" advTm="10000">
    <p:blinds dir="vert"/>
    <p:sndAc>
      <p:stSnd>
        <p:snd r:embed="rId2" name="01 - tico tico(3).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p:cTn id="7" dur="500" fill="hold"/>
                                        <p:tgtEl>
                                          <p:spTgt spid="1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2">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1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2">
                                            <p:txEl>
                                              <p:pRg st="0" end="0"/>
                                            </p:txEl>
                                          </p:spTgt>
                                        </p:tgtEl>
                                      </p:cBhvr>
                                    </p:animEffect>
                                  </p:childTnLst>
                                </p:cTn>
                              </p:par>
                            </p:childTnLst>
                          </p:cTn>
                        </p:par>
                        <p:par>
                          <p:cTn id="12" fill="hold">
                            <p:stCondLst>
                              <p:cond delay="950"/>
                            </p:stCondLst>
                            <p:childTnLst>
                              <p:par>
                                <p:cTn id="13" presetID="41" presetClass="entr" presetSubtype="0" fill="hold" nodeType="afterEffect">
                                  <p:stCondLst>
                                    <p:cond delay="0"/>
                                  </p:stCondLst>
                                  <p:iterate type="lt">
                                    <p:tmPct val="10000"/>
                                  </p:iterate>
                                  <p:childTnLst>
                                    <p:set>
                                      <p:cBhvr>
                                        <p:cTn id="14" dur="1" fill="hold">
                                          <p:stCondLst>
                                            <p:cond delay="0"/>
                                          </p:stCondLst>
                                        </p:cTn>
                                        <p:tgtEl>
                                          <p:spTgt spid="12">
                                            <p:txEl>
                                              <p:pRg st="1" end="1"/>
                                            </p:txEl>
                                          </p:spTgt>
                                        </p:tgtEl>
                                        <p:attrNameLst>
                                          <p:attrName>style.visibility</p:attrName>
                                        </p:attrNameLst>
                                      </p:cBhvr>
                                      <p:to>
                                        <p:strVal val="visible"/>
                                      </p:to>
                                    </p:set>
                                    <p:anim calcmode="lin" valueType="num">
                                      <p:cBhvr>
                                        <p:cTn id="15" dur="500" fill="hold"/>
                                        <p:tgtEl>
                                          <p:spTgt spid="1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12">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1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1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12">
                                            <p:txEl>
                                              <p:pRg st="1" end="1"/>
                                            </p:txEl>
                                          </p:spTgt>
                                        </p:tgtEl>
                                      </p:cBhvr>
                                    </p:animEffect>
                                  </p:childTnLst>
                                </p:cTn>
                              </p:par>
                            </p:childTnLst>
                          </p:cTn>
                        </p:par>
                        <p:par>
                          <p:cTn id="20" fill="hold">
                            <p:stCondLst>
                              <p:cond delay="1750"/>
                            </p:stCondLst>
                            <p:childTnLst>
                              <p:par>
                                <p:cTn id="21" presetID="41" presetClass="entr" presetSubtype="0" fill="hold" nodeType="afterEffect">
                                  <p:stCondLst>
                                    <p:cond delay="0"/>
                                  </p:stCondLst>
                                  <p:iterate type="lt">
                                    <p:tmPct val="10000"/>
                                  </p:iterate>
                                  <p:childTnLst>
                                    <p:set>
                                      <p:cBhvr>
                                        <p:cTn id="22" dur="1" fill="hold">
                                          <p:stCondLst>
                                            <p:cond delay="0"/>
                                          </p:stCondLst>
                                        </p:cTn>
                                        <p:tgtEl>
                                          <p:spTgt spid="12">
                                            <p:txEl>
                                              <p:pRg st="2" end="2"/>
                                            </p:txEl>
                                          </p:spTgt>
                                        </p:tgtEl>
                                        <p:attrNameLst>
                                          <p:attrName>style.visibility</p:attrName>
                                        </p:attrNameLst>
                                      </p:cBhvr>
                                      <p:to>
                                        <p:strVal val="visible"/>
                                      </p:to>
                                    </p:set>
                                    <p:anim calcmode="lin" valueType="num">
                                      <p:cBhvr>
                                        <p:cTn id="23" dur="500" fill="hold"/>
                                        <p:tgtEl>
                                          <p:spTgt spid="1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2">
                                            <p:txEl>
                                              <p:pRg st="2" end="2"/>
                                            </p:txEl>
                                          </p:spTgt>
                                        </p:tgtEl>
                                        <p:attrNameLst>
                                          <p:attrName>ppt_y</p:attrName>
                                        </p:attrNameLst>
                                      </p:cBhvr>
                                      <p:tavLst>
                                        <p:tav tm="0">
                                          <p:val>
                                            <p:strVal val="#ppt_y"/>
                                          </p:val>
                                        </p:tav>
                                        <p:tav tm="100000">
                                          <p:val>
                                            <p:strVal val="#ppt_y"/>
                                          </p:val>
                                        </p:tav>
                                      </p:tavLst>
                                    </p:anim>
                                    <p:anim calcmode="lin" valueType="num">
                                      <p:cBhvr>
                                        <p:cTn id="25" dur="500" fill="hold"/>
                                        <p:tgtEl>
                                          <p:spTgt spid="1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1" name="Picture 3" descr="C:\Documents and Settings\Dell\Escritorio\CESPED~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1 Rectángulo"/>
          <p:cNvSpPr/>
          <p:nvPr/>
        </p:nvSpPr>
        <p:spPr>
          <a:xfrm>
            <a:off x="1763688" y="4919008"/>
            <a:ext cx="6552728" cy="1938992"/>
          </a:xfrm>
          <a:prstGeom prst="rect">
            <a:avLst/>
          </a:prstGeom>
        </p:spPr>
        <p:txBody>
          <a:bodyPr wrap="square">
            <a:spAutoFit/>
          </a:bodyPr>
          <a:lstStyle/>
          <a:p>
            <a:r>
              <a:rPr lang="es-ES" sz="2400" b="1" i="1" dirty="0" smtClean="0">
                <a:solidFill>
                  <a:srgbClr val="FFFF00"/>
                </a:solidFill>
              </a:rPr>
              <a:t>Un metro cuadrado de césped produce suficiente oxigeno para una persona por todo el año</a:t>
            </a:r>
            <a:br>
              <a:rPr lang="es-ES" sz="2400" b="1" i="1" dirty="0" smtClean="0">
                <a:solidFill>
                  <a:srgbClr val="FFFF00"/>
                </a:solidFill>
              </a:rPr>
            </a:br>
            <a:r>
              <a:rPr lang="es-ES" dirty="0" smtClean="0">
                <a:solidFill>
                  <a:srgbClr val="FFFF00"/>
                </a:solidFill>
              </a:rPr>
              <a:t/>
            </a:r>
            <a:br>
              <a:rPr lang="es-ES" dirty="0" smtClean="0">
                <a:solidFill>
                  <a:srgbClr val="FFFF00"/>
                </a:solidFill>
              </a:rPr>
            </a:br>
            <a:r>
              <a:rPr lang="es-ES" dirty="0" smtClean="0">
                <a:solidFill>
                  <a:srgbClr val="FFFF00"/>
                </a:solidFill>
              </a:rPr>
              <a:t/>
            </a:r>
            <a:br>
              <a:rPr lang="es-ES" dirty="0" smtClean="0">
                <a:solidFill>
                  <a:srgbClr val="FFFF00"/>
                </a:solidFill>
              </a:rPr>
            </a:br>
            <a:r>
              <a:rPr lang="es-ES" dirty="0" smtClean="0">
                <a:solidFill>
                  <a:srgbClr val="FFFF00"/>
                </a:solidFill>
              </a:rPr>
              <a:t/>
            </a:r>
            <a:br>
              <a:rPr lang="es-ES" dirty="0" smtClean="0">
                <a:solidFill>
                  <a:srgbClr val="FFFF00"/>
                </a:solidFill>
              </a:rPr>
            </a:br>
            <a:endParaRPr lang="es-ES" dirty="0">
              <a:solidFill>
                <a:srgbClr val="FFFF00"/>
              </a:solidFill>
            </a:endParaRPr>
          </a:p>
        </p:txBody>
      </p:sp>
    </p:spTree>
  </p:cSld>
  <p:clrMapOvr>
    <a:masterClrMapping/>
  </p:clrMapOvr>
  <p:transition spd="slow" advTm="10000">
    <p:blinds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PEQUEA~1.JPG"/>
          <p:cNvPicPr>
            <a:picLocks noChangeAspect="1" noChangeArrowheads="1"/>
          </p:cNvPicPr>
          <p:nvPr/>
        </p:nvPicPr>
        <p:blipFill>
          <a:blip r:embed="rId2" cstate="print"/>
          <a:srcRect/>
          <a:stretch>
            <a:fillRect/>
          </a:stretch>
        </p:blipFill>
        <p:spPr bwMode="auto">
          <a:xfrm>
            <a:off x="0" y="0"/>
            <a:ext cx="10668992" cy="6858000"/>
          </a:xfrm>
          <a:prstGeom prst="rect">
            <a:avLst/>
          </a:prstGeom>
          <a:noFill/>
        </p:spPr>
      </p:pic>
      <p:sp>
        <p:nvSpPr>
          <p:cNvPr id="4" name="3 Rectángulo"/>
          <p:cNvSpPr/>
          <p:nvPr/>
        </p:nvSpPr>
        <p:spPr>
          <a:xfrm>
            <a:off x="4067944" y="332656"/>
            <a:ext cx="4572000" cy="1938992"/>
          </a:xfrm>
          <a:prstGeom prst="rect">
            <a:avLst/>
          </a:prstGeom>
        </p:spPr>
        <p:txBody>
          <a:bodyPr>
            <a:spAutoFit/>
          </a:bodyPr>
          <a:lstStyle/>
          <a:p>
            <a:pPr algn="r"/>
            <a:r>
              <a:rPr lang="es-ES" sz="2800" b="1" i="1" dirty="0" smtClean="0">
                <a:solidFill>
                  <a:srgbClr val="0000FF"/>
                </a:solidFill>
              </a:rPr>
              <a:t>Los humanos y los delfines son las únicas especies que practican sexo por placer.</a:t>
            </a:r>
            <a:br>
              <a:rPr lang="es-ES" sz="2800" b="1" i="1" dirty="0" smtClean="0">
                <a:solidFill>
                  <a:srgbClr val="0000FF"/>
                </a:solidFill>
              </a:rPr>
            </a:br>
            <a:r>
              <a:rPr lang="es-ES" dirty="0" smtClean="0">
                <a:solidFill>
                  <a:srgbClr val="0000FF"/>
                </a:solidFill>
              </a:rPr>
              <a:t/>
            </a:r>
            <a:br>
              <a:rPr lang="es-ES" dirty="0" smtClean="0">
                <a:solidFill>
                  <a:srgbClr val="0000FF"/>
                </a:solidFill>
              </a:rPr>
            </a:br>
            <a:endParaRPr lang="es-ES" dirty="0">
              <a:solidFill>
                <a:srgbClr val="0000FF"/>
              </a:solidFill>
            </a:endParaRPr>
          </a:p>
        </p:txBody>
      </p:sp>
    </p:spTree>
  </p:cSld>
  <p:clrMapOvr>
    <a:masterClrMapping/>
  </p:clrMapOvr>
  <p:transition spd="slow" advTm="10000">
    <p:blinds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300-mag_115311.jpg"/>
          <p:cNvPicPr>
            <a:picLocks noChangeAspect="1" noChangeArrowheads="1"/>
          </p:cNvPicPr>
          <p:nvPr/>
        </p:nvPicPr>
        <p:blipFill>
          <a:blip r:embed="rId2" cstate="print"/>
          <a:srcRect/>
          <a:stretch>
            <a:fillRect/>
          </a:stretch>
        </p:blipFill>
        <p:spPr bwMode="auto">
          <a:xfrm>
            <a:off x="0" y="0"/>
            <a:ext cx="8815908" cy="6858000"/>
          </a:xfrm>
          <a:prstGeom prst="rect">
            <a:avLst/>
          </a:prstGeom>
          <a:noFill/>
        </p:spPr>
      </p:pic>
      <p:sp>
        <p:nvSpPr>
          <p:cNvPr id="2" name="1 Rectángulo"/>
          <p:cNvSpPr/>
          <p:nvPr/>
        </p:nvSpPr>
        <p:spPr>
          <a:xfrm>
            <a:off x="5148064" y="332656"/>
            <a:ext cx="3816424" cy="1200329"/>
          </a:xfrm>
          <a:prstGeom prst="rect">
            <a:avLst/>
          </a:prstGeom>
        </p:spPr>
        <p:txBody>
          <a:bodyPr wrap="square">
            <a:spAutoFit/>
          </a:bodyPr>
          <a:lstStyle/>
          <a:p>
            <a:pPr algn="r"/>
            <a:r>
              <a:rPr lang="es-ES" sz="2400" b="1" i="1" dirty="0" smtClean="0">
                <a:solidFill>
                  <a:srgbClr val="FF0000"/>
                </a:solidFill>
              </a:rPr>
              <a:t>Las semillas de la manzana contienen cianuro, comerte 40 o 50 podrían matarte.</a:t>
            </a:r>
            <a:endParaRPr lang="es-ES" sz="2400" b="1" i="1" dirty="0">
              <a:solidFill>
                <a:srgbClr val="FF0000"/>
              </a:solidFill>
            </a:endParaRPr>
          </a:p>
        </p:txBody>
      </p:sp>
    </p:spTree>
  </p:cSld>
  <p:clrMapOvr>
    <a:masterClrMapping/>
  </p:clrMapOvr>
  <p:transition spd="slow" advTm="10000">
    <p:blinds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gato-y-sus-bigotesABAJO ADELANTE.jpg"/>
          <p:cNvPicPr>
            <a:picLocks noChangeAspect="1" noChangeArrowheads="1"/>
          </p:cNvPicPr>
          <p:nvPr/>
        </p:nvPicPr>
        <p:blipFill>
          <a:blip r:embed="rId2" cstate="print"/>
          <a:srcRect/>
          <a:stretch>
            <a:fillRect/>
          </a:stretch>
        </p:blipFill>
        <p:spPr bwMode="auto">
          <a:xfrm>
            <a:off x="-1" y="0"/>
            <a:ext cx="9195387" cy="6858000"/>
          </a:xfrm>
          <a:prstGeom prst="rect">
            <a:avLst/>
          </a:prstGeom>
          <a:noFill/>
        </p:spPr>
      </p:pic>
      <p:sp>
        <p:nvSpPr>
          <p:cNvPr id="2" name="1 Rectángulo"/>
          <p:cNvSpPr/>
          <p:nvPr/>
        </p:nvSpPr>
        <p:spPr>
          <a:xfrm>
            <a:off x="6012160" y="0"/>
            <a:ext cx="2843808" cy="3046988"/>
          </a:xfrm>
          <a:prstGeom prst="rect">
            <a:avLst/>
          </a:prstGeom>
        </p:spPr>
        <p:txBody>
          <a:bodyPr wrap="square">
            <a:spAutoFit/>
          </a:bodyPr>
          <a:lstStyle/>
          <a:p>
            <a:pPr algn="r"/>
            <a:r>
              <a:rPr lang="es-ES" sz="2400" b="1" i="1" dirty="0" smtClean="0">
                <a:solidFill>
                  <a:schemeClr val="bg1"/>
                </a:solidFill>
              </a:rPr>
              <a:t/>
            </a:r>
            <a:br>
              <a:rPr lang="es-ES" sz="2400" b="1" i="1" dirty="0" smtClean="0">
                <a:solidFill>
                  <a:schemeClr val="bg1"/>
                </a:solidFill>
              </a:rPr>
            </a:br>
            <a:r>
              <a:rPr lang="es-ES" sz="2400" b="1" i="1" dirty="0" smtClean="0">
                <a:solidFill>
                  <a:schemeClr val="bg1"/>
                </a:solidFill>
              </a:rPr>
              <a:t>Si le quitas los bigotes a un gato, éste no puede caminar bien y por lo tanto pierde el equilibrio y se cae…</a:t>
            </a:r>
            <a:br>
              <a:rPr lang="es-ES" sz="2400" b="1" i="1" dirty="0" smtClean="0">
                <a:solidFill>
                  <a:schemeClr val="bg1"/>
                </a:solidFill>
              </a:rPr>
            </a:br>
            <a:endParaRPr lang="es-ES" sz="2400" b="1" i="1" dirty="0">
              <a:solidFill>
                <a:schemeClr val="bg1"/>
              </a:solidFill>
            </a:endParaRPr>
          </a:p>
        </p:txBody>
      </p:sp>
    </p:spTree>
  </p:cSld>
  <p:clrMapOvr>
    <a:masterClrMapping/>
  </p:clrMapOvr>
  <p:transition spd="slow" advTm="10000">
    <p:blinds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koala-02.jpg"/>
          <p:cNvPicPr>
            <a:picLocks noChangeAspect="1" noChangeArrowheads="1"/>
          </p:cNvPicPr>
          <p:nvPr/>
        </p:nvPicPr>
        <p:blipFill>
          <a:blip r:embed="rId2" cstate="print"/>
          <a:srcRect/>
          <a:stretch>
            <a:fillRect/>
          </a:stretch>
        </p:blipFill>
        <p:spPr bwMode="auto">
          <a:xfrm>
            <a:off x="4056" y="0"/>
            <a:ext cx="9139944" cy="6858000"/>
          </a:xfrm>
          <a:prstGeom prst="rect">
            <a:avLst/>
          </a:prstGeom>
          <a:noFill/>
        </p:spPr>
      </p:pic>
      <p:sp>
        <p:nvSpPr>
          <p:cNvPr id="2" name="1 Rectángulo"/>
          <p:cNvSpPr/>
          <p:nvPr/>
        </p:nvSpPr>
        <p:spPr>
          <a:xfrm>
            <a:off x="3779912" y="5013176"/>
            <a:ext cx="3744416" cy="1200329"/>
          </a:xfrm>
          <a:prstGeom prst="rect">
            <a:avLst/>
          </a:prstGeom>
        </p:spPr>
        <p:txBody>
          <a:bodyPr wrap="square">
            <a:spAutoFit/>
          </a:bodyPr>
          <a:lstStyle/>
          <a:p>
            <a:pPr algn="ctr"/>
            <a:r>
              <a:rPr lang="es-ES" sz="2400" b="1" i="1" dirty="0" smtClean="0">
                <a:solidFill>
                  <a:srgbClr val="FF0000"/>
                </a:solidFill>
              </a:rPr>
              <a:t/>
            </a:r>
            <a:br>
              <a:rPr lang="es-ES" sz="2400" b="1" i="1" dirty="0" smtClean="0">
                <a:solidFill>
                  <a:srgbClr val="FF0000"/>
                </a:solidFill>
              </a:rPr>
            </a:br>
            <a:r>
              <a:rPr lang="es-ES" sz="2400" b="1" i="1" dirty="0" smtClean="0">
                <a:solidFill>
                  <a:srgbClr val="FF0000"/>
                </a:solidFill>
              </a:rPr>
              <a:t>Un koala puede vivir toda su vida sin tomar agua</a:t>
            </a:r>
            <a:endParaRPr lang="es-ES" sz="2400" b="1" i="1" dirty="0">
              <a:solidFill>
                <a:srgbClr val="FF0000"/>
              </a:solidFill>
            </a:endParaRPr>
          </a:p>
        </p:txBody>
      </p:sp>
    </p:spTree>
  </p:cSld>
  <p:clrMapOvr>
    <a:masterClrMapping/>
  </p:clrMapOvr>
  <p:transition spd="slow" advTm="10000">
    <p:blinds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caballito-de-mar-5-1024x576.jpg"/>
          <p:cNvPicPr>
            <a:picLocks noChangeAspect="1" noChangeArrowheads="1"/>
          </p:cNvPicPr>
          <p:nvPr/>
        </p:nvPicPr>
        <p:blipFill>
          <a:blip r:embed="rId2" cstate="print"/>
          <a:srcRect l="6250"/>
          <a:stretch>
            <a:fillRect/>
          </a:stretch>
        </p:blipFill>
        <p:spPr bwMode="auto">
          <a:xfrm>
            <a:off x="0" y="0"/>
            <a:ext cx="9144000" cy="6858000"/>
          </a:xfrm>
          <a:prstGeom prst="rect">
            <a:avLst/>
          </a:prstGeom>
          <a:noFill/>
        </p:spPr>
      </p:pic>
      <p:sp>
        <p:nvSpPr>
          <p:cNvPr id="4" name="3 Rectángulo"/>
          <p:cNvSpPr/>
          <p:nvPr/>
        </p:nvSpPr>
        <p:spPr>
          <a:xfrm>
            <a:off x="467544" y="476672"/>
            <a:ext cx="4248472" cy="2492990"/>
          </a:xfrm>
          <a:prstGeom prst="rect">
            <a:avLst/>
          </a:prstGeom>
        </p:spPr>
        <p:txBody>
          <a:bodyPr wrap="square">
            <a:spAutoFit/>
          </a:bodyPr>
          <a:lstStyle/>
          <a:p>
            <a:r>
              <a:rPr lang="es-ES" sz="2400" b="1" i="1" dirty="0" smtClean="0">
                <a:solidFill>
                  <a:srgbClr val="FF0000"/>
                </a:solidFill>
              </a:rPr>
              <a:t>Los hipocampos o caballitos de mar elijen una pareja durante toda su vida… cuando esta muere permanecen solos por un tiempo y mueren también!</a:t>
            </a:r>
            <a:br>
              <a:rPr lang="es-ES" sz="2400" b="1" i="1" dirty="0" smtClean="0">
                <a:solidFill>
                  <a:srgbClr val="FF0000"/>
                </a:solidFill>
              </a:rPr>
            </a:br>
            <a:r>
              <a:rPr lang="es-ES" dirty="0" smtClean="0"/>
              <a:t/>
            </a:r>
            <a:br>
              <a:rPr lang="es-ES" dirty="0" smtClean="0"/>
            </a:br>
            <a:endParaRPr lang="es-ES" dirty="0"/>
          </a:p>
        </p:txBody>
      </p:sp>
    </p:spTree>
  </p:cSld>
  <p:clrMapOvr>
    <a:masterClrMapping/>
  </p:clrMapOvr>
  <p:transition spd="slow" advTm="10000">
    <p:blinds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9" name="Picture 5" descr="C:\Documents and Settings\Dell\Escritorio\cosas-curiosas-agua-africa.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1 Rectángulo"/>
          <p:cNvSpPr/>
          <p:nvPr/>
        </p:nvSpPr>
        <p:spPr>
          <a:xfrm>
            <a:off x="467544" y="404664"/>
            <a:ext cx="4572000" cy="1569660"/>
          </a:xfrm>
          <a:prstGeom prst="rect">
            <a:avLst/>
          </a:prstGeom>
        </p:spPr>
        <p:txBody>
          <a:bodyPr>
            <a:spAutoFit/>
          </a:bodyPr>
          <a:lstStyle/>
          <a:p>
            <a:r>
              <a:rPr lang="es-ES" sz="2400" b="1" i="1" dirty="0" smtClean="0"/>
              <a:t>La falta de agua potable causa la muerte de 4500 niños por día, en su mayoría pertenecientes a los países en desarrollo</a:t>
            </a:r>
            <a:r>
              <a:rPr lang="es-ES" dirty="0" smtClean="0"/>
              <a:t>.</a:t>
            </a:r>
            <a:endParaRPr lang="es-ES" dirty="0"/>
          </a:p>
        </p:txBody>
      </p:sp>
    </p:spTree>
  </p:cSld>
  <p:clrMapOvr>
    <a:masterClrMapping/>
  </p:clrMapOvr>
  <p:transition spd="slow" advTm="10000">
    <p:blinds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Thom.jpg"/>
          <p:cNvPicPr>
            <a:picLocks noChangeAspect="1" noChangeArrowheads="1"/>
          </p:cNvPicPr>
          <p:nvPr/>
        </p:nvPicPr>
        <p:blipFill>
          <a:blip r:embed="rId2" cstate="print"/>
          <a:srcRect/>
          <a:stretch>
            <a:fillRect/>
          </a:stretch>
        </p:blipFill>
        <p:spPr bwMode="auto">
          <a:xfrm>
            <a:off x="0" y="0"/>
            <a:ext cx="9297739" cy="6858000"/>
          </a:xfrm>
          <a:prstGeom prst="rect">
            <a:avLst/>
          </a:prstGeom>
          <a:noFill/>
        </p:spPr>
      </p:pic>
      <p:sp>
        <p:nvSpPr>
          <p:cNvPr id="2" name="1 Rectángulo"/>
          <p:cNvSpPr/>
          <p:nvPr/>
        </p:nvSpPr>
        <p:spPr>
          <a:xfrm>
            <a:off x="1907704" y="0"/>
            <a:ext cx="4499992" cy="2123658"/>
          </a:xfrm>
          <a:prstGeom prst="rect">
            <a:avLst/>
          </a:prstGeom>
        </p:spPr>
        <p:txBody>
          <a:bodyPr wrap="square">
            <a:spAutoFit/>
          </a:bodyPr>
          <a:lstStyle/>
          <a:p>
            <a:pPr algn="ctr"/>
            <a:r>
              <a:rPr lang="es-ES" sz="2400" b="1" i="1" dirty="0" smtClean="0">
                <a:solidFill>
                  <a:srgbClr val="FF0000"/>
                </a:solidFill>
              </a:rPr>
              <a:t/>
            </a:r>
            <a:br>
              <a:rPr lang="es-ES" sz="2400" b="1" i="1" dirty="0" smtClean="0">
                <a:solidFill>
                  <a:srgbClr val="FF0000"/>
                </a:solidFill>
              </a:rPr>
            </a:br>
            <a:r>
              <a:rPr lang="es-ES" sz="2400" b="1" i="1" dirty="0" smtClean="0">
                <a:solidFill>
                  <a:srgbClr val="FF0000"/>
                </a:solidFill>
              </a:rPr>
              <a:t>Thomas </a:t>
            </a:r>
            <a:r>
              <a:rPr lang="es-ES" sz="2400" b="1" i="1" dirty="0" err="1" smtClean="0">
                <a:solidFill>
                  <a:srgbClr val="FF0000"/>
                </a:solidFill>
              </a:rPr>
              <a:t>Alva</a:t>
            </a:r>
            <a:r>
              <a:rPr lang="es-ES" sz="2400" b="1" i="1" dirty="0" smtClean="0">
                <a:solidFill>
                  <a:srgbClr val="FF0000"/>
                </a:solidFill>
              </a:rPr>
              <a:t> Edison, el inventor de la bombilla eléctrica, le temía a la oscuridad</a:t>
            </a:r>
            <a:br>
              <a:rPr lang="es-ES" sz="2400" b="1" i="1" dirty="0" smtClean="0">
                <a:solidFill>
                  <a:srgbClr val="FF0000"/>
                </a:solidFill>
              </a:rPr>
            </a:br>
            <a:r>
              <a:rPr lang="es-ES" dirty="0" smtClean="0"/>
              <a:t/>
            </a:r>
            <a:br>
              <a:rPr lang="es-ES" dirty="0" smtClean="0"/>
            </a:br>
            <a:endParaRPr lang="es-ES" dirty="0"/>
          </a:p>
        </p:txBody>
      </p:sp>
    </p:spTree>
  </p:cSld>
  <p:clrMapOvr>
    <a:masterClrMapping/>
  </p:clrMapOvr>
  <p:transition spd="slow" advTm="10000">
    <p:blinds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escorp.jpg"/>
          <p:cNvPicPr>
            <a:picLocks noChangeAspect="1" noChangeArrowheads="1"/>
          </p:cNvPicPr>
          <p:nvPr/>
        </p:nvPicPr>
        <p:blipFill>
          <a:blip r:embed="rId2" cstate="print"/>
          <a:srcRect/>
          <a:stretch>
            <a:fillRect/>
          </a:stretch>
        </p:blipFill>
        <p:spPr bwMode="auto">
          <a:xfrm>
            <a:off x="-1" y="0"/>
            <a:ext cx="9231005" cy="6858000"/>
          </a:xfrm>
          <a:prstGeom prst="rect">
            <a:avLst/>
          </a:prstGeom>
          <a:noFill/>
        </p:spPr>
      </p:pic>
      <p:sp>
        <p:nvSpPr>
          <p:cNvPr id="2" name="1 Rectángulo"/>
          <p:cNvSpPr/>
          <p:nvPr/>
        </p:nvSpPr>
        <p:spPr>
          <a:xfrm>
            <a:off x="4427984" y="476672"/>
            <a:ext cx="4211960" cy="2677656"/>
          </a:xfrm>
          <a:prstGeom prst="rect">
            <a:avLst/>
          </a:prstGeom>
        </p:spPr>
        <p:txBody>
          <a:bodyPr wrap="square">
            <a:spAutoFit/>
          </a:bodyPr>
          <a:lstStyle/>
          <a:p>
            <a:pPr algn="r"/>
            <a:r>
              <a:rPr lang="es-ES" sz="2400" b="1" i="1" dirty="0" smtClean="0">
                <a:solidFill>
                  <a:schemeClr val="bg1"/>
                </a:solidFill>
              </a:rPr>
              <a:t>Los escorpiones, son los únicos que se suicidan, lo hacen una vez que no pueden escapar de una situación de peligro… muy rara vez los mata otro animal. Siempre son ellos los que terminan con su vida….</a:t>
            </a:r>
            <a:endParaRPr lang="es-ES" sz="2400" b="1" i="1" dirty="0">
              <a:solidFill>
                <a:schemeClr val="bg1"/>
              </a:solidFill>
            </a:endParaRPr>
          </a:p>
        </p:txBody>
      </p:sp>
    </p:spTree>
  </p:cSld>
  <p:clrMapOvr>
    <a:masterClrMapping/>
  </p:clrMapOvr>
  <p:transition spd="slow" advTm="10000">
    <p:blinds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Cobaya-tricolor.jpg"/>
          <p:cNvPicPr>
            <a:picLocks noChangeAspect="1" noChangeArrowheads="1"/>
          </p:cNvPicPr>
          <p:nvPr/>
        </p:nvPicPr>
        <p:blipFill>
          <a:blip r:embed="rId2" cstate="print"/>
          <a:srcRect/>
          <a:stretch>
            <a:fillRect/>
          </a:stretch>
        </p:blipFill>
        <p:spPr bwMode="auto">
          <a:xfrm>
            <a:off x="0" y="0"/>
            <a:ext cx="9214736" cy="6858000"/>
          </a:xfrm>
          <a:prstGeom prst="rect">
            <a:avLst/>
          </a:prstGeom>
          <a:noFill/>
        </p:spPr>
      </p:pic>
      <p:sp>
        <p:nvSpPr>
          <p:cNvPr id="2" name="1 Rectángulo"/>
          <p:cNvSpPr/>
          <p:nvPr/>
        </p:nvSpPr>
        <p:spPr>
          <a:xfrm>
            <a:off x="1403648" y="2636912"/>
            <a:ext cx="2736304" cy="1938992"/>
          </a:xfrm>
          <a:prstGeom prst="rect">
            <a:avLst/>
          </a:prstGeom>
        </p:spPr>
        <p:txBody>
          <a:bodyPr wrap="square">
            <a:spAutoFit/>
          </a:bodyPr>
          <a:lstStyle/>
          <a:p>
            <a:r>
              <a:rPr lang="es-ES" sz="2400" b="1" i="1" dirty="0" smtClean="0"/>
              <a:t>   Los ojos de un hámster (cobaya) pueden caerse si lo cuelgan con la cabeza para abajo</a:t>
            </a:r>
            <a:endParaRPr lang="es-ES" sz="2400" b="1" i="1" dirty="0"/>
          </a:p>
        </p:txBody>
      </p:sp>
    </p:spTree>
  </p:cSld>
  <p:clrMapOvr>
    <a:masterClrMapping/>
  </p:clrMapOvr>
  <p:transition spd="slow" advTm="10000">
    <p:blinds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Abeja.jpg"/>
          <p:cNvPicPr>
            <a:picLocks noChangeAspect="1" noChangeArrowheads="1"/>
          </p:cNvPicPr>
          <p:nvPr/>
        </p:nvPicPr>
        <p:blipFill>
          <a:blip r:embed="rId2" cstate="print"/>
          <a:srcRect/>
          <a:stretch>
            <a:fillRect/>
          </a:stretch>
        </p:blipFill>
        <p:spPr bwMode="auto">
          <a:xfrm>
            <a:off x="0" y="0"/>
            <a:ext cx="9368462" cy="7029400"/>
          </a:xfrm>
          <a:prstGeom prst="rect">
            <a:avLst/>
          </a:prstGeom>
          <a:noFill/>
        </p:spPr>
      </p:pic>
      <p:sp>
        <p:nvSpPr>
          <p:cNvPr id="2" name="1 Rectángulo"/>
          <p:cNvSpPr/>
          <p:nvPr/>
        </p:nvSpPr>
        <p:spPr>
          <a:xfrm>
            <a:off x="467544" y="-171400"/>
            <a:ext cx="6660232" cy="2308324"/>
          </a:xfrm>
          <a:prstGeom prst="rect">
            <a:avLst/>
          </a:prstGeom>
        </p:spPr>
        <p:txBody>
          <a:bodyPr wrap="square">
            <a:spAutoFit/>
          </a:bodyPr>
          <a:lstStyle/>
          <a:p>
            <a:r>
              <a:rPr lang="es-ES" sz="2400" b="1" i="1" dirty="0" smtClean="0"/>
              <a:t/>
            </a:r>
            <a:br>
              <a:rPr lang="es-ES" sz="2400" b="1" i="1" dirty="0" smtClean="0"/>
            </a:br>
            <a:r>
              <a:rPr lang="es-ES" sz="2400" b="1" i="1" dirty="0" smtClean="0"/>
              <a:t>Si divides el número de abejas hembras por el de machos de cualquier panal</a:t>
            </a:r>
          </a:p>
          <a:p>
            <a:r>
              <a:rPr lang="es-ES" sz="2400" b="1" i="1" dirty="0" smtClean="0"/>
              <a:t>del mundo siempre </a:t>
            </a:r>
          </a:p>
          <a:p>
            <a:r>
              <a:rPr lang="es-ES" sz="2400" b="1" i="1" dirty="0" smtClean="0"/>
              <a:t>obtendrás el mismo </a:t>
            </a:r>
          </a:p>
          <a:p>
            <a:r>
              <a:rPr lang="es-ES" sz="2400" b="1" i="1" dirty="0" smtClean="0"/>
              <a:t>, PI. 3,14159265…</a:t>
            </a:r>
            <a:endParaRPr lang="es-ES" sz="2400" b="1" i="1" dirty="0"/>
          </a:p>
        </p:txBody>
      </p:sp>
    </p:spTree>
  </p:cSld>
  <p:clrMapOvr>
    <a:masterClrMapping/>
  </p:clrMapOvr>
  <p:transition spd="slow" advTm="10000">
    <p:blinds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estornudo-msn-672xXx80.jpg"/>
          <p:cNvPicPr>
            <a:picLocks noChangeAspect="1" noChangeArrowheads="1"/>
          </p:cNvPicPr>
          <p:nvPr/>
        </p:nvPicPr>
        <p:blipFill>
          <a:blip r:embed="rId2" cstate="print"/>
          <a:srcRect l="7114"/>
          <a:stretch>
            <a:fillRect/>
          </a:stretch>
        </p:blipFill>
        <p:spPr bwMode="auto">
          <a:xfrm>
            <a:off x="0" y="0"/>
            <a:ext cx="10044608" cy="6858000"/>
          </a:xfrm>
          <a:prstGeom prst="rect">
            <a:avLst/>
          </a:prstGeom>
          <a:noFill/>
        </p:spPr>
      </p:pic>
      <p:sp>
        <p:nvSpPr>
          <p:cNvPr id="2" name="1 Rectángulo"/>
          <p:cNvSpPr/>
          <p:nvPr/>
        </p:nvSpPr>
        <p:spPr>
          <a:xfrm>
            <a:off x="395536" y="188640"/>
            <a:ext cx="4572000" cy="2677656"/>
          </a:xfrm>
          <a:prstGeom prst="rect">
            <a:avLst/>
          </a:prstGeom>
        </p:spPr>
        <p:txBody>
          <a:bodyPr>
            <a:spAutoFit/>
          </a:bodyPr>
          <a:lstStyle/>
          <a:p>
            <a:r>
              <a:rPr lang="es-ES" sz="2400" b="1" i="1" dirty="0" smtClean="0">
                <a:solidFill>
                  <a:srgbClr val="FF0000"/>
                </a:solidFill>
              </a:rPr>
              <a:t/>
            </a:r>
            <a:br>
              <a:rPr lang="es-ES" sz="2400" b="1" i="1" dirty="0" smtClean="0">
                <a:solidFill>
                  <a:srgbClr val="FF0000"/>
                </a:solidFill>
              </a:rPr>
            </a:br>
            <a:r>
              <a:rPr lang="es-ES" sz="2400" b="1" i="1" dirty="0" smtClean="0">
                <a:solidFill>
                  <a:srgbClr val="FF0000"/>
                </a:solidFill>
              </a:rPr>
              <a:t>Si estornudas tu corazón se detiene un 1milisegundo si aguantas en estornudo se te podría romper una costilla desgarrar la carótida o sufrir daños cerebrales</a:t>
            </a:r>
            <a:endParaRPr lang="es-ES" sz="2400" b="1" i="1" dirty="0">
              <a:solidFill>
                <a:srgbClr val="FF0000"/>
              </a:solidFill>
            </a:endParaRPr>
          </a:p>
        </p:txBody>
      </p:sp>
    </p:spTree>
  </p:cSld>
  <p:clrMapOvr>
    <a:masterClrMapping/>
  </p:clrMapOvr>
  <p:transition spd="slow" advTm="10000">
    <p:blinds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como-preparar-la-pecera_4g0sm.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
        <p:nvSpPr>
          <p:cNvPr id="2" name="1 Rectángulo"/>
          <p:cNvSpPr/>
          <p:nvPr/>
        </p:nvSpPr>
        <p:spPr>
          <a:xfrm>
            <a:off x="4860032" y="188640"/>
            <a:ext cx="4067944" cy="1938992"/>
          </a:xfrm>
          <a:prstGeom prst="rect">
            <a:avLst/>
          </a:prstGeom>
        </p:spPr>
        <p:txBody>
          <a:bodyPr wrap="square">
            <a:spAutoFit/>
          </a:bodyPr>
          <a:lstStyle/>
          <a:p>
            <a:pPr algn="r"/>
            <a:r>
              <a:rPr lang="es-ES" sz="2400" b="1" i="1" dirty="0" smtClean="0">
                <a:solidFill>
                  <a:srgbClr val="FFFF00"/>
                </a:solidFill>
              </a:rPr>
              <a:t>Los peces chicos no se</a:t>
            </a:r>
          </a:p>
          <a:p>
            <a:pPr algn="r"/>
            <a:r>
              <a:rPr lang="es-ES" sz="2400" b="1" i="1" dirty="0" smtClean="0">
                <a:solidFill>
                  <a:srgbClr val="FFFF00"/>
                </a:solidFill>
              </a:rPr>
              <a:t> aburren en las peceras</a:t>
            </a:r>
          </a:p>
          <a:p>
            <a:pPr algn="r"/>
            <a:r>
              <a:rPr lang="es-ES" sz="2400" b="1" i="1" dirty="0" smtClean="0">
                <a:solidFill>
                  <a:srgbClr val="FFFF00"/>
                </a:solidFill>
              </a:rPr>
              <a:t> porque su memoria solo </a:t>
            </a:r>
          </a:p>
          <a:p>
            <a:pPr algn="r"/>
            <a:r>
              <a:rPr lang="es-ES" sz="2400" b="1" i="1" dirty="0" smtClean="0">
                <a:solidFill>
                  <a:srgbClr val="FFFF00"/>
                </a:solidFill>
              </a:rPr>
              <a:t>dura dos minutos y es como </a:t>
            </a:r>
          </a:p>
          <a:p>
            <a:pPr algn="r"/>
            <a:r>
              <a:rPr lang="es-ES" sz="2400" b="1" i="1" dirty="0" smtClean="0">
                <a:solidFill>
                  <a:srgbClr val="FFFF00"/>
                </a:solidFill>
              </a:rPr>
              <a:t>si volvieran a nacer</a:t>
            </a:r>
            <a:endParaRPr lang="es-ES" sz="2400" b="1" i="1" dirty="0">
              <a:solidFill>
                <a:srgbClr val="FFFF00"/>
              </a:solidFill>
            </a:endParaRPr>
          </a:p>
        </p:txBody>
      </p:sp>
    </p:spTree>
  </p:cSld>
  <p:clrMapOvr>
    <a:masterClrMapping/>
  </p:clrMapOvr>
  <p:transition spd="slow" advTm="10000">
    <p:blinds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adelgazar-durmiendo.jpg"/>
          <p:cNvPicPr>
            <a:picLocks noChangeAspect="1" noChangeArrowheads="1"/>
          </p:cNvPicPr>
          <p:nvPr/>
        </p:nvPicPr>
        <p:blipFill>
          <a:blip r:embed="rId3" cstate="print"/>
          <a:srcRect/>
          <a:stretch>
            <a:fillRect/>
          </a:stretch>
        </p:blipFill>
        <p:spPr bwMode="auto">
          <a:xfrm>
            <a:off x="-4514" y="0"/>
            <a:ext cx="9148514" cy="6858000"/>
          </a:xfrm>
          <a:prstGeom prst="rect">
            <a:avLst/>
          </a:prstGeom>
          <a:noFill/>
        </p:spPr>
      </p:pic>
      <p:sp>
        <p:nvSpPr>
          <p:cNvPr id="2" name="1 Rectángulo"/>
          <p:cNvSpPr/>
          <p:nvPr/>
        </p:nvSpPr>
        <p:spPr>
          <a:xfrm>
            <a:off x="4788024" y="4293096"/>
            <a:ext cx="4139952" cy="2308324"/>
          </a:xfrm>
          <a:prstGeom prst="rect">
            <a:avLst/>
          </a:prstGeom>
        </p:spPr>
        <p:txBody>
          <a:bodyPr wrap="square">
            <a:spAutoFit/>
          </a:bodyPr>
          <a:lstStyle/>
          <a:p>
            <a:pPr algn="r"/>
            <a:r>
              <a:rPr lang="es-ES" sz="2400" b="1" i="1" dirty="0" smtClean="0"/>
              <a:t>Una persona morirá más rápido por no dormir que por no comer, el hombre solo puede aguantar 10 días sin sueño, y puede estar varias semanas sin comer.</a:t>
            </a:r>
            <a:endParaRPr lang="es-ES" sz="2400" b="1" i="1" dirty="0"/>
          </a:p>
        </p:txBody>
      </p:sp>
    </p:spTree>
  </p:cSld>
  <p:clrMapOvr>
    <a:masterClrMapping/>
  </p:clrMapOvr>
  <p:transition spd="slow" advTm="10000">
    <p:blinds dir="vert"/>
    <p:sndAc>
      <p:stSnd>
        <p:snd r:embed="rId2" name="ray conniff &amp; carlos gardel - adios muchachos (tango).wav"/>
      </p:stSnd>
    </p:sndAc>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8c625246-a514-4ac0-b029-501ffe849133_x365.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4" name="3 Rectángulo"/>
          <p:cNvSpPr/>
          <p:nvPr/>
        </p:nvSpPr>
        <p:spPr>
          <a:xfrm>
            <a:off x="467544" y="4734342"/>
            <a:ext cx="4572000" cy="2123658"/>
          </a:xfrm>
          <a:prstGeom prst="rect">
            <a:avLst/>
          </a:prstGeom>
        </p:spPr>
        <p:txBody>
          <a:bodyPr>
            <a:spAutoFit/>
          </a:bodyPr>
          <a:lstStyle/>
          <a:p>
            <a:r>
              <a:rPr lang="es-ES" sz="2400" b="1" i="1" dirty="0" smtClean="0"/>
              <a:t/>
            </a:r>
            <a:br>
              <a:rPr lang="es-ES" sz="2400" b="1" i="1" dirty="0" smtClean="0"/>
            </a:br>
            <a:r>
              <a:rPr lang="es-ES" sz="2400" b="1" i="1" dirty="0" smtClean="0"/>
              <a:t/>
            </a:r>
            <a:br>
              <a:rPr lang="es-ES" sz="2400" b="1" i="1" dirty="0" smtClean="0"/>
            </a:br>
            <a:r>
              <a:rPr lang="es-ES" sz="2400" b="1" i="1" dirty="0" smtClean="0"/>
              <a:t>Las primeras palmeras </a:t>
            </a:r>
          </a:p>
          <a:p>
            <a:r>
              <a:rPr lang="es-ES" sz="2400" b="1" i="1" dirty="0" smtClean="0"/>
              <a:t>crecieron en el polo norte</a:t>
            </a:r>
            <a:br>
              <a:rPr lang="es-ES" sz="2400" b="1" i="1" dirty="0" smtClean="0"/>
            </a:br>
            <a:r>
              <a:rPr lang="es-ES" dirty="0" smtClean="0"/>
              <a:t/>
            </a:r>
            <a:br>
              <a:rPr lang="es-ES" dirty="0" smtClean="0"/>
            </a:br>
            <a:endParaRPr lang="es-ES" dirty="0"/>
          </a:p>
        </p:txBody>
      </p:sp>
    </p:spTree>
  </p:cSld>
  <p:clrMapOvr>
    <a:masterClrMapping/>
  </p:clrMapOvr>
  <p:transition spd="slow" advTm="10000">
    <p:blinds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084168" y="3933056"/>
            <a:ext cx="2520280" cy="2677656"/>
          </a:xfrm>
          <a:prstGeom prst="rect">
            <a:avLst/>
          </a:prstGeom>
        </p:spPr>
        <p:txBody>
          <a:bodyPr wrap="square">
            <a:spAutoFit/>
          </a:bodyPr>
          <a:lstStyle/>
          <a:p>
            <a:pPr algn="ctr"/>
            <a:r>
              <a:rPr lang="es-ES" sz="2400" b="1" i="1" dirty="0" smtClean="0"/>
              <a:t>Si metes una Coca Light en un recipiente con agua, flota.</a:t>
            </a:r>
          </a:p>
          <a:p>
            <a:r>
              <a:rPr lang="es-ES" sz="2400" b="1" i="1" dirty="0" smtClean="0"/>
              <a:t>Si lo haces con una de Coca-Cola normal, se hunde.</a:t>
            </a:r>
            <a:endParaRPr lang="es-ES" sz="2400" b="1" i="1" dirty="0"/>
          </a:p>
        </p:txBody>
      </p:sp>
      <p:pic>
        <p:nvPicPr>
          <p:cNvPr id="20482" name="Picture 2" descr="C:\Documents and Settings\Dell\Escritorio\cocacola-no-flota.jpg"/>
          <p:cNvPicPr>
            <a:picLocks noChangeAspect="1" noChangeArrowheads="1"/>
          </p:cNvPicPr>
          <p:nvPr/>
        </p:nvPicPr>
        <p:blipFill>
          <a:blip r:embed="rId2" cstate="print"/>
          <a:srcRect/>
          <a:stretch>
            <a:fillRect/>
          </a:stretch>
        </p:blipFill>
        <p:spPr bwMode="auto">
          <a:xfrm rot="5400000">
            <a:off x="-874337" y="171893"/>
            <a:ext cx="7560444" cy="5811770"/>
          </a:xfrm>
          <a:prstGeom prst="rect">
            <a:avLst/>
          </a:prstGeom>
          <a:noFill/>
        </p:spPr>
      </p:pic>
      <p:pic>
        <p:nvPicPr>
          <p:cNvPr id="9218" name="Picture 2" descr="C:\Documents and Settings\Dell\Escritorio\cocacola.jpg"/>
          <p:cNvPicPr>
            <a:picLocks noChangeAspect="1" noChangeArrowheads="1"/>
          </p:cNvPicPr>
          <p:nvPr/>
        </p:nvPicPr>
        <p:blipFill>
          <a:blip r:embed="rId3" cstate="print"/>
          <a:srcRect l="15120" r="24401"/>
          <a:stretch>
            <a:fillRect/>
          </a:stretch>
        </p:blipFill>
        <p:spPr bwMode="auto">
          <a:xfrm>
            <a:off x="5652120" y="332656"/>
            <a:ext cx="2592288" cy="3214688"/>
          </a:xfrm>
          <a:prstGeom prst="rect">
            <a:avLst/>
          </a:prstGeom>
          <a:noFill/>
        </p:spPr>
      </p:pic>
    </p:spTree>
  </p:cSld>
  <p:clrMapOvr>
    <a:masterClrMapping/>
  </p:clrMapOvr>
  <p:transition spd="slow" advTm="10000">
    <p:blinds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untitled.bmp"/>
          <p:cNvPicPr>
            <a:picLocks noChangeAspect="1" noChangeArrowheads="1"/>
          </p:cNvPicPr>
          <p:nvPr/>
        </p:nvPicPr>
        <p:blipFill>
          <a:blip r:embed="rId2" cstate="print"/>
          <a:srcRect/>
          <a:stretch>
            <a:fillRect/>
          </a:stretch>
        </p:blipFill>
        <p:spPr bwMode="auto">
          <a:xfrm>
            <a:off x="-41873" y="0"/>
            <a:ext cx="9185873" cy="6858000"/>
          </a:xfrm>
          <a:prstGeom prst="rect">
            <a:avLst/>
          </a:prstGeom>
          <a:noFill/>
        </p:spPr>
      </p:pic>
      <p:sp>
        <p:nvSpPr>
          <p:cNvPr id="2" name="1 Rectángulo"/>
          <p:cNvSpPr/>
          <p:nvPr/>
        </p:nvSpPr>
        <p:spPr>
          <a:xfrm>
            <a:off x="179512" y="2420888"/>
            <a:ext cx="2069976" cy="4154984"/>
          </a:xfrm>
          <a:prstGeom prst="rect">
            <a:avLst/>
          </a:prstGeom>
        </p:spPr>
        <p:txBody>
          <a:bodyPr wrap="square">
            <a:spAutoFit/>
          </a:bodyPr>
          <a:lstStyle/>
          <a:p>
            <a:r>
              <a:rPr lang="es-ES" sz="2400" b="1" i="1" dirty="0" smtClean="0">
                <a:solidFill>
                  <a:srgbClr val="FFFF00"/>
                </a:solidFill>
              </a:rPr>
              <a:t>Cuando un niño termina la educación primaria ha visto en su corta vida 8.000 asesinatos y 10.000 actos de violencia en la televisión.</a:t>
            </a:r>
            <a:endParaRPr lang="es-ES" sz="2400" b="1" i="1" dirty="0">
              <a:solidFill>
                <a:srgbClr val="FFFF00"/>
              </a:solidFill>
            </a:endParaRPr>
          </a:p>
        </p:txBody>
      </p:sp>
    </p:spTree>
  </p:cSld>
  <p:clrMapOvr>
    <a:masterClrMapping/>
  </p:clrMapOvr>
  <p:transition spd="slow" advTm="10000">
    <p:blinds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Animal-Consciousness[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1 Rectángulo"/>
          <p:cNvSpPr/>
          <p:nvPr/>
        </p:nvSpPr>
        <p:spPr>
          <a:xfrm>
            <a:off x="5580112" y="2420888"/>
            <a:ext cx="3275856" cy="3323987"/>
          </a:xfrm>
          <a:prstGeom prst="rect">
            <a:avLst/>
          </a:prstGeom>
        </p:spPr>
        <p:txBody>
          <a:bodyPr wrap="square">
            <a:spAutoFit/>
          </a:bodyPr>
          <a:lstStyle/>
          <a:p>
            <a:pPr algn="r"/>
            <a:r>
              <a:rPr lang="es-ES" sz="2400" b="1" i="1" dirty="0" smtClean="0"/>
              <a:t/>
            </a:r>
            <a:br>
              <a:rPr lang="es-ES" sz="2400" b="1" i="1" dirty="0" smtClean="0"/>
            </a:br>
            <a:r>
              <a:rPr lang="es-ES" sz="2400" b="1" i="1" dirty="0" smtClean="0"/>
              <a:t>Los chimpancés, orangutanes, delfines, elefantes y… el ser humano, son las únicas especies capaces de reconocerse a sí misma en un espejo</a:t>
            </a:r>
            <a:r>
              <a:rPr lang="es-ES" dirty="0" smtClean="0"/>
              <a:t/>
            </a:r>
            <a:br>
              <a:rPr lang="es-ES" dirty="0" smtClean="0"/>
            </a:br>
            <a:endParaRPr lang="es-ES" dirty="0"/>
          </a:p>
        </p:txBody>
      </p:sp>
    </p:spTree>
  </p:cSld>
  <p:clrMapOvr>
    <a:masterClrMapping/>
  </p:clrMapOvr>
  <p:transition spd="slow" advTm="10000">
    <p:blinds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940152" y="1268760"/>
            <a:ext cx="2718048" cy="4154984"/>
          </a:xfrm>
          <a:prstGeom prst="rect">
            <a:avLst/>
          </a:prstGeom>
        </p:spPr>
        <p:txBody>
          <a:bodyPr wrap="square">
            <a:spAutoFit/>
          </a:bodyPr>
          <a:lstStyle/>
          <a:p>
            <a:r>
              <a:rPr lang="es-ES" sz="2400" b="1" i="1" dirty="0" smtClean="0"/>
              <a:t>La temperatura más alta registrada en el mundo ha sido en El </a:t>
            </a:r>
            <a:r>
              <a:rPr lang="es-ES" sz="2400" b="1" i="1" dirty="0" err="1" smtClean="0"/>
              <a:t>Azizia</a:t>
            </a:r>
            <a:r>
              <a:rPr lang="es-ES" sz="2400" b="1" i="1" dirty="0" smtClean="0"/>
              <a:t>, </a:t>
            </a:r>
            <a:r>
              <a:rPr lang="es-ES" sz="2400" b="1" i="1" dirty="0" err="1" smtClean="0"/>
              <a:t>Lybia</a:t>
            </a:r>
            <a:r>
              <a:rPr lang="es-ES" sz="2400" b="1" i="1" dirty="0" smtClean="0"/>
              <a:t>, el 3 de septiembre de 1922 el termómetro llego a los (58º C)</a:t>
            </a:r>
            <a:r>
              <a:rPr lang="es-ES" dirty="0" smtClean="0"/>
              <a:t/>
            </a:r>
            <a:br>
              <a:rPr lang="es-ES" dirty="0" smtClean="0"/>
            </a:br>
            <a:r>
              <a:rPr lang="es-ES" dirty="0" smtClean="0"/>
              <a:t/>
            </a:r>
            <a:br>
              <a:rPr lang="es-ES" dirty="0" smtClean="0"/>
            </a:br>
            <a:r>
              <a:rPr lang="es-ES" dirty="0" smtClean="0"/>
              <a:t/>
            </a:r>
            <a:br>
              <a:rPr lang="es-ES" dirty="0" smtClean="0"/>
            </a:br>
            <a:r>
              <a:rPr lang="es-ES" dirty="0" smtClean="0"/>
              <a:t/>
            </a:r>
            <a:br>
              <a:rPr lang="es-ES" dirty="0" smtClean="0"/>
            </a:br>
            <a:endParaRPr lang="es-ES" dirty="0"/>
          </a:p>
        </p:txBody>
      </p:sp>
      <p:pic>
        <p:nvPicPr>
          <p:cNvPr id="19459" name="Picture 3" descr="C:\Documents and Settings\Dell\Escritorio\temperatura-mas-alta.jpg"/>
          <p:cNvPicPr>
            <a:picLocks noChangeAspect="1" noChangeArrowheads="1"/>
          </p:cNvPicPr>
          <p:nvPr/>
        </p:nvPicPr>
        <p:blipFill>
          <a:blip r:embed="rId2" cstate="print"/>
          <a:srcRect/>
          <a:stretch>
            <a:fillRect/>
          </a:stretch>
        </p:blipFill>
        <p:spPr bwMode="auto">
          <a:xfrm rot="20418437">
            <a:off x="1239985" y="303493"/>
            <a:ext cx="4032448" cy="6993948"/>
          </a:xfrm>
          <a:prstGeom prst="rect">
            <a:avLst/>
          </a:prstGeom>
          <a:noFill/>
        </p:spPr>
      </p:pic>
    </p:spTree>
  </p:cSld>
  <p:clrMapOvr>
    <a:masterClrMapping/>
  </p:clrMapOvr>
  <p:transition spd="slow" advTm="10000">
    <p:blinds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filecdn_7.jpg"/>
          <p:cNvPicPr>
            <a:picLocks noChangeAspect="1" noChangeArrowheads="1"/>
          </p:cNvPicPr>
          <p:nvPr/>
        </p:nvPicPr>
        <p:blipFill>
          <a:blip r:embed="rId2" cstate="print"/>
          <a:srcRect r="17105"/>
          <a:stretch>
            <a:fillRect/>
          </a:stretch>
        </p:blipFill>
        <p:spPr bwMode="auto">
          <a:xfrm>
            <a:off x="0" y="0"/>
            <a:ext cx="9865096" cy="6858000"/>
          </a:xfrm>
          <a:prstGeom prst="rect">
            <a:avLst/>
          </a:prstGeom>
          <a:noFill/>
        </p:spPr>
      </p:pic>
      <p:sp>
        <p:nvSpPr>
          <p:cNvPr id="2" name="1 Rectángulo"/>
          <p:cNvSpPr/>
          <p:nvPr/>
        </p:nvSpPr>
        <p:spPr>
          <a:xfrm>
            <a:off x="467544" y="3573016"/>
            <a:ext cx="4680520" cy="3046988"/>
          </a:xfrm>
          <a:prstGeom prst="rect">
            <a:avLst/>
          </a:prstGeom>
        </p:spPr>
        <p:txBody>
          <a:bodyPr wrap="square">
            <a:spAutoFit/>
          </a:bodyPr>
          <a:lstStyle/>
          <a:p>
            <a:r>
              <a:rPr lang="es-ES" sz="2400" b="1" i="1" dirty="0" smtClean="0">
                <a:solidFill>
                  <a:schemeClr val="bg1"/>
                </a:solidFill>
              </a:rPr>
              <a:t>Alex Mitchell, un albañil de 50 años de edad de </a:t>
            </a:r>
            <a:r>
              <a:rPr lang="es-ES" sz="2400" b="1" i="1" dirty="0" err="1" smtClean="0">
                <a:solidFill>
                  <a:schemeClr val="bg1"/>
                </a:solidFill>
              </a:rPr>
              <a:t>King’s</a:t>
            </a:r>
            <a:r>
              <a:rPr lang="es-ES" sz="2400" b="1" i="1" dirty="0" smtClean="0">
                <a:solidFill>
                  <a:schemeClr val="bg1"/>
                </a:solidFill>
              </a:rPr>
              <a:t> Lynn, Inglaterra, literalmente se murió de risa mientras miraba un episodio de la serie </a:t>
            </a:r>
            <a:r>
              <a:rPr lang="es-ES" sz="2400" b="1" i="1" dirty="0" err="1" smtClean="0">
                <a:solidFill>
                  <a:schemeClr val="bg1"/>
                </a:solidFill>
              </a:rPr>
              <a:t>The</a:t>
            </a:r>
            <a:r>
              <a:rPr lang="es-ES" sz="2400" b="1" i="1" dirty="0" smtClean="0">
                <a:solidFill>
                  <a:schemeClr val="bg1"/>
                </a:solidFill>
              </a:rPr>
              <a:t> </a:t>
            </a:r>
            <a:r>
              <a:rPr lang="es-ES" sz="2400" b="1" i="1" dirty="0" err="1" smtClean="0">
                <a:solidFill>
                  <a:schemeClr val="bg1"/>
                </a:solidFill>
              </a:rPr>
              <a:t>Goodies</a:t>
            </a:r>
            <a:r>
              <a:rPr lang="es-ES" sz="2400" b="1" i="1" dirty="0" smtClean="0">
                <a:solidFill>
                  <a:schemeClr val="bg1"/>
                </a:solidFill>
              </a:rPr>
              <a:t>. Después de veinticinco minutos de risa continuada, Mitchell finalmente se derrumbo en el sofá y murió.</a:t>
            </a:r>
            <a:endParaRPr lang="es-ES" sz="2400" b="1" i="1" dirty="0">
              <a:solidFill>
                <a:schemeClr val="bg1"/>
              </a:solidFill>
            </a:endParaRPr>
          </a:p>
        </p:txBody>
      </p:sp>
    </p:spTree>
  </p:cSld>
  <p:clrMapOvr>
    <a:masterClrMapping/>
  </p:clrMapOvr>
  <p:transition spd="slow" advTm="13000">
    <p:blinds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cosas-curiosas-alfalfa.jpg"/>
          <p:cNvPicPr>
            <a:picLocks noChangeAspect="1" noChangeArrowheads="1"/>
          </p:cNvPicPr>
          <p:nvPr/>
        </p:nvPicPr>
        <p:blipFill>
          <a:blip r:embed="rId2" cstate="print"/>
          <a:srcRect/>
          <a:stretch>
            <a:fillRect/>
          </a:stretch>
        </p:blipFill>
        <p:spPr bwMode="auto">
          <a:xfrm>
            <a:off x="0" y="0"/>
            <a:ext cx="9144002" cy="6858000"/>
          </a:xfrm>
          <a:prstGeom prst="rect">
            <a:avLst/>
          </a:prstGeom>
          <a:noFill/>
        </p:spPr>
      </p:pic>
      <p:sp>
        <p:nvSpPr>
          <p:cNvPr id="4" name="3 Rectángulo"/>
          <p:cNvSpPr/>
          <p:nvPr/>
        </p:nvSpPr>
        <p:spPr>
          <a:xfrm>
            <a:off x="3491880" y="260648"/>
            <a:ext cx="4752528" cy="1728192"/>
          </a:xfrm>
          <a:prstGeom prst="rect">
            <a:avLst/>
          </a:prstGeom>
          <a:solidFill>
            <a:srgbClr val="FFFF00">
              <a:alpha val="3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3995936" y="476672"/>
            <a:ext cx="4572000" cy="1754326"/>
          </a:xfrm>
          <a:prstGeom prst="rect">
            <a:avLst/>
          </a:prstGeom>
        </p:spPr>
        <p:txBody>
          <a:bodyPr>
            <a:spAutoFit/>
          </a:bodyPr>
          <a:lstStyle/>
          <a:p>
            <a:r>
              <a:rPr lang="es-ES" sz="2400" b="1" i="1" dirty="0" smtClean="0"/>
              <a:t>.Las raíces de la Alfalfa pueden profundizar hasta 9 metros en busca de agua .</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0000">
    <p:blinds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Dell\Escritorio\cervantes-y-shakespeare.jpg"/>
          <p:cNvPicPr>
            <a:picLocks noChangeAspect="1" noChangeArrowheads="1"/>
          </p:cNvPicPr>
          <p:nvPr/>
        </p:nvPicPr>
        <p:blipFill>
          <a:blip r:embed="rId3" cstate="print"/>
          <a:srcRect l="2580" r="51880"/>
          <a:stretch>
            <a:fillRect/>
          </a:stretch>
        </p:blipFill>
        <p:spPr bwMode="auto">
          <a:xfrm>
            <a:off x="-180528" y="0"/>
            <a:ext cx="4608512" cy="7173416"/>
          </a:xfrm>
          <a:prstGeom prst="rect">
            <a:avLst/>
          </a:prstGeom>
          <a:noFill/>
        </p:spPr>
      </p:pic>
      <p:pic>
        <p:nvPicPr>
          <p:cNvPr id="3" name="Picture 2" descr="C:\Documents and Settings\Dell\Escritorio\cervantes-y-shakespeare.jpg"/>
          <p:cNvPicPr>
            <a:picLocks noChangeAspect="1" noChangeArrowheads="1"/>
          </p:cNvPicPr>
          <p:nvPr/>
        </p:nvPicPr>
        <p:blipFill>
          <a:blip r:embed="rId3" cstate="print"/>
          <a:srcRect l="53751" r="1834"/>
          <a:stretch>
            <a:fillRect/>
          </a:stretch>
        </p:blipFill>
        <p:spPr bwMode="auto">
          <a:xfrm>
            <a:off x="4355976" y="0"/>
            <a:ext cx="4788024" cy="7101408"/>
          </a:xfrm>
          <a:prstGeom prst="rect">
            <a:avLst/>
          </a:prstGeom>
          <a:noFill/>
        </p:spPr>
      </p:pic>
      <p:sp>
        <p:nvSpPr>
          <p:cNvPr id="4" name="3 Rectángulo"/>
          <p:cNvSpPr/>
          <p:nvPr/>
        </p:nvSpPr>
        <p:spPr>
          <a:xfrm>
            <a:off x="3203848" y="4919008"/>
            <a:ext cx="5724128" cy="1938992"/>
          </a:xfrm>
          <a:prstGeom prst="rect">
            <a:avLst/>
          </a:prstGeom>
        </p:spPr>
        <p:txBody>
          <a:bodyPr wrap="square">
            <a:spAutoFit/>
          </a:bodyPr>
          <a:lstStyle/>
          <a:p>
            <a:pPr algn="ctr"/>
            <a:r>
              <a:rPr lang="es-ES" sz="2400" b="1" i="1" dirty="0" smtClean="0">
                <a:solidFill>
                  <a:schemeClr val="bg1"/>
                </a:solidFill>
              </a:rPr>
              <a:t>Miguel de Cervantes Saavedra y William Shakespeare son considerados los más grandes exponentes de la literatura hispana e inglesa respectivamente; ambos murieron el 23 de abril de 1616…</a:t>
            </a:r>
            <a:endParaRPr lang="es-ES" sz="2400" dirty="0"/>
          </a:p>
        </p:txBody>
      </p:sp>
    </p:spTree>
  </p:cSld>
  <p:clrMapOvr>
    <a:masterClrMapping/>
  </p:clrMapOvr>
  <p:transition spd="slow" advTm="12000">
    <p:blinds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juez-quiere-abolir-juramento-sobre-la-biblia-porque-ya-nadie-lo-toma.jpg"/>
          <p:cNvPicPr>
            <a:picLocks noChangeAspect="1" noChangeArrowheads="1"/>
          </p:cNvPicPr>
          <p:nvPr/>
        </p:nvPicPr>
        <p:blipFill>
          <a:blip r:embed="rId2" cstate="print"/>
          <a:srcRect/>
          <a:stretch>
            <a:fillRect/>
          </a:stretch>
        </p:blipFill>
        <p:spPr bwMode="auto">
          <a:xfrm>
            <a:off x="0" y="0"/>
            <a:ext cx="9151058" cy="6858000"/>
          </a:xfrm>
          <a:prstGeom prst="rect">
            <a:avLst/>
          </a:prstGeom>
          <a:noFill/>
        </p:spPr>
      </p:pic>
      <p:sp>
        <p:nvSpPr>
          <p:cNvPr id="2" name="1 Rectángulo"/>
          <p:cNvSpPr/>
          <p:nvPr/>
        </p:nvSpPr>
        <p:spPr>
          <a:xfrm>
            <a:off x="4211960" y="0"/>
            <a:ext cx="4572000" cy="2862322"/>
          </a:xfrm>
          <a:prstGeom prst="rect">
            <a:avLst/>
          </a:prstGeom>
        </p:spPr>
        <p:txBody>
          <a:bodyPr wrap="square">
            <a:spAutoFit/>
          </a:bodyPr>
          <a:lstStyle/>
          <a:p>
            <a:pPr algn="r"/>
            <a:r>
              <a:rPr lang="es-ES" sz="2000" b="1" i="1" dirty="0" smtClean="0">
                <a:solidFill>
                  <a:srgbClr val="FFFF00"/>
                </a:solidFill>
              </a:rPr>
              <a:t/>
            </a:r>
            <a:br>
              <a:rPr lang="es-ES" sz="2000" b="1" i="1" dirty="0" smtClean="0">
                <a:solidFill>
                  <a:srgbClr val="FFFF00"/>
                </a:solidFill>
              </a:rPr>
            </a:br>
            <a:r>
              <a:rPr lang="es-ES" sz="2000" b="1" i="1" dirty="0" smtClean="0">
                <a:solidFill>
                  <a:srgbClr val="FFFF00"/>
                </a:solidFill>
              </a:rPr>
              <a:t>Los antiguos romanos cuando tenían que decir la verdad en un juicio, en vez de jurar sobre la Biblia como en la actualidad, lo hacían apretándose los testículos con la mano derecha. </a:t>
            </a:r>
          </a:p>
          <a:p>
            <a:pPr algn="r"/>
            <a:r>
              <a:rPr lang="es-ES" sz="2000" b="1" i="1" dirty="0" smtClean="0">
                <a:solidFill>
                  <a:srgbClr val="FFFF00"/>
                </a:solidFill>
              </a:rPr>
              <a:t>De esta antigua costumbre</a:t>
            </a:r>
          </a:p>
          <a:p>
            <a:pPr algn="r"/>
            <a:r>
              <a:rPr lang="es-ES" sz="2000" b="1" i="1" dirty="0" smtClean="0">
                <a:solidFill>
                  <a:srgbClr val="FFFF00"/>
                </a:solidFill>
              </a:rPr>
              <a:t> procede la </a:t>
            </a:r>
          </a:p>
          <a:p>
            <a:pPr algn="r"/>
            <a:r>
              <a:rPr lang="es-ES" sz="2000" b="1" i="1" dirty="0" smtClean="0">
                <a:solidFill>
                  <a:srgbClr val="FFFF00"/>
                </a:solidFill>
              </a:rPr>
              <a:t>testificar</a:t>
            </a:r>
            <a:endParaRPr lang="es-ES" sz="2000" b="1" i="1" dirty="0">
              <a:solidFill>
                <a:srgbClr val="FFFF00"/>
              </a:solidFill>
            </a:endParaRPr>
          </a:p>
        </p:txBody>
      </p:sp>
    </p:spTree>
  </p:cSld>
  <p:clrMapOvr>
    <a:masterClrMapping/>
  </p:clrMapOvr>
  <p:transition spd="slow" advTm="12000">
    <p:blinds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lengua_3.jpg"/>
          <p:cNvPicPr>
            <a:picLocks noChangeAspect="1" noChangeArrowheads="1"/>
          </p:cNvPicPr>
          <p:nvPr/>
        </p:nvPicPr>
        <p:blipFill>
          <a:blip r:embed="rId2" cstate="print"/>
          <a:srcRect/>
          <a:stretch>
            <a:fillRect/>
          </a:stretch>
        </p:blipFill>
        <p:spPr bwMode="auto">
          <a:xfrm>
            <a:off x="0" y="0"/>
            <a:ext cx="9139944" cy="6858000"/>
          </a:xfrm>
          <a:prstGeom prst="rect">
            <a:avLst/>
          </a:prstGeom>
          <a:noFill/>
        </p:spPr>
      </p:pic>
      <p:sp>
        <p:nvSpPr>
          <p:cNvPr id="2" name="1 Rectángulo"/>
          <p:cNvSpPr/>
          <p:nvPr/>
        </p:nvSpPr>
        <p:spPr>
          <a:xfrm>
            <a:off x="323528" y="260648"/>
            <a:ext cx="4032448" cy="830997"/>
          </a:xfrm>
          <a:prstGeom prst="rect">
            <a:avLst/>
          </a:prstGeom>
        </p:spPr>
        <p:txBody>
          <a:bodyPr wrap="square">
            <a:spAutoFit/>
          </a:bodyPr>
          <a:lstStyle/>
          <a:p>
            <a:r>
              <a:rPr lang="es-ES" sz="2400" b="1" i="1" dirty="0" smtClean="0">
                <a:solidFill>
                  <a:srgbClr val="0000FF"/>
                </a:solidFill>
              </a:rPr>
              <a:t>El músculo más potente del cuerpo humano es la lengua.</a:t>
            </a:r>
            <a:endParaRPr lang="es-ES" sz="2400" b="1" i="1" dirty="0">
              <a:solidFill>
                <a:srgbClr val="0000FF"/>
              </a:solidFill>
            </a:endParaRPr>
          </a:p>
        </p:txBody>
      </p:sp>
    </p:spTree>
  </p:cSld>
  <p:clrMapOvr>
    <a:masterClrMapping/>
  </p:clrMapOvr>
  <p:transition spd="slow" advTm="10000">
    <p:blinds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515c635754779.jpg"/>
          <p:cNvPicPr>
            <a:picLocks noChangeAspect="1" noChangeArrowheads="1"/>
          </p:cNvPicPr>
          <p:nvPr/>
        </p:nvPicPr>
        <p:blipFill>
          <a:blip r:embed="rId2" cstate="print"/>
          <a:srcRect/>
          <a:stretch>
            <a:fillRect/>
          </a:stretch>
        </p:blipFill>
        <p:spPr bwMode="auto">
          <a:xfrm>
            <a:off x="-1" y="0"/>
            <a:ext cx="9237523" cy="6858000"/>
          </a:xfrm>
          <a:prstGeom prst="rect">
            <a:avLst/>
          </a:prstGeom>
          <a:noFill/>
        </p:spPr>
      </p:pic>
      <p:sp>
        <p:nvSpPr>
          <p:cNvPr id="2" name="1 Rectángulo"/>
          <p:cNvSpPr/>
          <p:nvPr/>
        </p:nvSpPr>
        <p:spPr>
          <a:xfrm>
            <a:off x="251520" y="188640"/>
            <a:ext cx="3096344" cy="1477328"/>
          </a:xfrm>
          <a:prstGeom prst="rect">
            <a:avLst/>
          </a:prstGeom>
        </p:spPr>
        <p:txBody>
          <a:bodyPr wrap="square">
            <a:spAutoFit/>
          </a:bodyPr>
          <a:lstStyle/>
          <a:p>
            <a:r>
              <a:rPr lang="es-ES" dirty="0" smtClean="0"/>
              <a:t/>
            </a:r>
            <a:br>
              <a:rPr lang="es-ES" dirty="0" smtClean="0"/>
            </a:br>
            <a:r>
              <a:rPr lang="es-ES" sz="2400" b="1" i="1" dirty="0" smtClean="0">
                <a:solidFill>
                  <a:srgbClr val="FF0000"/>
                </a:solidFill>
              </a:rPr>
              <a:t>Los mosquitos tienen dientes. (47 dientes)</a:t>
            </a:r>
            <a:br>
              <a:rPr lang="es-ES" sz="2400" b="1" i="1" dirty="0" smtClean="0">
                <a:solidFill>
                  <a:srgbClr val="FF0000"/>
                </a:solidFill>
              </a:rPr>
            </a:br>
            <a:endParaRPr lang="es-ES" sz="2400" b="1" i="1" dirty="0">
              <a:solidFill>
                <a:srgbClr val="FF0000"/>
              </a:solidFill>
            </a:endParaRPr>
          </a:p>
        </p:txBody>
      </p:sp>
    </p:spTree>
  </p:cSld>
  <p:clrMapOvr>
    <a:masterClrMapping/>
  </p:clrMapOvr>
  <p:transition spd="slow" advTm="8000">
    <p:blinds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HuevoCPI.jpg"/>
          <p:cNvPicPr>
            <a:picLocks noChangeAspect="1" noChangeArrowheads="1"/>
          </p:cNvPicPr>
          <p:nvPr/>
        </p:nvPicPr>
        <p:blipFill>
          <a:blip r:embed="rId2" cstate="print"/>
          <a:srcRect l="1554" t="2751" r="3653" b="2751"/>
          <a:stretch>
            <a:fillRect/>
          </a:stretch>
        </p:blipFill>
        <p:spPr bwMode="auto">
          <a:xfrm>
            <a:off x="0" y="0"/>
            <a:ext cx="9296400" cy="6858000"/>
          </a:xfrm>
          <a:prstGeom prst="rect">
            <a:avLst/>
          </a:prstGeom>
          <a:noFill/>
        </p:spPr>
      </p:pic>
      <p:sp>
        <p:nvSpPr>
          <p:cNvPr id="2" name="1 Rectángulo"/>
          <p:cNvSpPr/>
          <p:nvPr/>
        </p:nvSpPr>
        <p:spPr>
          <a:xfrm>
            <a:off x="395536" y="332656"/>
            <a:ext cx="3816424" cy="1938992"/>
          </a:xfrm>
          <a:prstGeom prst="rect">
            <a:avLst/>
          </a:prstGeom>
        </p:spPr>
        <p:txBody>
          <a:bodyPr wrap="square">
            <a:spAutoFit/>
          </a:bodyPr>
          <a:lstStyle/>
          <a:p>
            <a:r>
              <a:rPr lang="es-ES" sz="2400" b="1" i="1" dirty="0" smtClean="0">
                <a:solidFill>
                  <a:srgbClr val="0000FF"/>
                </a:solidFill>
              </a:rPr>
              <a:t>Si pones un huevo en medio de dos celulares lograras que se cocine en aproximadamente 62 minutos</a:t>
            </a:r>
            <a:endParaRPr lang="es-ES" sz="2400" b="1" i="1" dirty="0">
              <a:solidFill>
                <a:srgbClr val="0000FF"/>
              </a:solidFill>
            </a:endParaRPr>
          </a:p>
        </p:txBody>
      </p:sp>
      <p:pic>
        <p:nvPicPr>
          <p:cNvPr id="2052" name="Picture 4" descr="C:\Documents and Settings\Dell\Escritorio\huevo-se-cocina-con-el-movil.gif"/>
          <p:cNvPicPr>
            <a:picLocks noChangeAspect="1" noChangeArrowheads="1"/>
          </p:cNvPicPr>
          <p:nvPr/>
        </p:nvPicPr>
        <p:blipFill>
          <a:blip r:embed="rId3" cstate="print"/>
          <a:srcRect/>
          <a:stretch>
            <a:fillRect/>
          </a:stretch>
        </p:blipFill>
        <p:spPr bwMode="auto">
          <a:xfrm>
            <a:off x="6286500" y="3573016"/>
            <a:ext cx="2857500" cy="2857500"/>
          </a:xfrm>
          <a:prstGeom prst="rect">
            <a:avLst/>
          </a:prstGeom>
          <a:noFill/>
        </p:spPr>
      </p:pic>
    </p:spTree>
  </p:cSld>
  <p:clrMapOvr>
    <a:masterClrMapping/>
  </p:clrMapOvr>
  <p:transition spd="slow" advTm="10000">
    <p:blinds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Documents and Settings\Dell\Escritorio\ojos-verdes-300x300.jpg"/>
          <p:cNvPicPr>
            <a:picLocks noChangeAspect="1" noChangeArrowheads="1"/>
          </p:cNvPicPr>
          <p:nvPr/>
        </p:nvPicPr>
        <p:blipFill>
          <a:blip r:embed="rId2" cstate="print"/>
          <a:srcRect/>
          <a:stretch>
            <a:fillRect/>
          </a:stretch>
        </p:blipFill>
        <p:spPr bwMode="auto">
          <a:xfrm>
            <a:off x="0" y="0"/>
            <a:ext cx="9144000" cy="8181528"/>
          </a:xfrm>
          <a:prstGeom prst="rect">
            <a:avLst/>
          </a:prstGeom>
          <a:noFill/>
        </p:spPr>
      </p:pic>
      <p:sp>
        <p:nvSpPr>
          <p:cNvPr id="2" name="1 Rectángulo"/>
          <p:cNvSpPr/>
          <p:nvPr/>
        </p:nvSpPr>
        <p:spPr>
          <a:xfrm>
            <a:off x="395536" y="764704"/>
            <a:ext cx="4572000" cy="830997"/>
          </a:xfrm>
          <a:prstGeom prst="rect">
            <a:avLst/>
          </a:prstGeom>
        </p:spPr>
        <p:txBody>
          <a:bodyPr>
            <a:spAutoFit/>
          </a:bodyPr>
          <a:lstStyle/>
          <a:p>
            <a:r>
              <a:rPr lang="es-ES" sz="2400" b="1" i="1" dirty="0" smtClean="0">
                <a:solidFill>
                  <a:srgbClr val="FF0000"/>
                </a:solidFill>
              </a:rPr>
              <a:t>Desde que nacemos nuestros ojos siempre son del mismo tamaño</a:t>
            </a:r>
            <a:endParaRPr lang="es-ES" sz="2400" b="1" i="1" dirty="0">
              <a:solidFill>
                <a:srgbClr val="FF0000"/>
              </a:solidFill>
            </a:endParaRPr>
          </a:p>
        </p:txBody>
      </p:sp>
    </p:spTree>
  </p:cSld>
  <p:clrMapOvr>
    <a:masterClrMapping/>
  </p:clrMapOvr>
  <p:transition spd="slow" advTm="10000">
    <p:blinds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agua-potable.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2" name="1 Rectángulo"/>
          <p:cNvSpPr/>
          <p:nvPr/>
        </p:nvSpPr>
        <p:spPr>
          <a:xfrm>
            <a:off x="323528" y="188640"/>
            <a:ext cx="3528392" cy="2308324"/>
          </a:xfrm>
          <a:prstGeom prst="rect">
            <a:avLst/>
          </a:prstGeom>
        </p:spPr>
        <p:txBody>
          <a:bodyPr wrap="square">
            <a:spAutoFit/>
          </a:bodyPr>
          <a:lstStyle/>
          <a:p>
            <a:r>
              <a:rPr lang="es-ES" sz="2400" b="1" i="1" dirty="0" smtClean="0">
                <a:solidFill>
                  <a:schemeClr val="bg1"/>
                </a:solidFill>
              </a:rPr>
              <a:t/>
            </a:r>
            <a:br>
              <a:rPr lang="es-ES" sz="2400" b="1" i="1" dirty="0" smtClean="0">
                <a:solidFill>
                  <a:schemeClr val="bg1"/>
                </a:solidFill>
              </a:rPr>
            </a:br>
            <a:r>
              <a:rPr lang="es-ES" sz="2400" b="1" i="1" dirty="0" smtClean="0">
                <a:solidFill>
                  <a:schemeClr val="bg1"/>
                </a:solidFill>
              </a:rPr>
              <a:t>Una gota de petróleo es capaz de convertir 25 litros de agua en no potable.</a:t>
            </a:r>
            <a:r>
              <a:rPr lang="es-ES" sz="2400" b="1" i="1" dirty="0" smtClean="0"/>
              <a:t/>
            </a:r>
            <a:br>
              <a:rPr lang="es-ES" sz="2400" b="1" i="1" dirty="0" smtClean="0"/>
            </a:br>
            <a:endParaRPr lang="es-ES" sz="2400" b="1" i="1" dirty="0"/>
          </a:p>
        </p:txBody>
      </p:sp>
    </p:spTree>
  </p:cSld>
  <p:clrMapOvr>
    <a:masterClrMapping/>
  </p:clrMapOvr>
  <p:transition spd="slow" advTm="10000">
    <p:blinds dir="vert"/>
    <p:sndAc>
      <p:stSnd>
        <p:snd r:embed="rId2" name="malagueña.wav"/>
      </p:stSnd>
    </p:sndAc>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brazos-abiertos-miden-lo-mismo-que-tu-altura.jpg"/>
          <p:cNvPicPr>
            <a:picLocks noChangeAspect="1" noChangeArrowheads="1"/>
          </p:cNvPicPr>
          <p:nvPr/>
        </p:nvPicPr>
        <p:blipFill>
          <a:blip r:embed="rId2" cstate="print"/>
          <a:srcRect t="9671" b="4250"/>
          <a:stretch>
            <a:fillRect/>
          </a:stretch>
        </p:blipFill>
        <p:spPr bwMode="auto">
          <a:xfrm>
            <a:off x="0" y="0"/>
            <a:ext cx="9144001" cy="6858000"/>
          </a:xfrm>
          <a:prstGeom prst="rect">
            <a:avLst/>
          </a:prstGeom>
          <a:noFill/>
        </p:spPr>
      </p:pic>
      <p:sp>
        <p:nvSpPr>
          <p:cNvPr id="2" name="1 Rectángulo"/>
          <p:cNvSpPr/>
          <p:nvPr/>
        </p:nvSpPr>
        <p:spPr>
          <a:xfrm>
            <a:off x="251520" y="3718679"/>
            <a:ext cx="3456384" cy="2769989"/>
          </a:xfrm>
          <a:prstGeom prst="rect">
            <a:avLst/>
          </a:prstGeom>
        </p:spPr>
        <p:txBody>
          <a:bodyPr wrap="square">
            <a:spAutoFit/>
          </a:bodyPr>
          <a:lstStyle/>
          <a:p>
            <a:r>
              <a:rPr lang="es-ES" sz="2400" b="1" i="1" dirty="0" smtClean="0"/>
              <a:t>La distancia con los brazos y las manos estiradas desde un dedo índice al otro, es tu altura (de pies a cabeza)</a:t>
            </a:r>
            <a:r>
              <a:rPr lang="es-ES" dirty="0" smtClean="0"/>
              <a:t/>
            </a:r>
            <a:br>
              <a:rPr lang="es-ES" dirty="0" smtClean="0"/>
            </a:b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0000">
    <p:blinds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Delfines.jpg"/>
          <p:cNvPicPr>
            <a:picLocks noChangeAspect="1" noChangeArrowheads="1"/>
          </p:cNvPicPr>
          <p:nvPr/>
        </p:nvPicPr>
        <p:blipFill>
          <a:blip r:embed="rId2" cstate="print"/>
          <a:srcRect/>
          <a:stretch>
            <a:fillRect/>
          </a:stretch>
        </p:blipFill>
        <p:spPr bwMode="auto">
          <a:xfrm>
            <a:off x="0" y="0"/>
            <a:ext cx="9142968" cy="6858000"/>
          </a:xfrm>
          <a:prstGeom prst="rect">
            <a:avLst/>
          </a:prstGeom>
          <a:noFill/>
        </p:spPr>
      </p:pic>
      <p:sp>
        <p:nvSpPr>
          <p:cNvPr id="2" name="1 Rectángulo"/>
          <p:cNvSpPr/>
          <p:nvPr/>
        </p:nvSpPr>
        <p:spPr>
          <a:xfrm>
            <a:off x="1979712" y="2348880"/>
            <a:ext cx="4572000" cy="1477328"/>
          </a:xfrm>
          <a:prstGeom prst="rect">
            <a:avLst/>
          </a:prstGeom>
        </p:spPr>
        <p:txBody>
          <a:bodyPr>
            <a:spAutoFit/>
          </a:bodyPr>
          <a:lstStyle/>
          <a:p>
            <a:r>
              <a:rPr lang="es-ES" dirty="0" smtClean="0"/>
              <a:t/>
            </a:r>
            <a:br>
              <a:rPr lang="es-ES" dirty="0" smtClean="0"/>
            </a:br>
            <a:r>
              <a:rPr lang="es-ES" dirty="0" smtClean="0"/>
              <a:t/>
            </a:r>
            <a:br>
              <a:rPr lang="es-ES" dirty="0" smtClean="0"/>
            </a:br>
            <a:r>
              <a:rPr lang="es-ES" dirty="0" smtClean="0"/>
              <a:t/>
            </a:r>
            <a:br>
              <a:rPr lang="es-ES" dirty="0" smtClean="0"/>
            </a:br>
            <a:r>
              <a:rPr lang="es-ES" dirty="0" smtClean="0"/>
              <a:t/>
            </a:r>
            <a:br>
              <a:rPr lang="es-ES" dirty="0" smtClean="0"/>
            </a:br>
            <a:endParaRPr lang="es-ES" dirty="0"/>
          </a:p>
        </p:txBody>
      </p:sp>
      <p:sp>
        <p:nvSpPr>
          <p:cNvPr id="3" name="2 Rectángulo"/>
          <p:cNvSpPr/>
          <p:nvPr/>
        </p:nvSpPr>
        <p:spPr>
          <a:xfrm>
            <a:off x="539552" y="332656"/>
            <a:ext cx="2286000" cy="1200329"/>
          </a:xfrm>
          <a:prstGeom prst="rect">
            <a:avLst/>
          </a:prstGeom>
        </p:spPr>
        <p:txBody>
          <a:bodyPr>
            <a:spAutoFit/>
          </a:bodyPr>
          <a:lstStyle/>
          <a:p>
            <a:r>
              <a:rPr lang="es-ES" sz="2400" b="1" i="1" dirty="0" smtClean="0">
                <a:solidFill>
                  <a:prstClr val="black"/>
                </a:solidFill>
              </a:rPr>
              <a:t>Los delfines duermen con un ojo abierto.</a:t>
            </a:r>
            <a:endParaRPr lang="es-ES" sz="2400" b="1" i="1" dirty="0"/>
          </a:p>
        </p:txBody>
      </p:sp>
    </p:spTree>
  </p:cSld>
  <p:clrMapOvr>
    <a:masterClrMapping/>
  </p:clrMapOvr>
  <p:transition spd="slow" advTm="9000">
    <p:blinds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curiosidades-bambu-gigante.jpg"/>
          <p:cNvPicPr>
            <a:picLocks noChangeAspect="1" noChangeArrowheads="1"/>
          </p:cNvPicPr>
          <p:nvPr/>
        </p:nvPicPr>
        <p:blipFill>
          <a:blip r:embed="rId2" cstate="print">
            <a:lum contrast="-9000"/>
          </a:blip>
          <a:srcRect/>
          <a:stretch>
            <a:fillRect/>
          </a:stretch>
        </p:blipFill>
        <p:spPr bwMode="auto">
          <a:xfrm>
            <a:off x="0" y="0"/>
            <a:ext cx="9143999" cy="6858000"/>
          </a:xfrm>
          <a:prstGeom prst="rect">
            <a:avLst/>
          </a:prstGeom>
          <a:solidFill>
            <a:srgbClr val="00B0F0">
              <a:alpha val="52000"/>
            </a:srgbClr>
          </a:solidFill>
        </p:spPr>
      </p:pic>
      <p:sp>
        <p:nvSpPr>
          <p:cNvPr id="2" name="1 Rectángulo"/>
          <p:cNvSpPr/>
          <p:nvPr/>
        </p:nvSpPr>
        <p:spPr>
          <a:xfrm>
            <a:off x="755576" y="548680"/>
            <a:ext cx="4248472" cy="2215991"/>
          </a:xfrm>
          <a:prstGeom prst="rect">
            <a:avLst/>
          </a:prstGeom>
          <a:solidFill>
            <a:srgbClr val="FFFF00">
              <a:alpha val="56000"/>
            </a:srgbClr>
          </a:solidFill>
        </p:spPr>
        <p:txBody>
          <a:bodyPr wrap="square">
            <a:spAutoFit/>
          </a:bodyPr>
          <a:lstStyle/>
          <a:p>
            <a:pPr algn="ctr"/>
            <a:endParaRPr lang="es-ES" sz="2400" b="1" i="1" dirty="0" smtClean="0"/>
          </a:p>
          <a:p>
            <a:pPr algn="ctr"/>
            <a:r>
              <a:rPr lang="es-ES" sz="2400" b="1" i="1" dirty="0" smtClean="0"/>
              <a:t>El Bambú Gigante puede crecer 60 cm . al día y llegar a alcanzar los 50 metros de altura y medio metro de diámetro </a:t>
            </a:r>
            <a:r>
              <a:rPr lang="es-ES" dirty="0" smtClean="0"/>
              <a:t/>
            </a:r>
            <a:br>
              <a:rPr lang="es-ES" dirty="0" smtClean="0"/>
            </a:br>
            <a:endParaRPr lang="es-ES" dirty="0"/>
          </a:p>
        </p:txBody>
      </p:sp>
    </p:spTree>
  </p:cSld>
  <p:clrMapOvr>
    <a:masterClrMapping/>
  </p:clrMapOvr>
  <p:transition spd="slow" advTm="10000">
    <p:blinds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8194" name="Picture 2" descr="C:\Documents and Settings\Dell\Escritorio\si-empieza-domingo-tiene-viernes13.jpg"/>
          <p:cNvPicPr>
            <a:picLocks noChangeAspect="1" noChangeArrowheads="1"/>
          </p:cNvPicPr>
          <p:nvPr/>
        </p:nvPicPr>
        <p:blipFill>
          <a:blip r:embed="rId2" cstate="print"/>
          <a:srcRect/>
          <a:stretch>
            <a:fillRect/>
          </a:stretch>
        </p:blipFill>
        <p:spPr bwMode="auto">
          <a:xfrm>
            <a:off x="2339752" y="1916832"/>
            <a:ext cx="6130409" cy="4536504"/>
          </a:xfrm>
          <a:prstGeom prst="rect">
            <a:avLst/>
          </a:prstGeom>
          <a:noFill/>
          <a:ln>
            <a:solidFill>
              <a:srgbClr val="0000FF"/>
            </a:solidFill>
          </a:ln>
        </p:spPr>
      </p:pic>
      <p:sp>
        <p:nvSpPr>
          <p:cNvPr id="2" name="1 Rectángulo"/>
          <p:cNvSpPr/>
          <p:nvPr/>
        </p:nvSpPr>
        <p:spPr>
          <a:xfrm>
            <a:off x="323528" y="0"/>
            <a:ext cx="5616624" cy="3231654"/>
          </a:xfrm>
          <a:prstGeom prst="rect">
            <a:avLst/>
          </a:prstGeom>
        </p:spPr>
        <p:txBody>
          <a:bodyPr wrap="square">
            <a:spAutoFit/>
          </a:bodyPr>
          <a:lstStyle/>
          <a:p>
            <a:r>
              <a:rPr lang="es-ES" sz="2400" b="1" i="1" dirty="0" smtClean="0"/>
              <a:t/>
            </a:r>
            <a:br>
              <a:rPr lang="es-ES" sz="2400" b="1" i="1" dirty="0" smtClean="0"/>
            </a:br>
            <a:r>
              <a:rPr lang="es-ES" sz="2400" b="1" i="1" dirty="0" smtClean="0"/>
              <a:t>Cada mes que comienza en Domingo tiene un Viernes 13 y cada mes que comienza en Jueves tiene un Martes 13</a:t>
            </a:r>
            <a:br>
              <a:rPr lang="es-ES" sz="2400" b="1" i="1" dirty="0" smtClean="0"/>
            </a:br>
            <a:r>
              <a:rPr lang="es-ES" dirty="0" smtClean="0"/>
              <a:t/>
            </a:r>
            <a:br>
              <a:rPr lang="es-ES" dirty="0" smtClean="0"/>
            </a:br>
            <a:r>
              <a:rPr lang="es-ES" dirty="0" smtClean="0"/>
              <a:t/>
            </a:r>
            <a:br>
              <a:rPr lang="es-ES" dirty="0" smtClean="0"/>
            </a:br>
            <a:r>
              <a:rPr lang="es-ES" dirty="0" smtClean="0"/>
              <a:t/>
            </a:r>
            <a:br>
              <a:rPr lang="es-ES" dirty="0" smtClean="0"/>
            </a:b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1000">
    <p:blinds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leon-hd.jpg"/>
          <p:cNvPicPr>
            <a:picLocks noChangeAspect="1" noChangeArrowheads="1"/>
          </p:cNvPicPr>
          <p:nvPr/>
        </p:nvPicPr>
        <p:blipFill>
          <a:blip r:embed="rId2" cstate="print"/>
          <a:srcRect l="11612"/>
          <a:stretch>
            <a:fillRect/>
          </a:stretch>
        </p:blipFill>
        <p:spPr bwMode="auto">
          <a:xfrm>
            <a:off x="-396552" y="0"/>
            <a:ext cx="9540552" cy="6858000"/>
          </a:xfrm>
          <a:prstGeom prst="rect">
            <a:avLst/>
          </a:prstGeom>
          <a:noFill/>
        </p:spPr>
      </p:pic>
      <p:sp>
        <p:nvSpPr>
          <p:cNvPr id="2" name="1 Rectángulo"/>
          <p:cNvSpPr/>
          <p:nvPr/>
        </p:nvSpPr>
        <p:spPr>
          <a:xfrm>
            <a:off x="539552" y="4149080"/>
            <a:ext cx="3456384" cy="2215991"/>
          </a:xfrm>
          <a:prstGeom prst="rect">
            <a:avLst/>
          </a:prstGeom>
        </p:spPr>
        <p:txBody>
          <a:bodyPr wrap="square">
            <a:spAutoFit/>
          </a:bodyPr>
          <a:lstStyle/>
          <a:p>
            <a:r>
              <a:rPr lang="es-ES" sz="2400" b="1" i="1" dirty="0" smtClean="0">
                <a:solidFill>
                  <a:srgbClr val="FFFF00"/>
                </a:solidFill>
              </a:rPr>
              <a:t>El león, el animal de mayor actividad sexual del mundo, puede copular con la misma hembra cien veces al día </a:t>
            </a:r>
            <a:r>
              <a:rPr lang="es-ES" dirty="0" smtClean="0"/>
              <a:t>cien veces al día.</a:t>
            </a:r>
            <a:endParaRPr lang="es-ES" dirty="0"/>
          </a:p>
        </p:txBody>
      </p:sp>
    </p:spTree>
  </p:cSld>
  <p:clrMapOvr>
    <a:masterClrMapping/>
  </p:clrMapOvr>
  <p:transition spd="slow" advTm="10000">
    <p:blinds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cosas-curiosas-sobre-rios-contaminados.jpg"/>
          <p:cNvPicPr>
            <a:picLocks noChangeAspect="1" noChangeArrowheads="1"/>
          </p:cNvPicPr>
          <p:nvPr/>
        </p:nvPicPr>
        <p:blipFill>
          <a:blip r:embed="rId2" cstate="print"/>
          <a:srcRect/>
          <a:stretch>
            <a:fillRect/>
          </a:stretch>
        </p:blipFill>
        <p:spPr bwMode="auto">
          <a:xfrm>
            <a:off x="0" y="0"/>
            <a:ext cx="9247956" cy="6858000"/>
          </a:xfrm>
          <a:prstGeom prst="rect">
            <a:avLst/>
          </a:prstGeom>
          <a:noFill/>
        </p:spPr>
      </p:pic>
      <p:sp>
        <p:nvSpPr>
          <p:cNvPr id="2" name="1 Rectángulo"/>
          <p:cNvSpPr/>
          <p:nvPr/>
        </p:nvSpPr>
        <p:spPr>
          <a:xfrm>
            <a:off x="395536" y="5229200"/>
            <a:ext cx="4968552" cy="1384995"/>
          </a:xfrm>
          <a:prstGeom prst="rect">
            <a:avLst/>
          </a:prstGeom>
        </p:spPr>
        <p:txBody>
          <a:bodyPr wrap="square">
            <a:spAutoFit/>
          </a:bodyPr>
          <a:lstStyle/>
          <a:p>
            <a:r>
              <a:rPr lang="es-ES" sz="2400" b="1" i="1" dirty="0" smtClean="0">
                <a:solidFill>
                  <a:srgbClr val="0000FF"/>
                </a:solidFill>
              </a:rPr>
              <a:t>Existen más de 70 mil sustancias conocidas que contaminan el agua.</a:t>
            </a:r>
          </a:p>
          <a:p>
            <a:r>
              <a:rPr lang="es-ES" dirty="0" smtClean="0">
                <a:solidFill>
                  <a:srgbClr val="C00000"/>
                </a:solidFill>
              </a:rPr>
              <a:t/>
            </a:r>
            <a:br>
              <a:rPr lang="es-ES" dirty="0" smtClean="0">
                <a:solidFill>
                  <a:srgbClr val="C00000"/>
                </a:solidFill>
              </a:rPr>
            </a:br>
            <a:endParaRPr lang="es-ES" dirty="0">
              <a:solidFill>
                <a:srgbClr val="C00000"/>
              </a:solidFill>
            </a:endParaRPr>
          </a:p>
        </p:txBody>
      </p:sp>
    </p:spTree>
  </p:cSld>
  <p:clrMapOvr>
    <a:masterClrMapping/>
  </p:clrMapOvr>
  <p:transition spd="slow" advTm="10000">
    <p:blinds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NINA_L~1.JPG"/>
          <p:cNvPicPr>
            <a:picLocks noChangeAspect="1" noChangeArrowheads="1"/>
          </p:cNvPicPr>
          <p:nvPr/>
        </p:nvPicPr>
        <p:blipFill>
          <a:blip r:embed="rId2" cstate="print"/>
          <a:srcRect/>
          <a:stretch>
            <a:fillRect/>
          </a:stretch>
        </p:blipFill>
        <p:spPr bwMode="auto">
          <a:xfrm>
            <a:off x="0" y="0"/>
            <a:ext cx="9219146" cy="6858000"/>
          </a:xfrm>
          <a:prstGeom prst="rect">
            <a:avLst/>
          </a:prstGeom>
          <a:noFill/>
        </p:spPr>
      </p:pic>
      <p:sp>
        <p:nvSpPr>
          <p:cNvPr id="2" name="1 Rectángulo"/>
          <p:cNvSpPr/>
          <p:nvPr/>
        </p:nvSpPr>
        <p:spPr>
          <a:xfrm>
            <a:off x="1691680" y="5517232"/>
            <a:ext cx="5958408" cy="1200329"/>
          </a:xfrm>
          <a:prstGeom prst="rect">
            <a:avLst/>
          </a:prstGeom>
        </p:spPr>
        <p:txBody>
          <a:bodyPr wrap="square">
            <a:spAutoFit/>
          </a:bodyPr>
          <a:lstStyle/>
          <a:p>
            <a:r>
              <a:rPr lang="es-ES" sz="2400" b="1" i="1" dirty="0" smtClean="0">
                <a:solidFill>
                  <a:schemeClr val="bg1"/>
                </a:solidFill>
              </a:rPr>
              <a:t>En Bangladesh, los niños de 15 años pueden ser encarcelados por hacer trampa en sus exámenes finales</a:t>
            </a:r>
            <a:endParaRPr lang="es-ES" sz="2400" b="1" i="1" dirty="0">
              <a:solidFill>
                <a:schemeClr val="bg1"/>
              </a:solidFill>
            </a:endParaRPr>
          </a:p>
        </p:txBody>
      </p:sp>
    </p:spTree>
  </p:cSld>
  <p:clrMapOvr>
    <a:masterClrMapping/>
  </p:clrMapOvr>
  <p:transition spd="slow" advTm="11000">
    <p:blinds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vaticano.jpg"/>
          <p:cNvPicPr>
            <a:picLocks noChangeAspect="1" noChangeArrowheads="1"/>
          </p:cNvPicPr>
          <p:nvPr/>
        </p:nvPicPr>
        <p:blipFill>
          <a:blip r:embed="rId2" cstate="print"/>
          <a:srcRect/>
          <a:stretch>
            <a:fillRect/>
          </a:stretch>
        </p:blipFill>
        <p:spPr bwMode="auto">
          <a:xfrm>
            <a:off x="-11099" y="0"/>
            <a:ext cx="9155099" cy="6858000"/>
          </a:xfrm>
          <a:prstGeom prst="rect">
            <a:avLst/>
          </a:prstGeom>
          <a:noFill/>
        </p:spPr>
      </p:pic>
      <p:sp>
        <p:nvSpPr>
          <p:cNvPr id="2" name="1 Rectángulo"/>
          <p:cNvSpPr/>
          <p:nvPr/>
        </p:nvSpPr>
        <p:spPr>
          <a:xfrm>
            <a:off x="251520" y="260648"/>
            <a:ext cx="5400600" cy="2123658"/>
          </a:xfrm>
          <a:prstGeom prst="rect">
            <a:avLst/>
          </a:prstGeom>
        </p:spPr>
        <p:txBody>
          <a:bodyPr wrap="square">
            <a:spAutoFit/>
          </a:bodyPr>
          <a:lstStyle/>
          <a:p>
            <a:r>
              <a:rPr lang="es-ES" sz="2400" b="1" i="1" dirty="0" smtClean="0"/>
              <a:t>El Vaticano posee la cantidad de dinero suficiente para acabar </a:t>
            </a:r>
          </a:p>
          <a:p>
            <a:r>
              <a:rPr lang="es-ES" sz="2400" b="1" i="1" dirty="0" smtClean="0"/>
              <a:t>con la pobreza mundial </a:t>
            </a:r>
          </a:p>
          <a:p>
            <a:r>
              <a:rPr lang="es-ES" sz="2400" b="1" i="1" dirty="0" smtClean="0"/>
              <a:t>dos veces</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0000">
    <p:blinds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C:\Documents and Settings\Dell\Escritorio\cosas-curiosas-arboles.jpg"/>
          <p:cNvPicPr>
            <a:picLocks noChangeAspect="1" noChangeArrowheads="1"/>
          </p:cNvPicPr>
          <p:nvPr/>
        </p:nvPicPr>
        <p:blipFill>
          <a:blip r:embed="rId2" cstate="print"/>
          <a:srcRect/>
          <a:stretch>
            <a:fillRect/>
          </a:stretch>
        </p:blipFill>
        <p:spPr bwMode="auto">
          <a:xfrm>
            <a:off x="0" y="0"/>
            <a:ext cx="9144002" cy="6858000"/>
          </a:xfrm>
          <a:prstGeom prst="rect">
            <a:avLst/>
          </a:prstGeom>
          <a:noFill/>
        </p:spPr>
      </p:pic>
      <p:sp>
        <p:nvSpPr>
          <p:cNvPr id="6" name="5 Rectángulo"/>
          <p:cNvSpPr/>
          <p:nvPr/>
        </p:nvSpPr>
        <p:spPr>
          <a:xfrm>
            <a:off x="251520" y="332656"/>
            <a:ext cx="4176464" cy="1008112"/>
          </a:xfrm>
          <a:prstGeom prst="rect">
            <a:avLst/>
          </a:prstGeom>
          <a:solidFill>
            <a:srgbClr val="FFFF00">
              <a:alpha val="6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323528" y="404664"/>
            <a:ext cx="3960440" cy="1754326"/>
          </a:xfrm>
          <a:prstGeom prst="rect">
            <a:avLst/>
          </a:prstGeom>
        </p:spPr>
        <p:txBody>
          <a:bodyPr wrap="square">
            <a:spAutoFit/>
          </a:bodyPr>
          <a:lstStyle/>
          <a:p>
            <a:pPr algn="ctr"/>
            <a:r>
              <a:rPr lang="es-ES" sz="2400" b="1" i="1" dirty="0" smtClean="0">
                <a:solidFill>
                  <a:srgbClr val="0000FF"/>
                </a:solidFill>
              </a:rPr>
              <a:t>Los árboles pueden vivir siglos e incluso miles de años </a:t>
            </a:r>
            <a:r>
              <a:rPr lang="es-ES" sz="2400" b="1" i="1" dirty="0" smtClean="0"/>
              <a:t>.</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0000">
    <p:blinds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pato-donald-prohibido-por-no-llevar-pantalones.jpg"/>
          <p:cNvPicPr>
            <a:picLocks noChangeAspect="1" noChangeArrowheads="1"/>
          </p:cNvPicPr>
          <p:nvPr/>
        </p:nvPicPr>
        <p:blipFill>
          <a:blip r:embed="rId2" cstate="print"/>
          <a:srcRect/>
          <a:stretch>
            <a:fillRect/>
          </a:stretch>
        </p:blipFill>
        <p:spPr bwMode="auto">
          <a:xfrm>
            <a:off x="-13063" y="0"/>
            <a:ext cx="9157063" cy="6858000"/>
          </a:xfrm>
          <a:prstGeom prst="rect">
            <a:avLst/>
          </a:prstGeom>
          <a:noFill/>
        </p:spPr>
      </p:pic>
      <p:sp>
        <p:nvSpPr>
          <p:cNvPr id="2" name="1 Rectángulo"/>
          <p:cNvSpPr/>
          <p:nvPr/>
        </p:nvSpPr>
        <p:spPr>
          <a:xfrm>
            <a:off x="251520" y="260648"/>
            <a:ext cx="3995936" cy="2123658"/>
          </a:xfrm>
          <a:prstGeom prst="rect">
            <a:avLst/>
          </a:prstGeom>
        </p:spPr>
        <p:txBody>
          <a:bodyPr wrap="square">
            <a:spAutoFit/>
          </a:bodyPr>
          <a:lstStyle/>
          <a:p>
            <a:r>
              <a:rPr lang="es-ES" sz="2400" b="1" i="1" dirty="0" smtClean="0">
                <a:solidFill>
                  <a:schemeClr val="bg1"/>
                </a:solidFill>
              </a:rPr>
              <a:t>En Finlandia se prohibieron los comics del pato Donald porque no tenia </a:t>
            </a:r>
          </a:p>
          <a:p>
            <a:r>
              <a:rPr lang="es-ES" sz="2400" b="1" i="1" dirty="0" smtClean="0">
                <a:solidFill>
                  <a:schemeClr val="bg1"/>
                </a:solidFill>
              </a:rPr>
              <a:t>pantalones</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0000">
    <p:blinds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cosas-curiosas-azafran.jpg"/>
          <p:cNvPicPr>
            <a:picLocks noChangeAspect="1" noChangeArrowheads="1"/>
          </p:cNvPicPr>
          <p:nvPr/>
        </p:nvPicPr>
        <p:blipFill>
          <a:blip r:embed="rId2" cstate="print"/>
          <a:srcRect/>
          <a:stretch>
            <a:fillRect/>
          </a:stretch>
        </p:blipFill>
        <p:spPr bwMode="auto">
          <a:xfrm>
            <a:off x="-1" y="0"/>
            <a:ext cx="9143997" cy="6858000"/>
          </a:xfrm>
          <a:prstGeom prst="rect">
            <a:avLst/>
          </a:prstGeom>
          <a:noFill/>
        </p:spPr>
      </p:pic>
      <p:sp>
        <p:nvSpPr>
          <p:cNvPr id="4" name="3 Rectángulo"/>
          <p:cNvSpPr/>
          <p:nvPr/>
        </p:nvSpPr>
        <p:spPr>
          <a:xfrm>
            <a:off x="2051720" y="5013176"/>
            <a:ext cx="4752528" cy="1584176"/>
          </a:xfrm>
          <a:prstGeom prst="rect">
            <a:avLst/>
          </a:prstGeom>
          <a:solidFill>
            <a:srgbClr val="FFFF00">
              <a:alpha val="63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2195736" y="5229200"/>
            <a:ext cx="4572000" cy="1200329"/>
          </a:xfrm>
          <a:prstGeom prst="rect">
            <a:avLst/>
          </a:prstGeom>
        </p:spPr>
        <p:txBody>
          <a:bodyPr>
            <a:spAutoFit/>
          </a:bodyPr>
          <a:lstStyle/>
          <a:p>
            <a:pPr algn="ctr"/>
            <a:r>
              <a:rPr lang="es-ES" sz="2400" b="1" i="1" dirty="0" smtClean="0"/>
              <a:t>Para conseguir 1 kilo de azafrán hay que recolectar unas 160.000 flores de la Rosa del Azafrán .</a:t>
            </a:r>
            <a:endParaRPr lang="es-ES" sz="2400" b="1" i="1" dirty="0"/>
          </a:p>
        </p:txBody>
      </p:sp>
    </p:spTree>
  </p:cSld>
  <p:clrMapOvr>
    <a:masterClrMapping/>
  </p:clrMapOvr>
  <p:transition spd="slow" advTm="10000">
    <p:blinds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leon-hd.jpg"/>
          <p:cNvPicPr>
            <a:picLocks noChangeAspect="1" noChangeArrowheads="1"/>
          </p:cNvPicPr>
          <p:nvPr/>
        </p:nvPicPr>
        <p:blipFill>
          <a:blip r:embed="rId2" cstate="print"/>
          <a:srcRect l="11612"/>
          <a:stretch>
            <a:fillRect/>
          </a:stretch>
        </p:blipFill>
        <p:spPr bwMode="auto">
          <a:xfrm>
            <a:off x="-396552" y="0"/>
            <a:ext cx="9540552" cy="6858000"/>
          </a:xfrm>
          <a:prstGeom prst="rect">
            <a:avLst/>
          </a:prstGeom>
          <a:noFill/>
        </p:spPr>
      </p:pic>
      <p:sp>
        <p:nvSpPr>
          <p:cNvPr id="2" name="1 Rectángulo"/>
          <p:cNvSpPr/>
          <p:nvPr/>
        </p:nvSpPr>
        <p:spPr>
          <a:xfrm>
            <a:off x="0" y="1772816"/>
            <a:ext cx="5328592" cy="4708981"/>
          </a:xfrm>
          <a:prstGeom prst="rect">
            <a:avLst/>
          </a:prstGeom>
        </p:spPr>
        <p:txBody>
          <a:bodyPr wrap="square">
            <a:spAutoFit/>
          </a:bodyPr>
          <a:lstStyle/>
          <a:p>
            <a:pPr algn="ctr"/>
            <a:r>
              <a:rPr lang="es-ES" dirty="0" smtClean="0"/>
              <a:t/>
            </a:r>
            <a:br>
              <a:rPr lang="es-ES" dirty="0" smtClean="0"/>
            </a:br>
            <a:r>
              <a:rPr lang="es-ES" dirty="0" smtClean="0"/>
              <a:t/>
            </a:r>
            <a:br>
              <a:rPr lang="es-ES" dirty="0" smtClean="0"/>
            </a:br>
            <a:r>
              <a:rPr lang="es-ES" sz="4800" b="1" i="1" dirty="0" smtClean="0">
                <a:solidFill>
                  <a:srgbClr val="0000FF"/>
                </a:solidFill>
              </a:rPr>
              <a:t/>
            </a:r>
            <a:br>
              <a:rPr lang="es-ES" sz="4800" b="1" i="1" dirty="0" smtClean="0">
                <a:solidFill>
                  <a:srgbClr val="0000FF"/>
                </a:solidFill>
              </a:rPr>
            </a:br>
            <a:r>
              <a:rPr lang="es-ES" sz="4800" b="1" i="1" dirty="0" smtClean="0">
                <a:solidFill>
                  <a:srgbClr val="0000FF"/>
                </a:solidFill>
              </a:rPr>
              <a:t/>
            </a:r>
            <a:br>
              <a:rPr lang="es-ES" sz="4800" b="1" i="1" dirty="0" smtClean="0">
                <a:solidFill>
                  <a:srgbClr val="0000FF"/>
                </a:solidFill>
              </a:rPr>
            </a:br>
            <a:r>
              <a:rPr lang="es-ES" sz="4800" b="1" i="1" dirty="0">
                <a:solidFill>
                  <a:srgbClr val="0000FF"/>
                </a:solidFill>
              </a:rPr>
              <a:t>Qué bárbaros los </a:t>
            </a:r>
            <a:r>
              <a:rPr lang="es-ES" sz="4800" b="1" i="1" dirty="0" smtClean="0">
                <a:solidFill>
                  <a:srgbClr val="0000FF"/>
                </a:solidFill>
              </a:rPr>
              <a:t>Leones </a:t>
            </a:r>
            <a:r>
              <a:rPr lang="es-ES" sz="4800" b="1" i="1" dirty="0">
                <a:solidFill>
                  <a:srgbClr val="0000FF"/>
                </a:solidFill>
              </a:rPr>
              <a:t>!!!!!!!!!!!!!!!</a:t>
            </a:r>
            <a:r>
              <a:rPr lang="es-ES" sz="4800" b="1" i="1" dirty="0" smtClean="0">
                <a:solidFill>
                  <a:srgbClr val="0000FF"/>
                </a:solidFill>
              </a:rPr>
              <a:t/>
            </a:r>
            <a:br>
              <a:rPr lang="es-ES" sz="4800" b="1" i="1" dirty="0" smtClean="0">
                <a:solidFill>
                  <a:srgbClr val="0000FF"/>
                </a:solidFill>
              </a:rPr>
            </a:br>
            <a:r>
              <a:rPr lang="es-ES" dirty="0" smtClean="0"/>
              <a:t/>
            </a:r>
            <a:br>
              <a:rPr lang="es-ES" dirty="0" smtClean="0"/>
            </a:b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9000">
    <p:blinds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olorspiralillusion-in-color1"/>
          <p:cNvPicPr>
            <a:picLocks noChangeAspect="1" noChangeArrowheads="1"/>
          </p:cNvPicPr>
          <p:nvPr/>
        </p:nvPicPr>
        <p:blipFill>
          <a:blip r:embed="rId2" cstate="print"/>
          <a:srcRect/>
          <a:stretch>
            <a:fillRect/>
          </a:stretch>
        </p:blipFill>
        <p:spPr bwMode="auto">
          <a:xfrm>
            <a:off x="-2052736" y="-1755576"/>
            <a:ext cx="14113568" cy="11449272"/>
          </a:xfrm>
          <a:prstGeom prst="rect">
            <a:avLst/>
          </a:prstGeom>
          <a:noFill/>
        </p:spPr>
      </p:pic>
      <p:sp>
        <p:nvSpPr>
          <p:cNvPr id="6" name="5 Rectángulo"/>
          <p:cNvSpPr/>
          <p:nvPr/>
        </p:nvSpPr>
        <p:spPr>
          <a:xfrm>
            <a:off x="-714412" y="357166"/>
            <a:ext cx="4572000"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2000" fill="hold" nodeType="afterEffect">
                                  <p:stCondLst>
                                    <p:cond delay="0"/>
                                  </p:stCondLst>
                                  <p:childTnLst>
                                    <p:animRot by="21600000">
                                      <p:cBhvr>
                                        <p:cTn id="6" dur="5000" fill="hold"/>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IEMPRE HAY ALGO POR CONOCE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SIEMPRE HAY ALGO POR CONOCER</Template>
  <TotalTime>3</TotalTime>
  <Words>677</Words>
  <Application>Microsoft Office PowerPoint</Application>
  <PresentationFormat>Presentación en pantalla (4:3)</PresentationFormat>
  <Paragraphs>94</Paragraphs>
  <Slides>43</Slides>
  <Notes>1</Notes>
  <HiddenSlides>0</HiddenSlides>
  <MMClips>0</MMClips>
  <ScaleCrop>false</ScaleCrop>
  <HeadingPairs>
    <vt:vector size="4" baseType="variant">
      <vt:variant>
        <vt:lpstr>Tema</vt:lpstr>
      </vt:variant>
      <vt:variant>
        <vt:i4>2</vt:i4>
      </vt:variant>
      <vt:variant>
        <vt:lpstr>Títulos de diapositiva</vt:lpstr>
      </vt:variant>
      <vt:variant>
        <vt:i4>43</vt:i4>
      </vt:variant>
    </vt:vector>
  </HeadingPairs>
  <TitlesOfParts>
    <vt:vector size="45" baseType="lpstr">
      <vt:lpstr>SIEMPRE HAY ALGO POR CONOCER</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2014-10-17T12:40:39Z</dcterms:created>
  <dcterms:modified xsi:type="dcterms:W3CDTF">2014-10-17T12:44:26Z</dcterms:modified>
</cp:coreProperties>
</file>