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377" r:id="rId3"/>
    <p:sldId id="505" r:id="rId4"/>
    <p:sldId id="503" r:id="rId5"/>
    <p:sldId id="502" r:id="rId6"/>
    <p:sldId id="520" r:id="rId7"/>
    <p:sldId id="509" r:id="rId8"/>
    <p:sldId id="513" r:id="rId9"/>
    <p:sldId id="522" r:id="rId10"/>
    <p:sldId id="514" r:id="rId11"/>
    <p:sldId id="515" r:id="rId12"/>
    <p:sldId id="516" r:id="rId13"/>
    <p:sldId id="518" r:id="rId14"/>
    <p:sldId id="528" r:id="rId15"/>
    <p:sldId id="519" r:id="rId16"/>
    <p:sldId id="521" r:id="rId17"/>
    <p:sldId id="510" r:id="rId18"/>
    <p:sldId id="523" r:id="rId19"/>
    <p:sldId id="524" r:id="rId20"/>
    <p:sldId id="525" r:id="rId21"/>
    <p:sldId id="526" r:id="rId22"/>
    <p:sldId id="527" r:id="rId23"/>
    <p:sldId id="530" r:id="rId24"/>
    <p:sldId id="378" r:id="rId25"/>
    <p:sldId id="529" r:id="rId26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F1z7i4OPDGT4HpPaqekOA" hashData="EVM+Llzz/24G3J3AfhtRSbY8+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690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>
                <a:alpha val="15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es/url?sa=i&amp;rct=j&amp;q=&amp;esrc=s&amp;source=images&amp;cd=&amp;cad=rja&amp;uact=8&amp;ved=0ahUKEwjYuJz_4oXSAhXDvhQKHczYBkkQjRwIBw&amp;url=http://internacional.elpais.com/internacional/2012/02/06/album/1328549460_452983.html&amp;psig=AFQjCNELBXCZ2LNR2UDnVCsBaZ8Y1VtY6g&amp;ust=1486824453590912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cdn01.ib.infobae.com/adjuntos/162/imagenes/003/385/0003385181.jpg"/>
          <p:cNvPicPr>
            <a:picLocks noChangeAspect="1" noChangeArrowheads="1"/>
          </p:cNvPicPr>
          <p:nvPr/>
        </p:nvPicPr>
        <p:blipFill>
          <a:blip r:embed="rId3"/>
          <a:srcRect l="24475"/>
          <a:stretch>
            <a:fillRect/>
          </a:stretch>
        </p:blipFill>
        <p:spPr bwMode="auto">
          <a:xfrm>
            <a:off x="0" y="-1"/>
            <a:ext cx="11269664" cy="7632701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90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91493" y="3316284"/>
            <a:ext cx="7215238" cy="431641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SE HIELA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VENECIA</a:t>
            </a:r>
            <a:endParaRPr lang="es-ES" sz="1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  <p:sndAc>
      <p:stSnd loop="1">
        <p:snd r:embed="rId2" name="01[1]. Venec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420649" y="1744648"/>
            <a:ext cx="4071966" cy="4255867"/>
          </a:xfrm>
          <a:prstGeom prst="rect">
            <a:avLst/>
          </a:prstGeom>
        </p:spPr>
        <p:txBody>
          <a:bodyPr wrap="square" lIns="99907" tIns="49954" rIns="99907" bIns="49954">
            <a:spAutoFit/>
          </a:bodyPr>
          <a:lstStyle/>
          <a:p>
            <a:pPr algn="ctr"/>
            <a:r>
              <a:rPr lang="es-ES" sz="5400" b="1" dirty="0" smtClean="0">
                <a:latin typeface="Monotype Corsiva" pitchFamily="66" charset="0"/>
              </a:rPr>
              <a:t>Los canales de Venecia se  han congelado por las bajas temperaturas </a:t>
            </a:r>
            <a:endParaRPr lang="es-ES" sz="5400" dirty="0">
              <a:latin typeface="Monotype Corsiva" pitchFamily="66" charset="0"/>
            </a:endParaRPr>
          </a:p>
        </p:txBody>
      </p:sp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07834" cy="7632700"/>
          </a:xfrm>
          <a:prstGeom prst="rect">
            <a:avLst/>
          </a:prstGeom>
          <a:noFill/>
        </p:spPr>
      </p:pic>
      <p:pic>
        <p:nvPicPr>
          <p:cNvPr id="5" name="Picture 2" descr="Placas de hielo en la laguna de Venecia."/>
          <p:cNvPicPr>
            <a:picLocks noChangeAspect="1" noChangeArrowheads="1"/>
          </p:cNvPicPr>
          <p:nvPr/>
        </p:nvPicPr>
        <p:blipFill>
          <a:blip r:embed="rId3"/>
          <a:srcRect t="22847" r="24442"/>
          <a:stretch>
            <a:fillRect/>
          </a:stretch>
        </p:blipFill>
        <p:spPr bwMode="auto">
          <a:xfrm>
            <a:off x="0" y="0"/>
            <a:ext cx="11269663" cy="79306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leyendasyfabulas.com/wp-content/uploads/2015/02/El-país-Venecia-febrero-20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201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cdn01.ib.infobae.com/adjuntos/162/imagenes/003/385/00033851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8617" y="315888"/>
            <a:ext cx="7383462" cy="500066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62799" y="5673738"/>
            <a:ext cx="8929750" cy="1578211"/>
          </a:xfrm>
          <a:prstGeom prst="rect">
            <a:avLst/>
          </a:prstGeom>
        </p:spPr>
        <p:txBody>
          <a:bodyPr wrap="square" lIns="99907" tIns="49954" rIns="99907" bIns="49954">
            <a:spAutoFit/>
          </a:bodyPr>
          <a:lstStyle/>
          <a:p>
            <a:pPr algn="ctr"/>
            <a:r>
              <a:rPr lang="es-ES" sz="3200" b="1" dirty="0" smtClean="0">
                <a:latin typeface="Monotype Corsiva" pitchFamily="66" charset="0"/>
              </a:rPr>
              <a:t>El hielo llega a los canales de Venecia</a:t>
            </a:r>
          </a:p>
          <a:p>
            <a:pPr algn="ctr"/>
            <a:r>
              <a:rPr lang="es-ES" sz="3200" b="1" dirty="0" smtClean="0">
                <a:latin typeface="Monotype Corsiva" pitchFamily="66" charset="0"/>
              </a:rPr>
              <a:t>La ola de frío siberiana sigue dejando bonitas estampas en Europa. La última, los canales de Venecia helados.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.bognorphoto.com/upload/4/c8/4c886dd8011e37f7260f5fc69a5bc9d3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os canales de Venecia se congelaron por las bajas temperatu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cdn01.ib.infobae.com/adjuntos/162/imagenes/003/385/00033851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7946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Un canal de Veneci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24" y="-93642"/>
            <a:ext cx="12090427" cy="81168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l canal de San Giuliano, en Venecia. Los colegios se cerrarán este martes en Roma, mientras que en Milán las temperaturas han alcanzado los doce grados bajo cero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2090427" cy="809030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6673870"/>
            <a:ext cx="6189038" cy="654881"/>
          </a:xfrm>
          <a:prstGeom prst="rect">
            <a:avLst/>
          </a:prstGeom>
        </p:spPr>
        <p:txBody>
          <a:bodyPr wrap="square" lIns="99907" tIns="49954" rIns="99907" bIns="49954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 canal de San Giuliano, en Venecia. Los colegios se cerrarán este las temperaturas han alcanzado los doce grados bajo cero.</a:t>
            </a:r>
            <a:endParaRPr lang="es-E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cdn01.ib.infobae.com/adjuntos/162/imagenes/003/385/00033851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cdn01.ib.infobae.com/adjuntos/162/imagenes/003/385/00033851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Un barco navega por un canal cubierto de hielo en Venecia, Itali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7304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placas de hielo en veneci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47745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Venecia al atardecer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90427" cy="82934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a laguna venecian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3642"/>
            <a:ext cx="12131551" cy="82934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91427" y="601640"/>
            <a:ext cx="9175397" cy="6471859"/>
          </a:xfrm>
          <a:prstGeom prst="rect">
            <a:avLst/>
          </a:prstGeom>
        </p:spPr>
        <p:txBody>
          <a:bodyPr wrap="square" lIns="99907" tIns="49954" rIns="99907" bIns="49954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Agencia AFP/Internet </a:t>
            </a:r>
          </a:p>
          <a:p>
            <a:r>
              <a:rPr lang="es-ES" dirty="0" smtClean="0">
                <a:latin typeface="Comic Sans MS" pitchFamily="66" charset="0"/>
              </a:rPr>
              <a:t>Venecia es uno de los destinos turísticos de Italia más famosos. Los paseos en góndola por sus canales son un clásico y todo turista que pisa esa ciudad no se puede perder su mayor atractivo. Pero el frío que está sacudiendo a Europa les está jugando una mala pasada a los gondoleros.</a:t>
            </a:r>
          </a:p>
          <a:p>
            <a:r>
              <a:rPr lang="es-ES" dirty="0" smtClean="0">
                <a:latin typeface="Comic Sans MS" pitchFamily="66" charset="0"/>
              </a:rPr>
              <a:t>Las temperaturas que se registraron en ese país fueron por debajo de los 0º y con fuertes nevadas, motivo por el que los canales de Venecia se congelaron al igual que los más de 400 puentes que se extienden por la ciudad.</a:t>
            </a:r>
          </a:p>
          <a:p>
            <a:r>
              <a:rPr lang="es-ES" dirty="0" smtClean="0">
                <a:latin typeface="Comic Sans MS" pitchFamily="66" charset="0"/>
              </a:rPr>
              <a:t>En Venecia se pueden encontrar numerosos canales de distinta longitud y ancho. El más grande de ellos es el Gran Canal, que se desplaza por la ciudad trazando una S, con casi 4 km de longitud.</a:t>
            </a:r>
          </a:p>
          <a:p>
            <a:r>
              <a:rPr lang="es-ES" dirty="0" smtClean="0">
                <a:latin typeface="Comic Sans MS" pitchFamily="66" charset="0"/>
              </a:rPr>
              <a:t>Por ese motivo quedaron inmovilizados barcos, góndolas y otros medios de transporte. Los </a:t>
            </a:r>
            <a:r>
              <a:rPr lang="es-ES" dirty="0" err="1" smtClean="0">
                <a:latin typeface="Comic Sans MS" pitchFamily="66" charset="0"/>
              </a:rPr>
              <a:t>vaporettos</a:t>
            </a:r>
            <a:r>
              <a:rPr lang="es-ES" dirty="0" smtClean="0">
                <a:latin typeface="Comic Sans MS" pitchFamily="66" charset="0"/>
              </a:rPr>
              <a:t>, transportes colectivos utilizados por la mayoría de los venecianos, también se vieron afectados.</a:t>
            </a:r>
          </a:p>
          <a:p>
            <a:r>
              <a:rPr lang="es-ES" dirty="0" smtClean="0">
                <a:latin typeface="Comic Sans MS" pitchFamily="66" charset="0"/>
              </a:rPr>
              <a:t>Según informó </a:t>
            </a:r>
            <a:r>
              <a:rPr lang="es-ES" i="1" dirty="0" smtClean="0">
                <a:latin typeface="Comic Sans MS" pitchFamily="66" charset="0"/>
              </a:rPr>
              <a:t>Radio y Televisión Española</a:t>
            </a:r>
            <a:r>
              <a:rPr lang="es-ES" dirty="0" smtClean="0">
                <a:latin typeface="Comic Sans MS" pitchFamily="66" charset="0"/>
              </a:rPr>
              <a:t> (</a:t>
            </a:r>
            <a:r>
              <a:rPr lang="es-ES" i="1" dirty="0" smtClean="0">
                <a:latin typeface="Comic Sans MS" pitchFamily="66" charset="0"/>
              </a:rPr>
              <a:t>RTVE</a:t>
            </a:r>
            <a:r>
              <a:rPr lang="es-ES" dirty="0" smtClean="0">
                <a:latin typeface="Comic Sans MS" pitchFamily="66" charset="0"/>
              </a:rPr>
              <a:t>), en Italia ya hay 8 muertos como consecuencia de la ola de frío. Se registraron en Florencia y Milán, y en localidades del centro (Latina), suroeste (Messina) y sureste del país (</a:t>
            </a:r>
            <a:r>
              <a:rPr lang="es-ES" dirty="0" err="1" smtClean="0">
                <a:latin typeface="Comic Sans MS" pitchFamily="66" charset="0"/>
              </a:rPr>
              <a:t>Altamura</a:t>
            </a:r>
            <a:r>
              <a:rPr lang="es-ES" dirty="0" smtClean="0">
                <a:latin typeface="Comic Sans MS" pitchFamily="66" charset="0"/>
              </a:rPr>
              <a:t>). La mayoría de las víctimas dormían a la intemperie y tenían entre 46 y 66 años. Varias escuelas tuvieron que cerrar temporalmente por esta razón.</a:t>
            </a:r>
          </a:p>
          <a:p>
            <a:r>
              <a:rPr lang="es-ES" dirty="0" smtClean="0">
                <a:latin typeface="Comic Sans MS" pitchFamily="66" charset="0"/>
              </a:rPr>
              <a:t>Los canales también se habían congelado en 2012, pero no de tal forma. Esta vez fue más fuerte e intenso y los canales se volvieron color turquesa, por la composición química del agua de esta zona unida al drástico cambio de temperatura.</a:t>
            </a:r>
          </a:p>
          <a:p>
            <a:r>
              <a:rPr lang="es-ES" dirty="0" smtClean="0">
                <a:latin typeface="Comic Sans MS" pitchFamily="66" charset="0"/>
              </a:rPr>
              <a:t>Durante la fuerte ola polar del 2012 murieron 18 personas. </a:t>
            </a:r>
            <a:endParaRPr lang="es-ES" dirty="0">
              <a:latin typeface="Comic Sans MS" pitchFamily="66" charset="0"/>
            </a:endParaRPr>
          </a:p>
        </p:txBody>
      </p:sp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1269663" cy="7632700"/>
          </a:xfrm>
          <a:prstGeom prst="rtTriangle">
            <a:avLst/>
          </a:prstGeom>
          <a:blipFill>
            <a:blip r:embed="rId2"/>
            <a:stretch>
              <a:fillRect/>
            </a:stretch>
          </a:blip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5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lacas de hielo en la laguna de Veneci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9042"/>
            <a:ext cx="12090427" cy="833236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4390" y="6837648"/>
            <a:ext cx="3968437" cy="377883"/>
          </a:xfrm>
          <a:prstGeom prst="rect">
            <a:avLst/>
          </a:prstGeom>
        </p:spPr>
        <p:txBody>
          <a:bodyPr wrap="none" lIns="99907" tIns="49954" rIns="99907" bIns="49954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Placas de hielo en la laguna de Venecia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Un vaporetto (autobús de mar) atraviesa la laguna venecian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90427" cy="828112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0173" y="6281094"/>
            <a:ext cx="6331913" cy="377883"/>
          </a:xfrm>
          <a:prstGeom prst="rect">
            <a:avLst/>
          </a:prstGeom>
        </p:spPr>
        <p:txBody>
          <a:bodyPr wrap="square" lIns="99907" tIns="49954" rIns="99907" bIns="49954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</a:t>
            </a:r>
            <a:r>
              <a:rPr lang="es-ES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vaporetto</a:t>
            </a:r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(autobús de mar) atraviesa la laguna veneciana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as bajas temperaturas que azotan Europa continuarán la semana que viene, según los meteorólogos. En la imagen, la laguna venecian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9042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605" y="6122078"/>
            <a:ext cx="5633974" cy="931880"/>
          </a:xfrm>
          <a:prstGeom prst="rect">
            <a:avLst/>
          </a:prstGeom>
        </p:spPr>
        <p:txBody>
          <a:bodyPr lIns="99907" tIns="49954" rIns="99907" bIns="49954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Las bajas temperaturas que azotan Europa continuarán la semana que viene, según los meteorólogos. En la imagen, la laguna veneciana.</a:t>
            </a:r>
            <a:endParaRPr lang="es-ES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Veneci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90427" cy="82934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ace más de 20 años que no se cubría de hielo la laguna veneciana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90427" cy="829349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7281" y="6519618"/>
            <a:ext cx="7183500" cy="377883"/>
          </a:xfrm>
          <a:prstGeom prst="rect">
            <a:avLst/>
          </a:prstGeom>
        </p:spPr>
        <p:txBody>
          <a:bodyPr wrap="square" lIns="99907" tIns="49954" rIns="99907" bIns="49954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Hace más de 20 años que no se cubría de hielo la laguna veneciana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8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53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viernes, 10 de febrero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16:12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 HIELA VENE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 HIELA VENECIA</Template>
  <TotalTime>2</TotalTime>
  <Words>332</Words>
  <Application>Microsoft Office PowerPoint</Application>
  <PresentationFormat>Personalizado</PresentationFormat>
  <Paragraphs>27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SE HIELA VENECIA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2017-02-10T15:11:20Z</dcterms:created>
  <dcterms:modified xsi:type="dcterms:W3CDTF">2017-02-10T15:13:47Z</dcterms:modified>
</cp:coreProperties>
</file>