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7"/>
  </p:notesMasterIdLst>
  <p:sldIdLst>
    <p:sldId id="377" r:id="rId3"/>
    <p:sldId id="502" r:id="rId4"/>
    <p:sldId id="503" r:id="rId5"/>
    <p:sldId id="535" r:id="rId6"/>
    <p:sldId id="537" r:id="rId7"/>
    <p:sldId id="505" r:id="rId8"/>
    <p:sldId id="506" r:id="rId9"/>
    <p:sldId id="504" r:id="rId10"/>
    <p:sldId id="538" r:id="rId11"/>
    <p:sldId id="540" r:id="rId12"/>
    <p:sldId id="536" r:id="rId13"/>
    <p:sldId id="541" r:id="rId14"/>
    <p:sldId id="507" r:id="rId15"/>
    <p:sldId id="547" r:id="rId16"/>
    <p:sldId id="508" r:id="rId17"/>
    <p:sldId id="546" r:id="rId18"/>
    <p:sldId id="509" r:id="rId19"/>
    <p:sldId id="510" r:id="rId20"/>
    <p:sldId id="512" r:id="rId21"/>
    <p:sldId id="539" r:id="rId22"/>
    <p:sldId id="534" r:id="rId23"/>
    <p:sldId id="513" r:id="rId24"/>
    <p:sldId id="514" r:id="rId25"/>
    <p:sldId id="533" r:id="rId26"/>
    <p:sldId id="515" r:id="rId27"/>
    <p:sldId id="516" r:id="rId28"/>
    <p:sldId id="518" r:id="rId29"/>
    <p:sldId id="519" r:id="rId30"/>
    <p:sldId id="520" r:id="rId31"/>
    <p:sldId id="542" r:id="rId32"/>
    <p:sldId id="544" r:id="rId33"/>
    <p:sldId id="522" r:id="rId34"/>
    <p:sldId id="523" r:id="rId35"/>
    <p:sldId id="524" r:id="rId36"/>
    <p:sldId id="526" r:id="rId37"/>
    <p:sldId id="527" r:id="rId38"/>
    <p:sldId id="528" r:id="rId39"/>
    <p:sldId id="529" r:id="rId40"/>
    <p:sldId id="532" r:id="rId41"/>
    <p:sldId id="511" r:id="rId42"/>
    <p:sldId id="545" r:id="rId43"/>
    <p:sldId id="543" r:id="rId44"/>
    <p:sldId id="378" r:id="rId45"/>
    <p:sldId id="548" r:id="rId46"/>
  </p:sldIdLst>
  <p:sldSz cx="11269663" cy="763270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3wDEt9f0A9KfUahCUFWq0g" hashData="/8a4UIUAn1BdH9joMVbc5SnkgF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C2C04"/>
    <a:srgbClr val="0F5D32"/>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587" autoAdjust="0"/>
    <p:restoredTop sz="94648" autoAdjust="0"/>
  </p:normalViewPr>
  <p:slideViewPr>
    <p:cSldViewPr>
      <p:cViewPr>
        <p:scale>
          <a:sx n="50" d="100"/>
          <a:sy n="50" d="100"/>
        </p:scale>
        <p:origin x="-1602" y="-762"/>
      </p:cViewPr>
      <p:guideLst>
        <p:guide orient="horz" pos="2405"/>
        <p:guide pos="355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B0A45FCB-3990-4FDB-92C0-0CD0A8673281}" type="datetimeFigureOut">
              <a:rPr lang="es-ES"/>
              <a:pPr>
                <a:defRPr/>
              </a:pPr>
              <a:t>17/02/2017</a:t>
            </a:fld>
            <a:endParaRPr lang="es-ES"/>
          </a:p>
        </p:txBody>
      </p:sp>
      <p:sp>
        <p:nvSpPr>
          <p:cNvPr id="4" name="3 Marcador de imagen de diapositiva"/>
          <p:cNvSpPr>
            <a:spLocks noGrp="1" noRot="1" noChangeAspect="1"/>
          </p:cNvSpPr>
          <p:nvPr>
            <p:ph type="sldImg" idx="2"/>
          </p:nvPr>
        </p:nvSpPr>
        <p:spPr>
          <a:xfrm>
            <a:off x="898525" y="685800"/>
            <a:ext cx="506095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endParaRPr lang="es-ES" noProof="0"/>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3381D945-83EF-4597-BDEA-0124DF590572}"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2371085"/>
            <a:ext cx="9579215" cy="163608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1" y="4325201"/>
            <a:ext cx="7888764" cy="195057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B1AE363E-9CC4-46C7-ADB3-3C59D244C983}" type="datetimeFigureOut">
              <a:rPr lang="es-ES"/>
              <a:pPr>
                <a:defRPr/>
              </a:pPr>
              <a:t>17/02/2017</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3433D17E-8A7F-4430-A92D-7ECDD0EE924B}" type="slidenum">
              <a:rPr lang="es-ES"/>
              <a:pPr>
                <a:defRPr/>
              </a:pPr>
              <a:t>‹Nº›</a:t>
            </a:fld>
            <a:endParaRPr lang="es-ES"/>
          </a:p>
        </p:txBody>
      </p:sp>
    </p:spTree>
  </p:cSld>
  <p:clrMapOvr>
    <a:masterClrMapping/>
  </p:clrMapOvr>
  <p:transition spd="slow" advTm="12000">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D4B6D1D-0081-43F3-9F25-91705E84D56D}" type="datetimeFigureOut">
              <a:rPr lang="es-ES"/>
              <a:pPr>
                <a:defRPr/>
              </a:pPr>
              <a:t>17/02/2017</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4B781318-1576-4E5E-97BB-C78177605F9D}" type="slidenum">
              <a:rPr lang="es-ES"/>
              <a:pPr>
                <a:defRPr/>
              </a:pPr>
              <a:t>‹Nº›</a:t>
            </a:fld>
            <a:endParaRPr lang="es-ES"/>
          </a:p>
        </p:txBody>
      </p:sp>
    </p:spTree>
  </p:cSld>
  <p:clrMapOvr>
    <a:masterClrMapping/>
  </p:clrMapOvr>
  <p:transition spd="slow" advTm="12000">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90226" y="4904720"/>
            <a:ext cx="9579215" cy="1515939"/>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90226" y="3235066"/>
            <a:ext cx="9579215" cy="1669653"/>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7C58EB73-A6CD-4091-80AC-0A3A7779F431}" type="datetimeFigureOut">
              <a:rPr lang="es-ES"/>
              <a:pPr>
                <a:defRPr/>
              </a:pPr>
              <a:t>17/02/2017</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359781E-2A98-4AEC-B386-D3618ED0AB4F}" type="slidenum">
              <a:rPr lang="es-ES"/>
              <a:pPr>
                <a:defRPr/>
              </a:pPr>
              <a:t>‹Nº›</a:t>
            </a:fld>
            <a:endParaRPr lang="es-ES"/>
          </a:p>
        </p:txBody>
      </p:sp>
    </p:spTree>
  </p:cSld>
  <p:clrMapOvr>
    <a:masterClrMapping/>
  </p:clrMapOvr>
  <p:transition spd="slow" advTm="12000">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63483" y="1780968"/>
            <a:ext cx="4977436" cy="503722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728745" y="1780968"/>
            <a:ext cx="4977436" cy="503722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9E82B8D1-98D2-4D32-A533-A65A6900391C}" type="datetimeFigureOut">
              <a:rPr lang="es-ES"/>
              <a:pPr>
                <a:defRPr/>
              </a:pPr>
              <a:t>17/02/2017</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1F770476-BD5E-4EA6-BDD5-086C2F5E4EA3}" type="slidenum">
              <a:rPr lang="es-ES"/>
              <a:pPr>
                <a:defRPr/>
              </a:pPr>
              <a:t>‹Nº›</a:t>
            </a:fld>
            <a:endParaRPr lang="es-ES"/>
          </a:p>
        </p:txBody>
      </p:sp>
    </p:spTree>
  </p:cSld>
  <p:clrMapOvr>
    <a:masterClrMapping/>
  </p:clrMapOvr>
  <p:transition spd="slow" advTm="12000">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8" y="1708526"/>
            <a:ext cx="4979392" cy="71203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63488" y="2420554"/>
            <a:ext cx="4979392" cy="439763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724838" y="1708526"/>
            <a:ext cx="4981347" cy="71203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724838" y="2420554"/>
            <a:ext cx="4981347" cy="439763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428C4D39-09A8-4B35-B848-C6E087E3FAEB}" type="datetimeFigureOut">
              <a:rPr lang="es-ES"/>
              <a:pPr>
                <a:defRPr/>
              </a:pPr>
              <a:t>17/02/2017</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9C670065-266B-4FB1-B1EF-4331CEC2F926}" type="slidenum">
              <a:rPr lang="es-ES"/>
              <a:pPr>
                <a:defRPr/>
              </a:pPr>
              <a:t>‹Nº›</a:t>
            </a:fld>
            <a:endParaRPr lang="es-ES"/>
          </a:p>
        </p:txBody>
      </p:sp>
    </p:spTree>
  </p:cSld>
  <p:clrMapOvr>
    <a:masterClrMapping/>
  </p:clrMapOvr>
  <p:transition spd="slow" advTm="12000">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D8BE7086-A1D4-44AF-92B6-960FFEEA32D6}" type="datetimeFigureOut">
              <a:rPr lang="es-ES"/>
              <a:pPr>
                <a:defRPr/>
              </a:pPr>
              <a:t>17/02/2017</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23D28642-C82D-4CF0-BD7E-BCA12E2A99AA}" type="slidenum">
              <a:rPr lang="es-ES"/>
              <a:pPr>
                <a:defRPr/>
              </a:pPr>
              <a:t>‹Nº›</a:t>
            </a:fld>
            <a:endParaRPr lang="es-ES"/>
          </a:p>
        </p:txBody>
      </p:sp>
    </p:spTree>
  </p:cSld>
  <p:clrMapOvr>
    <a:masterClrMapping/>
  </p:clrMapOvr>
  <p:transition spd="slow" advTm="12000">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BBA409A6-3A4F-484D-B279-38A9A6D68C0C}" type="datetimeFigureOut">
              <a:rPr lang="es-ES"/>
              <a:pPr>
                <a:defRPr/>
              </a:pPr>
              <a:t>17/02/2017</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42267847-C2CF-44E2-AF3F-0E897A1A609D}" type="slidenum">
              <a:rPr lang="es-ES"/>
              <a:pPr>
                <a:defRPr/>
              </a:pPr>
              <a:t>‹Nº›</a:t>
            </a:fld>
            <a:endParaRPr lang="es-ES"/>
          </a:p>
        </p:txBody>
      </p:sp>
    </p:spTree>
  </p:cSld>
  <p:clrMapOvr>
    <a:masterClrMapping/>
  </p:clrMapOvr>
  <p:transition spd="slow" advTm="12000">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63488" y="303898"/>
            <a:ext cx="3707642" cy="1293319"/>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406130" y="303896"/>
            <a:ext cx="6300056" cy="651429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63488" y="1597218"/>
            <a:ext cx="3707642" cy="522097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2E648FF4-383E-4A85-9D57-E894963417BF}" type="datetimeFigureOut">
              <a:rPr lang="es-ES"/>
              <a:pPr>
                <a:defRPr/>
              </a:pPr>
              <a:t>17/02/2017</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46B271CB-F461-497E-A697-72CDDE622162}" type="slidenum">
              <a:rPr lang="es-ES"/>
              <a:pPr>
                <a:defRPr/>
              </a:pPr>
              <a:t>‹Nº›</a:t>
            </a:fld>
            <a:endParaRPr lang="es-ES"/>
          </a:p>
        </p:txBody>
      </p:sp>
    </p:spTree>
  </p:cSld>
  <p:clrMapOvr>
    <a:masterClrMapping/>
  </p:clrMapOvr>
  <p:transition spd="slow" advTm="12000">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208933" y="5342891"/>
            <a:ext cx="6761798" cy="63075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208933" y="681997"/>
            <a:ext cx="6761798" cy="457962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2208933" y="5973649"/>
            <a:ext cx="6761798" cy="89578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CA6901C4-E52F-41FA-B36D-0A04F6350ECC}" type="datetimeFigureOut">
              <a:rPr lang="es-ES"/>
              <a:pPr>
                <a:defRPr/>
              </a:pPr>
              <a:t>17/02/2017</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D6C098C8-EDEC-423E-A509-D67FD7B8844B}" type="slidenum">
              <a:rPr lang="es-ES"/>
              <a:pPr>
                <a:defRPr/>
              </a:pPr>
              <a:t>‹Nº›</a:t>
            </a:fld>
            <a:endParaRPr lang="es-ES"/>
          </a:p>
        </p:txBody>
      </p:sp>
    </p:spTree>
  </p:cSld>
  <p:clrMapOvr>
    <a:masterClrMapping/>
  </p:clrMapOvr>
  <p:transition spd="slow" advTm="12000">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7C93A88F-0A52-4E01-90E4-579DF91FCC26}" type="datetimeFigureOut">
              <a:rPr lang="es-ES"/>
              <a:pPr>
                <a:defRPr/>
              </a:pPr>
              <a:t>17/02/2017</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787CC6C-D8A3-41E6-8B18-030BA5EDAE04}" type="slidenum">
              <a:rPr lang="es-ES"/>
              <a:pPr>
                <a:defRPr/>
              </a:pPr>
              <a:t>‹Nº›</a:t>
            </a:fld>
            <a:endParaRPr lang="es-ES"/>
          </a:p>
        </p:txBody>
      </p:sp>
    </p:spTree>
  </p:cSld>
  <p:clrMapOvr>
    <a:masterClrMapping/>
  </p:clrMapOvr>
  <p:transition spd="slow" advTm="12000">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170511" y="305663"/>
            <a:ext cx="2535675" cy="651253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63484" y="305663"/>
            <a:ext cx="7419194" cy="651253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AEDD6A8F-AC94-4A5B-9E6B-D706266EABE9}" type="datetimeFigureOut">
              <a:rPr lang="es-ES"/>
              <a:pPr>
                <a:defRPr/>
              </a:pPr>
              <a:t>17/02/2017</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327F0D3F-635A-41A8-99AC-E0D4AA595535}" type="slidenum">
              <a:rPr lang="es-ES"/>
              <a:pPr>
                <a:defRPr/>
              </a:pPr>
              <a:t>‹Nº›</a:t>
            </a:fld>
            <a:endParaRPr lang="es-ES"/>
          </a:p>
        </p:txBody>
      </p:sp>
    </p:spTree>
  </p:cSld>
  <p:clrMapOvr>
    <a:masterClrMapping/>
  </p:clrMapOvr>
  <p:transition spd="slow" advTm="12000">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2371086"/>
            <a:ext cx="9579214" cy="1636083"/>
          </a:xfrm>
          <a:prstGeom prst="rect">
            <a:avLst/>
          </a:prstGeom>
        </p:spPr>
        <p:txBody>
          <a:bodyPr lIns="107997" tIns="53997" rIns="107997" bIns="53997"/>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0" y="4325198"/>
            <a:ext cx="7888764" cy="1950579"/>
          </a:xfrm>
          <a:prstGeom prst="rect">
            <a:avLst/>
          </a:prstGeom>
        </p:spPr>
        <p:txBody>
          <a:bodyPr lIns="107997" tIns="53997" rIns="107997" bIns="53997"/>
          <a:lstStyle>
            <a:lvl1pPr marL="0" indent="0" algn="ctr">
              <a:buNone/>
              <a:defRPr/>
            </a:lvl1pPr>
            <a:lvl2pPr marL="539983" indent="0" algn="ctr">
              <a:buNone/>
              <a:defRPr/>
            </a:lvl2pPr>
            <a:lvl3pPr marL="1079965" indent="0" algn="ctr">
              <a:buNone/>
              <a:defRPr/>
            </a:lvl3pPr>
            <a:lvl4pPr marL="1619948" indent="0" algn="ctr">
              <a:buNone/>
              <a:defRPr/>
            </a:lvl4pPr>
            <a:lvl5pPr marL="2159933" indent="0" algn="ctr">
              <a:buNone/>
              <a:defRPr/>
            </a:lvl5pPr>
            <a:lvl6pPr marL="2699915" indent="0" algn="ctr">
              <a:buNone/>
              <a:defRPr/>
            </a:lvl6pPr>
            <a:lvl7pPr marL="3239898" indent="0" algn="ctr">
              <a:buNone/>
              <a:defRPr/>
            </a:lvl7pPr>
            <a:lvl8pPr marL="3779880" indent="0" algn="ctr">
              <a:buNone/>
              <a:defRPr/>
            </a:lvl8pPr>
            <a:lvl9pPr marL="4319863"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563563" y="306388"/>
            <a:ext cx="10142537" cy="1271587"/>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563563" y="1781175"/>
            <a:ext cx="10142537" cy="50371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563563" y="7073900"/>
            <a:ext cx="2628900" cy="406400"/>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CD5504DC-B66A-4DF0-B870-B4095C63B50C}" type="datetimeFigureOut">
              <a:rPr lang="es-ES"/>
              <a:pPr>
                <a:defRPr/>
              </a:pPr>
              <a:t>17/02/2017</a:t>
            </a:fld>
            <a:endParaRPr lang="es-ES"/>
          </a:p>
        </p:txBody>
      </p:sp>
      <p:sp>
        <p:nvSpPr>
          <p:cNvPr id="5" name="4 Marcador de pie de página"/>
          <p:cNvSpPr>
            <a:spLocks noGrp="1"/>
          </p:cNvSpPr>
          <p:nvPr>
            <p:ph type="ftr" sz="quarter" idx="3"/>
          </p:nvPr>
        </p:nvSpPr>
        <p:spPr>
          <a:xfrm>
            <a:off x="3849688" y="7073900"/>
            <a:ext cx="3570287" cy="406400"/>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8077200" y="7073900"/>
            <a:ext cx="2628900" cy="406400"/>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0A3AE97F-6146-4036-BA99-3232CCDE0AD6}"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Tm="12000">
    <p:comb/>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63563" y="6950075"/>
            <a:ext cx="2628900" cy="530225"/>
          </a:xfrm>
          <a:prstGeom prst="rect">
            <a:avLst/>
          </a:prstGeom>
          <a:noFill/>
          <a:ln w="9525">
            <a:noFill/>
            <a:miter lim="800000"/>
            <a:headEnd/>
            <a:tailEnd/>
          </a:ln>
          <a:effectLst/>
        </p:spPr>
        <p:txBody>
          <a:bodyPr vert="horz" wrap="square" lIns="108009" tIns="54004" rIns="108009" bIns="54004" numCol="1" anchor="t" anchorCtr="0" compatLnSpc="1">
            <a:prstTxWarp prst="textNoShape">
              <a:avLst/>
            </a:prstTxWarp>
          </a:bodyPr>
          <a:lstStyle>
            <a:lvl1pPr fontAlgn="auto">
              <a:spcBef>
                <a:spcPts val="0"/>
              </a:spcBef>
              <a:spcAft>
                <a:spcPts val="0"/>
              </a:spcAft>
              <a:defRPr sz="1700">
                <a:latin typeface="+mn-lt"/>
                <a:cs typeface="+mn-cs"/>
              </a:defRPr>
            </a:lvl1pPr>
          </a:lstStyle>
          <a:p>
            <a:pPr>
              <a:defRPr/>
            </a:pPr>
            <a:endParaRPr lang="es-ES"/>
          </a:p>
        </p:txBody>
      </p:sp>
    </p:spTree>
  </p:cSld>
  <p:clrMap bg1="lt1" tx1="dk1" bg2="lt2" tx2="dk2" accent1="accent1" accent2="accent2" accent3="accent3" accent4="accent4" accent5="accent5" accent6="accent6" hlink="hlink" folHlink="folHlink"/>
  <p:sldLayoutIdLst>
    <p:sldLayoutId id="2147483672" r:id="rId1"/>
  </p:sldLayoutIdLst>
  <p:txStyles>
    <p:titleStyle>
      <a:lvl1pPr algn="ctr" rtl="0" eaLnBrk="0" fontAlgn="base" hangingPunct="0">
        <a:spcBef>
          <a:spcPct val="0"/>
        </a:spcBef>
        <a:spcAft>
          <a:spcPct val="0"/>
        </a:spcAft>
        <a:defRPr sz="5200">
          <a:solidFill>
            <a:schemeClr val="tx2"/>
          </a:solidFill>
          <a:latin typeface="+mj-lt"/>
          <a:ea typeface="+mj-ea"/>
          <a:cs typeface="+mj-cs"/>
        </a:defRPr>
      </a:lvl1pPr>
      <a:lvl2pPr algn="ctr" rtl="0" eaLnBrk="0" fontAlgn="base" hangingPunct="0">
        <a:spcBef>
          <a:spcPct val="0"/>
        </a:spcBef>
        <a:spcAft>
          <a:spcPct val="0"/>
        </a:spcAft>
        <a:defRPr sz="5200">
          <a:solidFill>
            <a:schemeClr val="tx2"/>
          </a:solidFill>
          <a:latin typeface="Arial" charset="0"/>
          <a:cs typeface="Arial" charset="0"/>
        </a:defRPr>
      </a:lvl2pPr>
      <a:lvl3pPr algn="ctr" rtl="0" eaLnBrk="0" fontAlgn="base" hangingPunct="0">
        <a:spcBef>
          <a:spcPct val="0"/>
        </a:spcBef>
        <a:spcAft>
          <a:spcPct val="0"/>
        </a:spcAft>
        <a:defRPr sz="5200">
          <a:solidFill>
            <a:schemeClr val="tx2"/>
          </a:solidFill>
          <a:latin typeface="Arial" charset="0"/>
          <a:cs typeface="Arial" charset="0"/>
        </a:defRPr>
      </a:lvl3pPr>
      <a:lvl4pPr algn="ctr" rtl="0" eaLnBrk="0" fontAlgn="base" hangingPunct="0">
        <a:spcBef>
          <a:spcPct val="0"/>
        </a:spcBef>
        <a:spcAft>
          <a:spcPct val="0"/>
        </a:spcAft>
        <a:defRPr sz="5200">
          <a:solidFill>
            <a:schemeClr val="tx2"/>
          </a:solidFill>
          <a:latin typeface="Arial" charset="0"/>
          <a:cs typeface="Arial" charset="0"/>
        </a:defRPr>
      </a:lvl4pPr>
      <a:lvl5pPr algn="ctr" rtl="0" eaLnBrk="0" fontAlgn="base" hangingPunct="0">
        <a:spcBef>
          <a:spcPct val="0"/>
        </a:spcBef>
        <a:spcAft>
          <a:spcPct val="0"/>
        </a:spcAft>
        <a:defRPr sz="5200">
          <a:solidFill>
            <a:schemeClr val="tx2"/>
          </a:solidFill>
          <a:latin typeface="Arial" charset="0"/>
          <a:cs typeface="Arial" charset="0"/>
        </a:defRPr>
      </a:lvl5pPr>
      <a:lvl6pPr marL="540045" algn="ctr" rtl="0" fontAlgn="base">
        <a:spcBef>
          <a:spcPct val="0"/>
        </a:spcBef>
        <a:spcAft>
          <a:spcPct val="0"/>
        </a:spcAft>
        <a:defRPr sz="5200">
          <a:solidFill>
            <a:schemeClr val="tx2"/>
          </a:solidFill>
          <a:latin typeface="Arial" charset="0"/>
          <a:cs typeface="Arial" charset="0"/>
        </a:defRPr>
      </a:lvl6pPr>
      <a:lvl7pPr marL="1080089" algn="ctr" rtl="0" fontAlgn="base">
        <a:spcBef>
          <a:spcPct val="0"/>
        </a:spcBef>
        <a:spcAft>
          <a:spcPct val="0"/>
        </a:spcAft>
        <a:defRPr sz="5200">
          <a:solidFill>
            <a:schemeClr val="tx2"/>
          </a:solidFill>
          <a:latin typeface="Arial" charset="0"/>
          <a:cs typeface="Arial" charset="0"/>
        </a:defRPr>
      </a:lvl7pPr>
      <a:lvl8pPr marL="1620134" algn="ctr" rtl="0" fontAlgn="base">
        <a:spcBef>
          <a:spcPct val="0"/>
        </a:spcBef>
        <a:spcAft>
          <a:spcPct val="0"/>
        </a:spcAft>
        <a:defRPr sz="5200">
          <a:solidFill>
            <a:schemeClr val="tx2"/>
          </a:solidFill>
          <a:latin typeface="Arial" charset="0"/>
          <a:cs typeface="Arial" charset="0"/>
        </a:defRPr>
      </a:lvl8pPr>
      <a:lvl9pPr marL="2160179" algn="ctr" rtl="0" fontAlgn="base">
        <a:spcBef>
          <a:spcPct val="0"/>
        </a:spcBef>
        <a:spcAft>
          <a:spcPct val="0"/>
        </a:spcAft>
        <a:defRPr sz="5200">
          <a:solidFill>
            <a:schemeClr val="tx2"/>
          </a:solidFill>
          <a:latin typeface="Arial" charset="0"/>
          <a:cs typeface="Arial" charset="0"/>
        </a:defRPr>
      </a:lvl9pPr>
    </p:titleStyle>
    <p:bodyStyle>
      <a:lvl1pPr marL="404813" indent="-404813" algn="l" rtl="0" eaLnBrk="0" fontAlgn="base" hangingPunct="0">
        <a:spcBef>
          <a:spcPct val="20000"/>
        </a:spcBef>
        <a:spcAft>
          <a:spcPct val="0"/>
        </a:spcAft>
        <a:buChar char="•"/>
        <a:defRPr sz="3800">
          <a:solidFill>
            <a:schemeClr val="tx1"/>
          </a:solidFill>
          <a:latin typeface="+mn-lt"/>
          <a:ea typeface="+mn-ea"/>
          <a:cs typeface="+mn-cs"/>
        </a:defRPr>
      </a:lvl1pPr>
      <a:lvl2pPr marL="876300" indent="-336550" algn="l" rtl="0" eaLnBrk="0" fontAlgn="base" hangingPunct="0">
        <a:spcBef>
          <a:spcPct val="20000"/>
        </a:spcBef>
        <a:spcAft>
          <a:spcPct val="0"/>
        </a:spcAft>
        <a:buChar char="–"/>
        <a:defRPr sz="3300">
          <a:solidFill>
            <a:schemeClr val="tx1"/>
          </a:solidFill>
          <a:latin typeface="+mn-lt"/>
          <a:cs typeface="+mn-cs"/>
        </a:defRPr>
      </a:lvl2pPr>
      <a:lvl3pPr marL="1349375" indent="-269875" algn="l" rtl="0" eaLnBrk="0" fontAlgn="base" hangingPunct="0">
        <a:spcBef>
          <a:spcPct val="20000"/>
        </a:spcBef>
        <a:spcAft>
          <a:spcPct val="0"/>
        </a:spcAft>
        <a:buChar char="•"/>
        <a:defRPr sz="2800">
          <a:solidFill>
            <a:schemeClr val="tx1"/>
          </a:solidFill>
          <a:latin typeface="+mn-lt"/>
          <a:cs typeface="+mn-cs"/>
        </a:defRPr>
      </a:lvl3pPr>
      <a:lvl4pPr marL="1889125" indent="-269875" algn="l" rtl="0" eaLnBrk="0" fontAlgn="base" hangingPunct="0">
        <a:spcBef>
          <a:spcPct val="20000"/>
        </a:spcBef>
        <a:spcAft>
          <a:spcPct val="0"/>
        </a:spcAft>
        <a:buChar char="–"/>
        <a:defRPr sz="2400">
          <a:solidFill>
            <a:schemeClr val="tx1"/>
          </a:solidFill>
          <a:latin typeface="+mn-lt"/>
          <a:cs typeface="+mn-cs"/>
        </a:defRPr>
      </a:lvl4pPr>
      <a:lvl5pPr marL="2428875" indent="-269875" algn="l" rtl="0" eaLnBrk="0" fontAlgn="base" hangingPunct="0">
        <a:spcBef>
          <a:spcPct val="20000"/>
        </a:spcBef>
        <a:spcAft>
          <a:spcPct val="0"/>
        </a:spcAft>
        <a:buChar char="»"/>
        <a:defRPr sz="2400">
          <a:solidFill>
            <a:schemeClr val="tx1"/>
          </a:solidFill>
          <a:latin typeface="+mn-lt"/>
          <a:cs typeface="+mn-cs"/>
        </a:defRPr>
      </a:lvl5pPr>
      <a:lvl6pPr marL="2970246" indent="-270022" algn="l" rtl="0" fontAlgn="base">
        <a:spcBef>
          <a:spcPct val="20000"/>
        </a:spcBef>
        <a:spcAft>
          <a:spcPct val="0"/>
        </a:spcAft>
        <a:buChar char="»"/>
        <a:defRPr sz="2400">
          <a:solidFill>
            <a:schemeClr val="tx1"/>
          </a:solidFill>
          <a:latin typeface="+mn-lt"/>
          <a:cs typeface="+mn-cs"/>
        </a:defRPr>
      </a:lvl6pPr>
      <a:lvl7pPr marL="3510290" indent="-270022" algn="l" rtl="0" fontAlgn="base">
        <a:spcBef>
          <a:spcPct val="20000"/>
        </a:spcBef>
        <a:spcAft>
          <a:spcPct val="0"/>
        </a:spcAft>
        <a:buChar char="»"/>
        <a:defRPr sz="2400">
          <a:solidFill>
            <a:schemeClr val="tx1"/>
          </a:solidFill>
          <a:latin typeface="+mn-lt"/>
          <a:cs typeface="+mn-cs"/>
        </a:defRPr>
      </a:lvl7pPr>
      <a:lvl8pPr marL="4050335" indent="-270022" algn="l" rtl="0" fontAlgn="base">
        <a:spcBef>
          <a:spcPct val="20000"/>
        </a:spcBef>
        <a:spcAft>
          <a:spcPct val="0"/>
        </a:spcAft>
        <a:buChar char="»"/>
        <a:defRPr sz="2400">
          <a:solidFill>
            <a:schemeClr val="tx1"/>
          </a:solidFill>
          <a:latin typeface="+mn-lt"/>
          <a:cs typeface="+mn-cs"/>
        </a:defRPr>
      </a:lvl8pPr>
      <a:lvl9pPr marL="4590379" indent="-270022" algn="l" rtl="0" fontAlgn="base">
        <a:spcBef>
          <a:spcPct val="20000"/>
        </a:spcBef>
        <a:spcAft>
          <a:spcPct val="0"/>
        </a:spcAft>
        <a:buChar char="»"/>
        <a:defRPr sz="2400">
          <a:solidFill>
            <a:schemeClr val="tx1"/>
          </a:solidFill>
          <a:latin typeface="+mn-lt"/>
          <a:cs typeface="+mn-cs"/>
        </a:defRPr>
      </a:lvl9pPr>
    </p:bodyStyle>
    <p:otherStyle>
      <a:defPPr>
        <a:defRPr lang="es-ES"/>
      </a:defPPr>
      <a:lvl1pPr marL="0" algn="l" defTabSz="1080089" rtl="0" eaLnBrk="1" latinLnBrk="0" hangingPunct="1">
        <a:defRPr sz="2100" kern="1200">
          <a:solidFill>
            <a:schemeClr val="tx1"/>
          </a:solidFill>
          <a:latin typeface="+mn-lt"/>
          <a:ea typeface="+mn-ea"/>
          <a:cs typeface="+mn-cs"/>
        </a:defRPr>
      </a:lvl1pPr>
      <a:lvl2pPr marL="540045" algn="l" defTabSz="1080089" rtl="0" eaLnBrk="1" latinLnBrk="0" hangingPunct="1">
        <a:defRPr sz="2100" kern="1200">
          <a:solidFill>
            <a:schemeClr val="tx1"/>
          </a:solidFill>
          <a:latin typeface="+mn-lt"/>
          <a:ea typeface="+mn-ea"/>
          <a:cs typeface="+mn-cs"/>
        </a:defRPr>
      </a:lvl2pPr>
      <a:lvl3pPr marL="1080089" algn="l" defTabSz="1080089" rtl="0" eaLnBrk="1" latinLnBrk="0" hangingPunct="1">
        <a:defRPr sz="2100" kern="1200">
          <a:solidFill>
            <a:schemeClr val="tx1"/>
          </a:solidFill>
          <a:latin typeface="+mn-lt"/>
          <a:ea typeface="+mn-ea"/>
          <a:cs typeface="+mn-cs"/>
        </a:defRPr>
      </a:lvl3pPr>
      <a:lvl4pPr marL="1620134" algn="l" defTabSz="1080089" rtl="0" eaLnBrk="1" latinLnBrk="0" hangingPunct="1">
        <a:defRPr sz="2100" kern="1200">
          <a:solidFill>
            <a:schemeClr val="tx1"/>
          </a:solidFill>
          <a:latin typeface="+mn-lt"/>
          <a:ea typeface="+mn-ea"/>
          <a:cs typeface="+mn-cs"/>
        </a:defRPr>
      </a:lvl4pPr>
      <a:lvl5pPr marL="2160179" algn="l" defTabSz="1080089" rtl="0" eaLnBrk="1" latinLnBrk="0" hangingPunct="1">
        <a:defRPr sz="2100" kern="1200">
          <a:solidFill>
            <a:schemeClr val="tx1"/>
          </a:solidFill>
          <a:latin typeface="+mn-lt"/>
          <a:ea typeface="+mn-ea"/>
          <a:cs typeface="+mn-cs"/>
        </a:defRPr>
      </a:lvl5pPr>
      <a:lvl6pPr marL="2700223" algn="l" defTabSz="1080089" rtl="0" eaLnBrk="1" latinLnBrk="0" hangingPunct="1">
        <a:defRPr sz="2100" kern="1200">
          <a:solidFill>
            <a:schemeClr val="tx1"/>
          </a:solidFill>
          <a:latin typeface="+mn-lt"/>
          <a:ea typeface="+mn-ea"/>
          <a:cs typeface="+mn-cs"/>
        </a:defRPr>
      </a:lvl6pPr>
      <a:lvl7pPr marL="3240268" algn="l" defTabSz="1080089" rtl="0" eaLnBrk="1" latinLnBrk="0" hangingPunct="1">
        <a:defRPr sz="2100" kern="1200">
          <a:solidFill>
            <a:schemeClr val="tx1"/>
          </a:solidFill>
          <a:latin typeface="+mn-lt"/>
          <a:ea typeface="+mn-ea"/>
          <a:cs typeface="+mn-cs"/>
        </a:defRPr>
      </a:lvl7pPr>
      <a:lvl8pPr marL="3780312" algn="l" defTabSz="1080089" rtl="0" eaLnBrk="1" latinLnBrk="0" hangingPunct="1">
        <a:defRPr sz="2100" kern="1200">
          <a:solidFill>
            <a:schemeClr val="tx1"/>
          </a:solidFill>
          <a:latin typeface="+mn-lt"/>
          <a:ea typeface="+mn-ea"/>
          <a:cs typeface="+mn-cs"/>
        </a:defRPr>
      </a:lvl8pPr>
      <a:lvl9pPr marL="4320357" algn="l" defTabSz="1080089"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gif"/><Relationship Id="rId3" Type="http://schemas.openxmlformats.org/officeDocument/2006/relationships/image" Target="../media/image2.gif"/><Relationship Id="rId7" Type="http://schemas.openxmlformats.org/officeDocument/2006/relationships/image" Target="../media/image6.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4.jpeg"/><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hyperlink" Target="http://internacional.elpais.com/internacional/2017/02/10/actualidad/1486711711_361126.html" TargetMode="External"/><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42.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43.jpeg"/></Relationships>
</file>

<file path=ppt/slides/_rels/slide44.xml.rels><?xml version="1.0" encoding="UTF-8" standalone="yes"?>
<Relationships xmlns="http://schemas.openxmlformats.org/package/2006/relationships"><Relationship Id="rId8" Type="http://schemas.openxmlformats.org/officeDocument/2006/relationships/image" Target="../media/image47.png"/><Relationship Id="rId13" Type="http://schemas.openxmlformats.org/officeDocument/2006/relationships/hyperlink" Target="https://vk.com/mispps" TargetMode="External"/><Relationship Id="rId3" Type="http://schemas.openxmlformats.org/officeDocument/2006/relationships/image" Target="../media/image44.png"/><Relationship Id="rId7" Type="http://schemas.openxmlformats.org/officeDocument/2006/relationships/hyperlink" Target="https://www.facebook.com/mispps" TargetMode="External"/><Relationship Id="rId12" Type="http://schemas.openxmlformats.org/officeDocument/2006/relationships/image" Target="../media/image4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6.png"/><Relationship Id="rId11" Type="http://schemas.openxmlformats.org/officeDocument/2006/relationships/hyperlink" Target="https://plus.google.com/+Mispps/" TargetMode="External"/><Relationship Id="rId5" Type="http://schemas.openxmlformats.org/officeDocument/2006/relationships/image" Target="../media/image45.png"/><Relationship Id="rId10" Type="http://schemas.openxmlformats.org/officeDocument/2006/relationships/image" Target="../media/image4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descr="illusion-013"/>
          <p:cNvPicPr>
            <a:picLocks noChangeAspect="1" noChangeArrowheads="1"/>
          </p:cNvPicPr>
          <p:nvPr/>
        </p:nvPicPr>
        <p:blipFill>
          <a:blip r:embed="rId3" cstate="print">
            <a:duotone>
              <a:prstClr val="black"/>
              <a:schemeClr val="accent5">
                <a:tint val="45000"/>
                <a:satMod val="400000"/>
              </a:schemeClr>
            </a:duotone>
          </a:blip>
          <a:srcRect/>
          <a:stretch>
            <a:fillRect/>
          </a:stretch>
        </p:blipFill>
        <p:spPr bwMode="auto">
          <a:xfrm>
            <a:off x="0" y="0"/>
            <a:ext cx="11269663" cy="7653902"/>
          </a:xfrm>
          <a:prstGeom prst="rect">
            <a:avLst/>
          </a:prstGeom>
          <a:noFill/>
          <a:ln w="9525">
            <a:noFill/>
            <a:miter lim="800000"/>
            <a:headEnd/>
            <a:tailEnd/>
          </a:ln>
        </p:spPr>
      </p:pic>
      <p:pic>
        <p:nvPicPr>
          <p:cNvPr id="3075" name="Image 2" descr="swirlrainbw3.gif"/>
          <p:cNvPicPr>
            <a:picLocks noChangeAspect="1"/>
          </p:cNvPicPr>
          <p:nvPr/>
        </p:nvPicPr>
        <p:blipFill>
          <a:blip r:embed="rId4"/>
          <a:srcRect/>
          <a:stretch>
            <a:fillRect/>
          </a:stretch>
        </p:blipFill>
        <p:spPr bwMode="auto">
          <a:xfrm rot="5400000">
            <a:off x="-3773487" y="3773487"/>
            <a:ext cx="7632700" cy="85725"/>
          </a:xfrm>
          <a:prstGeom prst="rect">
            <a:avLst/>
          </a:prstGeom>
          <a:noFill/>
          <a:ln w="9525">
            <a:noFill/>
            <a:miter lim="800000"/>
            <a:headEnd/>
            <a:tailEnd/>
          </a:ln>
        </p:spPr>
      </p:pic>
      <p:pic>
        <p:nvPicPr>
          <p:cNvPr id="3076" name="Image 2" descr="swirlrainbw3.gif"/>
          <p:cNvPicPr>
            <a:picLocks noChangeAspect="1"/>
          </p:cNvPicPr>
          <p:nvPr/>
        </p:nvPicPr>
        <p:blipFill>
          <a:blip r:embed="rId4"/>
          <a:srcRect/>
          <a:stretch>
            <a:fillRect/>
          </a:stretch>
        </p:blipFill>
        <p:spPr bwMode="auto">
          <a:xfrm rot="5400000">
            <a:off x="7410451" y="3773487"/>
            <a:ext cx="7632700" cy="85725"/>
          </a:xfrm>
          <a:prstGeom prst="rect">
            <a:avLst/>
          </a:prstGeom>
          <a:noFill/>
          <a:ln w="9525">
            <a:noFill/>
            <a:miter lim="800000"/>
            <a:headEnd/>
            <a:tailEnd/>
          </a:ln>
        </p:spPr>
      </p:pic>
      <p:pic>
        <p:nvPicPr>
          <p:cNvPr id="3077" name="Image 2" descr="swirlrainbw3.gif"/>
          <p:cNvPicPr>
            <a:picLocks noChangeAspect="1"/>
          </p:cNvPicPr>
          <p:nvPr/>
        </p:nvPicPr>
        <p:blipFill>
          <a:blip r:embed="rId4"/>
          <a:srcRect/>
          <a:stretch>
            <a:fillRect/>
          </a:stretch>
        </p:blipFill>
        <p:spPr bwMode="auto">
          <a:xfrm rot="10800000">
            <a:off x="0" y="0"/>
            <a:ext cx="11269663" cy="77788"/>
          </a:xfrm>
          <a:prstGeom prst="rect">
            <a:avLst/>
          </a:prstGeom>
          <a:noFill/>
          <a:ln w="9525">
            <a:noFill/>
            <a:miter lim="800000"/>
            <a:headEnd/>
            <a:tailEnd/>
          </a:ln>
        </p:spPr>
      </p:pic>
      <p:pic>
        <p:nvPicPr>
          <p:cNvPr id="3078" name="Image 2" descr="swirlrainbw3.gif"/>
          <p:cNvPicPr>
            <a:picLocks noChangeAspect="1"/>
          </p:cNvPicPr>
          <p:nvPr/>
        </p:nvPicPr>
        <p:blipFill>
          <a:blip r:embed="rId4"/>
          <a:srcRect/>
          <a:stretch>
            <a:fillRect/>
          </a:stretch>
        </p:blipFill>
        <p:spPr bwMode="auto">
          <a:xfrm rot="10800000">
            <a:off x="0" y="7550150"/>
            <a:ext cx="11269663" cy="82550"/>
          </a:xfrm>
          <a:prstGeom prst="rect">
            <a:avLst/>
          </a:prstGeom>
          <a:noFill/>
          <a:ln w="9525">
            <a:noFill/>
            <a:miter lim="800000"/>
            <a:headEnd/>
            <a:tailEnd/>
          </a:ln>
        </p:spPr>
      </p:pic>
      <p:pic>
        <p:nvPicPr>
          <p:cNvPr id="3079" name="Picture 2" descr="CARA"/>
          <p:cNvPicPr>
            <a:picLocks noChangeAspect="1" noChangeArrowheads="1"/>
          </p:cNvPicPr>
          <p:nvPr/>
        </p:nvPicPr>
        <p:blipFill>
          <a:blip r:embed="rId5"/>
          <a:srcRect/>
          <a:stretch>
            <a:fillRect/>
          </a:stretch>
        </p:blipFill>
        <p:spPr bwMode="auto">
          <a:xfrm>
            <a:off x="300038" y="6245225"/>
            <a:ext cx="762000" cy="854075"/>
          </a:xfrm>
          <a:prstGeom prst="rect">
            <a:avLst/>
          </a:prstGeom>
          <a:noFill/>
          <a:ln w="38100">
            <a:solidFill>
              <a:srgbClr val="1CDEF8"/>
            </a:solidFill>
            <a:miter lim="800000"/>
            <a:headEnd/>
            <a:tailEnd/>
          </a:ln>
        </p:spPr>
      </p:pic>
      <p:sp>
        <p:nvSpPr>
          <p:cNvPr id="19" name="18 Rectángulo"/>
          <p:cNvSpPr/>
          <p:nvPr/>
        </p:nvSpPr>
        <p:spPr>
          <a:xfrm>
            <a:off x="2439988" y="5087938"/>
            <a:ext cx="3319462" cy="1066800"/>
          </a:xfrm>
          <a:prstGeom prst="rect">
            <a:avLst/>
          </a:prstGeom>
        </p:spPr>
        <p:txBody>
          <a:bodyPr lIns="81272" tIns="40636" rIns="81272" bIns="40636">
            <a:spAutoFit/>
          </a:bodyPr>
          <a:lstStyle/>
          <a:p>
            <a:pPr algn="ctr" fontAlgn="auto">
              <a:spcBef>
                <a:spcPts val="0"/>
              </a:spcBef>
              <a:spcAft>
                <a:spcPts val="0"/>
              </a:spcAft>
              <a:defRPr/>
            </a:pP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cs typeface="+mn-cs"/>
            </a:endParaRPr>
          </a:p>
        </p:txBody>
      </p:sp>
      <p:sp>
        <p:nvSpPr>
          <p:cNvPr id="22" name="WordArt 12"/>
          <p:cNvSpPr>
            <a:spLocks noChangeArrowheads="1" noChangeShapeType="1" noTextEdit="1"/>
          </p:cNvSpPr>
          <p:nvPr/>
        </p:nvSpPr>
        <p:spPr bwMode="auto">
          <a:xfrm>
            <a:off x="1348551" y="2030400"/>
            <a:ext cx="8143932" cy="5602300"/>
          </a:xfrm>
          <a:prstGeom prst="rect">
            <a:avLst/>
          </a:prstGeom>
        </p:spPr>
        <p:txBody>
          <a:bodyPr wrap="none" lIns="81272" tIns="40636" rIns="81272" bIns="40636" fromWordArt="1">
            <a:prstTxWarp prst="textPlain">
              <a:avLst>
                <a:gd name="adj" fmla="val 50000"/>
              </a:avLst>
            </a:prstTxWarp>
          </a:bodyPr>
          <a:lstStyle/>
          <a:p>
            <a:pPr algn="ctr" fontAlgn="auto">
              <a:spcBef>
                <a:spcPts val="0"/>
              </a:spcBef>
              <a:spcAft>
                <a:spcPts val="0"/>
              </a:spcAft>
              <a:defRPr/>
            </a:pPr>
            <a:r>
              <a:rPr lang="es-ES" sz="3200" b="1" i="1" kern="10" dirty="0" smtClean="0">
                <a:ln w="19050">
                  <a:solidFill>
                    <a:srgbClr val="0000FF"/>
                  </a:solidFill>
                  <a:round/>
                  <a:headEnd/>
                  <a:tailEnd/>
                </a:ln>
                <a:solidFill>
                  <a:srgbClr val="FFFF00"/>
                </a:solidFill>
                <a:effectLst>
                  <a:outerShdw dist="35921" dir="2700000" algn="ctr" rotWithShape="0">
                    <a:srgbClr val="990000"/>
                  </a:outerShdw>
                </a:effectLst>
                <a:latin typeface="Comic Sans MS" pitchFamily="66" charset="0"/>
                <a:cs typeface="+mn-cs"/>
              </a:rPr>
              <a:t>Salvar a las</a:t>
            </a:r>
          </a:p>
          <a:p>
            <a:pPr algn="ctr" fontAlgn="auto">
              <a:spcBef>
                <a:spcPts val="0"/>
              </a:spcBef>
              <a:spcAft>
                <a:spcPts val="0"/>
              </a:spcAft>
              <a:defRPr/>
            </a:pPr>
            <a:r>
              <a:rPr lang="es-ES" sz="3200" b="1" i="1" kern="10" smtClean="0">
                <a:ln w="19050">
                  <a:solidFill>
                    <a:srgbClr val="0000FF"/>
                  </a:solidFill>
                  <a:round/>
                  <a:headEnd/>
                  <a:tailEnd/>
                </a:ln>
                <a:solidFill>
                  <a:srgbClr val="FFFF00"/>
                </a:solidFill>
                <a:effectLst>
                  <a:outerShdw dist="35921" dir="2700000" algn="ctr" rotWithShape="0">
                    <a:srgbClr val="990000"/>
                  </a:outerShdw>
                </a:effectLst>
                <a:latin typeface="Comic Sans MS" pitchFamily="66" charset="0"/>
                <a:cs typeface="+mn-cs"/>
              </a:rPr>
              <a:t>Ballenas varadas</a:t>
            </a:r>
            <a:endParaRPr lang="es-ES" sz="1600" b="1" i="1" kern="10" dirty="0">
              <a:ln w="19050">
                <a:solidFill>
                  <a:srgbClr val="0000FF"/>
                </a:solidFill>
                <a:round/>
                <a:headEnd/>
                <a:tailEnd/>
              </a:ln>
              <a:solidFill>
                <a:srgbClr val="FFFF00"/>
              </a:solidFill>
              <a:effectLst>
                <a:outerShdw dist="35921" dir="2700000" algn="ctr" rotWithShape="0">
                  <a:srgbClr val="990000"/>
                </a:outerShdw>
              </a:effectLst>
              <a:latin typeface="Comic Sans MS" pitchFamily="66" charset="0"/>
              <a:cs typeface="+mn-cs"/>
            </a:endParaRPr>
          </a:p>
          <a:p>
            <a:pPr algn="ctr" fontAlgn="auto">
              <a:spcBef>
                <a:spcPts val="0"/>
              </a:spcBef>
              <a:spcAft>
                <a:spcPts val="0"/>
              </a:spcAft>
              <a:defRPr/>
            </a:pP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cs typeface="+mn-cs"/>
            </a:endParaRPr>
          </a:p>
        </p:txBody>
      </p:sp>
      <p:pic>
        <p:nvPicPr>
          <p:cNvPr id="14"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23000"/>
          </a:blip>
          <a:srcRect/>
          <a:stretch>
            <a:fillRect/>
          </a:stretch>
        </p:blipFill>
        <p:spPr bwMode="auto">
          <a:xfrm>
            <a:off x="1134237" y="6173804"/>
            <a:ext cx="2475822" cy="1039579"/>
          </a:xfrm>
          <a:prstGeom prst="rect">
            <a:avLst/>
          </a:prstGeom>
          <a:noFill/>
        </p:spPr>
      </p:pic>
      <p:pic>
        <p:nvPicPr>
          <p:cNvPr id="3083" name="Picture 8"/>
          <p:cNvPicPr>
            <a:picLocks noChangeAspect="1" noChangeArrowheads="1"/>
          </p:cNvPicPr>
          <p:nvPr/>
        </p:nvPicPr>
        <p:blipFill>
          <a:blip r:embed="rId7"/>
          <a:srcRect/>
          <a:stretch>
            <a:fillRect/>
          </a:stretch>
        </p:blipFill>
        <p:spPr bwMode="auto">
          <a:xfrm>
            <a:off x="576263" y="850900"/>
            <a:ext cx="1263650" cy="806450"/>
          </a:xfrm>
          <a:prstGeom prst="rect">
            <a:avLst/>
          </a:prstGeom>
          <a:noFill/>
          <a:ln w="9525">
            <a:noFill/>
            <a:round/>
            <a:headEnd/>
            <a:tailEnd/>
          </a:ln>
        </p:spPr>
      </p:pic>
      <p:pic>
        <p:nvPicPr>
          <p:cNvPr id="3084" name="Picture 12" descr="Image1"/>
          <p:cNvPicPr>
            <a:picLocks noChangeAspect="1" noChangeArrowheads="1" noCrop="1"/>
          </p:cNvPicPr>
          <p:nvPr/>
        </p:nvPicPr>
        <p:blipFill>
          <a:blip r:embed="rId8"/>
          <a:srcRect/>
          <a:stretch>
            <a:fillRect/>
          </a:stretch>
        </p:blipFill>
        <p:spPr bwMode="auto">
          <a:xfrm>
            <a:off x="220663" y="209550"/>
            <a:ext cx="963612" cy="1187450"/>
          </a:xfrm>
          <a:prstGeom prst="rect">
            <a:avLst/>
          </a:prstGeom>
          <a:noFill/>
          <a:ln w="9525">
            <a:noFill/>
            <a:miter lim="800000"/>
            <a:headEnd/>
            <a:tailEnd/>
          </a:ln>
        </p:spPr>
      </p:pic>
    </p:spTree>
  </p:cSld>
  <p:clrMapOvr>
    <a:masterClrMapping/>
  </p:clrMapOvr>
  <p:transition spd="slow" advTm="12000">
    <p:comb/>
    <p:sndAc>
      <p:stSnd>
        <p:snd r:embed="rId2" name="Clayderman-El-ma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32" fill="hold" nodeType="withEffect">
                                  <p:stCondLst>
                                    <p:cond delay="0"/>
                                  </p:stCondLst>
                                  <p:childTnLst>
                                    <p:animEffect transition="out" filter="circle(out)">
                                      <p:cBhvr>
                                        <p:cTn id="20" dur="5000"/>
                                        <p:tgtEl>
                                          <p:spTgt spid="12"/>
                                        </p:tgtEl>
                                      </p:cBhvr>
                                    </p:animEffect>
                                    <p:set>
                                      <p:cBhvr>
                                        <p:cTn id="21" dur="1" fill="hold">
                                          <p:stCondLst>
                                            <p:cond delay="4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3 Rectángulo"/>
          <p:cNvSpPr>
            <a:spLocks noChangeArrowheads="1"/>
          </p:cNvSpPr>
          <p:nvPr/>
        </p:nvSpPr>
        <p:spPr bwMode="auto">
          <a:xfrm>
            <a:off x="2419350" y="2101850"/>
            <a:ext cx="6430963" cy="3543300"/>
          </a:xfrm>
          <a:prstGeom prst="rect">
            <a:avLst/>
          </a:prstGeom>
          <a:noFill/>
          <a:ln w="9525">
            <a:noFill/>
            <a:miter lim="800000"/>
            <a:headEnd/>
            <a:tailEnd/>
          </a:ln>
        </p:spPr>
        <p:txBody>
          <a:bodyPr lIns="95537" tIns="47768" rIns="95537" bIns="47768">
            <a:spAutoFit/>
          </a:bodyPr>
          <a:lstStyle/>
          <a:p>
            <a:pPr algn="ctr"/>
            <a:r>
              <a:rPr lang="es-ES" sz="5600" b="1" dirty="0">
                <a:latin typeface="Comic Sans MS" pitchFamily="66" charset="0"/>
              </a:rPr>
              <a:t>Nueva Zelanda: Voluntarios luchan por salvar </a:t>
            </a:r>
            <a:r>
              <a:rPr lang="es-ES" sz="5600" b="1" dirty="0" smtClean="0">
                <a:latin typeface="Comic Sans MS" pitchFamily="66" charset="0"/>
              </a:rPr>
              <a:t>a las </a:t>
            </a:r>
            <a:r>
              <a:rPr lang="es-ES" sz="5600" b="1" dirty="0">
                <a:latin typeface="Comic Sans MS" pitchFamily="66" charset="0"/>
              </a:rPr>
              <a:t>ballenas varadas.</a:t>
            </a:r>
          </a:p>
        </p:txBody>
      </p:sp>
    </p:spTree>
  </p:cSld>
  <p:clrMapOvr>
    <a:masterClrMapping/>
  </p:clrMapOvr>
  <p:transition spd="slow" advTm="12000">
    <p:comb/>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4" descr="http://ep00.epimg.net/elpais/imagenes/2017/02/10/album/1486712816_549019_1486712888_album_normal.jpg"/>
          <p:cNvPicPr>
            <a:picLocks noChangeAspect="1" noChangeArrowheads="1"/>
          </p:cNvPicPr>
          <p:nvPr/>
        </p:nvPicPr>
        <p:blipFill>
          <a:blip r:embed="rId2"/>
          <a:srcRect/>
          <a:stretch>
            <a:fillRect/>
          </a:stretch>
        </p:blipFill>
        <p:spPr bwMode="auto">
          <a:xfrm>
            <a:off x="0" y="0"/>
            <a:ext cx="11269663" cy="7632700"/>
          </a:xfrm>
          <a:prstGeom prst="rect">
            <a:avLst/>
          </a:prstGeom>
          <a:noFill/>
          <a:ln w="9525">
            <a:noFill/>
            <a:miter lim="800000"/>
            <a:headEnd/>
            <a:tailEnd/>
          </a:ln>
        </p:spPr>
      </p:pic>
    </p:spTree>
  </p:cSld>
  <p:clrMapOvr>
    <a:masterClrMapping/>
  </p:clrMapOvr>
  <p:transition spd="slow" advTm="6000">
    <p:comb/>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Resultado de imagen de ballenas varadas"/>
          <p:cNvPicPr>
            <a:picLocks noChangeAspect="1" noChangeArrowheads="1"/>
          </p:cNvPicPr>
          <p:nvPr/>
        </p:nvPicPr>
        <p:blipFill>
          <a:blip r:embed="rId2"/>
          <a:srcRect/>
          <a:stretch>
            <a:fillRect/>
          </a:stretch>
        </p:blipFill>
        <p:spPr bwMode="auto">
          <a:xfrm>
            <a:off x="0" y="0"/>
            <a:ext cx="11347450" cy="7632700"/>
          </a:xfrm>
          <a:prstGeom prst="rect">
            <a:avLst/>
          </a:prstGeom>
          <a:noFill/>
          <a:ln w="9525">
            <a:noFill/>
            <a:miter lim="800000"/>
            <a:headEnd/>
            <a:tailEnd/>
          </a:ln>
        </p:spPr>
      </p:pic>
    </p:spTree>
  </p:cSld>
  <p:clrMapOvr>
    <a:masterClrMapping/>
  </p:clrMapOvr>
  <p:transition spd="slow" advTm="12000">
    <p:comb/>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1 Rectángulo"/>
          <p:cNvSpPr>
            <a:spLocks noChangeArrowheads="1"/>
          </p:cNvSpPr>
          <p:nvPr/>
        </p:nvSpPr>
        <p:spPr bwMode="auto">
          <a:xfrm>
            <a:off x="2347913" y="2030413"/>
            <a:ext cx="6704012" cy="3786187"/>
          </a:xfrm>
          <a:prstGeom prst="rect">
            <a:avLst/>
          </a:prstGeom>
          <a:noFill/>
          <a:ln w="9525">
            <a:noFill/>
            <a:miter lim="800000"/>
            <a:headEnd/>
            <a:tailEnd/>
          </a:ln>
        </p:spPr>
        <p:txBody>
          <a:bodyPr>
            <a:spAutoFit/>
          </a:bodyPr>
          <a:lstStyle/>
          <a:p>
            <a:pPr algn="ctr"/>
            <a:r>
              <a:rPr lang="es-ES" sz="4800" b="1">
                <a:latin typeface="Comic Sans MS" pitchFamily="66" charset="0"/>
              </a:rPr>
              <a:t>¿Qué llevó a cientos de ballenas a encontrar la muerte en las costas de Nueva Zelanda?</a:t>
            </a:r>
          </a:p>
        </p:txBody>
      </p:sp>
    </p:spTree>
  </p:cSld>
  <p:clrMapOvr>
    <a:masterClrMapping/>
  </p:clrMapOvr>
  <p:transition spd="slow" advTm="12000">
    <p:comb/>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4" descr="Resultado de imagen de Nueva Zelanda: Voluntarios luchan por salvar a ballenas varadas"/>
          <p:cNvPicPr>
            <a:picLocks noChangeAspect="1" noChangeArrowheads="1"/>
          </p:cNvPicPr>
          <p:nvPr/>
        </p:nvPicPr>
        <p:blipFill>
          <a:blip r:embed="rId2"/>
          <a:srcRect/>
          <a:stretch>
            <a:fillRect/>
          </a:stretch>
        </p:blipFill>
        <p:spPr bwMode="auto">
          <a:xfrm>
            <a:off x="0" y="0"/>
            <a:ext cx="11298238" cy="7632700"/>
          </a:xfrm>
          <a:prstGeom prst="rect">
            <a:avLst/>
          </a:prstGeom>
          <a:noFill/>
          <a:ln w="9525">
            <a:noFill/>
            <a:miter lim="800000"/>
            <a:headEnd/>
            <a:tailEnd/>
          </a:ln>
        </p:spPr>
      </p:pic>
      <p:sp>
        <p:nvSpPr>
          <p:cNvPr id="8195" name="3 Rectángulo"/>
          <p:cNvSpPr>
            <a:spLocks noChangeArrowheads="1"/>
          </p:cNvSpPr>
          <p:nvPr/>
        </p:nvSpPr>
        <p:spPr bwMode="auto">
          <a:xfrm>
            <a:off x="6421438" y="5888038"/>
            <a:ext cx="4298950" cy="1204912"/>
          </a:xfrm>
          <a:prstGeom prst="rect">
            <a:avLst/>
          </a:prstGeom>
          <a:noFill/>
          <a:ln w="9525">
            <a:noFill/>
            <a:miter lim="800000"/>
            <a:headEnd/>
            <a:tailEnd/>
          </a:ln>
        </p:spPr>
        <p:txBody>
          <a:bodyPr lIns="95537" tIns="47768" rIns="95537" bIns="47768">
            <a:spAutoFit/>
          </a:bodyPr>
          <a:lstStyle/>
          <a:p>
            <a:pPr algn="r"/>
            <a:r>
              <a:rPr lang="es-ES" sz="2400" b="1">
                <a:latin typeface="Calibri" pitchFamily="34" charset="0"/>
                <a:hlinkClick r:id="rId3"/>
              </a:rPr>
              <a:t>Es el mayor 'suicidio' masivo de cetáceos que se conoce en este milenio en el país. </a:t>
            </a:r>
            <a:endParaRPr lang="es-ES" sz="2400" b="1">
              <a:latin typeface="Calibri" pitchFamily="34" charset="0"/>
            </a:endParaRPr>
          </a:p>
        </p:txBody>
      </p:sp>
    </p:spTree>
  </p:cSld>
  <p:clrMapOvr>
    <a:masterClrMapping/>
  </p:clrMapOvr>
  <p:transition spd="slow" advTm="9000">
    <p:comb/>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Nueva Zelanda: Voluntarios luchan por salvar a ballenas varadas"/>
          <p:cNvPicPr>
            <a:picLocks noChangeAspect="1" noChangeArrowheads="1"/>
          </p:cNvPicPr>
          <p:nvPr/>
        </p:nvPicPr>
        <p:blipFill>
          <a:blip r:embed="rId2"/>
          <a:srcRect/>
          <a:stretch>
            <a:fillRect/>
          </a:stretch>
        </p:blipFill>
        <p:spPr bwMode="auto">
          <a:xfrm>
            <a:off x="0" y="0"/>
            <a:ext cx="11269663" cy="7632700"/>
          </a:xfrm>
          <a:prstGeom prst="rect">
            <a:avLst/>
          </a:prstGeom>
          <a:noFill/>
          <a:ln w="9525">
            <a:noFill/>
            <a:miter lim="800000"/>
            <a:headEnd/>
            <a:tailEnd/>
          </a:ln>
        </p:spPr>
      </p:pic>
    </p:spTree>
  </p:cSld>
  <p:clrMapOvr>
    <a:masterClrMapping/>
  </p:clrMapOvr>
  <p:transition spd="slow" advTm="12000">
    <p:comb/>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1 Rectángulo"/>
          <p:cNvSpPr>
            <a:spLocks noChangeArrowheads="1"/>
          </p:cNvSpPr>
          <p:nvPr/>
        </p:nvSpPr>
        <p:spPr bwMode="auto">
          <a:xfrm>
            <a:off x="2347913" y="1887538"/>
            <a:ext cx="6675437" cy="4035425"/>
          </a:xfrm>
          <a:prstGeom prst="rect">
            <a:avLst/>
          </a:prstGeom>
          <a:noFill/>
          <a:ln w="9525">
            <a:noFill/>
            <a:miter lim="800000"/>
            <a:headEnd/>
            <a:tailEnd/>
          </a:ln>
        </p:spPr>
        <p:txBody>
          <a:bodyPr lIns="95537" tIns="47768" rIns="95537" bIns="47768">
            <a:spAutoFit/>
          </a:bodyPr>
          <a:lstStyle/>
          <a:p>
            <a:pPr algn="ctr"/>
            <a:r>
              <a:rPr lang="es-ES" sz="3200" b="1" dirty="0">
                <a:latin typeface="Comic Sans MS" pitchFamily="66" charset="0"/>
              </a:rPr>
              <a:t>400 ballenas piloto aparecen muertas en Nueva Zelanda</a:t>
            </a:r>
          </a:p>
          <a:p>
            <a:pPr algn="ctr"/>
            <a:r>
              <a:rPr lang="es-ES" sz="3200" b="1" dirty="0">
                <a:latin typeface="Comic Sans MS" pitchFamily="66" charset="0"/>
              </a:rPr>
              <a:t>Decenas de socorristas luchan contra reloj para mantener con vida a las supervivientes a la espera de que suba la marea, mientras vigilan la situación de las que han sido </a:t>
            </a:r>
            <a:r>
              <a:rPr lang="es-ES" sz="3200" b="1" dirty="0" smtClean="0">
                <a:latin typeface="Comic Sans MS" pitchFamily="66" charset="0"/>
              </a:rPr>
              <a:t>reflotadas.</a:t>
            </a:r>
            <a:endParaRPr lang="es-ES" sz="3200" b="1" dirty="0">
              <a:latin typeface="Comic Sans MS" pitchFamily="66" charset="0"/>
            </a:endParaRPr>
          </a:p>
        </p:txBody>
      </p:sp>
    </p:spTree>
  </p:cSld>
  <p:clrMapOvr>
    <a:masterClrMapping/>
  </p:clrMapOvr>
  <p:transition spd="slow" advTm="15000">
    <p:comb/>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Voluntario mojando el cuerpo de una ballena"/>
          <p:cNvPicPr>
            <a:picLocks noChangeAspect="1" noChangeArrowheads="1"/>
          </p:cNvPicPr>
          <p:nvPr/>
        </p:nvPicPr>
        <p:blipFill>
          <a:blip r:embed="rId2"/>
          <a:srcRect/>
          <a:stretch>
            <a:fillRect/>
          </a:stretch>
        </p:blipFill>
        <p:spPr bwMode="auto">
          <a:xfrm>
            <a:off x="0" y="0"/>
            <a:ext cx="11356975" cy="7632700"/>
          </a:xfrm>
          <a:prstGeom prst="rect">
            <a:avLst/>
          </a:prstGeom>
          <a:noFill/>
          <a:ln w="9525">
            <a:noFill/>
            <a:miter lim="800000"/>
            <a:headEnd/>
            <a:tailEnd/>
          </a:ln>
        </p:spPr>
      </p:pic>
      <p:sp>
        <p:nvSpPr>
          <p:cNvPr id="11267" name="2 Rectángulo"/>
          <p:cNvSpPr>
            <a:spLocks noChangeArrowheads="1"/>
          </p:cNvSpPr>
          <p:nvPr/>
        </p:nvSpPr>
        <p:spPr bwMode="auto">
          <a:xfrm>
            <a:off x="347663" y="315913"/>
            <a:ext cx="3849687" cy="1477962"/>
          </a:xfrm>
          <a:prstGeom prst="rect">
            <a:avLst/>
          </a:prstGeom>
          <a:noFill/>
          <a:ln w="9525">
            <a:noFill/>
            <a:miter lim="800000"/>
            <a:headEnd/>
            <a:tailEnd/>
          </a:ln>
        </p:spPr>
        <p:txBody>
          <a:bodyPr>
            <a:spAutoFit/>
          </a:bodyPr>
          <a:lstStyle/>
          <a:p>
            <a:r>
              <a:rPr lang="es-ES" b="1">
                <a:latin typeface="Calibri" pitchFamily="34" charset="0"/>
              </a:rPr>
              <a:t>Ser testigo del varamiento de un delfín o de una ballena es una experiencia profundamente conmovedora, especialmente cuando la acompañas hasta el final de su vida",</a:t>
            </a:r>
          </a:p>
        </p:txBody>
      </p:sp>
    </p:spTree>
  </p:cSld>
  <p:clrMapOvr>
    <a:masterClrMapping/>
  </p:clrMapOvr>
  <p:transition spd="slow" advTm="12000">
    <p:comb/>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Mujer joven con una mano sobre la piel de una ballena"/>
          <p:cNvPicPr>
            <a:picLocks noChangeAspect="1" noChangeArrowheads="1"/>
          </p:cNvPicPr>
          <p:nvPr/>
        </p:nvPicPr>
        <p:blipFill>
          <a:blip r:embed="rId2"/>
          <a:srcRect/>
          <a:stretch>
            <a:fillRect/>
          </a:stretch>
        </p:blipFill>
        <p:spPr bwMode="auto">
          <a:xfrm>
            <a:off x="0" y="0"/>
            <a:ext cx="11356975" cy="7632700"/>
          </a:xfrm>
          <a:prstGeom prst="rect">
            <a:avLst/>
          </a:prstGeom>
          <a:noFill/>
          <a:ln w="9525">
            <a:noFill/>
            <a:miter lim="800000"/>
            <a:headEnd/>
            <a:tailEnd/>
          </a:ln>
        </p:spPr>
      </p:pic>
      <p:sp>
        <p:nvSpPr>
          <p:cNvPr id="12291" name="2 Rectángulo"/>
          <p:cNvSpPr>
            <a:spLocks noChangeArrowheads="1"/>
          </p:cNvSpPr>
          <p:nvPr/>
        </p:nvSpPr>
        <p:spPr bwMode="auto">
          <a:xfrm>
            <a:off x="490538" y="387350"/>
            <a:ext cx="3500437" cy="1570038"/>
          </a:xfrm>
          <a:prstGeom prst="rect">
            <a:avLst/>
          </a:prstGeom>
          <a:noFill/>
          <a:ln w="9525">
            <a:noFill/>
            <a:miter lim="800000"/>
            <a:headEnd/>
            <a:tailEnd/>
          </a:ln>
        </p:spPr>
        <p:txBody>
          <a:bodyPr>
            <a:spAutoFit/>
          </a:bodyPr>
          <a:lstStyle/>
          <a:p>
            <a:r>
              <a:rPr lang="es-ES" sz="2400" b="1">
                <a:solidFill>
                  <a:srgbClr val="FFFF00"/>
                </a:solidFill>
                <a:latin typeface="Calibri" pitchFamily="34" charset="0"/>
              </a:rPr>
              <a:t>Es fundamental mantener a las ballenas frescas mojando constantemente su piel. </a:t>
            </a:r>
          </a:p>
        </p:txBody>
      </p:sp>
    </p:spTree>
  </p:cSld>
  <p:clrMapOvr>
    <a:masterClrMapping/>
  </p:clrMapOvr>
  <p:transition spd="slow" advTm="12000">
    <p:comb/>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Jóvenes sumergidos hasta el pecho haciendo una barrera humana para impedir el varamiento de un nuevo grupo de ballenas"/>
          <p:cNvPicPr>
            <a:picLocks noChangeAspect="1" noChangeArrowheads="1"/>
          </p:cNvPicPr>
          <p:nvPr/>
        </p:nvPicPr>
        <p:blipFill>
          <a:blip r:embed="rId2"/>
          <a:srcRect/>
          <a:stretch>
            <a:fillRect/>
          </a:stretch>
        </p:blipFill>
        <p:spPr bwMode="auto">
          <a:xfrm>
            <a:off x="0" y="0"/>
            <a:ext cx="11356975" cy="7632700"/>
          </a:xfrm>
          <a:prstGeom prst="rect">
            <a:avLst/>
          </a:prstGeom>
          <a:noFill/>
          <a:ln w="9525">
            <a:noFill/>
            <a:miter lim="800000"/>
            <a:headEnd/>
            <a:tailEnd/>
          </a:ln>
        </p:spPr>
      </p:pic>
      <p:sp>
        <p:nvSpPr>
          <p:cNvPr id="13315" name="2 Rectángulo"/>
          <p:cNvSpPr>
            <a:spLocks noChangeArrowheads="1"/>
          </p:cNvSpPr>
          <p:nvPr/>
        </p:nvSpPr>
        <p:spPr bwMode="auto">
          <a:xfrm>
            <a:off x="561975" y="315913"/>
            <a:ext cx="5632450" cy="923925"/>
          </a:xfrm>
          <a:prstGeom prst="rect">
            <a:avLst/>
          </a:prstGeom>
          <a:noFill/>
          <a:ln w="9525">
            <a:noFill/>
            <a:miter lim="800000"/>
            <a:headEnd/>
            <a:tailEnd/>
          </a:ln>
        </p:spPr>
        <p:txBody>
          <a:bodyPr>
            <a:spAutoFit/>
          </a:bodyPr>
          <a:lstStyle/>
          <a:p>
            <a:r>
              <a:rPr lang="es-ES" b="1">
                <a:latin typeface="Calibri" pitchFamily="34" charset="0"/>
              </a:rPr>
              <a:t>Los voluntarios hicieron una barrera humana pero no lograron impedir que un nuevo grupo de ballenas llegara hasta la playa y quedara atrapada. </a:t>
            </a:r>
          </a:p>
        </p:txBody>
      </p:sp>
    </p:spTree>
  </p:cSld>
  <p:clrMapOvr>
    <a:masterClrMapping/>
  </p:clrMapOvr>
  <p:transition spd="slow" advTm="14000">
    <p:comb/>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Decenas de voluntarios sumergidos hasta la cintura en el agua"/>
          <p:cNvPicPr>
            <a:picLocks noChangeAspect="1" noChangeArrowheads="1"/>
          </p:cNvPicPr>
          <p:nvPr/>
        </p:nvPicPr>
        <p:blipFill>
          <a:blip r:embed="rId2"/>
          <a:srcRect/>
          <a:stretch>
            <a:fillRect/>
          </a:stretch>
        </p:blipFill>
        <p:spPr bwMode="auto">
          <a:xfrm>
            <a:off x="0" y="0"/>
            <a:ext cx="11356975" cy="7632700"/>
          </a:xfrm>
          <a:prstGeom prst="rect">
            <a:avLst/>
          </a:prstGeom>
          <a:noFill/>
          <a:ln w="9525">
            <a:noFill/>
            <a:miter lim="800000"/>
            <a:headEnd/>
            <a:tailEnd/>
          </a:ln>
        </p:spPr>
      </p:pic>
      <p:sp>
        <p:nvSpPr>
          <p:cNvPr id="14339" name="2 Rectángulo"/>
          <p:cNvSpPr>
            <a:spLocks noChangeArrowheads="1"/>
          </p:cNvSpPr>
          <p:nvPr/>
        </p:nvSpPr>
        <p:spPr bwMode="auto">
          <a:xfrm>
            <a:off x="561975" y="530225"/>
            <a:ext cx="5632450" cy="646113"/>
          </a:xfrm>
          <a:prstGeom prst="rect">
            <a:avLst/>
          </a:prstGeom>
          <a:noFill/>
          <a:ln w="9525">
            <a:noFill/>
            <a:miter lim="800000"/>
            <a:headEnd/>
            <a:tailEnd/>
          </a:ln>
        </p:spPr>
        <p:txBody>
          <a:bodyPr>
            <a:spAutoFit/>
          </a:bodyPr>
          <a:lstStyle/>
          <a:p>
            <a:r>
              <a:rPr lang="es-ES" b="1">
                <a:latin typeface="Calibri" pitchFamily="34" charset="0"/>
              </a:rPr>
              <a:t>Decenas de voluntarios participan del operativo para salvar a las ballenas piloto en la remota bahía Golden</a:t>
            </a:r>
            <a:r>
              <a:rPr lang="es-ES">
                <a:latin typeface="Calibri" pitchFamily="34" charset="0"/>
              </a:rPr>
              <a:t>. </a:t>
            </a:r>
          </a:p>
        </p:txBody>
      </p:sp>
    </p:spTree>
  </p:cSld>
  <p:clrMapOvr>
    <a:masterClrMapping/>
  </p:clrMapOvr>
  <p:transition spd="slow" advTm="12000">
    <p:comb/>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Nueva Zelanda: Voluntarios luchan por salvar a ballenas varadas"/>
          <p:cNvPicPr>
            <a:picLocks noChangeAspect="1" noChangeArrowheads="1"/>
          </p:cNvPicPr>
          <p:nvPr/>
        </p:nvPicPr>
        <p:blipFill>
          <a:blip r:embed="rId2"/>
          <a:srcRect/>
          <a:stretch>
            <a:fillRect/>
          </a:stretch>
        </p:blipFill>
        <p:spPr bwMode="auto">
          <a:xfrm>
            <a:off x="0" y="0"/>
            <a:ext cx="11282363" cy="7632700"/>
          </a:xfrm>
          <a:prstGeom prst="rect">
            <a:avLst/>
          </a:prstGeom>
          <a:noFill/>
          <a:ln w="9525">
            <a:noFill/>
            <a:miter lim="800000"/>
            <a:headEnd/>
            <a:tailEnd/>
          </a:ln>
        </p:spPr>
      </p:pic>
      <p:sp>
        <p:nvSpPr>
          <p:cNvPr id="15363" name="2 Rectángulo"/>
          <p:cNvSpPr>
            <a:spLocks noChangeArrowheads="1"/>
          </p:cNvSpPr>
          <p:nvPr/>
        </p:nvSpPr>
        <p:spPr bwMode="auto">
          <a:xfrm>
            <a:off x="403225" y="396875"/>
            <a:ext cx="3870325" cy="928688"/>
          </a:xfrm>
          <a:prstGeom prst="rect">
            <a:avLst/>
          </a:prstGeom>
          <a:solidFill>
            <a:srgbClr val="92D050">
              <a:alpha val="50195"/>
            </a:srgbClr>
          </a:solidFill>
          <a:ln w="9525">
            <a:noFill/>
            <a:miter lim="800000"/>
            <a:headEnd/>
            <a:tailEnd/>
          </a:ln>
        </p:spPr>
        <p:txBody>
          <a:bodyPr lIns="95537" tIns="47768" rIns="95537" bIns="47768">
            <a:spAutoFit/>
          </a:bodyPr>
          <a:lstStyle/>
          <a:p>
            <a:r>
              <a:rPr lang="es-ES" b="1">
                <a:latin typeface="Calibri" pitchFamily="34" charset="0"/>
              </a:rPr>
              <a:t>Hay tantos cadáveres en el agua que los voluntarios tienen dificultades para devolver a los cetáceos al océano. </a:t>
            </a:r>
            <a:endParaRPr lang="es-ES">
              <a:latin typeface="Calibri" pitchFamily="34" charset="0"/>
            </a:endParaRPr>
          </a:p>
        </p:txBody>
      </p:sp>
    </p:spTree>
  </p:cSld>
  <p:clrMapOvr>
    <a:masterClrMapping/>
  </p:clrMapOvr>
  <p:transition spd="slow" advTm="12000">
    <p:comb/>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Una ballena piloto varada junto a su bebé"/>
          <p:cNvPicPr>
            <a:picLocks noChangeAspect="1" noChangeArrowheads="1"/>
          </p:cNvPicPr>
          <p:nvPr/>
        </p:nvPicPr>
        <p:blipFill>
          <a:blip r:embed="rId2"/>
          <a:srcRect/>
          <a:stretch>
            <a:fillRect/>
          </a:stretch>
        </p:blipFill>
        <p:spPr bwMode="auto">
          <a:xfrm>
            <a:off x="0" y="0"/>
            <a:ext cx="11269663" cy="7632700"/>
          </a:xfrm>
          <a:prstGeom prst="rect">
            <a:avLst/>
          </a:prstGeom>
          <a:noFill/>
          <a:ln w="9525">
            <a:noFill/>
            <a:miter lim="800000"/>
            <a:headEnd/>
            <a:tailEnd/>
          </a:ln>
        </p:spPr>
      </p:pic>
      <p:sp>
        <p:nvSpPr>
          <p:cNvPr id="16387" name="2 Rectángulo"/>
          <p:cNvSpPr>
            <a:spLocks noChangeArrowheads="1"/>
          </p:cNvSpPr>
          <p:nvPr/>
        </p:nvSpPr>
        <p:spPr bwMode="auto">
          <a:xfrm>
            <a:off x="704850" y="458788"/>
            <a:ext cx="5632450" cy="1200150"/>
          </a:xfrm>
          <a:prstGeom prst="rect">
            <a:avLst/>
          </a:prstGeom>
          <a:noFill/>
          <a:ln w="9525">
            <a:noFill/>
            <a:miter lim="800000"/>
            <a:headEnd/>
            <a:tailEnd/>
          </a:ln>
        </p:spPr>
        <p:txBody>
          <a:bodyPr>
            <a:spAutoFit/>
          </a:bodyPr>
          <a:lstStyle/>
          <a:p>
            <a:r>
              <a:rPr lang="es-ES" b="1">
                <a:latin typeface="Calibri" pitchFamily="34" charset="0"/>
              </a:rPr>
              <a:t>Una ballena piloto varada junto a su bebé. Las ballenas piloto viven en sociedades matriarcales y pasan su vida en grupos integrados por familias grandes. El grupo gira en torno a madres e hijas. </a:t>
            </a:r>
          </a:p>
        </p:txBody>
      </p:sp>
    </p:spTree>
  </p:cSld>
  <p:clrMapOvr>
    <a:masterClrMapping/>
  </p:clrMapOvr>
  <p:transition spd="slow" advTm="15000">
    <p:comb/>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Algunas de las ballenas piloto muertas en la bahía."/>
          <p:cNvPicPr>
            <a:picLocks noChangeAspect="1" noChangeArrowheads="1"/>
          </p:cNvPicPr>
          <p:nvPr/>
        </p:nvPicPr>
        <p:blipFill>
          <a:blip r:embed="rId2"/>
          <a:srcRect/>
          <a:stretch>
            <a:fillRect/>
          </a:stretch>
        </p:blipFill>
        <p:spPr bwMode="auto">
          <a:xfrm>
            <a:off x="0" y="0"/>
            <a:ext cx="11344275" cy="7632700"/>
          </a:xfrm>
          <a:prstGeom prst="rect">
            <a:avLst/>
          </a:prstGeom>
          <a:noFill/>
          <a:ln w="9525">
            <a:noFill/>
            <a:miter lim="800000"/>
            <a:headEnd/>
            <a:tailEnd/>
          </a:ln>
        </p:spPr>
      </p:pic>
      <p:sp>
        <p:nvSpPr>
          <p:cNvPr id="17411" name="2 Rectángulo"/>
          <p:cNvSpPr>
            <a:spLocks noChangeArrowheads="1"/>
          </p:cNvSpPr>
          <p:nvPr/>
        </p:nvSpPr>
        <p:spPr bwMode="auto">
          <a:xfrm>
            <a:off x="5276850" y="458788"/>
            <a:ext cx="5635625" cy="1481137"/>
          </a:xfrm>
          <a:prstGeom prst="rect">
            <a:avLst/>
          </a:prstGeom>
          <a:noFill/>
          <a:ln w="9525">
            <a:noFill/>
            <a:miter lim="800000"/>
            <a:headEnd/>
            <a:tailEnd/>
          </a:ln>
        </p:spPr>
        <p:txBody>
          <a:bodyPr lIns="95537" tIns="47768" rIns="95537" bIns="47768">
            <a:spAutoFit/>
          </a:bodyPr>
          <a:lstStyle/>
          <a:p>
            <a:r>
              <a:rPr lang="es-ES" b="1"/>
              <a:t>Sin embargo, los voluntarios lograron poner en el agua a buena parte de los cetáceos que quedaban con vida y formaron una cadena humana para intentar impedir que vuelvan a encallar.</a:t>
            </a:r>
            <a:endParaRPr lang="es-ES"/>
          </a:p>
        </p:txBody>
      </p:sp>
    </p:spTree>
  </p:cSld>
  <p:clrMapOvr>
    <a:masterClrMapping/>
  </p:clrMapOvr>
  <p:transition spd="slow" advTm="13000">
    <p:comb/>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Joven echando agua a la piel de una ballena"/>
          <p:cNvPicPr>
            <a:picLocks noChangeAspect="1" noChangeArrowheads="1"/>
          </p:cNvPicPr>
          <p:nvPr/>
        </p:nvPicPr>
        <p:blipFill>
          <a:blip r:embed="rId3"/>
          <a:srcRect/>
          <a:stretch>
            <a:fillRect/>
          </a:stretch>
        </p:blipFill>
        <p:spPr bwMode="auto">
          <a:xfrm>
            <a:off x="0" y="0"/>
            <a:ext cx="11356975" cy="7632700"/>
          </a:xfrm>
          <a:prstGeom prst="rect">
            <a:avLst/>
          </a:prstGeom>
          <a:noFill/>
          <a:ln w="9525">
            <a:noFill/>
            <a:miter lim="800000"/>
            <a:headEnd/>
            <a:tailEnd/>
          </a:ln>
        </p:spPr>
      </p:pic>
      <p:sp>
        <p:nvSpPr>
          <p:cNvPr id="18435" name="2 Rectángulo"/>
          <p:cNvSpPr>
            <a:spLocks noChangeArrowheads="1"/>
          </p:cNvSpPr>
          <p:nvPr/>
        </p:nvSpPr>
        <p:spPr bwMode="auto">
          <a:xfrm>
            <a:off x="490538" y="315913"/>
            <a:ext cx="5632450" cy="923925"/>
          </a:xfrm>
          <a:prstGeom prst="rect">
            <a:avLst/>
          </a:prstGeom>
          <a:noFill/>
          <a:ln w="9525">
            <a:noFill/>
            <a:miter lim="800000"/>
            <a:headEnd/>
            <a:tailEnd/>
          </a:ln>
        </p:spPr>
        <p:txBody>
          <a:bodyPr>
            <a:spAutoFit/>
          </a:bodyPr>
          <a:lstStyle/>
          <a:p>
            <a:r>
              <a:rPr lang="es-ES" b="1"/>
              <a:t>Una de las teorías es que las ballenas fueron perseguidas por tiburones, ya que una de ellas presentaba marcas de dientes de tiburón.</a:t>
            </a:r>
          </a:p>
        </p:txBody>
      </p:sp>
    </p:spTree>
  </p:cSld>
  <p:clrMapOvr>
    <a:masterClrMapping/>
  </p:clrMapOvr>
  <p:transition spd="slow" advTm="12000">
    <p:comb/>
    <p:sndAc>
      <p:stSnd>
        <p:snd r:embed="rId2" name="accordeon - aimable-petite fleur.wav"/>
      </p:stSnd>
    </p:sndAc>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Imagen relacionada"/>
          <p:cNvPicPr>
            <a:picLocks noChangeAspect="1" noChangeArrowheads="1"/>
          </p:cNvPicPr>
          <p:nvPr/>
        </p:nvPicPr>
        <p:blipFill>
          <a:blip r:embed="rId2"/>
          <a:srcRect/>
          <a:stretch>
            <a:fillRect/>
          </a:stretch>
        </p:blipFill>
        <p:spPr bwMode="auto">
          <a:xfrm>
            <a:off x="0" y="0"/>
            <a:ext cx="11514138" cy="7632700"/>
          </a:xfrm>
          <a:prstGeom prst="rect">
            <a:avLst/>
          </a:prstGeom>
          <a:noFill/>
          <a:ln w="9525">
            <a:noFill/>
            <a:miter lim="800000"/>
            <a:headEnd/>
            <a:tailEnd/>
          </a:ln>
        </p:spPr>
      </p:pic>
      <p:sp>
        <p:nvSpPr>
          <p:cNvPr id="19459" name="2 Rectángulo"/>
          <p:cNvSpPr>
            <a:spLocks noChangeArrowheads="1"/>
          </p:cNvSpPr>
          <p:nvPr/>
        </p:nvSpPr>
        <p:spPr bwMode="auto">
          <a:xfrm>
            <a:off x="7850188" y="2173288"/>
            <a:ext cx="3419475" cy="1758950"/>
          </a:xfrm>
          <a:prstGeom prst="rect">
            <a:avLst/>
          </a:prstGeom>
          <a:noFill/>
          <a:ln w="9525">
            <a:noFill/>
            <a:miter lim="800000"/>
            <a:headEnd/>
            <a:tailEnd/>
          </a:ln>
        </p:spPr>
        <p:txBody>
          <a:bodyPr lIns="95537" tIns="47768" rIns="95537" bIns="47768">
            <a:spAutoFit/>
          </a:bodyPr>
          <a:lstStyle/>
          <a:p>
            <a:pPr algn="r"/>
            <a:r>
              <a:rPr lang="es-ES" b="1">
                <a:latin typeface="Calibri" pitchFamily="34" charset="0"/>
              </a:rPr>
              <a:t>Fenómenos anteriores más masivos se registraron en 1918, cuando unos mil ejemplares encallaron en las islas Chatham, seguido en importancia por otro de 450 en Auckland en 1985.</a:t>
            </a:r>
            <a:endParaRPr lang="es-ES">
              <a:latin typeface="Calibri" pitchFamily="34" charset="0"/>
            </a:endParaRPr>
          </a:p>
        </p:txBody>
      </p:sp>
    </p:spTree>
  </p:cSld>
  <p:clrMapOvr>
    <a:masterClrMapping/>
  </p:clrMapOvr>
  <p:transition spd="slow" advTm="14000">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Nueva Zelanda: Voluntarios luchan por salvar a ballenas varadas"/>
          <p:cNvPicPr>
            <a:picLocks noChangeAspect="1" noChangeArrowheads="1"/>
          </p:cNvPicPr>
          <p:nvPr/>
        </p:nvPicPr>
        <p:blipFill>
          <a:blip r:embed="rId2"/>
          <a:srcRect/>
          <a:stretch>
            <a:fillRect/>
          </a:stretch>
        </p:blipFill>
        <p:spPr bwMode="auto">
          <a:xfrm>
            <a:off x="0" y="0"/>
            <a:ext cx="11452225" cy="7632700"/>
          </a:xfrm>
          <a:prstGeom prst="rect">
            <a:avLst/>
          </a:prstGeom>
          <a:noFill/>
          <a:ln w="9525">
            <a:noFill/>
            <a:miter lim="800000"/>
            <a:headEnd/>
            <a:tailEnd/>
          </a:ln>
        </p:spPr>
      </p:pic>
      <p:sp>
        <p:nvSpPr>
          <p:cNvPr id="20483" name="2 Rectángulo"/>
          <p:cNvSpPr>
            <a:spLocks noChangeArrowheads="1"/>
          </p:cNvSpPr>
          <p:nvPr/>
        </p:nvSpPr>
        <p:spPr bwMode="auto">
          <a:xfrm>
            <a:off x="6705586" y="887392"/>
            <a:ext cx="4564077" cy="1204465"/>
          </a:xfrm>
          <a:prstGeom prst="rect">
            <a:avLst/>
          </a:prstGeom>
          <a:noFill/>
          <a:ln w="9525">
            <a:noFill/>
            <a:miter lim="800000"/>
            <a:headEnd/>
            <a:tailEnd/>
          </a:ln>
        </p:spPr>
        <p:txBody>
          <a:bodyPr wrap="square" lIns="95537" tIns="47768" rIns="95537" bIns="47768">
            <a:spAutoFit/>
          </a:bodyPr>
          <a:lstStyle/>
          <a:p>
            <a:pPr algn="r"/>
            <a:r>
              <a:rPr lang="es-ES" sz="2400" b="1" dirty="0" smtClean="0">
                <a:solidFill>
                  <a:srgbClr val="FFFF00"/>
                </a:solidFill>
                <a:latin typeface="Calibri" pitchFamily="34" charset="0"/>
              </a:rPr>
              <a:t>La mayoría murió a pesar de los esfuerzos por salvar a las sobrevivientes.</a:t>
            </a:r>
            <a:endParaRPr lang="es-ES" sz="2400" dirty="0">
              <a:solidFill>
                <a:srgbClr val="FFFF00"/>
              </a:solidFill>
              <a:latin typeface="Calibri" pitchFamily="34" charset="0"/>
            </a:endParaRPr>
          </a:p>
        </p:txBody>
      </p:sp>
    </p:spTree>
  </p:cSld>
  <p:clrMapOvr>
    <a:masterClrMapping/>
  </p:clrMapOvr>
  <p:transition spd="slow" advTm="12000">
    <p:comb/>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En febrero de 2015 se organizó un operativo para intentar salvar a 200 ballenas piloto que quedaron atrapadas en la misma zona de Farewell Spit, pero no impidió que la mayoría pereciera en el lugar. El mayor 'suicidio colectivo' de ballenas en una playa data de 1918, cuando 1.000 cetáceos encallaron en las remotas islas Chatham; el segundo incidente en número ocurrió en 1985 en Auckland, con 450 ballenas varadas."/>
          <p:cNvPicPr>
            <a:picLocks noChangeAspect="1" noChangeArrowheads="1"/>
          </p:cNvPicPr>
          <p:nvPr/>
        </p:nvPicPr>
        <p:blipFill>
          <a:blip r:embed="rId2"/>
          <a:srcRect/>
          <a:stretch>
            <a:fillRect/>
          </a:stretch>
        </p:blipFill>
        <p:spPr bwMode="auto">
          <a:xfrm>
            <a:off x="0" y="0"/>
            <a:ext cx="11269663" cy="7632700"/>
          </a:xfrm>
          <a:prstGeom prst="rect">
            <a:avLst/>
          </a:prstGeom>
          <a:noFill/>
          <a:ln w="9525">
            <a:noFill/>
            <a:miter lim="800000"/>
            <a:headEnd/>
            <a:tailEnd/>
          </a:ln>
        </p:spPr>
      </p:pic>
      <p:sp>
        <p:nvSpPr>
          <p:cNvPr id="21507" name="2 Rectángulo"/>
          <p:cNvSpPr>
            <a:spLocks noChangeArrowheads="1"/>
          </p:cNvSpPr>
          <p:nvPr/>
        </p:nvSpPr>
        <p:spPr bwMode="auto">
          <a:xfrm>
            <a:off x="561975" y="5959475"/>
            <a:ext cx="5635625" cy="927100"/>
          </a:xfrm>
          <a:prstGeom prst="rect">
            <a:avLst/>
          </a:prstGeom>
          <a:noFill/>
          <a:ln w="9525">
            <a:noFill/>
            <a:miter lim="800000"/>
            <a:headEnd/>
            <a:tailEnd/>
          </a:ln>
        </p:spPr>
        <p:txBody>
          <a:bodyPr lIns="95537" tIns="47768" rIns="95537" bIns="47768">
            <a:spAutoFit/>
          </a:bodyPr>
          <a:lstStyle/>
          <a:p>
            <a:r>
              <a:rPr lang="es-ES" b="1">
                <a:solidFill>
                  <a:srgbClr val="FFFF00"/>
                </a:solidFill>
                <a:latin typeface="Calibri" pitchFamily="34" charset="0"/>
              </a:rPr>
              <a:t>Un 70% había perecido y que las perspectivas de rescate para intentar devolver con vida a alta mar a las restantes no eran demasiado optimistas.</a:t>
            </a:r>
            <a:endParaRPr lang="es-ES">
              <a:solidFill>
                <a:srgbClr val="FFFF00"/>
              </a:solidFill>
              <a:latin typeface="Calibri" pitchFamily="34" charset="0"/>
            </a:endParaRPr>
          </a:p>
        </p:txBody>
      </p:sp>
    </p:spTree>
  </p:cSld>
  <p:clrMapOvr>
    <a:masterClrMapping/>
  </p:clrMapOvr>
  <p:transition spd="slow" advTm="12000">
    <p:comb/>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1 Rectángulo"/>
          <p:cNvSpPr>
            <a:spLocks noChangeArrowheads="1"/>
          </p:cNvSpPr>
          <p:nvPr/>
        </p:nvSpPr>
        <p:spPr bwMode="auto">
          <a:xfrm>
            <a:off x="1990725" y="1530350"/>
            <a:ext cx="7716838" cy="4524375"/>
          </a:xfrm>
          <a:prstGeom prst="rect">
            <a:avLst/>
          </a:prstGeom>
          <a:noFill/>
          <a:ln w="9525">
            <a:noFill/>
            <a:miter lim="800000"/>
            <a:headEnd/>
            <a:tailEnd/>
          </a:ln>
        </p:spPr>
        <p:txBody>
          <a:bodyPr>
            <a:spAutoFit/>
          </a:bodyPr>
          <a:lstStyle/>
          <a:p>
            <a:r>
              <a:rPr lang="es-ES" sz="2400">
                <a:latin typeface="Comic Sans MS" pitchFamily="66" charset="0"/>
              </a:rPr>
              <a:t>Cada minuto cuenta y lo que está en juego es la vida de cientos de ballenas.</a:t>
            </a:r>
          </a:p>
          <a:p>
            <a:r>
              <a:rPr lang="es-ES" sz="2400" b="1">
                <a:latin typeface="Comic Sans MS" pitchFamily="66" charset="0"/>
              </a:rPr>
              <a:t>Unas 240 ballenas piloto se sumaron este sábado a las más de 400 que ya habían quedado varadas </a:t>
            </a:r>
            <a:r>
              <a:rPr lang="es-ES" sz="2400">
                <a:latin typeface="Comic Sans MS" pitchFamily="66" charset="0"/>
              </a:rPr>
              <a:t>durante la semana en las </a:t>
            </a:r>
            <a:r>
              <a:rPr lang="es-ES" sz="2400" b="1">
                <a:latin typeface="Comic Sans MS" pitchFamily="66" charset="0"/>
              </a:rPr>
              <a:t>costas de Nueva Zelanda</a:t>
            </a:r>
            <a:r>
              <a:rPr lang="es-ES" sz="2400">
                <a:latin typeface="Comic Sans MS" pitchFamily="66" charset="0"/>
              </a:rPr>
              <a:t>.</a:t>
            </a:r>
          </a:p>
          <a:p>
            <a:r>
              <a:rPr lang="es-ES" sz="2400">
                <a:latin typeface="Comic Sans MS" pitchFamily="66" charset="0"/>
              </a:rPr>
              <a:t>Del primer grupo de 400 cetáceos </a:t>
            </a:r>
            <a:r>
              <a:rPr lang="es-ES" sz="2400" b="1">
                <a:latin typeface="Comic Sans MS" pitchFamily="66" charset="0"/>
              </a:rPr>
              <a:t>cerca de 300 fallecieron</a:t>
            </a:r>
            <a:r>
              <a:rPr lang="es-ES" sz="2400">
                <a:latin typeface="Comic Sans MS" pitchFamily="66" charset="0"/>
              </a:rPr>
              <a:t>. Los otros </a:t>
            </a:r>
            <a:r>
              <a:rPr lang="es-ES" sz="2400" b="1">
                <a:latin typeface="Comic Sans MS" pitchFamily="66" charset="0"/>
              </a:rPr>
              <a:t>100 pudieron ser reflotados</a:t>
            </a:r>
            <a:r>
              <a:rPr lang="es-ES" sz="2400">
                <a:latin typeface="Comic Sans MS" pitchFamily="66" charset="0"/>
              </a:rPr>
              <a:t> y conducidos al mar por voluntarios.</a:t>
            </a:r>
          </a:p>
          <a:p>
            <a:r>
              <a:rPr lang="es-ES" sz="2400">
                <a:latin typeface="Comic Sans MS" pitchFamily="66" charset="0"/>
              </a:rPr>
              <a:t>Ante la llegada del nuevo grupo de ballenas, decenas de voluntarios echan agua constantemente a los cetáceos para mantenerlos frescos, con la esperanza de que sea posible reflotarlos cuando suba la marea. </a:t>
            </a:r>
          </a:p>
        </p:txBody>
      </p:sp>
    </p:spTree>
  </p:cSld>
  <p:clrMapOvr>
    <a:masterClrMapping/>
  </p:clrMapOvr>
  <p:transition spd="slow" advTm="27000">
    <p:comb/>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Nueva Zelanda: Voluntarios luchan por salvar a ballenas varadas"/>
          <p:cNvPicPr>
            <a:picLocks noChangeAspect="1" noChangeArrowheads="1"/>
          </p:cNvPicPr>
          <p:nvPr/>
        </p:nvPicPr>
        <p:blipFill>
          <a:blip r:embed="rId2"/>
          <a:srcRect/>
          <a:stretch>
            <a:fillRect/>
          </a:stretch>
        </p:blipFill>
        <p:spPr bwMode="auto">
          <a:xfrm>
            <a:off x="0" y="0"/>
            <a:ext cx="11410950" cy="7632700"/>
          </a:xfrm>
          <a:prstGeom prst="rect">
            <a:avLst/>
          </a:prstGeom>
          <a:noFill/>
          <a:ln w="9525">
            <a:noFill/>
            <a:miter lim="800000"/>
            <a:headEnd/>
            <a:tailEnd/>
          </a:ln>
        </p:spPr>
      </p:pic>
    </p:spTree>
  </p:cSld>
  <p:clrMapOvr>
    <a:masterClrMapping/>
  </p:clrMapOvr>
  <p:transition spd="slow" advTm="12000">
    <p:comb/>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Nueva Zelanda: Voluntarios luchan por salvar a ballenas varadas"/>
          <p:cNvPicPr>
            <a:picLocks noChangeAspect="1" noChangeArrowheads="1"/>
          </p:cNvPicPr>
          <p:nvPr/>
        </p:nvPicPr>
        <p:blipFill>
          <a:blip r:embed="rId2"/>
          <a:srcRect/>
          <a:stretch>
            <a:fillRect/>
          </a:stretch>
        </p:blipFill>
        <p:spPr bwMode="auto">
          <a:xfrm>
            <a:off x="0" y="0"/>
            <a:ext cx="11337925" cy="7632700"/>
          </a:xfrm>
          <a:prstGeom prst="rect">
            <a:avLst/>
          </a:prstGeom>
          <a:noFill/>
          <a:ln w="9525">
            <a:noFill/>
            <a:miter lim="800000"/>
            <a:headEnd/>
            <a:tailEnd/>
          </a:ln>
        </p:spPr>
      </p:pic>
      <p:sp>
        <p:nvSpPr>
          <p:cNvPr id="24579" name="2 Rectángulo"/>
          <p:cNvSpPr>
            <a:spLocks noChangeArrowheads="1"/>
          </p:cNvSpPr>
          <p:nvPr/>
        </p:nvSpPr>
        <p:spPr bwMode="auto">
          <a:xfrm>
            <a:off x="919163" y="5959475"/>
            <a:ext cx="5635625" cy="1204913"/>
          </a:xfrm>
          <a:prstGeom prst="rect">
            <a:avLst/>
          </a:prstGeom>
          <a:noFill/>
          <a:ln w="9525">
            <a:noFill/>
            <a:miter lim="800000"/>
            <a:headEnd/>
            <a:tailEnd/>
          </a:ln>
        </p:spPr>
        <p:txBody>
          <a:bodyPr lIns="95537" tIns="47768" rIns="95537" bIns="47768">
            <a:spAutoFit/>
          </a:bodyPr>
          <a:lstStyle/>
          <a:p>
            <a:r>
              <a:rPr lang="es-ES" b="1">
                <a:solidFill>
                  <a:srgbClr val="FFFF00"/>
                </a:solidFill>
                <a:latin typeface="Calibri" pitchFamily="34" charset="0"/>
              </a:rPr>
              <a:t>"Con esta cantidad de ejemplares muertos, hay que asumir que las demás se encuentran en mal estado ", explicó un responsable a Radio Nueva Zelanda.</a:t>
            </a:r>
          </a:p>
          <a:p>
            <a:r>
              <a:rPr lang="es-ES" b="1">
                <a:solidFill>
                  <a:srgbClr val="FFFF00"/>
                </a:solidFill>
                <a:latin typeface="Calibri" pitchFamily="34" charset="0"/>
              </a:rPr>
              <a:t> "Por esa razón nos preparamos para lo peor ".</a:t>
            </a:r>
            <a:endParaRPr lang="es-ES">
              <a:solidFill>
                <a:srgbClr val="FFFF00"/>
              </a:solidFill>
              <a:latin typeface="Calibri" pitchFamily="34" charset="0"/>
            </a:endParaRPr>
          </a:p>
        </p:txBody>
      </p:sp>
    </p:spTree>
  </p:cSld>
  <p:clrMapOvr>
    <a:masterClrMapping/>
  </p:clrMapOvr>
  <p:transition spd="slow" advTm="16000">
    <p:comb/>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Nueva Zelanda: Voluntarios luchan por salvar a ballenas varadas"/>
          <p:cNvPicPr>
            <a:picLocks noChangeAspect="1" noChangeArrowheads="1"/>
          </p:cNvPicPr>
          <p:nvPr/>
        </p:nvPicPr>
        <p:blipFill>
          <a:blip r:embed="rId2"/>
          <a:srcRect/>
          <a:stretch>
            <a:fillRect/>
          </a:stretch>
        </p:blipFill>
        <p:spPr bwMode="auto">
          <a:xfrm>
            <a:off x="0" y="0"/>
            <a:ext cx="11337925" cy="7632700"/>
          </a:xfrm>
          <a:prstGeom prst="rect">
            <a:avLst/>
          </a:prstGeom>
          <a:noFill/>
          <a:ln w="9525">
            <a:noFill/>
            <a:miter lim="800000"/>
            <a:headEnd/>
            <a:tailEnd/>
          </a:ln>
        </p:spPr>
      </p:pic>
    </p:spTree>
  </p:cSld>
  <p:clrMapOvr>
    <a:masterClrMapping/>
  </p:clrMapOvr>
  <p:transition spd="slow" advTm="12000">
    <p:comb/>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Users\Jose Luis\Desktop\2014012020214044.jpg"/>
          <p:cNvPicPr>
            <a:picLocks noChangeAspect="1" noChangeArrowheads="1"/>
          </p:cNvPicPr>
          <p:nvPr/>
        </p:nvPicPr>
        <p:blipFill>
          <a:blip r:embed="rId2"/>
          <a:srcRect/>
          <a:stretch>
            <a:fillRect/>
          </a:stretch>
        </p:blipFill>
        <p:spPr bwMode="auto">
          <a:xfrm>
            <a:off x="0" y="0"/>
            <a:ext cx="11269663" cy="7632700"/>
          </a:xfrm>
          <a:prstGeom prst="rect">
            <a:avLst/>
          </a:prstGeom>
          <a:noFill/>
          <a:ln w="9525">
            <a:noFill/>
            <a:miter lim="800000"/>
            <a:headEnd/>
            <a:tailEnd/>
          </a:ln>
        </p:spPr>
      </p:pic>
      <p:sp>
        <p:nvSpPr>
          <p:cNvPr id="26627" name="2 Rectángulo"/>
          <p:cNvSpPr>
            <a:spLocks noChangeArrowheads="1"/>
          </p:cNvSpPr>
          <p:nvPr/>
        </p:nvSpPr>
        <p:spPr bwMode="auto">
          <a:xfrm>
            <a:off x="204788" y="387350"/>
            <a:ext cx="5635625" cy="650875"/>
          </a:xfrm>
          <a:prstGeom prst="rect">
            <a:avLst/>
          </a:prstGeom>
          <a:noFill/>
          <a:ln w="9525">
            <a:noFill/>
            <a:miter lim="800000"/>
            <a:headEnd/>
            <a:tailEnd/>
          </a:ln>
        </p:spPr>
        <p:txBody>
          <a:bodyPr lIns="95537" tIns="47768" rIns="95537" bIns="47768">
            <a:spAutoFit/>
          </a:bodyPr>
          <a:lstStyle/>
          <a:p>
            <a:r>
              <a:rPr lang="es-ES" b="1">
                <a:latin typeface="Calibri" pitchFamily="34" charset="0"/>
              </a:rPr>
              <a:t>Hay tantos cadáveres en el agua que los voluntarios tienen dificultades para devolver a los cetáceos al océano</a:t>
            </a:r>
            <a:endParaRPr lang="es-ES">
              <a:latin typeface="Calibri" pitchFamily="34" charset="0"/>
            </a:endParaRPr>
          </a:p>
        </p:txBody>
      </p:sp>
    </p:spTree>
  </p:cSld>
  <p:clrMapOvr>
    <a:masterClrMapping/>
  </p:clrMapOvr>
  <p:transition spd="slow" advTm="12000">
    <p:comb/>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Nueva Zelanda: Voluntarios luchan por salvar a ballenas varadas"/>
          <p:cNvPicPr>
            <a:picLocks noChangeAspect="1" noChangeArrowheads="1"/>
          </p:cNvPicPr>
          <p:nvPr/>
        </p:nvPicPr>
        <p:blipFill>
          <a:blip r:embed="rId2"/>
          <a:srcRect/>
          <a:stretch>
            <a:fillRect/>
          </a:stretch>
        </p:blipFill>
        <p:spPr bwMode="auto">
          <a:xfrm>
            <a:off x="0" y="0"/>
            <a:ext cx="11282363" cy="7632700"/>
          </a:xfrm>
          <a:prstGeom prst="rect">
            <a:avLst/>
          </a:prstGeom>
          <a:noFill/>
          <a:ln w="9525">
            <a:noFill/>
            <a:miter lim="800000"/>
            <a:headEnd/>
            <a:tailEnd/>
          </a:ln>
        </p:spPr>
      </p:pic>
      <p:sp>
        <p:nvSpPr>
          <p:cNvPr id="27651" name="2 Rectángulo"/>
          <p:cNvSpPr>
            <a:spLocks noChangeArrowheads="1"/>
          </p:cNvSpPr>
          <p:nvPr/>
        </p:nvSpPr>
        <p:spPr bwMode="auto">
          <a:xfrm>
            <a:off x="260350" y="238125"/>
            <a:ext cx="5634038" cy="1328738"/>
          </a:xfrm>
          <a:prstGeom prst="rect">
            <a:avLst/>
          </a:prstGeom>
          <a:solidFill>
            <a:srgbClr val="92D050">
              <a:alpha val="49019"/>
            </a:srgbClr>
          </a:solidFill>
          <a:ln w="9525">
            <a:noFill/>
            <a:miter lim="800000"/>
            <a:headEnd/>
            <a:tailEnd/>
          </a:ln>
        </p:spPr>
        <p:txBody>
          <a:bodyPr lIns="95537" tIns="47768" rIns="95537" bIns="47768">
            <a:spAutoFit/>
          </a:bodyPr>
          <a:lstStyle/>
          <a:p>
            <a:pPr algn="ctr"/>
            <a:r>
              <a:rPr lang="es-ES" sz="2000" b="1">
                <a:latin typeface="Calibri" pitchFamily="34" charset="0"/>
              </a:rPr>
              <a:t>Sin embargo, los voluntarios lograron poner en el agua a buena parte de los cetáceos que quedaban con vida y formaron una cadena humana para intentar impedir que vuelvan a encallar.</a:t>
            </a:r>
            <a:endParaRPr lang="es-ES" sz="2000">
              <a:latin typeface="Calibri" pitchFamily="34" charset="0"/>
            </a:endParaRPr>
          </a:p>
        </p:txBody>
      </p:sp>
    </p:spTree>
  </p:cSld>
  <p:clrMapOvr>
    <a:masterClrMapping/>
  </p:clrMapOvr>
  <p:transition spd="slow" advTm="17000">
    <p:comb/>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Nueva Zelanda: Voluntarios luchan por salvar a ballenas varadas"/>
          <p:cNvPicPr>
            <a:picLocks noChangeAspect="1" noChangeArrowheads="1"/>
          </p:cNvPicPr>
          <p:nvPr/>
        </p:nvPicPr>
        <p:blipFill>
          <a:blip r:embed="rId2"/>
          <a:srcRect/>
          <a:stretch>
            <a:fillRect/>
          </a:stretch>
        </p:blipFill>
        <p:spPr bwMode="auto">
          <a:xfrm>
            <a:off x="0" y="0"/>
            <a:ext cx="11282363" cy="7632700"/>
          </a:xfrm>
          <a:prstGeom prst="rect">
            <a:avLst/>
          </a:prstGeom>
          <a:noFill/>
          <a:ln w="9525">
            <a:noFill/>
            <a:miter lim="800000"/>
            <a:headEnd/>
            <a:tailEnd/>
          </a:ln>
        </p:spPr>
      </p:pic>
      <p:sp>
        <p:nvSpPr>
          <p:cNvPr id="28675" name="2 Rectángulo"/>
          <p:cNvSpPr>
            <a:spLocks noChangeArrowheads="1"/>
          </p:cNvSpPr>
          <p:nvPr/>
        </p:nvSpPr>
        <p:spPr bwMode="auto">
          <a:xfrm>
            <a:off x="187325" y="6042025"/>
            <a:ext cx="3590118" cy="1250950"/>
          </a:xfrm>
          <a:prstGeom prst="rect">
            <a:avLst/>
          </a:prstGeom>
          <a:solidFill>
            <a:srgbClr val="92D050">
              <a:alpha val="43000"/>
            </a:srgbClr>
          </a:solidFill>
          <a:ln w="9525">
            <a:noFill/>
            <a:miter lim="800000"/>
            <a:headEnd/>
            <a:tailEnd/>
          </a:ln>
        </p:spPr>
        <p:txBody>
          <a:bodyPr wrap="square" lIns="95537" tIns="47768" rIns="95537" bIns="47768">
            <a:spAutoFit/>
          </a:bodyPr>
          <a:lstStyle/>
          <a:p>
            <a:pPr algn="ctr"/>
            <a:r>
              <a:rPr lang="es-ES" sz="1500" b="1" dirty="0">
                <a:latin typeface="Calibri" pitchFamily="34" charset="0"/>
              </a:rPr>
              <a:t>Fenómenos anteriores más masivos se registraron en 1918, cuando unos mil ejemplares encallaron en las islas Chatham, seguido en importancia por otro de 450 en </a:t>
            </a:r>
            <a:r>
              <a:rPr lang="es-ES" sz="1500" b="1" dirty="0" err="1">
                <a:latin typeface="Calibri" pitchFamily="34" charset="0"/>
              </a:rPr>
              <a:t>Auckland</a:t>
            </a:r>
            <a:r>
              <a:rPr lang="es-ES" sz="1500" b="1" dirty="0">
                <a:latin typeface="Calibri" pitchFamily="34" charset="0"/>
              </a:rPr>
              <a:t> en 1985</a:t>
            </a:r>
            <a:endParaRPr lang="es-ES" sz="1500" dirty="0">
              <a:latin typeface="Calibri" pitchFamily="34" charset="0"/>
            </a:endParaRPr>
          </a:p>
        </p:txBody>
      </p:sp>
    </p:spTree>
  </p:cSld>
  <p:clrMapOvr>
    <a:masterClrMapping/>
  </p:clrMapOvr>
  <p:transition spd="slow" advTm="13000">
    <p:comb/>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Resultado de imagen de Nueva Zelanda: Voluntarios luchan por salvar a ballenas varadas"/>
          <p:cNvPicPr>
            <a:picLocks noChangeAspect="1" noChangeArrowheads="1"/>
          </p:cNvPicPr>
          <p:nvPr/>
        </p:nvPicPr>
        <p:blipFill>
          <a:blip r:embed="rId2"/>
          <a:srcRect/>
          <a:stretch>
            <a:fillRect/>
          </a:stretch>
        </p:blipFill>
        <p:spPr bwMode="auto">
          <a:xfrm>
            <a:off x="0" y="0"/>
            <a:ext cx="11269663" cy="7632700"/>
          </a:xfrm>
          <a:prstGeom prst="rect">
            <a:avLst/>
          </a:prstGeom>
          <a:noFill/>
          <a:ln w="9525">
            <a:noFill/>
            <a:miter lim="800000"/>
            <a:headEnd/>
            <a:tailEnd/>
          </a:ln>
        </p:spPr>
      </p:pic>
    </p:spTree>
  </p:cSld>
  <p:clrMapOvr>
    <a:masterClrMapping/>
  </p:clrMapOvr>
  <p:transition spd="slow" advTm="12000">
    <p:comb/>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Decenas de socorristas luchan a contrarreloj para mantener vivas a las supervivientes a la espera de que suba la marea, mientras vigilan la situación de las que han sido reflotadas."/>
          <p:cNvPicPr>
            <a:picLocks noChangeAspect="1" noChangeArrowheads="1"/>
          </p:cNvPicPr>
          <p:nvPr/>
        </p:nvPicPr>
        <p:blipFill>
          <a:blip r:embed="rId2"/>
          <a:srcRect/>
          <a:stretch>
            <a:fillRect/>
          </a:stretch>
        </p:blipFill>
        <p:spPr bwMode="auto">
          <a:xfrm>
            <a:off x="0" y="0"/>
            <a:ext cx="11269663" cy="7632700"/>
          </a:xfrm>
          <a:prstGeom prst="rect">
            <a:avLst/>
          </a:prstGeom>
          <a:noFill/>
          <a:ln w="9525">
            <a:noFill/>
            <a:miter lim="800000"/>
            <a:headEnd/>
            <a:tailEnd/>
          </a:ln>
        </p:spPr>
      </p:pic>
      <p:sp>
        <p:nvSpPr>
          <p:cNvPr id="30723" name="2 Rectángulo"/>
          <p:cNvSpPr>
            <a:spLocks noChangeArrowheads="1"/>
          </p:cNvSpPr>
          <p:nvPr/>
        </p:nvSpPr>
        <p:spPr bwMode="auto">
          <a:xfrm>
            <a:off x="187325" y="238125"/>
            <a:ext cx="7447770" cy="927466"/>
          </a:xfrm>
          <a:prstGeom prst="rect">
            <a:avLst/>
          </a:prstGeom>
          <a:noFill/>
          <a:ln w="9525">
            <a:noFill/>
            <a:miter lim="800000"/>
            <a:headEnd/>
            <a:tailEnd/>
          </a:ln>
        </p:spPr>
        <p:txBody>
          <a:bodyPr wrap="square" lIns="95537" tIns="47768" rIns="95537" bIns="47768">
            <a:spAutoFit/>
          </a:bodyPr>
          <a:lstStyle/>
          <a:p>
            <a:r>
              <a:rPr lang="es-ES" b="1" dirty="0">
                <a:latin typeface="Calibri" pitchFamily="34" charset="0"/>
              </a:rPr>
              <a:t>Decenas de socorristas luchan a contrarreloj para mantener vivas a las supervivientes a la espera de que suba la marea, mientras vigilan la situación de las que han sido reflotadas.</a:t>
            </a:r>
          </a:p>
        </p:txBody>
      </p:sp>
    </p:spTree>
  </p:cSld>
  <p:clrMapOvr>
    <a:masterClrMapping/>
  </p:clrMapOvr>
  <p:transition spd="slow" advTm="13000">
    <p:comb/>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Andrew Lamason, director regional del Departamento de Conservación, admitió que el panorama era sombrío, porque la mayoría de las más de 100 ballenas que habían sido reflotadas con la marea alta habían regresado y vuelto a encallar."/>
          <p:cNvPicPr>
            <a:picLocks noChangeAspect="1" noChangeArrowheads="1"/>
          </p:cNvPicPr>
          <p:nvPr/>
        </p:nvPicPr>
        <p:blipFill>
          <a:blip r:embed="rId3"/>
          <a:srcRect/>
          <a:stretch>
            <a:fillRect/>
          </a:stretch>
        </p:blipFill>
        <p:spPr bwMode="auto">
          <a:xfrm>
            <a:off x="0" y="0"/>
            <a:ext cx="11344275" cy="7632700"/>
          </a:xfrm>
          <a:prstGeom prst="rect">
            <a:avLst/>
          </a:prstGeom>
          <a:noFill/>
          <a:ln w="9525">
            <a:noFill/>
            <a:miter lim="800000"/>
            <a:headEnd/>
            <a:tailEnd/>
          </a:ln>
        </p:spPr>
      </p:pic>
      <p:sp>
        <p:nvSpPr>
          <p:cNvPr id="31747" name="1 Rectángulo"/>
          <p:cNvSpPr>
            <a:spLocks noChangeArrowheads="1"/>
          </p:cNvSpPr>
          <p:nvPr/>
        </p:nvSpPr>
        <p:spPr bwMode="auto">
          <a:xfrm>
            <a:off x="7921625" y="3816350"/>
            <a:ext cx="2990850" cy="2559050"/>
          </a:xfrm>
          <a:prstGeom prst="rect">
            <a:avLst/>
          </a:prstGeom>
          <a:solidFill>
            <a:srgbClr val="92D050">
              <a:alpha val="38039"/>
            </a:srgbClr>
          </a:solidFill>
          <a:ln w="9525">
            <a:noFill/>
            <a:miter lim="800000"/>
            <a:headEnd/>
            <a:tailEnd/>
          </a:ln>
        </p:spPr>
        <p:txBody>
          <a:bodyPr lIns="95537" tIns="47768" rIns="95537" bIns="47768">
            <a:spAutoFit/>
          </a:bodyPr>
          <a:lstStyle/>
          <a:p>
            <a:pPr algn="ctr"/>
            <a:r>
              <a:rPr lang="es-ES" sz="2000" b="1"/>
              <a:t>El panorama era sombrío, porque la mayoría de las más de 100 ballenas que habían sido reflotadas con la marea alta habían regresado y vuelto a encallar</a:t>
            </a:r>
            <a:r>
              <a:rPr lang="es-ES" sz="1700" b="1">
                <a:latin typeface="Calibri" pitchFamily="34" charset="0"/>
              </a:rPr>
              <a:t>.</a:t>
            </a:r>
          </a:p>
        </p:txBody>
      </p:sp>
    </p:spTree>
  </p:cSld>
  <p:clrMapOvr>
    <a:masterClrMapping/>
  </p:clrMapOvr>
  <p:transition spd="slow" advTm="15000">
    <p:comb/>
    <p:sndAc>
      <p:stSnd>
        <p:snd r:embed="rId2" name="ernesto cortazar - love story.wav"/>
      </p:stSnd>
    </p:sndAc>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1 Rectángulo"/>
          <p:cNvSpPr>
            <a:spLocks noChangeArrowheads="1"/>
          </p:cNvSpPr>
          <p:nvPr/>
        </p:nvSpPr>
        <p:spPr bwMode="auto">
          <a:xfrm>
            <a:off x="1919288" y="1816100"/>
            <a:ext cx="7431087" cy="4154488"/>
          </a:xfrm>
          <a:prstGeom prst="rect">
            <a:avLst/>
          </a:prstGeom>
          <a:noFill/>
          <a:ln w="9525">
            <a:noFill/>
            <a:miter lim="800000"/>
            <a:headEnd/>
            <a:tailEnd/>
          </a:ln>
        </p:spPr>
        <p:txBody>
          <a:bodyPr>
            <a:spAutoFit/>
          </a:bodyPr>
          <a:lstStyle/>
          <a:p>
            <a:pPr algn="ctr"/>
            <a:r>
              <a:rPr lang="es-ES" sz="2400" b="1">
                <a:latin typeface="Comic Sans MS" pitchFamily="66" charset="0"/>
              </a:rPr>
              <a:t>Herb Christophers, del departamento de conservación de Nueva Zelanda, dijo a la BBC que seguramente las ballenas intentaban bordear la punta de la isla, pero acabaron en la playa por algún factor que afectó su navegación.</a:t>
            </a:r>
          </a:p>
          <a:p>
            <a:pPr algn="ctr"/>
            <a:r>
              <a:rPr lang="es-ES" sz="2400" b="1">
                <a:latin typeface="Comic Sans MS" pitchFamily="66" charset="0"/>
              </a:rPr>
              <a:t>Al entrar en aguas poco profundas, el sistema de ecolocalización usado por los cetáceos no funciona en forma eficiente. La ecolocalización es la capacidad de conocer el entorno por medio de la emisión de sonidos y la interpretación del eco producido por objetos en el entorno.</a:t>
            </a:r>
          </a:p>
        </p:txBody>
      </p:sp>
    </p:spTree>
  </p:cSld>
  <p:clrMapOvr>
    <a:masterClrMapping/>
  </p:clrMapOvr>
  <p:transition spd="slow" advTm="41000">
    <p:comb/>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Ballenas varadas en la bahía Golden"/>
          <p:cNvPicPr>
            <a:picLocks noChangeAspect="1" noChangeArrowheads="1"/>
          </p:cNvPicPr>
          <p:nvPr/>
        </p:nvPicPr>
        <p:blipFill>
          <a:blip r:embed="rId2"/>
          <a:srcRect/>
          <a:stretch>
            <a:fillRect/>
          </a:stretch>
        </p:blipFill>
        <p:spPr bwMode="auto">
          <a:xfrm>
            <a:off x="0" y="0"/>
            <a:ext cx="11356975" cy="7632700"/>
          </a:xfrm>
          <a:prstGeom prst="rect">
            <a:avLst/>
          </a:prstGeom>
          <a:noFill/>
          <a:ln w="9525">
            <a:noFill/>
            <a:miter lim="800000"/>
            <a:headEnd/>
            <a:tailEnd/>
          </a:ln>
        </p:spPr>
      </p:pic>
      <p:sp>
        <p:nvSpPr>
          <p:cNvPr id="33795" name="2 Rectángulo"/>
          <p:cNvSpPr>
            <a:spLocks noChangeArrowheads="1"/>
          </p:cNvSpPr>
          <p:nvPr/>
        </p:nvSpPr>
        <p:spPr bwMode="auto">
          <a:xfrm>
            <a:off x="419100" y="6432550"/>
            <a:ext cx="7002463" cy="1200150"/>
          </a:xfrm>
          <a:prstGeom prst="rect">
            <a:avLst/>
          </a:prstGeom>
          <a:noFill/>
          <a:ln w="9525">
            <a:noFill/>
            <a:miter lim="800000"/>
            <a:headEnd/>
            <a:tailEnd/>
          </a:ln>
        </p:spPr>
        <p:txBody>
          <a:bodyPr>
            <a:spAutoFit/>
          </a:bodyPr>
          <a:lstStyle/>
          <a:p>
            <a:r>
              <a:rPr lang="es-ES" sz="2400" b="1">
                <a:solidFill>
                  <a:srgbClr val="FFFF00"/>
                </a:solidFill>
                <a:latin typeface="Calibri" pitchFamily="34" charset="0"/>
              </a:rPr>
              <a:t>Los ejercicios navales con sonares potentes también pueden desorientar a las ballenas y causar varamientos</a:t>
            </a:r>
            <a:r>
              <a:rPr lang="es-ES">
                <a:latin typeface="Calibri" pitchFamily="34" charset="0"/>
              </a:rPr>
              <a:t>. </a:t>
            </a:r>
          </a:p>
        </p:txBody>
      </p:sp>
    </p:spTree>
  </p:cSld>
  <p:clrMapOvr>
    <a:masterClrMapping/>
  </p:clrMapOvr>
  <p:transition spd="slow" advTm="12000">
    <p:comb/>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Se desconocen las razones por las que estas ballenas han quedado varadas, aunque la bahía de Golden, que tiene aguas poco profundas, es conocida por este tipo de incidentes."/>
          <p:cNvPicPr>
            <a:picLocks noChangeAspect="1" noChangeArrowheads="1"/>
          </p:cNvPicPr>
          <p:nvPr/>
        </p:nvPicPr>
        <p:blipFill>
          <a:blip r:embed="rId2"/>
          <a:srcRect/>
          <a:stretch>
            <a:fillRect/>
          </a:stretch>
        </p:blipFill>
        <p:spPr bwMode="auto">
          <a:xfrm>
            <a:off x="0" y="0"/>
            <a:ext cx="11344275" cy="7632700"/>
          </a:xfrm>
          <a:prstGeom prst="rect">
            <a:avLst/>
          </a:prstGeom>
          <a:noFill/>
          <a:ln w="9525">
            <a:noFill/>
            <a:miter lim="800000"/>
            <a:headEnd/>
            <a:tailEnd/>
          </a:ln>
        </p:spPr>
      </p:pic>
      <p:sp>
        <p:nvSpPr>
          <p:cNvPr id="34819" name="2 Rectángulo"/>
          <p:cNvSpPr>
            <a:spLocks noChangeArrowheads="1"/>
          </p:cNvSpPr>
          <p:nvPr/>
        </p:nvSpPr>
        <p:spPr bwMode="auto">
          <a:xfrm>
            <a:off x="5276850" y="5530850"/>
            <a:ext cx="5492750" cy="1327150"/>
          </a:xfrm>
          <a:prstGeom prst="rect">
            <a:avLst/>
          </a:prstGeom>
          <a:noFill/>
          <a:ln w="9525">
            <a:noFill/>
            <a:miter lim="800000"/>
            <a:headEnd/>
            <a:tailEnd/>
          </a:ln>
        </p:spPr>
        <p:txBody>
          <a:bodyPr lIns="95537" tIns="47768" rIns="95537" bIns="47768">
            <a:spAutoFit/>
          </a:bodyPr>
          <a:lstStyle/>
          <a:p>
            <a:pPr algn="r"/>
            <a:r>
              <a:rPr lang="es-ES" sz="2000" b="1">
                <a:latin typeface="Calibri" pitchFamily="34" charset="0"/>
              </a:rPr>
              <a:t>Se desconocen las razones por las que estas ballenas han quedado varadas, aunque la bahía de Golden, que tiene aguas poco profundas, es conocida por este tipo de incidentes.</a:t>
            </a:r>
          </a:p>
        </p:txBody>
      </p:sp>
    </p:spTree>
  </p:cSld>
  <p:clrMapOvr>
    <a:masterClrMapping/>
  </p:clrMapOvr>
  <p:transition spd="slow" advTm="15000">
    <p:comb/>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La ballena piloto, también llamada calderón común, es un ejemplar de frente abombada y cuerpo robusto que puede alcanzar entre seis y siete metros de longitud."/>
          <p:cNvPicPr>
            <a:picLocks noChangeAspect="1" noChangeArrowheads="1"/>
          </p:cNvPicPr>
          <p:nvPr/>
        </p:nvPicPr>
        <p:blipFill>
          <a:blip r:embed="rId2"/>
          <a:srcRect/>
          <a:stretch>
            <a:fillRect/>
          </a:stretch>
        </p:blipFill>
        <p:spPr bwMode="auto">
          <a:xfrm>
            <a:off x="0" y="0"/>
            <a:ext cx="11269663" cy="7632700"/>
          </a:xfrm>
          <a:prstGeom prst="rect">
            <a:avLst/>
          </a:prstGeom>
          <a:noFill/>
          <a:ln w="9525">
            <a:noFill/>
            <a:miter lim="800000"/>
            <a:headEnd/>
            <a:tailEnd/>
          </a:ln>
        </p:spPr>
      </p:pic>
      <p:sp>
        <p:nvSpPr>
          <p:cNvPr id="35843" name="2 Rectángulo"/>
          <p:cNvSpPr>
            <a:spLocks noChangeArrowheads="1"/>
          </p:cNvSpPr>
          <p:nvPr/>
        </p:nvSpPr>
        <p:spPr bwMode="auto">
          <a:xfrm>
            <a:off x="6492875" y="5030788"/>
            <a:ext cx="4429125" cy="2312987"/>
          </a:xfrm>
          <a:prstGeom prst="rect">
            <a:avLst/>
          </a:prstGeom>
          <a:noFill/>
          <a:ln w="9525">
            <a:noFill/>
            <a:miter lim="800000"/>
            <a:headEnd/>
            <a:tailEnd/>
          </a:ln>
        </p:spPr>
        <p:txBody>
          <a:bodyPr lIns="95537" tIns="47768" rIns="95537" bIns="47768">
            <a:spAutoFit/>
          </a:bodyPr>
          <a:lstStyle/>
          <a:p>
            <a:pPr algn="r"/>
            <a:r>
              <a:rPr lang="es-ES" sz="2400" b="1">
                <a:solidFill>
                  <a:srgbClr val="FFFF00"/>
                </a:solidFill>
                <a:latin typeface="Calibri" pitchFamily="34" charset="0"/>
              </a:rPr>
              <a:t>La ballena piloto, también llamada calderón común, es un ejemplar de frente abombada y cuerpo robusto que puede alcanzar entre seis y siete metros de longitud.</a:t>
            </a:r>
          </a:p>
        </p:txBody>
      </p:sp>
    </p:spTree>
  </p:cSld>
  <p:clrMapOvr>
    <a:masterClrMapping/>
  </p:clrMapOvr>
  <p:transition spd="slow" advTm="14000">
    <p:comb/>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La ballena piloto, también llamada Calderón común, es un ejemplar de frente abombada y cuerpo robusto que puede alcanzar entre seis y siete metros de longitud."/>
          <p:cNvPicPr>
            <a:picLocks noChangeAspect="1" noChangeArrowheads="1"/>
          </p:cNvPicPr>
          <p:nvPr/>
        </p:nvPicPr>
        <p:blipFill>
          <a:blip r:embed="rId2"/>
          <a:srcRect/>
          <a:stretch>
            <a:fillRect/>
          </a:stretch>
        </p:blipFill>
        <p:spPr bwMode="auto">
          <a:xfrm>
            <a:off x="0" y="0"/>
            <a:ext cx="11344275" cy="7632700"/>
          </a:xfrm>
          <a:prstGeom prst="rect">
            <a:avLst/>
          </a:prstGeom>
          <a:noFill/>
          <a:ln w="9525">
            <a:noFill/>
            <a:miter lim="800000"/>
            <a:headEnd/>
            <a:tailEnd/>
          </a:ln>
        </p:spPr>
      </p:pic>
      <p:sp>
        <p:nvSpPr>
          <p:cNvPr id="36867" name="2 Rectángulo"/>
          <p:cNvSpPr>
            <a:spLocks noChangeArrowheads="1"/>
          </p:cNvSpPr>
          <p:nvPr/>
        </p:nvSpPr>
        <p:spPr bwMode="auto">
          <a:xfrm>
            <a:off x="6992938" y="315913"/>
            <a:ext cx="4014787" cy="2559050"/>
          </a:xfrm>
          <a:prstGeom prst="rect">
            <a:avLst/>
          </a:prstGeom>
          <a:noFill/>
          <a:ln w="9525">
            <a:noFill/>
            <a:miter lim="800000"/>
            <a:headEnd/>
            <a:tailEnd/>
          </a:ln>
        </p:spPr>
        <p:txBody>
          <a:bodyPr lIns="95537" tIns="47768" rIns="95537" bIns="47768">
            <a:spAutoFit/>
          </a:bodyPr>
          <a:lstStyle/>
          <a:p>
            <a:pPr algn="r"/>
            <a:r>
              <a:rPr lang="es-ES" sz="2000" b="1">
                <a:latin typeface="Calibri" pitchFamily="34" charset="0"/>
              </a:rPr>
              <a:t>Algunos estudios han destacado que por lo regular es una ballena la que de pronto se lanza hacia la costa, y en una reacción instintiva, las demás se dejan ir tras ella con el fin de ayudarla, pero terminan todas en la misma situación, </a:t>
            </a:r>
          </a:p>
          <a:p>
            <a:pPr algn="r"/>
            <a:r>
              <a:rPr lang="es-ES" sz="2000" b="1">
                <a:latin typeface="Calibri" pitchFamily="34" charset="0"/>
              </a:rPr>
              <a:t>como en este caso</a:t>
            </a:r>
            <a:r>
              <a:rPr lang="es-ES" sz="1700" b="1">
                <a:latin typeface="Calibri" pitchFamily="34" charset="0"/>
              </a:rPr>
              <a:t>.</a:t>
            </a:r>
          </a:p>
        </p:txBody>
      </p:sp>
    </p:spTree>
  </p:cSld>
  <p:clrMapOvr>
    <a:masterClrMapping/>
  </p:clrMapOvr>
  <p:transition spd="slow" advTm="15000">
    <p:comb/>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Voluntarios tratan de mantener húmedo un ejemplar de calderón."/>
          <p:cNvPicPr>
            <a:picLocks noChangeAspect="1" noChangeArrowheads="1"/>
          </p:cNvPicPr>
          <p:nvPr/>
        </p:nvPicPr>
        <p:blipFill>
          <a:blip r:embed="rId2"/>
          <a:srcRect/>
          <a:stretch>
            <a:fillRect/>
          </a:stretch>
        </p:blipFill>
        <p:spPr bwMode="auto">
          <a:xfrm>
            <a:off x="0" y="0"/>
            <a:ext cx="11385550" cy="7632700"/>
          </a:xfrm>
          <a:prstGeom prst="rect">
            <a:avLst/>
          </a:prstGeom>
          <a:noFill/>
          <a:ln w="9525">
            <a:noFill/>
            <a:miter lim="800000"/>
            <a:headEnd/>
            <a:tailEnd/>
          </a:ln>
        </p:spPr>
      </p:pic>
      <p:sp>
        <p:nvSpPr>
          <p:cNvPr id="37891" name="2 Rectángulo"/>
          <p:cNvSpPr>
            <a:spLocks noChangeArrowheads="1"/>
          </p:cNvSpPr>
          <p:nvPr/>
        </p:nvSpPr>
        <p:spPr bwMode="auto">
          <a:xfrm>
            <a:off x="546100" y="6519863"/>
            <a:ext cx="4445000" cy="835025"/>
          </a:xfrm>
          <a:prstGeom prst="rect">
            <a:avLst/>
          </a:prstGeom>
          <a:noFill/>
          <a:ln w="9525">
            <a:noFill/>
            <a:miter lim="800000"/>
            <a:headEnd/>
            <a:tailEnd/>
          </a:ln>
        </p:spPr>
        <p:txBody>
          <a:bodyPr lIns="95537" tIns="47768" rIns="95537" bIns="47768">
            <a:spAutoFit/>
          </a:bodyPr>
          <a:lstStyle/>
          <a:p>
            <a:r>
              <a:rPr lang="es-ES" sz="2400" b="1">
                <a:latin typeface="Calibri" pitchFamily="34" charset="0"/>
              </a:rPr>
              <a:t>Voluntarios tratan de mantener húmedo un ejemplar de calderón</a:t>
            </a:r>
          </a:p>
        </p:txBody>
      </p:sp>
    </p:spTree>
  </p:cSld>
  <p:clrMapOvr>
    <a:masterClrMapping/>
  </p:clrMapOvr>
  <p:transition spd="slow" advTm="12000">
    <p:comb/>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Ejemplares de ballenas piloto muertas en la bahía Golden de Nueva Zelanda."/>
          <p:cNvPicPr>
            <a:picLocks noChangeAspect="1" noChangeArrowheads="1"/>
          </p:cNvPicPr>
          <p:nvPr/>
        </p:nvPicPr>
        <p:blipFill>
          <a:blip r:embed="rId2"/>
          <a:srcRect/>
          <a:stretch>
            <a:fillRect/>
          </a:stretch>
        </p:blipFill>
        <p:spPr bwMode="auto">
          <a:xfrm>
            <a:off x="0" y="0"/>
            <a:ext cx="11364913" cy="7632700"/>
          </a:xfrm>
          <a:prstGeom prst="rect">
            <a:avLst/>
          </a:prstGeom>
          <a:noFill/>
          <a:ln w="9525">
            <a:noFill/>
            <a:miter lim="800000"/>
            <a:headEnd/>
            <a:tailEnd/>
          </a:ln>
        </p:spPr>
      </p:pic>
      <p:sp>
        <p:nvSpPr>
          <p:cNvPr id="38915" name="2 Rectángulo"/>
          <p:cNvSpPr>
            <a:spLocks noChangeArrowheads="1"/>
          </p:cNvSpPr>
          <p:nvPr/>
        </p:nvSpPr>
        <p:spPr bwMode="auto">
          <a:xfrm>
            <a:off x="419100" y="315913"/>
            <a:ext cx="6502400" cy="1327150"/>
          </a:xfrm>
          <a:prstGeom prst="rect">
            <a:avLst/>
          </a:prstGeom>
          <a:noFill/>
          <a:ln w="9525">
            <a:noFill/>
            <a:miter lim="800000"/>
            <a:headEnd/>
            <a:tailEnd/>
          </a:ln>
        </p:spPr>
        <p:txBody>
          <a:bodyPr lIns="95537" tIns="47768" rIns="95537" bIns="47768">
            <a:spAutoFit/>
          </a:bodyPr>
          <a:lstStyle/>
          <a:p>
            <a:r>
              <a:rPr lang="es-ES" sz="2000" b="1">
                <a:latin typeface="Calibri" pitchFamily="34" charset="0"/>
              </a:rPr>
              <a:t>Cerca de 500 voluntarios son los que se han acercado a la zona para apoyar esta exhaustiva labor, ya que, como podemos imaginar, el tamaño, peso y delicadeza de la piel de estas criaturas, dificultan el trabajo.</a:t>
            </a:r>
          </a:p>
        </p:txBody>
      </p:sp>
    </p:spTree>
  </p:cSld>
  <p:clrMapOvr>
    <a:masterClrMapping/>
  </p:clrMapOvr>
  <p:transition spd="slow" advTm="16000">
    <p:comb/>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Ayudando a una ballena"/>
          <p:cNvPicPr>
            <a:picLocks noChangeAspect="1" noChangeArrowheads="1"/>
          </p:cNvPicPr>
          <p:nvPr/>
        </p:nvPicPr>
        <p:blipFill>
          <a:blip r:embed="rId2"/>
          <a:srcRect/>
          <a:stretch>
            <a:fillRect/>
          </a:stretch>
        </p:blipFill>
        <p:spPr bwMode="auto">
          <a:xfrm>
            <a:off x="0" y="0"/>
            <a:ext cx="11269663" cy="7632700"/>
          </a:xfrm>
          <a:prstGeom prst="rect">
            <a:avLst/>
          </a:prstGeom>
          <a:noFill/>
          <a:ln w="9525">
            <a:noFill/>
            <a:miter lim="800000"/>
            <a:headEnd/>
            <a:tailEnd/>
          </a:ln>
        </p:spPr>
      </p:pic>
      <p:sp>
        <p:nvSpPr>
          <p:cNvPr id="39939" name="2 Rectángulo"/>
          <p:cNvSpPr>
            <a:spLocks noChangeArrowheads="1"/>
          </p:cNvSpPr>
          <p:nvPr/>
        </p:nvSpPr>
        <p:spPr bwMode="auto">
          <a:xfrm>
            <a:off x="331788" y="476250"/>
            <a:ext cx="4586287" cy="650875"/>
          </a:xfrm>
          <a:prstGeom prst="rect">
            <a:avLst/>
          </a:prstGeom>
          <a:solidFill>
            <a:srgbClr val="92D050"/>
          </a:solidFill>
          <a:ln w="9525">
            <a:noFill/>
            <a:miter lim="800000"/>
            <a:headEnd/>
            <a:tailEnd/>
          </a:ln>
        </p:spPr>
        <p:txBody>
          <a:bodyPr lIns="95537" tIns="47768" rIns="95537" bIns="47768">
            <a:spAutoFit/>
          </a:bodyPr>
          <a:lstStyle/>
          <a:p>
            <a:pPr algn="ctr"/>
            <a:r>
              <a:rPr lang="es-ES" b="1">
                <a:latin typeface="Calibri" pitchFamily="34" charset="0"/>
              </a:rPr>
              <a:t>400 ballenas quedan varadas, 300 ya han muerto; héroes luchan por salvar las 100</a:t>
            </a:r>
          </a:p>
        </p:txBody>
      </p:sp>
    </p:spTree>
  </p:cSld>
  <p:clrMapOvr>
    <a:masterClrMapping/>
  </p:clrMapOvr>
  <p:transition spd="slow" advTm="12000">
    <p:comb/>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Users\Jose Luis\Desktop\ayball-730x479.jpg"/>
          <p:cNvPicPr>
            <a:picLocks noChangeAspect="1" noChangeArrowheads="1"/>
          </p:cNvPicPr>
          <p:nvPr/>
        </p:nvPicPr>
        <p:blipFill>
          <a:blip r:embed="rId2"/>
          <a:srcRect/>
          <a:stretch>
            <a:fillRect/>
          </a:stretch>
        </p:blipFill>
        <p:spPr bwMode="auto">
          <a:xfrm>
            <a:off x="0" y="0"/>
            <a:ext cx="11269663" cy="7632700"/>
          </a:xfrm>
          <a:prstGeom prst="rect">
            <a:avLst/>
          </a:prstGeom>
          <a:noFill/>
          <a:ln w="9525">
            <a:noFill/>
            <a:miter lim="800000"/>
            <a:headEnd/>
            <a:tailEnd/>
          </a:ln>
        </p:spPr>
      </p:pic>
      <p:sp>
        <p:nvSpPr>
          <p:cNvPr id="40963" name="2 Rectángulo"/>
          <p:cNvSpPr>
            <a:spLocks noChangeArrowheads="1"/>
          </p:cNvSpPr>
          <p:nvPr/>
        </p:nvSpPr>
        <p:spPr bwMode="auto">
          <a:xfrm>
            <a:off x="347663" y="387350"/>
            <a:ext cx="7145337" cy="1573213"/>
          </a:xfrm>
          <a:prstGeom prst="rect">
            <a:avLst/>
          </a:prstGeom>
          <a:solidFill>
            <a:srgbClr val="92D050">
              <a:alpha val="41960"/>
            </a:srgbClr>
          </a:solidFill>
          <a:ln w="9525">
            <a:noFill/>
            <a:miter lim="800000"/>
            <a:headEnd/>
            <a:tailEnd/>
          </a:ln>
        </p:spPr>
        <p:txBody>
          <a:bodyPr lIns="95537" tIns="47768" rIns="95537" bIns="47768">
            <a:spAutoFit/>
          </a:bodyPr>
          <a:lstStyle/>
          <a:p>
            <a:r>
              <a:rPr lang="es-ES" sz="2400" b="1" dirty="0">
                <a:latin typeface="Calibri" pitchFamily="34" charset="0"/>
              </a:rPr>
              <a:t>Un valiente esfuerzo de estas personas por salvar la vida de las desafortunadas ballenas… ojalá esto sirva como ejemplo y nos ocupemos más de estas cosas, que son las que realmente importan…</a:t>
            </a:r>
          </a:p>
        </p:txBody>
      </p:sp>
    </p:spTree>
  </p:cSld>
  <p:clrMapOvr>
    <a:masterClrMapping/>
  </p:clrMapOvr>
  <p:transition spd="slow" advTm="15000">
    <p:comb/>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Ballenas en la bahía"/>
          <p:cNvPicPr>
            <a:picLocks noChangeAspect="1" noChangeArrowheads="1"/>
          </p:cNvPicPr>
          <p:nvPr/>
        </p:nvPicPr>
        <p:blipFill>
          <a:blip r:embed="rId2"/>
          <a:srcRect/>
          <a:stretch>
            <a:fillRect/>
          </a:stretch>
        </p:blipFill>
        <p:spPr bwMode="auto">
          <a:xfrm>
            <a:off x="0" y="0"/>
            <a:ext cx="11364913" cy="7632700"/>
          </a:xfrm>
          <a:prstGeom prst="rect">
            <a:avLst/>
          </a:prstGeom>
          <a:noFill/>
          <a:ln w="9525">
            <a:noFill/>
            <a:miter lim="800000"/>
            <a:headEnd/>
            <a:tailEnd/>
          </a:ln>
        </p:spPr>
      </p:pic>
      <p:sp>
        <p:nvSpPr>
          <p:cNvPr id="41987" name="2 Rectángulo"/>
          <p:cNvSpPr>
            <a:spLocks noChangeArrowheads="1"/>
          </p:cNvSpPr>
          <p:nvPr/>
        </p:nvSpPr>
        <p:spPr bwMode="auto">
          <a:xfrm>
            <a:off x="474663" y="5803900"/>
            <a:ext cx="5732462" cy="1327150"/>
          </a:xfrm>
          <a:prstGeom prst="rect">
            <a:avLst/>
          </a:prstGeom>
          <a:noFill/>
          <a:ln w="9525">
            <a:noFill/>
            <a:miter lim="800000"/>
            <a:headEnd/>
            <a:tailEnd/>
          </a:ln>
        </p:spPr>
        <p:txBody>
          <a:bodyPr lIns="95537" tIns="47768" rIns="95537" bIns="47768">
            <a:spAutoFit/>
          </a:bodyPr>
          <a:lstStyle/>
          <a:p>
            <a:r>
              <a:rPr lang="es-ES" sz="2000" b="1">
                <a:latin typeface="Calibri" pitchFamily="34" charset="0"/>
              </a:rPr>
              <a:t>Los voluntarios han creado una enorme cadena humana para que las ballenas que son regresadas a una zona en la que puedan flotar ya no regresen a la costa, sino que sigan hacia aguas más profundas.</a:t>
            </a:r>
          </a:p>
        </p:txBody>
      </p:sp>
    </p:spTree>
  </p:cSld>
  <p:clrMapOvr>
    <a:masterClrMapping/>
  </p:clrMapOvr>
  <p:transition spd="slow" advTm="15000">
    <p:comb/>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Nueva Zelanda: Voluntarios luchan por salvar a ballenas varadas"/>
          <p:cNvPicPr>
            <a:picLocks noChangeAspect="1" noChangeArrowheads="1"/>
          </p:cNvPicPr>
          <p:nvPr/>
        </p:nvPicPr>
        <p:blipFill>
          <a:blip r:embed="rId2"/>
          <a:srcRect/>
          <a:stretch>
            <a:fillRect/>
          </a:stretch>
        </p:blipFill>
        <p:spPr bwMode="auto">
          <a:xfrm>
            <a:off x="0" y="0"/>
            <a:ext cx="11282363" cy="7632700"/>
          </a:xfrm>
          <a:prstGeom prst="rect">
            <a:avLst/>
          </a:prstGeom>
          <a:noFill/>
          <a:ln w="9525">
            <a:noFill/>
            <a:miter lim="800000"/>
            <a:headEnd/>
            <a:tailEnd/>
          </a:ln>
        </p:spPr>
      </p:pic>
      <p:sp>
        <p:nvSpPr>
          <p:cNvPr id="43011" name="2 Rectángulo"/>
          <p:cNvSpPr>
            <a:spLocks noChangeArrowheads="1"/>
          </p:cNvSpPr>
          <p:nvPr/>
        </p:nvSpPr>
        <p:spPr bwMode="auto">
          <a:xfrm>
            <a:off x="187325" y="158750"/>
            <a:ext cx="2908300" cy="373063"/>
          </a:xfrm>
          <a:prstGeom prst="rect">
            <a:avLst/>
          </a:prstGeom>
          <a:noFill/>
          <a:ln w="9525">
            <a:noFill/>
            <a:miter lim="800000"/>
            <a:headEnd/>
            <a:tailEnd/>
          </a:ln>
        </p:spPr>
        <p:txBody>
          <a:bodyPr wrap="none" lIns="95537" tIns="47768" rIns="95537" bIns="47768">
            <a:spAutoFit/>
          </a:bodyPr>
          <a:lstStyle/>
          <a:p>
            <a:r>
              <a:rPr lang="es-ES" b="1">
                <a:latin typeface="Calibri" pitchFamily="34" charset="0"/>
              </a:rPr>
              <a:t>Fueron 416 ballenas en total</a:t>
            </a:r>
            <a:endParaRPr lang="es-ES">
              <a:latin typeface="Calibri" pitchFamily="34" charset="0"/>
            </a:endParaRPr>
          </a:p>
        </p:txBody>
      </p:sp>
    </p:spTree>
  </p:cSld>
  <p:clrMapOvr>
    <a:masterClrMapping/>
  </p:clrMapOvr>
  <p:transition spd="slow" advTm="12000">
    <p:comb/>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Jóvenes voluntarios acompañando diferentes ballenas"/>
          <p:cNvPicPr>
            <a:picLocks noChangeAspect="1" noChangeArrowheads="1"/>
          </p:cNvPicPr>
          <p:nvPr/>
        </p:nvPicPr>
        <p:blipFill>
          <a:blip r:embed="rId2"/>
          <a:srcRect/>
          <a:stretch>
            <a:fillRect/>
          </a:stretch>
        </p:blipFill>
        <p:spPr bwMode="auto">
          <a:xfrm>
            <a:off x="0" y="0"/>
            <a:ext cx="11483975" cy="7632700"/>
          </a:xfrm>
          <a:prstGeom prst="rect">
            <a:avLst/>
          </a:prstGeom>
          <a:noFill/>
          <a:ln w="9525">
            <a:noFill/>
            <a:miter lim="800000"/>
            <a:headEnd/>
            <a:tailEnd/>
          </a:ln>
        </p:spPr>
      </p:pic>
      <p:sp>
        <p:nvSpPr>
          <p:cNvPr id="44035" name="2 Rectángulo"/>
          <p:cNvSpPr>
            <a:spLocks noChangeArrowheads="1"/>
          </p:cNvSpPr>
          <p:nvPr/>
        </p:nvSpPr>
        <p:spPr bwMode="auto">
          <a:xfrm>
            <a:off x="276981" y="4887920"/>
            <a:ext cx="3214687" cy="2246312"/>
          </a:xfrm>
          <a:prstGeom prst="rect">
            <a:avLst/>
          </a:prstGeom>
          <a:noFill/>
          <a:ln w="9525">
            <a:noFill/>
            <a:miter lim="800000"/>
            <a:headEnd/>
            <a:tailEnd/>
          </a:ln>
        </p:spPr>
        <p:txBody>
          <a:bodyPr>
            <a:spAutoFit/>
          </a:bodyPr>
          <a:lstStyle/>
          <a:p>
            <a:r>
              <a:rPr lang="es-ES" sz="2000" b="1" dirty="0">
                <a:solidFill>
                  <a:srgbClr val="FFFF00"/>
                </a:solidFill>
                <a:latin typeface="Calibri" pitchFamily="34" charset="0"/>
              </a:rPr>
              <a:t>En lo posible cada ballena tiene un acompañante. Es importante que la ballena vea al voluntario, que debe moverse calmadamente. Tocar a la ballena también puede ayudar a calmarla. </a:t>
            </a:r>
          </a:p>
        </p:txBody>
      </p:sp>
    </p:spTree>
  </p:cSld>
  <p:clrMapOvr>
    <a:masterClrMapping/>
  </p:clrMapOvr>
  <p:transition spd="slow" advTm="16000">
    <p:comb/>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
          <p:cNvPicPr>
            <a:picLocks noChangeAspect="1" noChangeArrowheads="1"/>
          </p:cNvPicPr>
          <p:nvPr/>
        </p:nvPicPr>
        <p:blipFill>
          <a:blip r:embed="rId2"/>
          <a:srcRect/>
          <a:stretch>
            <a:fillRect/>
          </a:stretch>
        </p:blipFill>
        <p:spPr bwMode="auto">
          <a:xfrm>
            <a:off x="0" y="0"/>
            <a:ext cx="11356975" cy="7632700"/>
          </a:xfrm>
          <a:prstGeom prst="rect">
            <a:avLst/>
          </a:prstGeom>
          <a:noFill/>
          <a:ln w="9525">
            <a:noFill/>
            <a:miter lim="800000"/>
            <a:headEnd/>
            <a:tailEnd/>
          </a:ln>
        </p:spPr>
      </p:pic>
    </p:spTree>
  </p:cSld>
  <p:clrMapOvr>
    <a:masterClrMapping/>
  </p:clrMapOvr>
  <p:transition spd="slow" advTm="12000">
    <p:comb/>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5">
                <a:tint val="45000"/>
                <a:satMod val="400000"/>
              </a:schemeClr>
            </a:duotone>
          </a:blip>
          <a:srcRect/>
          <a:stretch>
            <a:fillRect/>
          </a:stretch>
        </p:blipFill>
        <p:spPr bwMode="auto">
          <a:xfrm>
            <a:off x="0" y="0"/>
            <a:ext cx="11269664" cy="7632700"/>
          </a:xfrm>
          <a:prstGeom prst="rect">
            <a:avLst/>
          </a:prstGeom>
          <a:noFill/>
        </p:spPr>
      </p:pic>
      <p:pic>
        <p:nvPicPr>
          <p:cNvPr id="46083" name="Image 2" descr="swirlrainbw3.gif"/>
          <p:cNvPicPr>
            <a:picLocks noChangeAspect="1"/>
          </p:cNvPicPr>
          <p:nvPr/>
        </p:nvPicPr>
        <p:blipFill>
          <a:blip r:embed="rId3"/>
          <a:srcRect/>
          <a:stretch>
            <a:fillRect/>
          </a:stretch>
        </p:blipFill>
        <p:spPr bwMode="auto">
          <a:xfrm rot="5400000">
            <a:off x="-3773487" y="3773487"/>
            <a:ext cx="7632700" cy="85725"/>
          </a:xfrm>
          <a:prstGeom prst="rect">
            <a:avLst/>
          </a:prstGeom>
          <a:noFill/>
          <a:ln w="9525">
            <a:noFill/>
            <a:miter lim="800000"/>
            <a:headEnd/>
            <a:tailEnd/>
          </a:ln>
        </p:spPr>
      </p:pic>
      <p:pic>
        <p:nvPicPr>
          <p:cNvPr id="46084" name="Image 2" descr="swirlrainbw3.gif"/>
          <p:cNvPicPr>
            <a:picLocks noChangeAspect="1"/>
          </p:cNvPicPr>
          <p:nvPr/>
        </p:nvPicPr>
        <p:blipFill>
          <a:blip r:embed="rId3"/>
          <a:srcRect/>
          <a:stretch>
            <a:fillRect/>
          </a:stretch>
        </p:blipFill>
        <p:spPr bwMode="auto">
          <a:xfrm rot="5400000">
            <a:off x="7410451" y="3773487"/>
            <a:ext cx="7632700" cy="85725"/>
          </a:xfrm>
          <a:prstGeom prst="rect">
            <a:avLst/>
          </a:prstGeom>
          <a:noFill/>
          <a:ln w="9525">
            <a:noFill/>
            <a:miter lim="800000"/>
            <a:headEnd/>
            <a:tailEnd/>
          </a:ln>
        </p:spPr>
      </p:pic>
      <p:pic>
        <p:nvPicPr>
          <p:cNvPr id="46085" name="Image 2" descr="swirlrainbw3.gif"/>
          <p:cNvPicPr>
            <a:picLocks noChangeAspect="1"/>
          </p:cNvPicPr>
          <p:nvPr/>
        </p:nvPicPr>
        <p:blipFill>
          <a:blip r:embed="rId3"/>
          <a:srcRect/>
          <a:stretch>
            <a:fillRect/>
          </a:stretch>
        </p:blipFill>
        <p:spPr bwMode="auto">
          <a:xfrm rot="10800000">
            <a:off x="0" y="0"/>
            <a:ext cx="11269663" cy="77788"/>
          </a:xfrm>
          <a:prstGeom prst="rect">
            <a:avLst/>
          </a:prstGeom>
          <a:noFill/>
          <a:ln w="9525">
            <a:noFill/>
            <a:miter lim="800000"/>
            <a:headEnd/>
            <a:tailEnd/>
          </a:ln>
        </p:spPr>
      </p:pic>
      <p:pic>
        <p:nvPicPr>
          <p:cNvPr id="46086" name="Image 2" descr="swirlrainbw3.gif"/>
          <p:cNvPicPr>
            <a:picLocks noChangeAspect="1"/>
          </p:cNvPicPr>
          <p:nvPr/>
        </p:nvPicPr>
        <p:blipFill>
          <a:blip r:embed="rId3"/>
          <a:srcRect/>
          <a:stretch>
            <a:fillRect/>
          </a:stretch>
        </p:blipFill>
        <p:spPr bwMode="auto">
          <a:xfrm rot="10800000">
            <a:off x="0" y="7550150"/>
            <a:ext cx="11269663" cy="82550"/>
          </a:xfrm>
          <a:prstGeom prst="rect">
            <a:avLst/>
          </a:prstGeom>
          <a:noFill/>
          <a:ln w="9525">
            <a:noFill/>
            <a:miter lim="800000"/>
            <a:headEnd/>
            <a:tailEnd/>
          </a:ln>
        </p:spPr>
      </p:pic>
      <p:pic>
        <p:nvPicPr>
          <p:cNvPr id="46087" name="Picture 2" descr="CARA"/>
          <p:cNvPicPr>
            <a:picLocks noChangeAspect="1" noChangeArrowheads="1"/>
          </p:cNvPicPr>
          <p:nvPr/>
        </p:nvPicPr>
        <p:blipFill>
          <a:blip r:embed="rId4"/>
          <a:srcRect/>
          <a:stretch>
            <a:fillRect/>
          </a:stretch>
        </p:blipFill>
        <p:spPr bwMode="auto">
          <a:xfrm>
            <a:off x="677863" y="6459538"/>
            <a:ext cx="741362" cy="762000"/>
          </a:xfrm>
          <a:prstGeom prst="rect">
            <a:avLst/>
          </a:prstGeom>
          <a:noFill/>
          <a:ln w="38100">
            <a:solidFill>
              <a:srgbClr val="1CDEF8"/>
            </a:solidFill>
            <a:miter lim="800000"/>
            <a:headEnd/>
            <a:tailEnd/>
          </a:ln>
        </p:spPr>
      </p:pic>
      <p:sp>
        <p:nvSpPr>
          <p:cNvPr id="19" name="18 Rectángulo"/>
          <p:cNvSpPr/>
          <p:nvPr/>
        </p:nvSpPr>
        <p:spPr>
          <a:xfrm>
            <a:off x="2439988" y="5087938"/>
            <a:ext cx="3319462" cy="1066800"/>
          </a:xfrm>
          <a:prstGeom prst="rect">
            <a:avLst/>
          </a:prstGeom>
        </p:spPr>
        <p:txBody>
          <a:bodyPr lIns="81272" tIns="40636" rIns="81272" bIns="40636">
            <a:spAutoFit/>
          </a:bodyPr>
          <a:lstStyle/>
          <a:p>
            <a:pPr algn="ctr" fontAlgn="auto">
              <a:spcBef>
                <a:spcPts val="0"/>
              </a:spcBef>
              <a:spcAft>
                <a:spcPts val="0"/>
              </a:spcAft>
              <a:defRPr/>
            </a:pP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cs typeface="+mn-cs"/>
            </a:endParaRPr>
          </a:p>
        </p:txBody>
      </p:sp>
      <p:sp>
        <p:nvSpPr>
          <p:cNvPr id="22" name="WordArt 12"/>
          <p:cNvSpPr>
            <a:spLocks noChangeArrowheads="1" noChangeShapeType="1" noTextEdit="1"/>
          </p:cNvSpPr>
          <p:nvPr/>
        </p:nvSpPr>
        <p:spPr bwMode="auto">
          <a:xfrm>
            <a:off x="793750" y="557213"/>
            <a:ext cx="3452813" cy="3503612"/>
          </a:xfrm>
          <a:prstGeom prst="rect">
            <a:avLst/>
          </a:prstGeom>
        </p:spPr>
        <p:txBody>
          <a:bodyPr wrap="none" fromWordArt="1">
            <a:prstTxWarp prst="textPlain">
              <a:avLst>
                <a:gd name="adj" fmla="val 46222"/>
              </a:avLst>
            </a:prstTxWarp>
          </a:bodyPr>
          <a:lstStyle/>
          <a:p>
            <a:pPr algn="ct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a:rPr>
              <a:t>UN FUERTE </a:t>
            </a:r>
          </a:p>
          <a:p>
            <a:pPr algn="ct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a:rPr>
              <a:t>ABRAZO,</a:t>
            </a:r>
          </a:p>
          <a:p>
            <a:pPr algn="ct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a:rPr>
              <a:t>QUE TENGAS</a:t>
            </a:r>
          </a:p>
          <a:p>
            <a:pPr algn="ct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a:endParaRPr>
          </a:p>
        </p:txBody>
      </p:sp>
      <p:sp>
        <p:nvSpPr>
          <p:cNvPr id="12" name="Text Box 3"/>
          <p:cNvSpPr txBox="1">
            <a:spLocks noChangeArrowheads="1"/>
          </p:cNvSpPr>
          <p:nvPr/>
        </p:nvSpPr>
        <p:spPr bwMode="auto">
          <a:xfrm>
            <a:off x="5920583" y="958830"/>
            <a:ext cx="4311408" cy="5088694"/>
          </a:xfrm>
          <a:prstGeom prst="rect">
            <a:avLst/>
          </a:prstGeom>
          <a:noFill/>
          <a:ln w="38100">
            <a:noFill/>
            <a:miter lim="800000"/>
            <a:headEnd/>
            <a:tailEnd/>
          </a:ln>
          <a:effectLst/>
        </p:spPr>
        <p:txBody>
          <a:bodyPr lIns="101720" tIns="50860" rIns="101720" bIns="50860">
            <a:spAutoFit/>
          </a:bodyPr>
          <a:lstStyle/>
          <a:p>
            <a:pPr algn="ctr" defTabSz="1017133" eaLnBrk="0" fontAlgn="auto" hangingPunct="0">
              <a:spcBef>
                <a:spcPct val="50000"/>
              </a:spcBef>
              <a:spcAft>
                <a:spcPts val="0"/>
              </a:spcAft>
              <a:defRPr/>
            </a:pPr>
            <a:endParaRPr lang="fr-FR" sz="40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mic Sans MS" pitchFamily="66" charset="0"/>
            </a:endParaRPr>
          </a:p>
          <a:p>
            <a:pPr algn="ctr" defTabSz="1017133" eaLnBrk="0" fontAlgn="auto" hangingPunct="0">
              <a:spcBef>
                <a:spcPct val="50000"/>
              </a:spcBef>
              <a:spcAft>
                <a:spcPts val="0"/>
              </a:spcAft>
              <a:defRPr/>
            </a:pPr>
            <a:r>
              <a:rPr lang="fr-FR" sz="4000" b="1" dirty="0" err="1">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mic Sans MS" pitchFamily="66" charset="0"/>
              </a:rPr>
              <a:t>Hoy</a:t>
            </a:r>
            <a:r>
              <a:rPr lang="fr-FR" sz="40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mic Sans MS" pitchFamily="66" charset="0"/>
              </a:rPr>
              <a:t> es </a:t>
            </a:r>
            <a:fld id="{547A8F08-4E97-4815-9C23-5989351D5EDB}" type="datetime2">
              <a:rPr lang="es-ES_tradnl" sz="4000" b="1">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mic Sans MS" pitchFamily="66" charset="0"/>
              </a:rPr>
              <a:pPr algn="ctr" defTabSz="1017133" eaLnBrk="0" fontAlgn="auto" hangingPunct="0">
                <a:spcBef>
                  <a:spcPct val="50000"/>
                </a:spcBef>
                <a:spcAft>
                  <a:spcPts val="0"/>
                </a:spcAft>
                <a:defRPr/>
              </a:pPr>
              <a:t>viernes, 17 de febrero de 2017</a:t>
            </a:fld>
            <a:endParaRPr lang="es-ES" sz="40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mic Sans MS" pitchFamily="66" charset="0"/>
            </a:endParaRPr>
          </a:p>
          <a:p>
            <a:pPr algn="ctr" defTabSz="1017133" eaLnBrk="0" fontAlgn="auto" hangingPunct="0">
              <a:spcBef>
                <a:spcPct val="50000"/>
              </a:spcBef>
              <a:spcAft>
                <a:spcPts val="0"/>
              </a:spcAft>
              <a:defRPr/>
            </a:pPr>
            <a:r>
              <a:rPr lang="fr-FR" sz="3600" b="1" dirty="0" err="1">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mic Sans MS" pitchFamily="66" charset="0"/>
              </a:rPr>
              <a:t>Ahora</a:t>
            </a:r>
            <a:r>
              <a:rPr lang="fr-FR" sz="36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mic Sans MS" pitchFamily="66" charset="0"/>
              </a:rPr>
              <a:t> </a:t>
            </a:r>
            <a:r>
              <a:rPr lang="fr-FR" sz="3600" b="1" dirty="0" err="1">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mic Sans MS" pitchFamily="66" charset="0"/>
              </a:rPr>
              <a:t>mismo</a:t>
            </a:r>
            <a:r>
              <a:rPr lang="fr-FR" sz="36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mic Sans MS" pitchFamily="66" charset="0"/>
              </a:rPr>
              <a:t> son las </a:t>
            </a:r>
            <a:fld id="{D4F074C5-9B07-4D47-A00C-C4AC33E005FE}" type="datetime10">
              <a:rPr lang="fr-FR" sz="3600" b="1">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mic Sans MS" pitchFamily="66" charset="0"/>
              </a:rPr>
              <a:pPr algn="ctr" defTabSz="1017133" eaLnBrk="0" fontAlgn="auto" hangingPunct="0">
                <a:spcBef>
                  <a:spcPct val="50000"/>
                </a:spcBef>
                <a:spcAft>
                  <a:spcPts val="0"/>
                </a:spcAft>
                <a:defRPr/>
              </a:pPr>
              <a:t>11:14</a:t>
            </a:fld>
            <a:r>
              <a:rPr lang="fr-FR" sz="36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mic Sans MS" pitchFamily="66" charset="0"/>
              </a:rPr>
              <a:t> </a:t>
            </a:r>
            <a:r>
              <a:rPr lang="fr-FR" sz="3600" b="1" dirty="0" err="1">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mic Sans MS" pitchFamily="66" charset="0"/>
              </a:rPr>
              <a:t>horas</a:t>
            </a:r>
            <a:r>
              <a:rPr lang="fr-FR" sz="36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latin typeface="Comic Sans MS" pitchFamily="66" charset="0"/>
              </a:rPr>
              <a:t>.</a:t>
            </a:r>
          </a:p>
          <a:p>
            <a:pPr algn="ctr" defTabSz="1017133" eaLnBrk="0" fontAlgn="auto" hangingPunct="0">
              <a:spcBef>
                <a:spcPct val="50000"/>
              </a:spcBef>
              <a:spcAft>
                <a:spcPts val="0"/>
              </a:spcAft>
              <a:defRPr/>
            </a:pPr>
            <a:endParaRPr lang="fr-FR" sz="3600" dirty="0">
              <a:solidFill>
                <a:srgbClr val="FFFF00"/>
              </a:solidFill>
              <a:latin typeface="Comic Sans MS" pitchFamily="66" charset="0"/>
            </a:endParaRPr>
          </a:p>
        </p:txBody>
      </p:sp>
      <p:pic>
        <p:nvPicPr>
          <p:cNvPr id="16"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blip>
          <a:srcRect/>
          <a:stretch>
            <a:fillRect/>
          </a:stretch>
        </p:blipFill>
        <p:spPr bwMode="auto">
          <a:xfrm>
            <a:off x="1562865" y="6245242"/>
            <a:ext cx="2475822" cy="1039579"/>
          </a:xfrm>
          <a:prstGeom prst="rect">
            <a:avLst/>
          </a:prstGeom>
          <a:noFill/>
        </p:spPr>
      </p:pic>
    </p:spTree>
  </p:cSld>
  <p:clrMapOvr>
    <a:masterClrMapping/>
  </p:clrMapOvr>
  <p:transition spd="slow" advTm="15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0"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1"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6" presetClass="exit" presetSubtype="32" fill="hold" nodeType="afterEffect">
                                  <p:stCondLst>
                                    <p:cond delay="0"/>
                                  </p:stCondLst>
                                  <p:childTnLst>
                                    <p:animEffect transition="out" filter="circle(ou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childTnLst>
                          </p:cTn>
                        </p:par>
                        <p:par>
                          <p:cTn id="23" fill="hold">
                            <p:stCondLst>
                              <p:cond delay="7000"/>
                            </p:stCondLst>
                            <p:childTnLst>
                              <p:par>
                                <p:cTn id="24" presetID="12" presetClass="entr" presetSubtype="1" fill="hold"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Effect transition="in" filter="slide(fromTop)">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7106" name="Rectangle 4"/>
          <p:cNvSpPr>
            <a:spLocks noChangeArrowheads="1"/>
          </p:cNvSpPr>
          <p:nvPr/>
        </p:nvSpPr>
        <p:spPr bwMode="auto">
          <a:xfrm>
            <a:off x="0" y="1781175"/>
            <a:ext cx="11269663" cy="254000"/>
          </a:xfrm>
          <a:prstGeom prst="rect">
            <a:avLst/>
          </a:prstGeom>
          <a:solidFill>
            <a:schemeClr val="bg1"/>
          </a:solidFill>
          <a:ln w="19050">
            <a:solidFill>
              <a:srgbClr val="C0C0C0"/>
            </a:solidFill>
            <a:miter lim="800000"/>
            <a:headEnd/>
            <a:tailEnd/>
          </a:ln>
        </p:spPr>
        <p:txBody>
          <a:bodyPr wrap="none" lIns="107997" tIns="53997" rIns="107997" bIns="53997" anchor="ctr"/>
          <a:lstStyle/>
          <a:p>
            <a:endParaRPr lang="es-ES"/>
          </a:p>
        </p:txBody>
      </p:sp>
      <p:sp>
        <p:nvSpPr>
          <p:cNvPr id="47107" name="Rectangle 5"/>
          <p:cNvSpPr>
            <a:spLocks noChangeArrowheads="1"/>
          </p:cNvSpPr>
          <p:nvPr/>
        </p:nvSpPr>
        <p:spPr bwMode="auto">
          <a:xfrm>
            <a:off x="0" y="2035175"/>
            <a:ext cx="11269663" cy="5597525"/>
          </a:xfrm>
          <a:prstGeom prst="rect">
            <a:avLst/>
          </a:prstGeom>
          <a:solidFill>
            <a:srgbClr val="B6E8FC"/>
          </a:solidFill>
          <a:ln w="9525">
            <a:noFill/>
            <a:miter lim="800000"/>
            <a:headEnd/>
            <a:tailEnd/>
          </a:ln>
        </p:spPr>
        <p:txBody>
          <a:bodyPr wrap="none" lIns="107997" tIns="53997" rIns="107997" bIns="53997" anchor="ctr"/>
          <a:lstStyle/>
          <a:p>
            <a:pPr algn="ctr"/>
            <a:endParaRPr lang="es-ES"/>
          </a:p>
        </p:txBody>
      </p:sp>
      <p:pic>
        <p:nvPicPr>
          <p:cNvPr id="47108" name="Picture 7" descr="logo_grande">
            <a:hlinkClick r:id="rId2"/>
          </p:cNvPr>
          <p:cNvPicPr>
            <a:picLocks noChangeAspect="1" noChangeArrowheads="1"/>
          </p:cNvPicPr>
          <p:nvPr/>
        </p:nvPicPr>
        <p:blipFill>
          <a:blip r:embed="rId3"/>
          <a:srcRect/>
          <a:stretch>
            <a:fillRect/>
          </a:stretch>
        </p:blipFill>
        <p:spPr bwMode="auto">
          <a:xfrm>
            <a:off x="2441575" y="0"/>
            <a:ext cx="6010275" cy="1738313"/>
          </a:xfrm>
          <a:prstGeom prst="rect">
            <a:avLst/>
          </a:prstGeom>
          <a:noFill/>
          <a:ln w="9525">
            <a:noFill/>
            <a:miter lim="800000"/>
            <a:headEnd/>
            <a:tailEnd/>
          </a:ln>
        </p:spPr>
      </p:pic>
      <p:sp>
        <p:nvSpPr>
          <p:cNvPr id="47109" name="Text Box 8"/>
          <p:cNvSpPr txBox="1">
            <a:spLocks noChangeArrowheads="1"/>
          </p:cNvSpPr>
          <p:nvPr/>
        </p:nvSpPr>
        <p:spPr bwMode="auto">
          <a:xfrm>
            <a:off x="0" y="2120900"/>
            <a:ext cx="11269663" cy="2801938"/>
          </a:xfrm>
          <a:prstGeom prst="rect">
            <a:avLst/>
          </a:prstGeom>
          <a:noFill/>
          <a:ln w="9525">
            <a:noFill/>
            <a:miter lim="800000"/>
            <a:headEnd/>
            <a:tailEnd/>
          </a:ln>
        </p:spPr>
        <p:txBody>
          <a:bodyPr lIns="107997" tIns="53997" rIns="107997" bIns="53997">
            <a:spAutoFit/>
          </a:bodyPr>
          <a:lstStyle/>
          <a:p>
            <a:pPr algn="ctr">
              <a:spcBef>
                <a:spcPct val="50000"/>
              </a:spcBef>
            </a:pPr>
            <a:r>
              <a:rPr lang="es-ES" sz="7100" b="1">
                <a:latin typeface="Kristen ITC" pitchFamily="66" charset="0"/>
              </a:rPr>
              <a:t>¿Te ha gustado?</a:t>
            </a:r>
            <a:r>
              <a:rPr lang="es-ES" sz="5700">
                <a:latin typeface="Kristen ITC" pitchFamily="66" charset="0"/>
              </a:rPr>
              <a:t> </a:t>
            </a:r>
            <a:br>
              <a:rPr lang="es-ES" sz="5700">
                <a:latin typeface="Kristen ITC" pitchFamily="66" charset="0"/>
              </a:rPr>
            </a:br>
            <a:r>
              <a:rPr lang="es-ES" sz="5200">
                <a:latin typeface="Kristen ITC" pitchFamily="66" charset="0"/>
              </a:rPr>
              <a:t>Puedes ver más entrando </a:t>
            </a:r>
            <a:br>
              <a:rPr lang="es-ES" sz="5200">
                <a:latin typeface="Kristen ITC" pitchFamily="66" charset="0"/>
              </a:rPr>
            </a:br>
            <a:r>
              <a:rPr lang="es-ES" sz="5200" b="1">
                <a:solidFill>
                  <a:srgbClr val="40F903"/>
                </a:solidFill>
                <a:latin typeface="Kristen ITC" pitchFamily="66" charset="0"/>
                <a:hlinkClick r:id="rId2"/>
              </a:rPr>
              <a:t>Aquí</a:t>
            </a:r>
            <a:endParaRPr lang="es-ES" sz="5200" b="1">
              <a:solidFill>
                <a:srgbClr val="40F903"/>
              </a:solidFill>
              <a:latin typeface="Kristen ITC" pitchFamily="66" charset="0"/>
            </a:endParaRPr>
          </a:p>
        </p:txBody>
      </p:sp>
      <p:sp>
        <p:nvSpPr>
          <p:cNvPr id="47110" name="Text Box 11"/>
          <p:cNvSpPr txBox="1">
            <a:spLocks noChangeArrowheads="1"/>
          </p:cNvSpPr>
          <p:nvPr/>
        </p:nvSpPr>
        <p:spPr bwMode="auto">
          <a:xfrm>
            <a:off x="1408113" y="5257800"/>
            <a:ext cx="3287712" cy="1633538"/>
          </a:xfrm>
          <a:prstGeom prst="rect">
            <a:avLst/>
          </a:prstGeom>
          <a:noFill/>
          <a:ln w="19050">
            <a:noFill/>
            <a:prstDash val="sysDot"/>
            <a:miter lim="800000"/>
            <a:headEnd/>
            <a:tailEnd/>
          </a:ln>
        </p:spPr>
        <p:txBody>
          <a:bodyPr lIns="107997" tIns="53997" rIns="107997" bIns="53997">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7111" name="Picture 10" descr="email">
            <a:hlinkClick r:id="rId4"/>
          </p:cNvPr>
          <p:cNvPicPr>
            <a:picLocks noChangeAspect="1" noChangeArrowheads="1"/>
          </p:cNvPicPr>
          <p:nvPr/>
        </p:nvPicPr>
        <p:blipFill>
          <a:blip r:embed="rId5"/>
          <a:srcRect/>
          <a:stretch>
            <a:fillRect/>
          </a:stretch>
        </p:blipFill>
        <p:spPr bwMode="auto">
          <a:xfrm>
            <a:off x="6950075" y="4664075"/>
            <a:ext cx="2911475" cy="2628900"/>
          </a:xfrm>
          <a:prstGeom prst="rect">
            <a:avLst/>
          </a:prstGeom>
          <a:noFill/>
          <a:ln w="9525">
            <a:noFill/>
            <a:miter lim="800000"/>
            <a:headEnd/>
            <a:tailEnd/>
          </a:ln>
        </p:spPr>
      </p:pic>
      <p:pic>
        <p:nvPicPr>
          <p:cNvPr id="47112" name="Picture 17" descr="flechas-8"/>
          <p:cNvPicPr>
            <a:picLocks noChangeAspect="1" noChangeArrowheads="1"/>
          </p:cNvPicPr>
          <p:nvPr/>
        </p:nvPicPr>
        <p:blipFill>
          <a:blip r:embed="rId6"/>
          <a:srcRect/>
          <a:stretch>
            <a:fillRect/>
          </a:stretch>
        </p:blipFill>
        <p:spPr bwMode="auto">
          <a:xfrm>
            <a:off x="4976813" y="5427663"/>
            <a:ext cx="1503362" cy="1103312"/>
          </a:xfrm>
          <a:prstGeom prst="rect">
            <a:avLst/>
          </a:prstGeom>
          <a:noFill/>
          <a:ln w="9525">
            <a:noFill/>
            <a:miter lim="800000"/>
            <a:headEnd/>
            <a:tailEnd/>
          </a:ln>
        </p:spPr>
      </p:pic>
      <p:pic>
        <p:nvPicPr>
          <p:cNvPr id="47113" name="Picture 21" descr="facebook-icon">
            <a:hlinkClick r:id="rId7"/>
          </p:cNvPr>
          <p:cNvPicPr>
            <a:picLocks noChangeAspect="1" noChangeArrowheads="1"/>
          </p:cNvPicPr>
          <p:nvPr/>
        </p:nvPicPr>
        <p:blipFill>
          <a:blip r:embed="rId8"/>
          <a:srcRect/>
          <a:stretch>
            <a:fillRect/>
          </a:stretch>
        </p:blipFill>
        <p:spPr bwMode="auto">
          <a:xfrm>
            <a:off x="0" y="3306763"/>
            <a:ext cx="657225" cy="593725"/>
          </a:xfrm>
          <a:prstGeom prst="rect">
            <a:avLst/>
          </a:prstGeom>
          <a:noFill/>
          <a:ln w="9525">
            <a:noFill/>
            <a:miter lim="800000"/>
            <a:headEnd/>
            <a:tailEnd/>
          </a:ln>
        </p:spPr>
      </p:pic>
      <p:pic>
        <p:nvPicPr>
          <p:cNvPr id="47114" name="Picture 22" descr="twitter-icon">
            <a:hlinkClick r:id="rId9"/>
          </p:cNvPr>
          <p:cNvPicPr>
            <a:picLocks noChangeAspect="1" noChangeArrowheads="1"/>
          </p:cNvPicPr>
          <p:nvPr/>
        </p:nvPicPr>
        <p:blipFill>
          <a:blip r:embed="rId10"/>
          <a:srcRect/>
          <a:stretch>
            <a:fillRect/>
          </a:stretch>
        </p:blipFill>
        <p:spPr bwMode="auto">
          <a:xfrm>
            <a:off x="0" y="3900488"/>
            <a:ext cx="657225" cy="593725"/>
          </a:xfrm>
          <a:prstGeom prst="rect">
            <a:avLst/>
          </a:prstGeom>
          <a:noFill/>
          <a:ln w="9525">
            <a:noFill/>
            <a:miter lim="800000"/>
            <a:headEnd/>
            <a:tailEnd/>
          </a:ln>
        </p:spPr>
      </p:pic>
      <p:pic>
        <p:nvPicPr>
          <p:cNvPr id="47115" name="Picture 23" descr="Web-Google-plus-Metro-icon">
            <a:hlinkClick r:id="rId11"/>
          </p:cNvPr>
          <p:cNvPicPr>
            <a:picLocks noChangeAspect="1" noChangeArrowheads="1"/>
          </p:cNvPicPr>
          <p:nvPr/>
        </p:nvPicPr>
        <p:blipFill>
          <a:blip r:embed="rId12"/>
          <a:srcRect/>
          <a:stretch>
            <a:fillRect/>
          </a:stretch>
        </p:blipFill>
        <p:spPr bwMode="auto">
          <a:xfrm>
            <a:off x="0" y="4494213"/>
            <a:ext cx="657225" cy="593725"/>
          </a:xfrm>
          <a:prstGeom prst="rect">
            <a:avLst/>
          </a:prstGeom>
          <a:noFill/>
          <a:ln w="9525">
            <a:noFill/>
            <a:miter lim="800000"/>
            <a:headEnd/>
            <a:tailEnd/>
          </a:ln>
        </p:spPr>
      </p:pic>
      <p:pic>
        <p:nvPicPr>
          <p:cNvPr id="47116" name="Picture 24" descr="vkontakte-256">
            <a:hlinkClick r:id="rId13"/>
          </p:cNvPr>
          <p:cNvPicPr>
            <a:picLocks noChangeAspect="1" noChangeArrowheads="1"/>
          </p:cNvPicPr>
          <p:nvPr/>
        </p:nvPicPr>
        <p:blipFill>
          <a:blip r:embed="rId14"/>
          <a:srcRect/>
          <a:stretch>
            <a:fillRect/>
          </a:stretch>
        </p:blipFill>
        <p:spPr bwMode="auto">
          <a:xfrm>
            <a:off x="0" y="5087938"/>
            <a:ext cx="657225" cy="593725"/>
          </a:xfrm>
          <a:prstGeom prst="rect">
            <a:avLst/>
          </a:prstGeom>
          <a:noFill/>
          <a:ln w="9525">
            <a:noFill/>
            <a:miter lim="800000"/>
            <a:headEnd/>
            <a:tailEnd/>
          </a:ln>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Salvar a las Ballenas varada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Salvar a las Ballenas varadas</Template>
  <TotalTime>3</TotalTime>
  <Words>1082</Words>
  <Application>Microsoft Office PowerPoint</Application>
  <PresentationFormat>Personalizado</PresentationFormat>
  <Paragraphs>52</Paragraphs>
  <Slides>44</Slides>
  <Notes>0</Notes>
  <HiddenSlides>0</HiddenSlides>
  <MMClips>0</MMClips>
  <ScaleCrop>false</ScaleCrop>
  <HeadingPairs>
    <vt:vector size="4" baseType="variant">
      <vt:variant>
        <vt:lpstr>Tema</vt:lpstr>
      </vt:variant>
      <vt:variant>
        <vt:i4>2</vt:i4>
      </vt:variant>
      <vt:variant>
        <vt:lpstr>Títulos de diapositiva</vt:lpstr>
      </vt:variant>
      <vt:variant>
        <vt:i4>44</vt:i4>
      </vt:variant>
    </vt:vector>
  </HeadingPairs>
  <TitlesOfParts>
    <vt:vector size="46" baseType="lpstr">
      <vt:lpstr>Salvar a las Ballenas varadas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4</cp:revision>
  <dcterms:created xsi:type="dcterms:W3CDTF">2017-02-17T10:14:49Z</dcterms:created>
  <dcterms:modified xsi:type="dcterms:W3CDTF">2017-02-17T10:18:04Z</dcterms:modified>
</cp:coreProperties>
</file>