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48" r:id="rId4"/>
    <p:sldId id="325" r:id="rId5"/>
    <p:sldId id="326" r:id="rId6"/>
    <p:sldId id="258" r:id="rId7"/>
    <p:sldId id="259" r:id="rId8"/>
    <p:sldId id="263" r:id="rId9"/>
    <p:sldId id="260" r:id="rId10"/>
    <p:sldId id="333" r:id="rId11"/>
    <p:sldId id="334" r:id="rId12"/>
    <p:sldId id="271" r:id="rId13"/>
    <p:sldId id="330" r:id="rId14"/>
    <p:sldId id="335" r:id="rId15"/>
    <p:sldId id="277" r:id="rId16"/>
    <p:sldId id="294" r:id="rId17"/>
    <p:sldId id="314" r:id="rId18"/>
    <p:sldId id="296" r:id="rId19"/>
    <p:sldId id="279" r:id="rId20"/>
    <p:sldId id="278" r:id="rId21"/>
    <p:sldId id="331" r:id="rId22"/>
    <p:sldId id="337" r:id="rId23"/>
    <p:sldId id="282" r:id="rId24"/>
    <p:sldId id="332" r:id="rId25"/>
    <p:sldId id="284" r:id="rId26"/>
    <p:sldId id="289" r:id="rId27"/>
    <p:sldId id="290" r:id="rId28"/>
    <p:sldId id="291" r:id="rId29"/>
    <p:sldId id="343" r:id="rId30"/>
    <p:sldId id="292" r:id="rId31"/>
    <p:sldId id="293" r:id="rId32"/>
    <p:sldId id="298" r:id="rId33"/>
    <p:sldId id="306" r:id="rId34"/>
    <p:sldId id="341" r:id="rId35"/>
    <p:sldId id="310" r:id="rId36"/>
    <p:sldId id="299" r:id="rId37"/>
    <p:sldId id="300" r:id="rId38"/>
    <p:sldId id="321" r:id="rId39"/>
    <p:sldId id="287" r:id="rId40"/>
    <p:sldId id="301" r:id="rId41"/>
    <p:sldId id="320" r:id="rId42"/>
    <p:sldId id="319" r:id="rId43"/>
    <p:sldId id="308" r:id="rId44"/>
    <p:sldId id="304" r:id="rId45"/>
    <p:sldId id="266" r:id="rId46"/>
    <p:sldId id="318" r:id="rId47"/>
    <p:sldId id="309" r:id="rId48"/>
    <p:sldId id="311" r:id="rId49"/>
    <p:sldId id="344" r:id="rId50"/>
    <p:sldId id="303" r:id="rId51"/>
    <p:sldId id="307" r:id="rId52"/>
    <p:sldId id="346" r:id="rId53"/>
    <p:sldId id="347" r:id="rId54"/>
    <p:sldId id="315" r:id="rId55"/>
    <p:sldId id="349" r:id="rId56"/>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QoHmiblQ3JxX8+jKLHKFYA==" hashData="Px03vuuwPXe4ckWWFwPTqBNzYnQ="/>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03C"/>
    <a:srgbClr val="E06B0A"/>
    <a:srgbClr val="00FF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10" autoAdjust="0"/>
    <p:restoredTop sz="94685" autoAdjust="0"/>
  </p:normalViewPr>
  <p:slideViewPr>
    <p:cSldViewPr>
      <p:cViewPr>
        <p:scale>
          <a:sx n="60" d="100"/>
          <a:sy n="60" d="100"/>
        </p:scale>
        <p:origin x="480" y="571"/>
      </p:cViewPr>
      <p:guideLst>
        <p:guide orient="horz" pos="1620"/>
        <p:guide pos="2880"/>
      </p:guideLst>
    </p:cSldViewPr>
  </p:slideViewPr>
  <p:outlineViewPr>
    <p:cViewPr>
      <p:scale>
        <a:sx n="33" d="100"/>
        <a:sy n="33" d="100"/>
      </p:scale>
      <p:origin x="0" y="1867"/>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616E7BB8-4183-40DA-AF12-ED41762458BF}" type="datetimeFigureOut">
              <a:rPr lang="es-ES"/>
              <a:pPr>
                <a:defRPr/>
              </a:pPr>
              <a:t>18/05/2024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798DD4D-5640-43D1-810B-CC5601343512}"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38A44E8-9BE9-45B3-A1D0-80901834A41F}" type="datetimeFigureOut">
              <a:rPr lang="es-ES"/>
              <a:pPr>
                <a:defRPr/>
              </a:pPr>
              <a:t>18/05/2024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DDAA38C-9D5A-4DB1-8941-93AC44B844AA}"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E72FF75F-FBFD-4EB1-8EAB-0322517E7D94}" type="datetimeFigureOut">
              <a:rPr lang="es-ES"/>
              <a:pPr>
                <a:defRPr/>
              </a:pPr>
              <a:t>18/05/2024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D1B67CE-A02E-42AE-A04F-01FB28EF77D6}"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D945F59F-1C03-4BDD-A053-8317AA26D840}" type="datetimeFigureOut">
              <a:rPr lang="es-ES"/>
              <a:pPr>
                <a:defRPr/>
              </a:pPr>
              <a:t>18/05/2024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F6AC3D2-ECF5-4CC9-A347-47176ADE8383}"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E4A6CF76-960D-4AA7-A78A-B1AD01153E99}" type="datetimeFigureOut">
              <a:rPr lang="es-ES"/>
              <a:pPr>
                <a:defRPr/>
              </a:pPr>
              <a:t>18/05/2024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D5C34EE-CC2E-4074-AB48-06702F64D217}"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8C6747E5-9EE6-4C9C-BC25-F1BC7E4BCD7F}" type="datetimeFigureOut">
              <a:rPr lang="es-ES"/>
              <a:pPr>
                <a:defRPr/>
              </a:pPr>
              <a:t>18/05/2024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758FC979-A4A1-4237-88A5-E75C50F0656A}"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0D45D30-9934-4872-9676-28FAFB8CF53D}" type="datetimeFigureOut">
              <a:rPr lang="es-ES"/>
              <a:pPr>
                <a:defRPr/>
              </a:pPr>
              <a:t>18/05/2024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9E67679D-9C46-4FE6-AF62-63C248B268A9}"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5215E27-7285-484D-A8FD-7FF041443841}" type="datetimeFigureOut">
              <a:rPr lang="es-ES"/>
              <a:pPr>
                <a:defRPr/>
              </a:pPr>
              <a:t>18/05/2024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AE8D04-2F4A-4B93-A79A-B70047F02851}"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6AB94C8-EFAE-4793-A552-F8CF07C8A82B}" type="datetimeFigureOut">
              <a:rPr lang="es-ES"/>
              <a:pPr>
                <a:defRPr/>
              </a:pPr>
              <a:t>18/05/2024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E0D3E52-1329-4425-8740-6C0577C788A2}"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C994D09-A79C-478D-8320-31070C14325C}" type="datetimeFigureOut">
              <a:rPr lang="es-ES"/>
              <a:pPr>
                <a:defRPr/>
              </a:pPr>
              <a:t>18/05/2024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A66A118-367D-4721-9506-F9E27C2F734C}"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0154D93-3827-4146-8489-E3B541B2E54C}" type="datetimeFigureOut">
              <a:rPr lang="es-ES"/>
              <a:pPr>
                <a:defRPr/>
              </a:pPr>
              <a:t>18/05/2024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74CD858-7F68-4683-BF3D-0748C2D468CB}"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defRPr/>
            </a:pPr>
            <a:endParaRPr lang="es-ES">
              <a:solidFill>
                <a:srgbClr val="000000"/>
              </a:solidFill>
            </a:endParaRPr>
          </a:p>
        </p:txBody>
      </p:sp>
    </p:spTree>
    <p:extLst>
      <p:ext uri="{BB962C8B-B14F-4D97-AF65-F5344CB8AC3E}">
        <p14:creationId xmlns:p14="http://schemas.microsoft.com/office/powerpoint/2010/main" val="965425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05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pPr>
              <a:defRPr/>
            </a:pPr>
            <a:fld id="{9CDD8F2C-63B3-49D0-AE90-C95053411CAA}" type="datetimeFigureOut">
              <a:rPr lang="es-ES"/>
              <a:pPr>
                <a:defRPr/>
              </a:pPr>
              <a:t>18/05/2024</a:t>
            </a:fld>
            <a:endParaRPr lang="es-ES"/>
          </a:p>
        </p:txBody>
      </p:sp>
      <p:sp>
        <p:nvSpPr>
          <p:cNvPr id="5" name="4 Marcador de pie de página"/>
          <p:cNvSpPr>
            <a:spLocks noGrp="1"/>
          </p:cNvSpPr>
          <p:nvPr>
            <p:ph type="ftr" sz="quarter" idx="3"/>
          </p:nvPr>
        </p:nvSpPr>
        <p:spPr>
          <a:xfrm>
            <a:off x="3124200" y="4767263"/>
            <a:ext cx="2895600" cy="27305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05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32D165F3-6E7C-42B5-A8D2-496930BA0CC8}"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atin typeface="Arial" charset="0"/>
                <a:cs typeface="Arial" charset="0"/>
              </a:defRPr>
            </a:lvl1pPr>
          </a:lstStyle>
          <a:p>
            <a:pPr>
              <a:defRPr/>
            </a:pPr>
            <a:endParaRPr lang="es-ES"/>
          </a:p>
        </p:txBody>
      </p:sp>
    </p:spTree>
    <p:extLst>
      <p:ext uri="{BB962C8B-B14F-4D97-AF65-F5344CB8AC3E}">
        <p14:creationId xmlns:p14="http://schemas.microsoft.com/office/powerpoint/2010/main" val="144481799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5.gif"/><Relationship Id="rId11" Type="http://schemas.openxmlformats.org/officeDocument/2006/relationships/image" Target="../media/image10.gif"/><Relationship Id="rId5" Type="http://schemas.openxmlformats.org/officeDocument/2006/relationships/image" Target="../media/image4.gif"/><Relationship Id="rId10" Type="http://schemas.openxmlformats.org/officeDocument/2006/relationships/image" Target="../media/image9.gif"/><Relationship Id="rId4" Type="http://schemas.openxmlformats.org/officeDocument/2006/relationships/image" Target="../media/image3.gif"/><Relationship Id="rId9"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WordArt 4"/>
          <p:cNvSpPr>
            <a:spLocks noChangeArrowheads="1" noChangeShapeType="1" noTextEdit="1"/>
          </p:cNvSpPr>
          <p:nvPr/>
        </p:nvSpPr>
        <p:spPr bwMode="auto">
          <a:xfrm>
            <a:off x="755576" y="1491630"/>
            <a:ext cx="7632700" cy="80803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Britannic Bold"/>
              </a:rPr>
              <a:t> </a:t>
            </a:r>
            <a:r>
              <a:rPr lang="es-ES" sz="36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Britannic Bold"/>
              </a:rPr>
              <a:t>Realizado con Fotografía de mi propiedad </a:t>
            </a:r>
            <a:endPar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Britannic Bold"/>
            </a:endParaRPr>
          </a:p>
        </p:txBody>
      </p:sp>
      <p:sp>
        <p:nvSpPr>
          <p:cNvPr id="52229" name="WordArt 5"/>
          <p:cNvSpPr>
            <a:spLocks noChangeArrowheads="1" noChangeShapeType="1" noTextEdit="1"/>
          </p:cNvSpPr>
          <p:nvPr/>
        </p:nvSpPr>
        <p:spPr bwMode="auto">
          <a:xfrm>
            <a:off x="1547664" y="2355726"/>
            <a:ext cx="5905500" cy="792163"/>
          </a:xfrm>
          <a:prstGeom prst="rect">
            <a:avLst/>
          </a:prstGeom>
        </p:spPr>
        <p:txBody>
          <a:bodyPr wrap="none" fromWordArt="1">
            <a:prstTxWarp prst="textDeflate">
              <a:avLst>
                <a:gd name="adj" fmla="val 0"/>
              </a:avLst>
            </a:prstTxWarp>
            <a:scene3d>
              <a:camera prst="perspectiveRelaxedModerately"/>
              <a:lightRig rig="threePt" dir="t"/>
            </a:scene3d>
            <a:sp3d extrusionH="57150">
              <a:bevelT w="38100" h="38100" prst="angle"/>
            </a:sp3d>
          </a:bodyPr>
          <a:lstStyle/>
          <a:p>
            <a:pPr algn="ctr"/>
            <a:r>
              <a:rPr lang="es-ES" sz="3600" b="1"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Californian FB"/>
              </a:rPr>
              <a:t> </a:t>
            </a:r>
            <a:r>
              <a:rPr lang="es-ES" sz="3600" b="1"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Californian FB"/>
              </a:rPr>
              <a:t>Creación y Diseño: </a:t>
            </a:r>
          </a:p>
        </p:txBody>
      </p:sp>
      <p:sp>
        <p:nvSpPr>
          <p:cNvPr id="52231" name="WordArt 7"/>
          <p:cNvSpPr>
            <a:spLocks noChangeArrowheads="1" noChangeShapeType="1" noTextEdit="1"/>
          </p:cNvSpPr>
          <p:nvPr/>
        </p:nvSpPr>
        <p:spPr bwMode="auto">
          <a:xfrm>
            <a:off x="1763688" y="3291830"/>
            <a:ext cx="5761037" cy="77470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00FF00"/>
                    </a:gs>
                    <a:gs pos="100000">
                      <a:srgbClr val="008000"/>
                    </a:gs>
                  </a:gsLst>
                  <a:path path="rect">
                    <a:fillToRect r="100000" b="100000"/>
                  </a:path>
                </a:gradFill>
                <a:effectLst>
                  <a:prstShdw prst="shdw17" dist="17961" dir="13500000">
                    <a:srgbClr val="009900"/>
                  </a:prstShdw>
                </a:effectLst>
                <a:latin typeface="High Tower Text"/>
              </a:rPr>
              <a:t> </a:t>
            </a:r>
            <a:r>
              <a:rPr lang="es-ES" sz="3600" kern="10" dirty="0">
                <a:ln w="9525">
                  <a:noFill/>
                  <a:round/>
                  <a:headEnd/>
                  <a:tailEnd/>
                </a:ln>
                <a:gradFill rotWithShape="1">
                  <a:gsLst>
                    <a:gs pos="0">
                      <a:srgbClr val="00FF00"/>
                    </a:gs>
                    <a:gs pos="100000">
                      <a:srgbClr val="008000"/>
                    </a:gs>
                  </a:gsLst>
                  <a:path path="rect">
                    <a:fillToRect r="100000" b="100000"/>
                  </a:path>
                </a:gradFill>
                <a:effectLst>
                  <a:prstShdw prst="shdw17" dist="17961" dir="13500000">
                    <a:srgbClr val="009900"/>
                  </a:prstShdw>
                  <a:reflection blurRad="6350" stA="60000" endA="900" endPos="58000" dir="5400000" sy="-100000" algn="bl" rotWithShape="0"/>
                </a:effectLst>
                <a:latin typeface="High Tower Text"/>
              </a:rPr>
              <a:t>VICENTE GARCÍA </a:t>
            </a:r>
          </a:p>
        </p:txBody>
      </p:sp>
      <p:sp>
        <p:nvSpPr>
          <p:cNvPr id="52233" name="WordArt 9"/>
          <p:cNvSpPr>
            <a:spLocks noChangeArrowheads="1" noChangeShapeType="1" noTextEdit="1"/>
          </p:cNvSpPr>
          <p:nvPr/>
        </p:nvSpPr>
        <p:spPr bwMode="auto">
          <a:xfrm>
            <a:off x="2915816" y="4155926"/>
            <a:ext cx="3529012" cy="64829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2800" i="1" kern="10" dirty="0">
                <a:ln w="9525">
                  <a:noFill/>
                  <a:round/>
                  <a:headEnd/>
                  <a:tailEnd/>
                </a:ln>
                <a:solidFill>
                  <a:srgbClr val="FFFFFF"/>
                </a:solidFill>
                <a:effectLst>
                  <a:outerShdw dist="35921" dir="2700000" algn="ctr" rotWithShape="0">
                    <a:srgbClr val="808080"/>
                  </a:outerShdw>
                </a:effectLst>
                <a:latin typeface="Arial Black"/>
              </a:rPr>
              <a:t> </a:t>
            </a:r>
            <a:r>
              <a:rPr lang="es-ES" sz="2800" i="1" kern="10" dirty="0">
                <a:ln w="9525">
                  <a:noFill/>
                  <a:round/>
                  <a:headEnd/>
                  <a:tailEnd/>
                </a:ln>
                <a:solidFill>
                  <a:srgbClr val="FFFFFF"/>
                </a:solidFill>
                <a:effectLst>
                  <a:outerShdw dist="35921" dir="2700000" algn="ctr" rotWithShape="0">
                    <a:srgbClr val="808080"/>
                  </a:outerShdw>
                  <a:reflection blurRad="6350" stA="60000" endA="900" endPos="58000" dir="5400000" sy="-100000" algn="bl" rotWithShape="0"/>
                </a:effectLst>
                <a:latin typeface="Arial" pitchFamily="34" charset="0"/>
                <a:cs typeface="Arial" pitchFamily="34" charset="0"/>
              </a:rPr>
              <a:t>Automático</a:t>
            </a:r>
            <a:r>
              <a:rPr lang="es-ES" sz="2800" i="1" kern="10" dirty="0">
                <a:ln w="9525">
                  <a:noFill/>
                  <a:round/>
                  <a:headEnd/>
                  <a:tailEnd/>
                </a:ln>
                <a:solidFill>
                  <a:srgbClr val="FFFFFF"/>
                </a:solidFill>
                <a:effectLst>
                  <a:outerShdw dist="35921" dir="2700000" algn="ctr" rotWithShape="0">
                    <a:srgbClr val="808080"/>
                  </a:outerShdw>
                  <a:reflection blurRad="6350" stA="60000" endA="900" endPos="58000" dir="5400000" sy="-100000" algn="bl" rotWithShape="0"/>
                </a:effectLst>
                <a:latin typeface="Arial Black"/>
              </a:rPr>
              <a:t> </a:t>
            </a:r>
          </a:p>
        </p:txBody>
      </p:sp>
      <p:sp>
        <p:nvSpPr>
          <p:cNvPr id="2060" name="WordArt 12"/>
          <p:cNvSpPr>
            <a:spLocks noChangeArrowheads="1" noChangeShapeType="1" noTextEdit="1"/>
          </p:cNvSpPr>
          <p:nvPr/>
        </p:nvSpPr>
        <p:spPr bwMode="auto">
          <a:xfrm>
            <a:off x="611560" y="0"/>
            <a:ext cx="7993062" cy="1027906"/>
          </a:xfrm>
          <a:prstGeom prst="rect">
            <a:avLst/>
          </a:prstGeom>
        </p:spPr>
        <p:txBody>
          <a:bodyPr wrap="none" fromWordArt="1">
            <a:prstTxWarp prst="textTriangle">
              <a:avLst>
                <a:gd name="adj" fmla="val 36273"/>
              </a:avLst>
            </a:prstTxWarp>
            <a:scene3d>
              <a:camera prst="perspectiveAbove"/>
              <a:lightRig rig="legacyNormal3" dir="b"/>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Rosaleda de Madrid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2060"/>
                                        </p:tgtEl>
                                        <p:attrNameLst>
                                          <p:attrName>style.visibility</p:attrName>
                                        </p:attrNameLst>
                                      </p:cBhvr>
                                      <p:to>
                                        <p:strVal val="visible"/>
                                      </p:to>
                                    </p:set>
                                    <p:anim calcmode="lin" valueType="num">
                                      <p:cBhvr>
                                        <p:cTn id="7" dur="2000" fill="hold"/>
                                        <p:tgtEl>
                                          <p:spTgt spid="2060"/>
                                        </p:tgtEl>
                                        <p:attrNameLst>
                                          <p:attrName>ppt_w</p:attrName>
                                        </p:attrNameLst>
                                      </p:cBhvr>
                                      <p:tavLst>
                                        <p:tav tm="0">
                                          <p:val>
                                            <p:strVal val="4*#ppt_w"/>
                                          </p:val>
                                        </p:tav>
                                        <p:tav tm="100000">
                                          <p:val>
                                            <p:strVal val="#ppt_w"/>
                                          </p:val>
                                        </p:tav>
                                      </p:tavLst>
                                    </p:anim>
                                    <p:anim calcmode="lin" valueType="num">
                                      <p:cBhvr>
                                        <p:cTn id="8" dur="2000" fill="hold"/>
                                        <p:tgtEl>
                                          <p:spTgt spid="2060"/>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52228"/>
                                        </p:tgtEl>
                                        <p:attrNameLst>
                                          <p:attrName>style.visibility</p:attrName>
                                        </p:attrNameLst>
                                      </p:cBhvr>
                                      <p:to>
                                        <p:strVal val="visible"/>
                                      </p:to>
                                    </p:set>
                                    <p:anim calcmode="lin" valueType="num">
                                      <p:cBhvr>
                                        <p:cTn id="12" dur="2000" fill="hold"/>
                                        <p:tgtEl>
                                          <p:spTgt spid="52228"/>
                                        </p:tgtEl>
                                        <p:attrNameLst>
                                          <p:attrName>ppt_w</p:attrName>
                                        </p:attrNameLst>
                                      </p:cBhvr>
                                      <p:tavLst>
                                        <p:tav tm="0">
                                          <p:val>
                                            <p:strVal val="#ppt_w*0.70"/>
                                          </p:val>
                                        </p:tav>
                                        <p:tav tm="100000">
                                          <p:val>
                                            <p:strVal val="#ppt_w"/>
                                          </p:val>
                                        </p:tav>
                                      </p:tavLst>
                                    </p:anim>
                                    <p:anim calcmode="lin" valueType="num">
                                      <p:cBhvr>
                                        <p:cTn id="13" dur="2000" fill="hold"/>
                                        <p:tgtEl>
                                          <p:spTgt spid="52228"/>
                                        </p:tgtEl>
                                        <p:attrNameLst>
                                          <p:attrName>ppt_h</p:attrName>
                                        </p:attrNameLst>
                                      </p:cBhvr>
                                      <p:tavLst>
                                        <p:tav tm="0">
                                          <p:val>
                                            <p:strVal val="#ppt_h"/>
                                          </p:val>
                                        </p:tav>
                                        <p:tav tm="100000">
                                          <p:val>
                                            <p:strVal val="#ppt_h"/>
                                          </p:val>
                                        </p:tav>
                                      </p:tavLst>
                                    </p:anim>
                                    <p:animEffect transition="in" filter="fade">
                                      <p:cBhvr>
                                        <p:cTn id="14" dur="2000"/>
                                        <p:tgtEl>
                                          <p:spTgt spid="5222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52229"/>
                                        </p:tgtEl>
                                        <p:attrNameLst>
                                          <p:attrName>style.visibility</p:attrName>
                                        </p:attrNameLst>
                                      </p:cBhvr>
                                      <p:to>
                                        <p:strVal val="visible"/>
                                      </p:to>
                                    </p:set>
                                    <p:animEffect transition="in" filter="fade">
                                      <p:cBhvr>
                                        <p:cTn id="18" dur="2000"/>
                                        <p:tgtEl>
                                          <p:spTgt spid="52229"/>
                                        </p:tgtEl>
                                      </p:cBhvr>
                                    </p:animEffect>
                                    <p:anim calcmode="lin" valueType="num">
                                      <p:cBhvr>
                                        <p:cTn id="19" dur="2000" fill="hold"/>
                                        <p:tgtEl>
                                          <p:spTgt spid="52229"/>
                                        </p:tgtEl>
                                        <p:attrNameLst>
                                          <p:attrName>ppt_x</p:attrName>
                                        </p:attrNameLst>
                                      </p:cBhvr>
                                      <p:tavLst>
                                        <p:tav tm="0">
                                          <p:val>
                                            <p:strVal val="#ppt_x"/>
                                          </p:val>
                                        </p:tav>
                                        <p:tav tm="100000">
                                          <p:val>
                                            <p:strVal val="#ppt_x"/>
                                          </p:val>
                                        </p:tav>
                                      </p:tavLst>
                                    </p:anim>
                                    <p:anim calcmode="lin" valueType="num">
                                      <p:cBhvr>
                                        <p:cTn id="20" dur="2000" fill="hold"/>
                                        <p:tgtEl>
                                          <p:spTgt spid="5222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52231"/>
                                        </p:tgtEl>
                                        <p:attrNameLst>
                                          <p:attrName>style.visibility</p:attrName>
                                        </p:attrNameLst>
                                      </p:cBhvr>
                                      <p:to>
                                        <p:strVal val="visible"/>
                                      </p:to>
                                    </p:set>
                                    <p:anim from="(-#ppt_w/2)" to="(#ppt_x)" calcmode="lin" valueType="num">
                                      <p:cBhvr>
                                        <p:cTn id="24" dur="600" fill="hold">
                                          <p:stCondLst>
                                            <p:cond delay="0"/>
                                          </p:stCondLst>
                                        </p:cTn>
                                        <p:tgtEl>
                                          <p:spTgt spid="52231"/>
                                        </p:tgtEl>
                                        <p:attrNameLst>
                                          <p:attrName>ppt_x</p:attrName>
                                        </p:attrNameLst>
                                      </p:cBhvr>
                                    </p:anim>
                                    <p:anim from="0" to="-1.0" calcmode="lin" valueType="num">
                                      <p:cBhvr>
                                        <p:cTn id="25" dur="200" decel="50000" autoRev="1" fill="hold">
                                          <p:stCondLst>
                                            <p:cond delay="600"/>
                                          </p:stCondLst>
                                        </p:cTn>
                                        <p:tgtEl>
                                          <p:spTgt spid="52231"/>
                                        </p:tgtEl>
                                        <p:attrNameLst>
                                          <p:attrName>xshear</p:attrName>
                                        </p:attrNameLst>
                                      </p:cBhvr>
                                    </p:anim>
                                    <p:animScale>
                                      <p:cBhvr>
                                        <p:cTn id="26" dur="200" decel="100000" autoRev="1" fill="hold">
                                          <p:stCondLst>
                                            <p:cond delay="600"/>
                                          </p:stCondLst>
                                        </p:cTn>
                                        <p:tgtEl>
                                          <p:spTgt spid="52231"/>
                                        </p:tgtEl>
                                      </p:cBhvr>
                                      <p:from x="100000" y="100000"/>
                                      <p:to x="80000" y="100000"/>
                                    </p:animScale>
                                    <p:anim by="(#ppt_h/3+#ppt_w*0.1)" calcmode="lin" valueType="num">
                                      <p:cBhvr additive="sum">
                                        <p:cTn id="27" dur="200" decel="100000" autoRev="1" fill="hold">
                                          <p:stCondLst>
                                            <p:cond delay="600"/>
                                          </p:stCondLst>
                                        </p:cTn>
                                        <p:tgtEl>
                                          <p:spTgt spid="52231"/>
                                        </p:tgtEl>
                                        <p:attrNameLst>
                                          <p:attrName>ppt_x</p:attrName>
                                        </p:attrNameLst>
                                      </p:cBhvr>
                                    </p:anim>
                                  </p:childTnLst>
                                </p:cTn>
                              </p:par>
                            </p:childTnLst>
                          </p:cTn>
                        </p:par>
                        <p:par>
                          <p:cTn id="28" fill="hold">
                            <p:stCondLst>
                              <p:cond delay="8500"/>
                            </p:stCondLst>
                            <p:childTnLst>
                              <p:par>
                                <p:cTn id="29" presetID="23" presetClass="entr" presetSubtype="16" repeatCount="3000" fill="hold" nodeType="afterEffect">
                                  <p:stCondLst>
                                    <p:cond delay="500"/>
                                  </p:stCondLst>
                                  <p:childTnLst>
                                    <p:set>
                                      <p:cBhvr>
                                        <p:cTn id="30" dur="1" fill="hold">
                                          <p:stCondLst>
                                            <p:cond delay="0"/>
                                          </p:stCondLst>
                                        </p:cTn>
                                        <p:tgtEl>
                                          <p:spTgt spid="52233"/>
                                        </p:tgtEl>
                                        <p:attrNameLst>
                                          <p:attrName>style.visibility</p:attrName>
                                        </p:attrNameLst>
                                      </p:cBhvr>
                                      <p:to>
                                        <p:strVal val="visible"/>
                                      </p:to>
                                    </p:set>
                                    <p:anim calcmode="lin" valueType="num">
                                      <p:cBhvr>
                                        <p:cTn id="31" dur="1000" fill="hold"/>
                                        <p:tgtEl>
                                          <p:spTgt spid="52233"/>
                                        </p:tgtEl>
                                        <p:attrNameLst>
                                          <p:attrName>ppt_w</p:attrName>
                                        </p:attrNameLst>
                                      </p:cBhvr>
                                      <p:tavLst>
                                        <p:tav tm="0">
                                          <p:val>
                                            <p:fltVal val="0"/>
                                          </p:val>
                                        </p:tav>
                                        <p:tav tm="100000">
                                          <p:val>
                                            <p:strVal val="#ppt_w"/>
                                          </p:val>
                                        </p:tav>
                                      </p:tavLst>
                                    </p:anim>
                                    <p:anim calcmode="lin" valueType="num">
                                      <p:cBhvr>
                                        <p:cTn id="32" dur="1000" fill="hold"/>
                                        <p:tgtEl>
                                          <p:spTgt spid="5223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animBg="1"/>
      <p:bldP spid="52229" grpId="0" animBg="1"/>
      <p:bldP spid="52231" grpId="0" animBg="1"/>
      <p:bldP spid="206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37150"/>
          </a:xfrm>
          <a:prstGeom prst="rect">
            <a:avLst/>
          </a:prstGeom>
        </p:spPr>
      </p:pic>
      <p:sp>
        <p:nvSpPr>
          <p:cNvPr id="6" name="Rectángulo 5"/>
          <p:cNvSpPr/>
          <p:nvPr/>
        </p:nvSpPr>
        <p:spPr>
          <a:xfrm>
            <a:off x="0" y="0"/>
            <a:ext cx="9144000" cy="513715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35696" y="195486"/>
            <a:ext cx="4752528" cy="648072"/>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395536" y="915566"/>
            <a:ext cx="8424936" cy="1938992"/>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i="1" dirty="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El Jardín de La Rosaleda de Madrid goza de una ubicación privilegiada dentro del Parque del Oeste, uno de los espacios verdes más importantes de la ciudad. Está abierto todos los días del año, la entrada es libre para todos los públicos y no es necesario hacer reservas. Se encuentra muy cerca de la estación de Príncipe Pío, de la Plaza de España, el Templo de </a:t>
            </a:r>
            <a:r>
              <a:rPr lang="es-ES" sz="2000" i="1" dirty="0" err="1">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Debod</a:t>
            </a:r>
            <a:r>
              <a:rPr lang="es-ES" sz="2000" i="1" dirty="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y del Teleférico.</a:t>
            </a:r>
          </a:p>
        </p:txBody>
      </p:sp>
      <p:sp>
        <p:nvSpPr>
          <p:cNvPr id="5" name="4 CuadroTexto"/>
          <p:cNvSpPr txBox="1"/>
          <p:nvPr/>
        </p:nvSpPr>
        <p:spPr>
          <a:xfrm>
            <a:off x="395536" y="3075806"/>
            <a:ext cx="8280920" cy="1631216"/>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i="1" dirty="0">
                <a:solidFill>
                  <a:schemeClr val="accent6">
                    <a:lumMod val="20000"/>
                    <a:lumOff val="80000"/>
                  </a:schemeClr>
                </a:solidFill>
                <a:effectLst>
                  <a:outerShdw blurRad="38100" dist="38100" dir="2700000" algn="tl">
                    <a:srgbClr val="000000">
                      <a:alpha val="43137"/>
                    </a:srgbClr>
                  </a:outerShdw>
                </a:effectLst>
              </a:rPr>
              <a:t>El jardín fue diseñado en 1955 por Ramón Ortiz, jardinero mayor del Ayuntamiento de Madrid. En una extensión de </a:t>
            </a:r>
            <a:r>
              <a:rPr lang="es-ES" sz="2000" i="1" dirty="0" smtClean="0">
                <a:solidFill>
                  <a:schemeClr val="accent6">
                    <a:lumMod val="20000"/>
                    <a:lumOff val="80000"/>
                  </a:schemeClr>
                </a:solidFill>
                <a:effectLst>
                  <a:outerShdw blurRad="38100" dist="38100" dir="2700000" algn="tl">
                    <a:srgbClr val="000000">
                      <a:alpha val="43137"/>
                    </a:srgbClr>
                  </a:outerShdw>
                </a:effectLst>
              </a:rPr>
              <a:t>32.000 </a:t>
            </a:r>
            <a:r>
              <a:rPr lang="es-ES" sz="2000" i="1" dirty="0">
                <a:solidFill>
                  <a:schemeClr val="accent6">
                    <a:lumMod val="20000"/>
                    <a:lumOff val="80000"/>
                  </a:schemeClr>
                </a:solidFill>
                <a:effectLst>
                  <a:outerShdw blurRad="38100" dist="38100" dir="2700000" algn="tl">
                    <a:srgbClr val="000000">
                      <a:alpha val="43137"/>
                    </a:srgbClr>
                  </a:outerShdw>
                </a:effectLst>
              </a:rPr>
              <a:t>m2, en el que crecen anualmente unos </a:t>
            </a:r>
            <a:r>
              <a:rPr lang="es-ES" sz="2000" i="1" dirty="0" smtClean="0">
                <a:solidFill>
                  <a:schemeClr val="accent6">
                    <a:lumMod val="20000"/>
                    <a:lumOff val="80000"/>
                  </a:schemeClr>
                </a:solidFill>
                <a:effectLst>
                  <a:outerShdw blurRad="38100" dist="38100" dir="2700000" algn="tl">
                    <a:srgbClr val="000000">
                      <a:alpha val="43137"/>
                    </a:srgbClr>
                  </a:outerShdw>
                </a:effectLst>
              </a:rPr>
              <a:t>20.000 </a:t>
            </a:r>
            <a:r>
              <a:rPr lang="es-ES" sz="2000" i="1" dirty="0">
                <a:solidFill>
                  <a:schemeClr val="accent6">
                    <a:lumMod val="20000"/>
                    <a:lumOff val="80000"/>
                  </a:schemeClr>
                </a:solidFill>
                <a:effectLst>
                  <a:outerShdw blurRad="38100" dist="38100" dir="2700000" algn="tl">
                    <a:srgbClr val="000000">
                      <a:alpha val="43137"/>
                    </a:srgbClr>
                  </a:outerShdw>
                </a:effectLst>
              </a:rPr>
              <a:t>ejemplares de más de 650 variedades diferentes de rosales </a:t>
            </a:r>
            <a:r>
              <a:rPr lang="es-ES" sz="2000" i="1" dirty="0" smtClean="0">
                <a:solidFill>
                  <a:schemeClr val="accent6">
                    <a:lumMod val="20000"/>
                    <a:lumOff val="80000"/>
                  </a:schemeClr>
                </a:solidFill>
                <a:effectLst>
                  <a:outerShdw blurRad="38100" dist="38100" dir="2700000" algn="tl">
                    <a:srgbClr val="000000">
                      <a:alpha val="43137"/>
                    </a:srgbClr>
                  </a:outerShdw>
                </a:effectLst>
              </a:rPr>
              <a:t>modernos. </a:t>
            </a:r>
            <a:r>
              <a:rPr lang="es-ES" sz="2000" i="1" dirty="0">
                <a:solidFill>
                  <a:schemeClr val="accent6">
                    <a:lumMod val="20000"/>
                    <a:lumOff val="80000"/>
                  </a:schemeClr>
                </a:solidFill>
                <a:effectLst>
                  <a:outerShdw blurRad="38100" dist="38100" dir="2700000" algn="tl">
                    <a:srgbClr val="000000">
                      <a:alpha val="43137"/>
                    </a:srgbClr>
                  </a:outerShdw>
                </a:effectLst>
              </a:rPr>
              <a:t>Varios estanques completan la decoración de uno de los jardines emblemáticos de Madrid.</a:t>
            </a:r>
          </a:p>
        </p:txBody>
      </p:sp>
      <p:pic>
        <p:nvPicPr>
          <p:cNvPr id="77826" name="Picture 2" descr="C:\Descargas\Letras Negras Animadas con Flores\Letras-negras-con-flores-18.gif"/>
          <p:cNvPicPr>
            <a:picLocks noChangeAspect="1" noChangeArrowheads="1" noCrop="1"/>
          </p:cNvPicPr>
          <p:nvPr/>
        </p:nvPicPr>
        <p:blipFill>
          <a:blip r:embed="rId3" cstate="print"/>
          <a:srcRect/>
          <a:stretch>
            <a:fillRect/>
          </a:stretch>
        </p:blipFill>
        <p:spPr bwMode="auto">
          <a:xfrm>
            <a:off x="1907704" y="267494"/>
            <a:ext cx="288032" cy="432048"/>
          </a:xfrm>
          <a:prstGeom prst="rect">
            <a:avLst/>
          </a:prstGeom>
          <a:noFill/>
        </p:spPr>
      </p:pic>
      <p:pic>
        <p:nvPicPr>
          <p:cNvPr id="77827" name="Picture 3" descr="C:\Descargas\Letras Negras Animadas con Flores\Letras-negras-con-flores-15.gif"/>
          <p:cNvPicPr>
            <a:picLocks noChangeAspect="1" noChangeArrowheads="1" noCrop="1"/>
          </p:cNvPicPr>
          <p:nvPr/>
        </p:nvPicPr>
        <p:blipFill>
          <a:blip r:embed="rId4" cstate="print"/>
          <a:srcRect/>
          <a:stretch>
            <a:fillRect/>
          </a:stretch>
        </p:blipFill>
        <p:spPr bwMode="auto">
          <a:xfrm>
            <a:off x="2195736" y="267494"/>
            <a:ext cx="288032" cy="432048"/>
          </a:xfrm>
          <a:prstGeom prst="rect">
            <a:avLst/>
          </a:prstGeom>
          <a:noFill/>
        </p:spPr>
      </p:pic>
      <p:pic>
        <p:nvPicPr>
          <p:cNvPr id="77828" name="Picture 4" descr="C:\Descargas\Letras Negras Animadas con Flores\Letras-negras-con-flores-19.gif"/>
          <p:cNvPicPr>
            <a:picLocks noChangeAspect="1" noChangeArrowheads="1" noCrop="1"/>
          </p:cNvPicPr>
          <p:nvPr/>
        </p:nvPicPr>
        <p:blipFill>
          <a:blip r:embed="rId5" cstate="print"/>
          <a:srcRect/>
          <a:stretch>
            <a:fillRect/>
          </a:stretch>
        </p:blipFill>
        <p:spPr bwMode="auto">
          <a:xfrm>
            <a:off x="2483768" y="267494"/>
            <a:ext cx="288032" cy="432048"/>
          </a:xfrm>
          <a:prstGeom prst="rect">
            <a:avLst/>
          </a:prstGeom>
          <a:noFill/>
        </p:spPr>
      </p:pic>
      <p:pic>
        <p:nvPicPr>
          <p:cNvPr id="77829" name="Picture 5" descr="C:\Descargas\Letras Negras Animadas con Flores\Letras-negras-con-flores-01.gif"/>
          <p:cNvPicPr>
            <a:picLocks noChangeAspect="1" noChangeArrowheads="1" noCrop="1"/>
          </p:cNvPicPr>
          <p:nvPr/>
        </p:nvPicPr>
        <p:blipFill>
          <a:blip r:embed="rId6" cstate="print"/>
          <a:srcRect/>
          <a:stretch>
            <a:fillRect/>
          </a:stretch>
        </p:blipFill>
        <p:spPr bwMode="auto">
          <a:xfrm>
            <a:off x="2699792" y="267494"/>
            <a:ext cx="360040" cy="432048"/>
          </a:xfrm>
          <a:prstGeom prst="rect">
            <a:avLst/>
          </a:prstGeom>
          <a:noFill/>
        </p:spPr>
      </p:pic>
      <p:pic>
        <p:nvPicPr>
          <p:cNvPr id="77830" name="Picture 6" descr="C:\Descargas\Letras Negras Animadas con Flores\Letras-negras-con-flores-12.gif"/>
          <p:cNvPicPr>
            <a:picLocks noChangeAspect="1" noChangeArrowheads="1" noCrop="1"/>
          </p:cNvPicPr>
          <p:nvPr/>
        </p:nvPicPr>
        <p:blipFill>
          <a:blip r:embed="rId7" cstate="print"/>
          <a:srcRect/>
          <a:stretch>
            <a:fillRect/>
          </a:stretch>
        </p:blipFill>
        <p:spPr bwMode="auto">
          <a:xfrm>
            <a:off x="2915816" y="267494"/>
            <a:ext cx="360039" cy="432048"/>
          </a:xfrm>
          <a:prstGeom prst="rect">
            <a:avLst/>
          </a:prstGeom>
          <a:noFill/>
        </p:spPr>
      </p:pic>
      <p:pic>
        <p:nvPicPr>
          <p:cNvPr id="77831" name="Picture 7" descr="C:\Descargas\Letras Negras Animadas con Flores\Letras-negras-con-flores-05.gif"/>
          <p:cNvPicPr>
            <a:picLocks noChangeAspect="1" noChangeArrowheads="1" noCrop="1"/>
          </p:cNvPicPr>
          <p:nvPr/>
        </p:nvPicPr>
        <p:blipFill>
          <a:blip r:embed="rId8" cstate="print"/>
          <a:srcRect/>
          <a:stretch>
            <a:fillRect/>
          </a:stretch>
        </p:blipFill>
        <p:spPr bwMode="auto">
          <a:xfrm>
            <a:off x="3203848" y="267494"/>
            <a:ext cx="288032" cy="432048"/>
          </a:xfrm>
          <a:prstGeom prst="rect">
            <a:avLst/>
          </a:prstGeom>
          <a:noFill/>
        </p:spPr>
      </p:pic>
      <p:pic>
        <p:nvPicPr>
          <p:cNvPr id="77832" name="Picture 8" descr="C:\Descargas\Letras Negras Animadas con Flores\Letras-negras-con-flores-04.gif"/>
          <p:cNvPicPr>
            <a:picLocks noChangeAspect="1" noChangeArrowheads="1" noCrop="1"/>
          </p:cNvPicPr>
          <p:nvPr/>
        </p:nvPicPr>
        <p:blipFill>
          <a:blip r:embed="rId9" cstate="print"/>
          <a:srcRect/>
          <a:stretch>
            <a:fillRect/>
          </a:stretch>
        </p:blipFill>
        <p:spPr bwMode="auto">
          <a:xfrm>
            <a:off x="3419872" y="267494"/>
            <a:ext cx="360040" cy="432048"/>
          </a:xfrm>
          <a:prstGeom prst="rect">
            <a:avLst/>
          </a:prstGeom>
          <a:noFill/>
        </p:spPr>
      </p:pic>
      <p:pic>
        <p:nvPicPr>
          <p:cNvPr id="77833" name="Picture 9" descr="C:\Descargas\Letras Negras Animadas con Flores\Letras-negras-con-flores-01.gif"/>
          <p:cNvPicPr>
            <a:picLocks noChangeAspect="1" noChangeArrowheads="1" noCrop="1"/>
          </p:cNvPicPr>
          <p:nvPr/>
        </p:nvPicPr>
        <p:blipFill>
          <a:blip r:embed="rId6" cstate="print"/>
          <a:srcRect/>
          <a:stretch>
            <a:fillRect/>
          </a:stretch>
        </p:blipFill>
        <p:spPr bwMode="auto">
          <a:xfrm>
            <a:off x="3707904" y="267494"/>
            <a:ext cx="360039" cy="432048"/>
          </a:xfrm>
          <a:prstGeom prst="rect">
            <a:avLst/>
          </a:prstGeom>
          <a:noFill/>
        </p:spPr>
      </p:pic>
      <p:pic>
        <p:nvPicPr>
          <p:cNvPr id="77834" name="Picture 10" descr="C:\Descargas\Letras Negras Animadas con Flores\Letras-negras-con-flores-04.gif"/>
          <p:cNvPicPr>
            <a:picLocks noChangeAspect="1" noChangeArrowheads="1" noCrop="1"/>
          </p:cNvPicPr>
          <p:nvPr/>
        </p:nvPicPr>
        <p:blipFill>
          <a:blip r:embed="rId9" cstate="print"/>
          <a:srcRect/>
          <a:stretch>
            <a:fillRect/>
          </a:stretch>
        </p:blipFill>
        <p:spPr bwMode="auto">
          <a:xfrm>
            <a:off x="4139953" y="267494"/>
            <a:ext cx="360039" cy="432048"/>
          </a:xfrm>
          <a:prstGeom prst="rect">
            <a:avLst/>
          </a:prstGeom>
          <a:noFill/>
        </p:spPr>
      </p:pic>
      <p:pic>
        <p:nvPicPr>
          <p:cNvPr id="77835" name="Picture 11" descr="C:\Descargas\Letras Negras Animadas con Flores\Letras-negras-con-flores-05.gif"/>
          <p:cNvPicPr>
            <a:picLocks noChangeAspect="1" noChangeArrowheads="1" noCrop="1"/>
          </p:cNvPicPr>
          <p:nvPr/>
        </p:nvPicPr>
        <p:blipFill>
          <a:blip r:embed="rId8" cstate="print"/>
          <a:srcRect/>
          <a:stretch>
            <a:fillRect/>
          </a:stretch>
        </p:blipFill>
        <p:spPr bwMode="auto">
          <a:xfrm>
            <a:off x="4355976" y="267494"/>
            <a:ext cx="288032" cy="432048"/>
          </a:xfrm>
          <a:prstGeom prst="rect">
            <a:avLst/>
          </a:prstGeom>
          <a:noFill/>
        </p:spPr>
      </p:pic>
      <p:pic>
        <p:nvPicPr>
          <p:cNvPr id="77836" name="Picture 12" descr="C:\Descargas\Letras Negras Animadas con Flores\Letras-negras-con-flores-13.gif"/>
          <p:cNvPicPr>
            <a:picLocks noChangeAspect="1" noChangeArrowheads="1" noCrop="1"/>
          </p:cNvPicPr>
          <p:nvPr/>
        </p:nvPicPr>
        <p:blipFill>
          <a:blip r:embed="rId10" cstate="print"/>
          <a:srcRect/>
          <a:stretch>
            <a:fillRect/>
          </a:stretch>
        </p:blipFill>
        <p:spPr bwMode="auto">
          <a:xfrm>
            <a:off x="4788024" y="267494"/>
            <a:ext cx="360040" cy="432048"/>
          </a:xfrm>
          <a:prstGeom prst="rect">
            <a:avLst/>
          </a:prstGeom>
          <a:noFill/>
        </p:spPr>
      </p:pic>
      <p:pic>
        <p:nvPicPr>
          <p:cNvPr id="77837" name="Picture 13" descr="C:\Descargas\Letras Negras Animadas con Flores\Letras-negras-con-flores-01.gif"/>
          <p:cNvPicPr>
            <a:picLocks noChangeAspect="1" noChangeArrowheads="1" noCrop="1"/>
          </p:cNvPicPr>
          <p:nvPr/>
        </p:nvPicPr>
        <p:blipFill>
          <a:blip r:embed="rId6" cstate="print"/>
          <a:srcRect/>
          <a:stretch>
            <a:fillRect/>
          </a:stretch>
        </p:blipFill>
        <p:spPr bwMode="auto">
          <a:xfrm>
            <a:off x="5148063" y="267494"/>
            <a:ext cx="360041" cy="432048"/>
          </a:xfrm>
          <a:prstGeom prst="rect">
            <a:avLst/>
          </a:prstGeom>
          <a:noFill/>
        </p:spPr>
      </p:pic>
      <p:pic>
        <p:nvPicPr>
          <p:cNvPr id="77838" name="Picture 14" descr="C:\Descargas\Letras Negras Animadas con Flores\Letras-negras-con-flores-04.gif"/>
          <p:cNvPicPr>
            <a:picLocks noChangeAspect="1" noChangeArrowheads="1" noCrop="1"/>
          </p:cNvPicPr>
          <p:nvPr/>
        </p:nvPicPr>
        <p:blipFill>
          <a:blip r:embed="rId9" cstate="print"/>
          <a:srcRect/>
          <a:stretch>
            <a:fillRect/>
          </a:stretch>
        </p:blipFill>
        <p:spPr bwMode="auto">
          <a:xfrm>
            <a:off x="5436095" y="267494"/>
            <a:ext cx="360041" cy="432048"/>
          </a:xfrm>
          <a:prstGeom prst="rect">
            <a:avLst/>
          </a:prstGeom>
          <a:noFill/>
        </p:spPr>
      </p:pic>
      <p:pic>
        <p:nvPicPr>
          <p:cNvPr id="77839" name="Picture 15" descr="C:\Descargas\Letras Negras Animadas con Flores\Letras-negras-con-flores-18.gif"/>
          <p:cNvPicPr>
            <a:picLocks noChangeAspect="1" noChangeArrowheads="1" noCrop="1"/>
          </p:cNvPicPr>
          <p:nvPr/>
        </p:nvPicPr>
        <p:blipFill>
          <a:blip r:embed="rId3" cstate="print"/>
          <a:srcRect/>
          <a:stretch>
            <a:fillRect/>
          </a:stretch>
        </p:blipFill>
        <p:spPr bwMode="auto">
          <a:xfrm>
            <a:off x="5724128" y="267494"/>
            <a:ext cx="360040" cy="432048"/>
          </a:xfrm>
          <a:prstGeom prst="rect">
            <a:avLst/>
          </a:prstGeom>
          <a:noFill/>
        </p:spPr>
      </p:pic>
      <p:pic>
        <p:nvPicPr>
          <p:cNvPr id="77840" name="Picture 16" descr="C:\Descargas\Letras Negras Animadas con Flores\Letras-negras-con-flores-09.gif"/>
          <p:cNvPicPr>
            <a:picLocks noChangeAspect="1" noChangeArrowheads="1" noCrop="1"/>
          </p:cNvPicPr>
          <p:nvPr/>
        </p:nvPicPr>
        <p:blipFill>
          <a:blip r:embed="rId11" cstate="print"/>
          <a:srcRect/>
          <a:stretch>
            <a:fillRect/>
          </a:stretch>
        </p:blipFill>
        <p:spPr bwMode="auto">
          <a:xfrm>
            <a:off x="5940151" y="267494"/>
            <a:ext cx="360041" cy="432048"/>
          </a:xfrm>
          <a:prstGeom prst="rect">
            <a:avLst/>
          </a:prstGeom>
          <a:noFill/>
        </p:spPr>
      </p:pic>
      <p:pic>
        <p:nvPicPr>
          <p:cNvPr id="77841" name="Picture 17" descr="C:\Descargas\Letras Negras Animadas con Flores\Letras-negras-con-flores-04.gif"/>
          <p:cNvPicPr>
            <a:picLocks noChangeAspect="1" noChangeArrowheads="1" noCrop="1"/>
          </p:cNvPicPr>
          <p:nvPr/>
        </p:nvPicPr>
        <p:blipFill>
          <a:blip r:embed="rId9" cstate="print"/>
          <a:srcRect/>
          <a:stretch>
            <a:fillRect/>
          </a:stretch>
        </p:blipFill>
        <p:spPr bwMode="auto">
          <a:xfrm>
            <a:off x="6084167" y="267494"/>
            <a:ext cx="360041" cy="43204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advTm="68000">
        <p:wipe/>
      </p:transition>
    </mc:Choice>
    <mc:Fallback xmlns="">
      <p:transition spd="slow" advTm="6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77826"/>
                                        </p:tgtEl>
                                        <p:attrNameLst>
                                          <p:attrName>style.visibility</p:attrName>
                                        </p:attrNameLst>
                                      </p:cBhvr>
                                      <p:to>
                                        <p:strVal val="visible"/>
                                      </p:to>
                                    </p:set>
                                    <p:animEffect transition="in" filter="fade">
                                      <p:cBhvr>
                                        <p:cTn id="10" dur="2000"/>
                                        <p:tgtEl>
                                          <p:spTgt spid="77826"/>
                                        </p:tgtEl>
                                      </p:cBhvr>
                                    </p:animEffect>
                                  </p:childTnLst>
                                </p:cTn>
                              </p:par>
                              <p:par>
                                <p:cTn id="11" presetID="10" presetClass="entr" presetSubtype="0" fill="hold" nodeType="withEffect">
                                  <p:stCondLst>
                                    <p:cond delay="0"/>
                                  </p:stCondLst>
                                  <p:childTnLst>
                                    <p:set>
                                      <p:cBhvr>
                                        <p:cTn id="12" dur="1" fill="hold">
                                          <p:stCondLst>
                                            <p:cond delay="0"/>
                                          </p:stCondLst>
                                        </p:cTn>
                                        <p:tgtEl>
                                          <p:spTgt spid="77827"/>
                                        </p:tgtEl>
                                        <p:attrNameLst>
                                          <p:attrName>style.visibility</p:attrName>
                                        </p:attrNameLst>
                                      </p:cBhvr>
                                      <p:to>
                                        <p:strVal val="visible"/>
                                      </p:to>
                                    </p:set>
                                    <p:animEffect transition="in" filter="fade">
                                      <p:cBhvr>
                                        <p:cTn id="13" dur="2000"/>
                                        <p:tgtEl>
                                          <p:spTgt spid="77827"/>
                                        </p:tgtEl>
                                      </p:cBhvr>
                                    </p:animEffect>
                                  </p:childTnLst>
                                </p:cTn>
                              </p:par>
                              <p:par>
                                <p:cTn id="14" presetID="10" presetClass="entr" presetSubtype="0" fill="hold" nodeType="withEffect">
                                  <p:stCondLst>
                                    <p:cond delay="0"/>
                                  </p:stCondLst>
                                  <p:childTnLst>
                                    <p:set>
                                      <p:cBhvr>
                                        <p:cTn id="15" dur="1" fill="hold">
                                          <p:stCondLst>
                                            <p:cond delay="0"/>
                                          </p:stCondLst>
                                        </p:cTn>
                                        <p:tgtEl>
                                          <p:spTgt spid="77828"/>
                                        </p:tgtEl>
                                        <p:attrNameLst>
                                          <p:attrName>style.visibility</p:attrName>
                                        </p:attrNameLst>
                                      </p:cBhvr>
                                      <p:to>
                                        <p:strVal val="visible"/>
                                      </p:to>
                                    </p:set>
                                    <p:animEffect transition="in" filter="fade">
                                      <p:cBhvr>
                                        <p:cTn id="16" dur="2000"/>
                                        <p:tgtEl>
                                          <p:spTgt spid="77828"/>
                                        </p:tgtEl>
                                      </p:cBhvr>
                                    </p:animEffect>
                                  </p:childTnLst>
                                </p:cTn>
                              </p:par>
                              <p:par>
                                <p:cTn id="17" presetID="10" presetClass="entr" presetSubtype="0" fill="hold" nodeType="withEffect">
                                  <p:stCondLst>
                                    <p:cond delay="0"/>
                                  </p:stCondLst>
                                  <p:childTnLst>
                                    <p:set>
                                      <p:cBhvr>
                                        <p:cTn id="18" dur="1" fill="hold">
                                          <p:stCondLst>
                                            <p:cond delay="0"/>
                                          </p:stCondLst>
                                        </p:cTn>
                                        <p:tgtEl>
                                          <p:spTgt spid="77829"/>
                                        </p:tgtEl>
                                        <p:attrNameLst>
                                          <p:attrName>style.visibility</p:attrName>
                                        </p:attrNameLst>
                                      </p:cBhvr>
                                      <p:to>
                                        <p:strVal val="visible"/>
                                      </p:to>
                                    </p:set>
                                    <p:animEffect transition="in" filter="fade">
                                      <p:cBhvr>
                                        <p:cTn id="19" dur="2000"/>
                                        <p:tgtEl>
                                          <p:spTgt spid="77829"/>
                                        </p:tgtEl>
                                      </p:cBhvr>
                                    </p:animEffect>
                                  </p:childTnLst>
                                </p:cTn>
                              </p:par>
                              <p:par>
                                <p:cTn id="20" presetID="10" presetClass="entr" presetSubtype="0" fill="hold" nodeType="withEffect">
                                  <p:stCondLst>
                                    <p:cond delay="0"/>
                                  </p:stCondLst>
                                  <p:childTnLst>
                                    <p:set>
                                      <p:cBhvr>
                                        <p:cTn id="21" dur="1" fill="hold">
                                          <p:stCondLst>
                                            <p:cond delay="0"/>
                                          </p:stCondLst>
                                        </p:cTn>
                                        <p:tgtEl>
                                          <p:spTgt spid="77830"/>
                                        </p:tgtEl>
                                        <p:attrNameLst>
                                          <p:attrName>style.visibility</p:attrName>
                                        </p:attrNameLst>
                                      </p:cBhvr>
                                      <p:to>
                                        <p:strVal val="visible"/>
                                      </p:to>
                                    </p:set>
                                    <p:animEffect transition="in" filter="fade">
                                      <p:cBhvr>
                                        <p:cTn id="22" dur="2000"/>
                                        <p:tgtEl>
                                          <p:spTgt spid="77830"/>
                                        </p:tgtEl>
                                      </p:cBhvr>
                                    </p:animEffect>
                                  </p:childTnLst>
                                </p:cTn>
                              </p:par>
                              <p:par>
                                <p:cTn id="23" presetID="10" presetClass="entr" presetSubtype="0" fill="hold" nodeType="withEffect">
                                  <p:stCondLst>
                                    <p:cond delay="0"/>
                                  </p:stCondLst>
                                  <p:childTnLst>
                                    <p:set>
                                      <p:cBhvr>
                                        <p:cTn id="24" dur="1" fill="hold">
                                          <p:stCondLst>
                                            <p:cond delay="0"/>
                                          </p:stCondLst>
                                        </p:cTn>
                                        <p:tgtEl>
                                          <p:spTgt spid="77831"/>
                                        </p:tgtEl>
                                        <p:attrNameLst>
                                          <p:attrName>style.visibility</p:attrName>
                                        </p:attrNameLst>
                                      </p:cBhvr>
                                      <p:to>
                                        <p:strVal val="visible"/>
                                      </p:to>
                                    </p:set>
                                    <p:animEffect transition="in" filter="fade">
                                      <p:cBhvr>
                                        <p:cTn id="25" dur="2000"/>
                                        <p:tgtEl>
                                          <p:spTgt spid="77831"/>
                                        </p:tgtEl>
                                      </p:cBhvr>
                                    </p:animEffect>
                                  </p:childTnLst>
                                </p:cTn>
                              </p:par>
                              <p:par>
                                <p:cTn id="26" presetID="10" presetClass="entr" presetSubtype="0" fill="hold" nodeType="withEffect">
                                  <p:stCondLst>
                                    <p:cond delay="0"/>
                                  </p:stCondLst>
                                  <p:childTnLst>
                                    <p:set>
                                      <p:cBhvr>
                                        <p:cTn id="27" dur="1" fill="hold">
                                          <p:stCondLst>
                                            <p:cond delay="0"/>
                                          </p:stCondLst>
                                        </p:cTn>
                                        <p:tgtEl>
                                          <p:spTgt spid="77832"/>
                                        </p:tgtEl>
                                        <p:attrNameLst>
                                          <p:attrName>style.visibility</p:attrName>
                                        </p:attrNameLst>
                                      </p:cBhvr>
                                      <p:to>
                                        <p:strVal val="visible"/>
                                      </p:to>
                                    </p:set>
                                    <p:animEffect transition="in" filter="fade">
                                      <p:cBhvr>
                                        <p:cTn id="28" dur="2000"/>
                                        <p:tgtEl>
                                          <p:spTgt spid="77832"/>
                                        </p:tgtEl>
                                      </p:cBhvr>
                                    </p:animEffect>
                                  </p:childTnLst>
                                </p:cTn>
                              </p:par>
                              <p:par>
                                <p:cTn id="29" presetID="10" presetClass="entr" presetSubtype="0" fill="hold" nodeType="withEffect">
                                  <p:stCondLst>
                                    <p:cond delay="0"/>
                                  </p:stCondLst>
                                  <p:childTnLst>
                                    <p:set>
                                      <p:cBhvr>
                                        <p:cTn id="30" dur="1" fill="hold">
                                          <p:stCondLst>
                                            <p:cond delay="0"/>
                                          </p:stCondLst>
                                        </p:cTn>
                                        <p:tgtEl>
                                          <p:spTgt spid="77833"/>
                                        </p:tgtEl>
                                        <p:attrNameLst>
                                          <p:attrName>style.visibility</p:attrName>
                                        </p:attrNameLst>
                                      </p:cBhvr>
                                      <p:to>
                                        <p:strVal val="visible"/>
                                      </p:to>
                                    </p:set>
                                    <p:animEffect transition="in" filter="fade">
                                      <p:cBhvr>
                                        <p:cTn id="31" dur="2000"/>
                                        <p:tgtEl>
                                          <p:spTgt spid="77833"/>
                                        </p:tgtEl>
                                      </p:cBhvr>
                                    </p:animEffect>
                                  </p:childTnLst>
                                </p:cTn>
                              </p:par>
                              <p:par>
                                <p:cTn id="32" presetID="10" presetClass="entr" presetSubtype="0" fill="hold" nodeType="withEffect">
                                  <p:stCondLst>
                                    <p:cond delay="0"/>
                                  </p:stCondLst>
                                  <p:childTnLst>
                                    <p:set>
                                      <p:cBhvr>
                                        <p:cTn id="33" dur="1" fill="hold">
                                          <p:stCondLst>
                                            <p:cond delay="0"/>
                                          </p:stCondLst>
                                        </p:cTn>
                                        <p:tgtEl>
                                          <p:spTgt spid="77834"/>
                                        </p:tgtEl>
                                        <p:attrNameLst>
                                          <p:attrName>style.visibility</p:attrName>
                                        </p:attrNameLst>
                                      </p:cBhvr>
                                      <p:to>
                                        <p:strVal val="visible"/>
                                      </p:to>
                                    </p:set>
                                    <p:animEffect transition="in" filter="fade">
                                      <p:cBhvr>
                                        <p:cTn id="34" dur="2000"/>
                                        <p:tgtEl>
                                          <p:spTgt spid="77834"/>
                                        </p:tgtEl>
                                      </p:cBhvr>
                                    </p:animEffect>
                                  </p:childTnLst>
                                </p:cTn>
                              </p:par>
                              <p:par>
                                <p:cTn id="35" presetID="10" presetClass="entr" presetSubtype="0" fill="hold" nodeType="withEffect">
                                  <p:stCondLst>
                                    <p:cond delay="0"/>
                                  </p:stCondLst>
                                  <p:childTnLst>
                                    <p:set>
                                      <p:cBhvr>
                                        <p:cTn id="36" dur="1" fill="hold">
                                          <p:stCondLst>
                                            <p:cond delay="0"/>
                                          </p:stCondLst>
                                        </p:cTn>
                                        <p:tgtEl>
                                          <p:spTgt spid="77835"/>
                                        </p:tgtEl>
                                        <p:attrNameLst>
                                          <p:attrName>style.visibility</p:attrName>
                                        </p:attrNameLst>
                                      </p:cBhvr>
                                      <p:to>
                                        <p:strVal val="visible"/>
                                      </p:to>
                                    </p:set>
                                    <p:animEffect transition="in" filter="fade">
                                      <p:cBhvr>
                                        <p:cTn id="37" dur="2000"/>
                                        <p:tgtEl>
                                          <p:spTgt spid="77835"/>
                                        </p:tgtEl>
                                      </p:cBhvr>
                                    </p:animEffect>
                                  </p:childTnLst>
                                </p:cTn>
                              </p:par>
                              <p:par>
                                <p:cTn id="38" presetID="10" presetClass="entr" presetSubtype="0" fill="hold" nodeType="withEffect">
                                  <p:stCondLst>
                                    <p:cond delay="0"/>
                                  </p:stCondLst>
                                  <p:childTnLst>
                                    <p:set>
                                      <p:cBhvr>
                                        <p:cTn id="39" dur="1" fill="hold">
                                          <p:stCondLst>
                                            <p:cond delay="0"/>
                                          </p:stCondLst>
                                        </p:cTn>
                                        <p:tgtEl>
                                          <p:spTgt spid="77836"/>
                                        </p:tgtEl>
                                        <p:attrNameLst>
                                          <p:attrName>style.visibility</p:attrName>
                                        </p:attrNameLst>
                                      </p:cBhvr>
                                      <p:to>
                                        <p:strVal val="visible"/>
                                      </p:to>
                                    </p:set>
                                    <p:animEffect transition="in" filter="fade">
                                      <p:cBhvr>
                                        <p:cTn id="40" dur="2000"/>
                                        <p:tgtEl>
                                          <p:spTgt spid="77836"/>
                                        </p:tgtEl>
                                      </p:cBhvr>
                                    </p:animEffect>
                                  </p:childTnLst>
                                </p:cTn>
                              </p:par>
                              <p:par>
                                <p:cTn id="41" presetID="10" presetClass="entr" presetSubtype="0" fill="hold" nodeType="withEffect">
                                  <p:stCondLst>
                                    <p:cond delay="0"/>
                                  </p:stCondLst>
                                  <p:childTnLst>
                                    <p:set>
                                      <p:cBhvr>
                                        <p:cTn id="42" dur="1" fill="hold">
                                          <p:stCondLst>
                                            <p:cond delay="0"/>
                                          </p:stCondLst>
                                        </p:cTn>
                                        <p:tgtEl>
                                          <p:spTgt spid="77837"/>
                                        </p:tgtEl>
                                        <p:attrNameLst>
                                          <p:attrName>style.visibility</p:attrName>
                                        </p:attrNameLst>
                                      </p:cBhvr>
                                      <p:to>
                                        <p:strVal val="visible"/>
                                      </p:to>
                                    </p:set>
                                    <p:animEffect transition="in" filter="fade">
                                      <p:cBhvr>
                                        <p:cTn id="43" dur="2000"/>
                                        <p:tgtEl>
                                          <p:spTgt spid="77837"/>
                                        </p:tgtEl>
                                      </p:cBhvr>
                                    </p:animEffect>
                                  </p:childTnLst>
                                </p:cTn>
                              </p:par>
                              <p:par>
                                <p:cTn id="44" presetID="10" presetClass="entr" presetSubtype="0" fill="hold" nodeType="withEffect">
                                  <p:stCondLst>
                                    <p:cond delay="0"/>
                                  </p:stCondLst>
                                  <p:childTnLst>
                                    <p:set>
                                      <p:cBhvr>
                                        <p:cTn id="45" dur="1" fill="hold">
                                          <p:stCondLst>
                                            <p:cond delay="0"/>
                                          </p:stCondLst>
                                        </p:cTn>
                                        <p:tgtEl>
                                          <p:spTgt spid="77838"/>
                                        </p:tgtEl>
                                        <p:attrNameLst>
                                          <p:attrName>style.visibility</p:attrName>
                                        </p:attrNameLst>
                                      </p:cBhvr>
                                      <p:to>
                                        <p:strVal val="visible"/>
                                      </p:to>
                                    </p:set>
                                    <p:animEffect transition="in" filter="fade">
                                      <p:cBhvr>
                                        <p:cTn id="46" dur="2000"/>
                                        <p:tgtEl>
                                          <p:spTgt spid="77838"/>
                                        </p:tgtEl>
                                      </p:cBhvr>
                                    </p:animEffect>
                                  </p:childTnLst>
                                </p:cTn>
                              </p:par>
                              <p:par>
                                <p:cTn id="47" presetID="10" presetClass="entr" presetSubtype="0" fill="hold" nodeType="withEffect">
                                  <p:stCondLst>
                                    <p:cond delay="0"/>
                                  </p:stCondLst>
                                  <p:childTnLst>
                                    <p:set>
                                      <p:cBhvr>
                                        <p:cTn id="48" dur="1" fill="hold">
                                          <p:stCondLst>
                                            <p:cond delay="0"/>
                                          </p:stCondLst>
                                        </p:cTn>
                                        <p:tgtEl>
                                          <p:spTgt spid="77839"/>
                                        </p:tgtEl>
                                        <p:attrNameLst>
                                          <p:attrName>style.visibility</p:attrName>
                                        </p:attrNameLst>
                                      </p:cBhvr>
                                      <p:to>
                                        <p:strVal val="visible"/>
                                      </p:to>
                                    </p:set>
                                    <p:animEffect transition="in" filter="fade">
                                      <p:cBhvr>
                                        <p:cTn id="49" dur="2000"/>
                                        <p:tgtEl>
                                          <p:spTgt spid="77839"/>
                                        </p:tgtEl>
                                      </p:cBhvr>
                                    </p:animEffect>
                                  </p:childTnLst>
                                </p:cTn>
                              </p:par>
                              <p:par>
                                <p:cTn id="50" presetID="10" presetClass="entr" presetSubtype="0" fill="hold" nodeType="withEffect">
                                  <p:stCondLst>
                                    <p:cond delay="0"/>
                                  </p:stCondLst>
                                  <p:childTnLst>
                                    <p:set>
                                      <p:cBhvr>
                                        <p:cTn id="51" dur="1" fill="hold">
                                          <p:stCondLst>
                                            <p:cond delay="0"/>
                                          </p:stCondLst>
                                        </p:cTn>
                                        <p:tgtEl>
                                          <p:spTgt spid="77840"/>
                                        </p:tgtEl>
                                        <p:attrNameLst>
                                          <p:attrName>style.visibility</p:attrName>
                                        </p:attrNameLst>
                                      </p:cBhvr>
                                      <p:to>
                                        <p:strVal val="visible"/>
                                      </p:to>
                                    </p:set>
                                    <p:animEffect transition="in" filter="fade">
                                      <p:cBhvr>
                                        <p:cTn id="52" dur="2000"/>
                                        <p:tgtEl>
                                          <p:spTgt spid="77840"/>
                                        </p:tgtEl>
                                      </p:cBhvr>
                                    </p:animEffect>
                                  </p:childTnLst>
                                </p:cTn>
                              </p:par>
                              <p:par>
                                <p:cTn id="53" presetID="10" presetClass="entr" presetSubtype="0" fill="hold" nodeType="withEffect">
                                  <p:stCondLst>
                                    <p:cond delay="0"/>
                                  </p:stCondLst>
                                  <p:childTnLst>
                                    <p:set>
                                      <p:cBhvr>
                                        <p:cTn id="54" dur="1" fill="hold">
                                          <p:stCondLst>
                                            <p:cond delay="0"/>
                                          </p:stCondLst>
                                        </p:cTn>
                                        <p:tgtEl>
                                          <p:spTgt spid="77841"/>
                                        </p:tgtEl>
                                        <p:attrNameLst>
                                          <p:attrName>style.visibility</p:attrName>
                                        </p:attrNameLst>
                                      </p:cBhvr>
                                      <p:to>
                                        <p:strVal val="visible"/>
                                      </p:to>
                                    </p:set>
                                    <p:animEffect transition="in" filter="fade">
                                      <p:cBhvr>
                                        <p:cTn id="55" dur="2000"/>
                                        <p:tgtEl>
                                          <p:spTgt spid="77841"/>
                                        </p:tgtEl>
                                      </p:cBhvr>
                                    </p:animEffect>
                                  </p:childTnLst>
                                </p:cTn>
                              </p:par>
                            </p:childTnLst>
                          </p:cTn>
                        </p:par>
                        <p:par>
                          <p:cTn id="56" fill="hold">
                            <p:stCondLst>
                              <p:cond delay="2000"/>
                            </p:stCondLst>
                            <p:childTnLst>
                              <p:par>
                                <p:cTn id="57" presetID="40" presetClass="entr" presetSubtype="0" fill="hold" grpId="0" nodeType="afterEffect">
                                  <p:stCondLst>
                                    <p:cond delay="1000"/>
                                  </p:stCondLst>
                                  <p:iterate type="lt">
                                    <p:tmPct val="10000"/>
                                  </p:iterate>
                                  <p:childTnLst>
                                    <p:set>
                                      <p:cBhvr>
                                        <p:cTn id="58" dur="1" fill="hold">
                                          <p:stCondLst>
                                            <p:cond delay="0"/>
                                          </p:stCondLst>
                                        </p:cTn>
                                        <p:tgtEl>
                                          <p:spTgt spid="4"/>
                                        </p:tgtEl>
                                        <p:attrNameLst>
                                          <p:attrName>style.visibility</p:attrName>
                                        </p:attrNameLst>
                                      </p:cBhvr>
                                      <p:to>
                                        <p:strVal val="visible"/>
                                      </p:to>
                                    </p:set>
                                    <p:animEffect transition="in" filter="fade">
                                      <p:cBhvr>
                                        <p:cTn id="59" dur="1000"/>
                                        <p:tgtEl>
                                          <p:spTgt spid="4"/>
                                        </p:tgtEl>
                                      </p:cBhvr>
                                    </p:animEffect>
                                    <p:anim calcmode="lin" valueType="num">
                                      <p:cBhvr>
                                        <p:cTn id="60" dur="1000" fill="hold"/>
                                        <p:tgtEl>
                                          <p:spTgt spid="4"/>
                                        </p:tgtEl>
                                        <p:attrNameLst>
                                          <p:attrName>ppt_x</p:attrName>
                                        </p:attrNameLst>
                                      </p:cBhvr>
                                      <p:tavLst>
                                        <p:tav tm="0">
                                          <p:val>
                                            <p:strVal val="#ppt_x-.1"/>
                                          </p:val>
                                        </p:tav>
                                        <p:tav tm="100000">
                                          <p:val>
                                            <p:strVal val="#ppt_x"/>
                                          </p:val>
                                        </p:tav>
                                      </p:tavLst>
                                    </p:anim>
                                    <p:anim calcmode="lin" valueType="num">
                                      <p:cBhvr>
                                        <p:cTn id="61" dur="1000" fill="hold"/>
                                        <p:tgtEl>
                                          <p:spTgt spid="4"/>
                                        </p:tgtEl>
                                        <p:attrNameLst>
                                          <p:attrName>ppt_y</p:attrName>
                                        </p:attrNameLst>
                                      </p:cBhvr>
                                      <p:tavLst>
                                        <p:tav tm="0">
                                          <p:val>
                                            <p:strVal val="#ppt_y"/>
                                          </p:val>
                                        </p:tav>
                                        <p:tav tm="100000">
                                          <p:val>
                                            <p:strVal val="#ppt_y"/>
                                          </p:val>
                                        </p:tav>
                                      </p:tavLst>
                                    </p:anim>
                                  </p:childTnLst>
                                </p:cTn>
                              </p:par>
                            </p:childTnLst>
                          </p:cTn>
                        </p:par>
                        <p:par>
                          <p:cTn id="62" fill="hold">
                            <p:stCondLst>
                              <p:cond delay="35500"/>
                            </p:stCondLst>
                            <p:childTnLst>
                              <p:par>
                                <p:cTn id="63" presetID="40" presetClass="entr" presetSubtype="0" fill="hold" grpId="0" nodeType="afterEffect">
                                  <p:stCondLst>
                                    <p:cond delay="1000"/>
                                  </p:stCondLst>
                                  <p:iterate type="lt">
                                    <p:tmPct val="10000"/>
                                  </p:iterate>
                                  <p:childTnLst>
                                    <p:set>
                                      <p:cBhvr>
                                        <p:cTn id="64" dur="1" fill="hold">
                                          <p:stCondLst>
                                            <p:cond delay="0"/>
                                          </p:stCondLst>
                                        </p:cTn>
                                        <p:tgtEl>
                                          <p:spTgt spid="5"/>
                                        </p:tgtEl>
                                        <p:attrNameLst>
                                          <p:attrName>style.visibility</p:attrName>
                                        </p:attrNameLst>
                                      </p:cBhvr>
                                      <p:to>
                                        <p:strVal val="visible"/>
                                      </p:to>
                                    </p:set>
                                    <p:animEffect transition="in" filter="fade">
                                      <p:cBhvr>
                                        <p:cTn id="65" dur="1000"/>
                                        <p:tgtEl>
                                          <p:spTgt spid="5"/>
                                        </p:tgtEl>
                                      </p:cBhvr>
                                    </p:animEffect>
                                    <p:anim calcmode="lin" valueType="num">
                                      <p:cBhvr>
                                        <p:cTn id="66" dur="1000" fill="hold"/>
                                        <p:tgtEl>
                                          <p:spTgt spid="5"/>
                                        </p:tgtEl>
                                        <p:attrNameLst>
                                          <p:attrName>ppt_x</p:attrName>
                                        </p:attrNameLst>
                                      </p:cBhvr>
                                      <p:tavLst>
                                        <p:tav tm="0">
                                          <p:val>
                                            <p:strVal val="#ppt_x-.1"/>
                                          </p:val>
                                        </p:tav>
                                        <p:tav tm="100000">
                                          <p:val>
                                            <p:strVal val="#ppt_x"/>
                                          </p:val>
                                        </p:tav>
                                      </p:tavLst>
                                    </p:anim>
                                    <p:anim calcmode="lin" valueType="num">
                                      <p:cBhvr>
                                        <p:cTn id="6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2 Puerta de entrada.jpg"/>
          <p:cNvPicPr>
            <a:picLocks noChangeAspect="1"/>
          </p:cNvPicPr>
          <p:nvPr/>
        </p:nvPicPr>
        <p:blipFill>
          <a:blip r:embed="rId3"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179388" y="141288"/>
            <a:ext cx="8785225" cy="4860925"/>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endParaRPr>
          </a:p>
        </p:txBody>
      </p:sp>
      <p:pic>
        <p:nvPicPr>
          <p:cNvPr id="6" name="5 Imagen" descr="02 Puerta de entrada.jpg"/>
          <p:cNvPicPr>
            <a:picLocks noChangeAspect="1"/>
          </p:cNvPicPr>
          <p:nvPr/>
        </p:nvPicPr>
        <p:blipFill>
          <a:blip r:embed="rId3" cstate="print"/>
          <a:stretch>
            <a:fillRect/>
          </a:stretch>
        </p:blipFill>
        <p:spPr bwMode="auto">
          <a:xfrm>
            <a:off x="467544" y="339725"/>
            <a:ext cx="8208912" cy="44640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01191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Rosaleda del Parque del Oeste de Madrid es un rincón único que muchos visitantes de la ciudad no quieren perderse. Especialmente en los meses de floración. Por eso durante el mes de mayo tiene tanta afluencia.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blinds dir="vert"/>
        <p:sndAc>
          <p:stSnd loop="1">
            <p:snd r:embed="rId2" name="Variadas.wav"/>
          </p:stSnd>
        </p:sndAc>
      </p:transition>
    </mc:Choice>
    <mc:Fallback xmlns="">
      <p:transition spd="slow" advTm="27000">
        <p:blinds dir="vert"/>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strVal val="2/3*#ppt_w"/>
                                          </p:val>
                                        </p:tav>
                                        <p:tav tm="100000">
                                          <p:val>
                                            <p:strVal val="#ppt_w"/>
                                          </p:val>
                                        </p:tav>
                                      </p:tavLst>
                                    </p:anim>
                                    <p:anim calcmode="lin" valueType="num">
                                      <p:cBhvr>
                                        <p:cTn id="14" dur="2000" fill="hold"/>
                                        <p:tgtEl>
                                          <p:spTgt spid="5"/>
                                        </p:tgtEl>
                                        <p:attrNameLst>
                                          <p:attrName>ppt_h</p:attrName>
                                        </p:attrNameLst>
                                      </p:cBhvr>
                                      <p:tavLst>
                                        <p:tav tm="0">
                                          <p:val>
                                            <p:strVal val="2/3*#ppt_h"/>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3000"/>
                                        <p:tgtEl>
                                          <p:spTgt spid="5"/>
                                        </p:tgtEl>
                                      </p:cBhvr>
                                    </p:animEffect>
                                  </p:childTnLst>
                                </p:cTn>
                              </p:par>
                              <p:par>
                                <p:cTn id="18" presetID="50" presetClass="entr" presetSubtype="0" decel="10000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strVal val="#ppt_w+.3"/>
                                          </p:val>
                                        </p:tav>
                                        <p:tav tm="100000">
                                          <p:val>
                                            <p:strVal val="#ppt_w"/>
                                          </p:val>
                                        </p:tav>
                                      </p:tavLst>
                                    </p:anim>
                                    <p:anim calcmode="lin" valueType="num">
                                      <p:cBhvr>
                                        <p:cTn id="21" dur="4000" fill="hold"/>
                                        <p:tgtEl>
                                          <p:spTgt spid="5"/>
                                        </p:tgtEl>
                                        <p:attrNameLst>
                                          <p:attrName>ppt_h</p:attrName>
                                        </p:attrNameLst>
                                      </p:cBhvr>
                                      <p:tavLst>
                                        <p:tav tm="0">
                                          <p:val>
                                            <p:strVal val="#ppt_h"/>
                                          </p:val>
                                        </p:tav>
                                        <p:tav tm="100000">
                                          <p:val>
                                            <p:strVal val="#ppt_h"/>
                                          </p:val>
                                        </p:tav>
                                      </p:tavLst>
                                    </p:anim>
                                    <p:animEffect transition="in" filter="fade">
                                      <p:cBhvr>
                                        <p:cTn id="22" dur="4000"/>
                                        <p:tgtEl>
                                          <p:spTgt spid="5"/>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3.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3.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29994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jardín de la Rosaleda acoge más de 650 variedades de rosales procedentes de todo el mundo y es un lugar perfecto para pasear y hacer buenas fotografías.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blinds dir="vert"/>
      </p:transition>
    </mc:Choice>
    <mc:Fallback xmlns="">
      <p:transition spd="slow" advTm="2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4000"/>
                                        <p:tgtEl>
                                          <p:spTgt spid="4"/>
                                        </p:tgtEl>
                                        <p:attrNameLst>
                                          <p:attrName>ppt_x</p:attrName>
                                        </p:attrNameLst>
                                      </p:cBhvr>
                                      <p:tavLst>
                                        <p:tav tm="0">
                                          <p:val>
                                            <p:strVal val="ppt_x"/>
                                          </p:val>
                                        </p:tav>
                                        <p:tav tm="100000">
                                          <p:val>
                                            <p:strVal val="0-ppt_w/2"/>
                                          </p:val>
                                        </p:tav>
                                      </p:tavLst>
                                    </p:anim>
                                    <p:anim calcmode="lin" valueType="num">
                                      <p:cBhvr additive="base">
                                        <p:cTn id="7" dur="4000"/>
                                        <p:tgtEl>
                                          <p:spTgt spid="4"/>
                                        </p:tgtEl>
                                        <p:attrNameLst>
                                          <p:attrName>ppt_y</p:attrName>
                                        </p:attrNameLst>
                                      </p:cBhvr>
                                      <p:tavLst>
                                        <p:tav tm="0">
                                          <p:val>
                                            <p:strVal val="ppt_y"/>
                                          </p:val>
                                        </p:tav>
                                        <p:tav tm="100000">
                                          <p:val>
                                            <p:strVal val="ppt_y"/>
                                          </p:val>
                                        </p:tav>
                                      </p:tavLst>
                                    </p:anim>
                                    <p:set>
                                      <p:cBhvr>
                                        <p:cTn id="8" dur="1" fill="hold">
                                          <p:stCondLst>
                                            <p:cond delay="3999"/>
                                          </p:stCondLst>
                                        </p:cTn>
                                        <p:tgtEl>
                                          <p:spTgt spid="4"/>
                                        </p:tgtEl>
                                        <p:attrNameLst>
                                          <p:attrName>style.visibility</p:attrName>
                                        </p:attrNameLst>
                                      </p:cBhvr>
                                      <p:to>
                                        <p:strVal val="hidden"/>
                                      </p:to>
                                    </p:set>
                                  </p:childTnLst>
                                </p:cTn>
                              </p:par>
                              <p:par>
                                <p:cTn id="9" presetID="23" presetClass="exit" presetSubtype="272" fill="hold" nodeType="withEffect">
                                  <p:stCondLst>
                                    <p:cond delay="0"/>
                                  </p:stCondLst>
                                  <p:childTnLst>
                                    <p:anim calcmode="lin" valueType="num">
                                      <p:cBhvr>
                                        <p:cTn id="10" dur="4000"/>
                                        <p:tgtEl>
                                          <p:spTgt spid="4"/>
                                        </p:tgtEl>
                                        <p:attrNameLst>
                                          <p:attrName>ppt_w</p:attrName>
                                        </p:attrNameLst>
                                      </p:cBhvr>
                                      <p:tavLst>
                                        <p:tav tm="0">
                                          <p:val>
                                            <p:strVal val="ppt_w"/>
                                          </p:val>
                                        </p:tav>
                                        <p:tav tm="100000">
                                          <p:val>
                                            <p:strVal val="4/3*ppt_w"/>
                                          </p:val>
                                        </p:tav>
                                      </p:tavLst>
                                    </p:anim>
                                    <p:anim calcmode="lin" valueType="num">
                                      <p:cBhvr>
                                        <p:cTn id="11" dur="4000"/>
                                        <p:tgtEl>
                                          <p:spTgt spid="4"/>
                                        </p:tgtEl>
                                        <p:attrNameLst>
                                          <p:attrName>ppt_h</p:attrName>
                                        </p:attrNameLst>
                                      </p:cBhvr>
                                      <p:tavLst>
                                        <p:tav tm="0">
                                          <p:val>
                                            <p:strVal val="ppt_h"/>
                                          </p:val>
                                        </p:tav>
                                        <p:tav tm="100000">
                                          <p:val>
                                            <p:strVal val="4/3*ppt_h"/>
                                          </p:val>
                                        </p:tav>
                                      </p:tavLst>
                                    </p:anim>
                                    <p:set>
                                      <p:cBhvr>
                                        <p:cTn id="12" dur="1" fill="hold">
                                          <p:stCondLst>
                                            <p:cond delay="3999"/>
                                          </p:stCondLst>
                                        </p:cTn>
                                        <p:tgtEl>
                                          <p:spTgt spid="4"/>
                                        </p:tgtEl>
                                        <p:attrNameLst>
                                          <p:attrName>style.visibility</p:attrName>
                                        </p:attrNameLst>
                                      </p:cBhvr>
                                      <p:to>
                                        <p:strVal val="hidden"/>
                                      </p:to>
                                    </p:set>
                                  </p:childTnLst>
                                </p:cTn>
                              </p:par>
                              <p:par>
                                <p:cTn id="13" presetID="29" presetClass="exit" presetSubtype="0" fill="hold" nodeType="withEffect">
                                  <p:stCondLst>
                                    <p:cond delay="0"/>
                                  </p:stCondLst>
                                  <p:childTnLst>
                                    <p:anim calcmode="lin" valueType="num">
                                      <p:cBhvr>
                                        <p:cTn id="14" dur="4000"/>
                                        <p:tgtEl>
                                          <p:spTgt spid="4"/>
                                        </p:tgtEl>
                                        <p:attrNameLst>
                                          <p:attrName>ppt_x</p:attrName>
                                        </p:attrNameLst>
                                      </p:cBhvr>
                                      <p:tavLst>
                                        <p:tav tm="0">
                                          <p:val>
                                            <p:strVal val="ppt_x"/>
                                          </p:val>
                                        </p:tav>
                                        <p:tav tm="100000">
                                          <p:val>
                                            <p:strVal val="ppt_x-.2"/>
                                          </p:val>
                                        </p:tav>
                                      </p:tavLst>
                                    </p:anim>
                                    <p:anim calcmode="lin" valueType="num">
                                      <p:cBhvr>
                                        <p:cTn id="15" dur="4000"/>
                                        <p:tgtEl>
                                          <p:spTgt spid="4"/>
                                        </p:tgtEl>
                                        <p:attrNameLst>
                                          <p:attrName>ppt_y</p:attrName>
                                        </p:attrNameLst>
                                      </p:cBhvr>
                                      <p:tavLst>
                                        <p:tav tm="0">
                                          <p:val>
                                            <p:strVal val="ppt_y"/>
                                          </p:val>
                                        </p:tav>
                                        <p:tav tm="100000">
                                          <p:val>
                                            <p:strVal val="ppt_y"/>
                                          </p:val>
                                        </p:tav>
                                      </p:tavLst>
                                    </p:anim>
                                    <p:animEffect transition="out" filter="fade">
                                      <p:cBhvr>
                                        <p:cTn id="16" dur="4000"/>
                                        <p:tgtEl>
                                          <p:spTgt spid="4"/>
                                        </p:tgtEl>
                                      </p:cBhvr>
                                    </p:animEffect>
                                    <p:set>
                                      <p:cBhvr>
                                        <p:cTn id="17" dur="1" fill="hold">
                                          <p:stCondLst>
                                            <p:cond delay="3999"/>
                                          </p:stCondLst>
                                        </p:cTn>
                                        <p:tgtEl>
                                          <p:spTgt spid="4"/>
                                        </p:tgtEl>
                                        <p:attrNameLst>
                                          <p:attrName>style.visibility</p:attrName>
                                        </p:attrNameLst>
                                      </p:cBhvr>
                                      <p:to>
                                        <p:strVal val="hidden"/>
                                      </p:to>
                                    </p:set>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strVal val="4/3*#ppt_w"/>
                                          </p:val>
                                        </p:tav>
                                        <p:tav tm="100000">
                                          <p:val>
                                            <p:strVal val="#ppt_w"/>
                                          </p:val>
                                        </p:tav>
                                      </p:tavLst>
                                    </p:anim>
                                    <p:anim calcmode="lin" valueType="num">
                                      <p:cBhvr>
                                        <p:cTn id="21" dur="40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2 Primavera abril 2011.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02 Primavera abril 2011.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2 Primavera abril 2011.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01191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atracciones de la Rosaleda del Parque del Oeste es el Concurso Popular Rosa de Madrid. Se celebra todos los años en el mes de mayo, cuando los rosales se encuentran en plena floración.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checker/>
      </p:transition>
    </mc:Choice>
    <mc:Fallback xmlns="">
      <p:transition spd="slow" advTm="2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0-#ppt_w/2"/>
                                          </p:val>
                                        </p:tav>
                                        <p:tav tm="100000">
                                          <p:val>
                                            <p:strVal val="#ppt_x"/>
                                          </p:val>
                                        </p:tav>
                                      </p:tavLst>
                                    </p:anim>
                                    <p:anim calcmode="lin" valueType="num">
                                      <p:cBhvr additive="base">
                                        <p:cTn id="8" dur="4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4000" fill="hold"/>
                                        <p:tgtEl>
                                          <p:spTgt spid="3"/>
                                        </p:tgtEl>
                                        <p:attrNameLst>
                                          <p:attrName>ppt_x</p:attrName>
                                        </p:attrNameLst>
                                      </p:cBhvr>
                                      <p:tavLst>
                                        <p:tav tm="0">
                                          <p:val>
                                            <p:strVal val="1+#ppt_w/2"/>
                                          </p:val>
                                        </p:tav>
                                        <p:tav tm="100000">
                                          <p:val>
                                            <p:strVal val="#ppt_x"/>
                                          </p:val>
                                        </p:tav>
                                      </p:tavLst>
                                    </p:anim>
                                    <p:anim calcmode="lin" valueType="num">
                                      <p:cBhvr additive="base">
                                        <p:cTn id="12" dur="4000" fill="hold"/>
                                        <p:tgtEl>
                                          <p:spTgt spid="3"/>
                                        </p:tgtEl>
                                        <p:attrNameLst>
                                          <p:attrName>ppt_y</p:attrName>
                                        </p:attrNameLst>
                                      </p:cBhvr>
                                      <p:tavLst>
                                        <p:tav tm="0">
                                          <p:val>
                                            <p:strVal val="#ppt_y"/>
                                          </p:val>
                                        </p:tav>
                                        <p:tav tm="100000">
                                          <p:val>
                                            <p:strVal val="#ppt_y"/>
                                          </p:val>
                                        </p:tav>
                                      </p:tavLst>
                                    </p:anim>
                                  </p:childTnLst>
                                </p:cTn>
                              </p:par>
                              <p:par>
                                <p:cTn id="13" presetID="17"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3 Primavera abril 2011.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03 Primavera abril 2011.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01191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Madrileños y visitantes recorren los caminos del recinto y, de entre los parterres señalados para el concurso, escogen su favorita entre las 89 variedades de este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checker/>
      </p:transition>
    </mc:Choice>
    <mc:Fallback xmlns="">
      <p:transition spd="slow" advTm="2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ppt_x"/>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3000"/>
                                        <p:tgtEl>
                                          <p:spTgt spid="2"/>
                                        </p:tgtEl>
                                      </p:cBhvr>
                                    </p:animEffect>
                                  </p:childTnLst>
                                </p:cTn>
                              </p:par>
                              <p:par>
                                <p:cTn id="12" presetID="2" presetClass="entr" presetSubtype="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3000" fill="hold"/>
                                        <p:tgtEl>
                                          <p:spTgt spid="3"/>
                                        </p:tgtEl>
                                        <p:attrNameLst>
                                          <p:attrName>ppt_x</p:attrName>
                                        </p:attrNameLst>
                                      </p:cBhvr>
                                      <p:tavLst>
                                        <p:tav tm="0">
                                          <p:val>
                                            <p:strVal val="#ppt_x"/>
                                          </p:val>
                                        </p:tav>
                                        <p:tav tm="100000">
                                          <p:val>
                                            <p:strVal val="#ppt_x"/>
                                          </p:val>
                                        </p:tav>
                                      </p:tavLst>
                                    </p:anim>
                                    <p:anim calcmode="lin" valueType="num">
                                      <p:cBhvr additive="base">
                                        <p:cTn id="15" dur="3000" fill="hold"/>
                                        <p:tgtEl>
                                          <p:spTgt spid="3"/>
                                        </p:tgtEl>
                                        <p:attrNameLst>
                                          <p:attrName>ppt_y</p:attrName>
                                        </p:attrNameLst>
                                      </p:cBhvr>
                                      <p:tavLst>
                                        <p:tav tm="0">
                                          <p:val>
                                            <p:strVal val="0-#ppt_h/2"/>
                                          </p:val>
                                        </p:tav>
                                        <p:tav tm="100000">
                                          <p:val>
                                            <p:strVal val="#ppt_y"/>
                                          </p:val>
                                        </p:tav>
                                      </p:tavLst>
                                    </p:anim>
                                  </p:childTnLst>
                                </p:cTn>
                              </p:par>
                              <p:par>
                                <p:cTn id="16" presetID="1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3000"/>
                                        <p:tgtEl>
                                          <p:spTgt spid="3"/>
                                        </p:tgtEl>
                                      </p:cBhvr>
                                    </p:animEffect>
                                  </p:childTnLst>
                                </p:cTn>
                              </p:par>
                            </p:childTnLst>
                          </p:cTn>
                        </p:par>
                        <p:par>
                          <p:cTn id="19" fill="hold">
                            <p:stCondLst>
                              <p:cond delay="3000"/>
                            </p:stCondLst>
                            <p:childTnLst>
                              <p:par>
                                <p:cTn id="20" presetID="16" presetClass="exit" presetSubtype="37" fill="hold" nodeType="afterEffect">
                                  <p:stCondLst>
                                    <p:cond delay="0"/>
                                  </p:stCondLst>
                                  <p:childTnLst>
                                    <p:animEffect transition="out" filter="barn(outVertical)">
                                      <p:cBhvr>
                                        <p:cTn id="21" dur="4000"/>
                                        <p:tgtEl>
                                          <p:spTgt spid="3"/>
                                        </p:tgtEl>
                                      </p:cBhvr>
                                    </p:animEffect>
                                    <p:set>
                                      <p:cBhvr>
                                        <p:cTn id="22" dur="1" fill="hold">
                                          <p:stCondLst>
                                            <p:cond delay="3999"/>
                                          </p:stCondLst>
                                        </p:cTn>
                                        <p:tgtEl>
                                          <p:spTgt spid="3"/>
                                        </p:tgtEl>
                                        <p:attrNameLst>
                                          <p:attrName>style.visibility</p:attrName>
                                        </p:attrNameLst>
                                      </p:cBhvr>
                                      <p:to>
                                        <p:strVal val="hidden"/>
                                      </p:to>
                                    </p:set>
                                  </p:childTnLst>
                                </p:cTn>
                              </p:par>
                              <p:par>
                                <p:cTn id="23" presetID="23" presetClass="exit" presetSubtype="32" fill="hold" nodeType="withEffect">
                                  <p:stCondLst>
                                    <p:cond delay="0"/>
                                  </p:stCondLst>
                                  <p:childTnLst>
                                    <p:anim calcmode="lin" valueType="num">
                                      <p:cBhvr>
                                        <p:cTn id="24" dur="4000"/>
                                        <p:tgtEl>
                                          <p:spTgt spid="3"/>
                                        </p:tgtEl>
                                        <p:attrNameLst>
                                          <p:attrName>ppt_w</p:attrName>
                                        </p:attrNameLst>
                                      </p:cBhvr>
                                      <p:tavLst>
                                        <p:tav tm="0">
                                          <p:val>
                                            <p:strVal val="ppt_w"/>
                                          </p:val>
                                        </p:tav>
                                        <p:tav tm="100000">
                                          <p:val>
                                            <p:fltVal val="0"/>
                                          </p:val>
                                        </p:tav>
                                      </p:tavLst>
                                    </p:anim>
                                    <p:anim calcmode="lin" valueType="num">
                                      <p:cBhvr>
                                        <p:cTn id="25" dur="4000"/>
                                        <p:tgtEl>
                                          <p:spTgt spid="3"/>
                                        </p:tgtEl>
                                        <p:attrNameLst>
                                          <p:attrName>ppt_h</p:attrName>
                                        </p:attrNameLst>
                                      </p:cBhvr>
                                      <p:tavLst>
                                        <p:tav tm="0">
                                          <p:val>
                                            <p:strVal val="ppt_h"/>
                                          </p:val>
                                        </p:tav>
                                        <p:tav tm="100000">
                                          <p:val>
                                            <p:fltVal val="0"/>
                                          </p:val>
                                        </p:tav>
                                      </p:tavLst>
                                    </p:anim>
                                    <p:set>
                                      <p:cBhvr>
                                        <p:cTn id="26" dur="1" fill="hold">
                                          <p:stCondLst>
                                            <p:cond delay="3999"/>
                                          </p:stCondLst>
                                        </p:cTn>
                                        <p:tgtEl>
                                          <p:spTgt spid="3"/>
                                        </p:tgtEl>
                                        <p:attrNameLst>
                                          <p:attrName>style.visibility</p:attrName>
                                        </p:attrNameLst>
                                      </p:cBhvr>
                                      <p:to>
                                        <p:strVal val="hidden"/>
                                      </p:to>
                                    </p:set>
                                  </p:childTnLst>
                                </p:cTn>
                              </p:par>
                              <p:par>
                                <p:cTn id="27" presetID="17" presetClass="entr" presetSubtype="1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4000" fill="hold"/>
                                        <p:tgtEl>
                                          <p:spTgt spid="2"/>
                                        </p:tgtEl>
                                        <p:attrNameLst>
                                          <p:attrName>ppt_w</p:attrName>
                                        </p:attrNameLst>
                                      </p:cBhvr>
                                      <p:tavLst>
                                        <p:tav tm="0">
                                          <p:val>
                                            <p:fltVal val="0"/>
                                          </p:val>
                                        </p:tav>
                                        <p:tav tm="100000">
                                          <p:val>
                                            <p:strVal val="#ppt_w"/>
                                          </p:val>
                                        </p:tav>
                                      </p:tavLst>
                                    </p:anim>
                                    <p:anim calcmode="lin" valueType="num">
                                      <p:cBhvr>
                                        <p:cTn id="30" dur="4000" fill="hold"/>
                                        <p:tgtEl>
                                          <p:spTgt spid="2"/>
                                        </p:tgtEl>
                                        <p:attrNameLst>
                                          <p:attrName>ppt_h</p:attrName>
                                        </p:attrNameLst>
                                      </p:cBhvr>
                                      <p:tavLst>
                                        <p:tav tm="0">
                                          <p:val>
                                            <p:strVal val="#ppt_h"/>
                                          </p:val>
                                        </p:tav>
                                        <p:tav tm="100000">
                                          <p:val>
                                            <p:strVal val="#ppt_h"/>
                                          </p:val>
                                        </p:tav>
                                      </p:tavLst>
                                    </p:anim>
                                  </p:childTnLst>
                                </p:cTn>
                              </p:par>
                            </p:childTnLst>
                          </p:cTn>
                        </p:par>
                        <p:par>
                          <p:cTn id="31" fill="hold">
                            <p:stCondLst>
                              <p:cond delay="7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4"/>
                                        </p:tgtEl>
                                        <p:attrNameLst>
                                          <p:attrName>style.visibility</p:attrName>
                                        </p:attrNameLst>
                                      </p:cBhvr>
                                      <p:to>
                                        <p:strVal val="visible"/>
                                      </p:to>
                                    </p:set>
                                    <p:animEffect transition="in" filter="fade">
                                      <p:cBhvr>
                                        <p:cTn id="34" dur="1000"/>
                                        <p:tgtEl>
                                          <p:spTgt spid="4"/>
                                        </p:tgtEl>
                                      </p:cBhvr>
                                    </p:animEffect>
                                    <p:anim calcmode="lin" valueType="num">
                                      <p:cBhvr>
                                        <p:cTn id="35" dur="1000" fill="hold"/>
                                        <p:tgtEl>
                                          <p:spTgt spid="4"/>
                                        </p:tgtEl>
                                        <p:attrNameLst>
                                          <p:attrName>ppt_x</p:attrName>
                                        </p:attrNameLst>
                                      </p:cBhvr>
                                      <p:tavLst>
                                        <p:tav tm="0">
                                          <p:val>
                                            <p:strVal val="#ppt_x-.1"/>
                                          </p:val>
                                        </p:tav>
                                        <p:tav tm="100000">
                                          <p:val>
                                            <p:strVal val="#ppt_x"/>
                                          </p:val>
                                        </p:tav>
                                      </p:tavLst>
                                    </p:anim>
                                    <p:anim calcmode="lin" valueType="num">
                                      <p:cBhvr>
                                        <p:cTn id="3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7 Otoño Noviembre 2010.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07 Otoño Noviembre 2010.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7 Otoño Noviembre 2010.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576" y="4299942"/>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sistema consiste en rellenar una papeleta e introducirla en una urna. Ahora el voto también se puede emitir desde la web del concurso.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ripp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4000"/>
                                        <p:tgtEl>
                                          <p:spTgt spid="2"/>
                                        </p:tgtEl>
                                      </p:cBhvr>
                                    </p:animEffect>
                                  </p:childTnLst>
                                </p:cTn>
                              </p:par>
                              <p:par>
                                <p:cTn id="12" presetID="14" presetClass="exit" presetSubtype="5" fill="hold" nodeType="withEffect">
                                  <p:stCondLst>
                                    <p:cond delay="0"/>
                                  </p:stCondLst>
                                  <p:childTnLst>
                                    <p:animEffect transition="out" filter="randombar(vertical)">
                                      <p:cBhvr>
                                        <p:cTn id="13" dur="4000"/>
                                        <p:tgtEl>
                                          <p:spTgt spid="3"/>
                                        </p:tgtEl>
                                      </p:cBhvr>
                                    </p:animEffect>
                                    <p:set>
                                      <p:cBhvr>
                                        <p:cTn id="14" dur="1" fill="hold">
                                          <p:stCondLst>
                                            <p:cond delay="3999"/>
                                          </p:stCondLst>
                                        </p:cTn>
                                        <p:tgtEl>
                                          <p:spTgt spid="3"/>
                                        </p:tgtEl>
                                        <p:attrNameLst>
                                          <p:attrName>style.visibility</p:attrName>
                                        </p:attrNameLst>
                                      </p:cBhvr>
                                      <p:to>
                                        <p:strVal val="hidden"/>
                                      </p:to>
                                    </p:set>
                                  </p:childTnLst>
                                </p:cTn>
                              </p:par>
                              <p:par>
                                <p:cTn id="15" presetID="17" presetClass="exit" presetSubtype="8" fill="hold" nodeType="withEffect">
                                  <p:stCondLst>
                                    <p:cond delay="0"/>
                                  </p:stCondLst>
                                  <p:childTnLst>
                                    <p:anim calcmode="lin" valueType="num">
                                      <p:cBhvr>
                                        <p:cTn id="16" dur="4000"/>
                                        <p:tgtEl>
                                          <p:spTgt spid="3"/>
                                        </p:tgtEl>
                                        <p:attrNameLst>
                                          <p:attrName>ppt_x</p:attrName>
                                        </p:attrNameLst>
                                      </p:cBhvr>
                                      <p:tavLst>
                                        <p:tav tm="0">
                                          <p:val>
                                            <p:strVal val="ppt_x"/>
                                          </p:val>
                                        </p:tav>
                                        <p:tav tm="100000">
                                          <p:val>
                                            <p:strVal val="ppt_x-ppt_w/2"/>
                                          </p:val>
                                        </p:tav>
                                      </p:tavLst>
                                    </p:anim>
                                    <p:anim calcmode="lin" valueType="num">
                                      <p:cBhvr>
                                        <p:cTn id="17" dur="4000"/>
                                        <p:tgtEl>
                                          <p:spTgt spid="3"/>
                                        </p:tgtEl>
                                        <p:attrNameLst>
                                          <p:attrName>ppt_y</p:attrName>
                                        </p:attrNameLst>
                                      </p:cBhvr>
                                      <p:tavLst>
                                        <p:tav tm="0">
                                          <p:val>
                                            <p:strVal val="ppt_y"/>
                                          </p:val>
                                        </p:tav>
                                        <p:tav tm="100000">
                                          <p:val>
                                            <p:strVal val="ppt_y"/>
                                          </p:val>
                                        </p:tav>
                                      </p:tavLst>
                                    </p:anim>
                                    <p:anim calcmode="lin" valueType="num">
                                      <p:cBhvr>
                                        <p:cTn id="18" dur="4000"/>
                                        <p:tgtEl>
                                          <p:spTgt spid="3"/>
                                        </p:tgtEl>
                                        <p:attrNameLst>
                                          <p:attrName>ppt_w</p:attrName>
                                        </p:attrNameLst>
                                      </p:cBhvr>
                                      <p:tavLst>
                                        <p:tav tm="0">
                                          <p:val>
                                            <p:strVal val="ppt_w"/>
                                          </p:val>
                                        </p:tav>
                                        <p:tav tm="100000">
                                          <p:val>
                                            <p:fltVal val="0"/>
                                          </p:val>
                                        </p:tav>
                                      </p:tavLst>
                                    </p:anim>
                                    <p:anim calcmode="lin" valueType="num">
                                      <p:cBhvr>
                                        <p:cTn id="19" dur="4000"/>
                                        <p:tgtEl>
                                          <p:spTgt spid="3"/>
                                        </p:tgtEl>
                                        <p:attrNameLst>
                                          <p:attrName>ppt_h</p:attrName>
                                        </p:attrNameLst>
                                      </p:cBhvr>
                                      <p:tavLst>
                                        <p:tav tm="0">
                                          <p:val>
                                            <p:strVal val="ppt_h"/>
                                          </p:val>
                                        </p:tav>
                                        <p:tav tm="100000">
                                          <p:val>
                                            <p:strVal val="ppt_h"/>
                                          </p:val>
                                        </p:tav>
                                      </p:tavLst>
                                    </p:anim>
                                    <p:set>
                                      <p:cBhvr>
                                        <p:cTn id="20" dur="1" fill="hold">
                                          <p:stCondLst>
                                            <p:cond delay="3999"/>
                                          </p:stCondLst>
                                        </p:cTn>
                                        <p:tgtEl>
                                          <p:spTgt spid="3"/>
                                        </p:tgtEl>
                                        <p:attrNameLst>
                                          <p:attrName>style.visibility</p:attrName>
                                        </p:attrNameLst>
                                      </p:cBhvr>
                                      <p:to>
                                        <p:strVal val="hidden"/>
                                      </p:to>
                                    </p:set>
                                  </p:childTnLst>
                                </p:cTn>
                              </p:par>
                              <p:par>
                                <p:cTn id="21" presetID="14" presetClass="exit" presetSubtype="5" fill="hold" nodeType="withEffect">
                                  <p:stCondLst>
                                    <p:cond delay="0"/>
                                  </p:stCondLst>
                                  <p:childTnLst>
                                    <p:animEffect transition="out" filter="randombar(vertical)">
                                      <p:cBhvr>
                                        <p:cTn id="22" dur="4000"/>
                                        <p:tgtEl>
                                          <p:spTgt spid="4"/>
                                        </p:tgtEl>
                                      </p:cBhvr>
                                    </p:animEffect>
                                    <p:set>
                                      <p:cBhvr>
                                        <p:cTn id="23" dur="1" fill="hold">
                                          <p:stCondLst>
                                            <p:cond delay="3999"/>
                                          </p:stCondLst>
                                        </p:cTn>
                                        <p:tgtEl>
                                          <p:spTgt spid="4"/>
                                        </p:tgtEl>
                                        <p:attrNameLst>
                                          <p:attrName>style.visibility</p:attrName>
                                        </p:attrNameLst>
                                      </p:cBhvr>
                                      <p:to>
                                        <p:strVal val="hidden"/>
                                      </p:to>
                                    </p:set>
                                  </p:childTnLst>
                                </p:cTn>
                              </p:par>
                              <p:par>
                                <p:cTn id="24" presetID="17" presetClass="exit" presetSubtype="2" fill="hold" nodeType="withEffect">
                                  <p:stCondLst>
                                    <p:cond delay="0"/>
                                  </p:stCondLst>
                                  <p:childTnLst>
                                    <p:anim calcmode="lin" valueType="num">
                                      <p:cBhvr>
                                        <p:cTn id="25" dur="4000"/>
                                        <p:tgtEl>
                                          <p:spTgt spid="4"/>
                                        </p:tgtEl>
                                        <p:attrNameLst>
                                          <p:attrName>ppt_x</p:attrName>
                                        </p:attrNameLst>
                                      </p:cBhvr>
                                      <p:tavLst>
                                        <p:tav tm="0">
                                          <p:val>
                                            <p:strVal val="ppt_x"/>
                                          </p:val>
                                        </p:tav>
                                        <p:tav tm="100000">
                                          <p:val>
                                            <p:strVal val="ppt_x+ppt_w/2"/>
                                          </p:val>
                                        </p:tav>
                                      </p:tavLst>
                                    </p:anim>
                                    <p:anim calcmode="lin" valueType="num">
                                      <p:cBhvr>
                                        <p:cTn id="26" dur="4000"/>
                                        <p:tgtEl>
                                          <p:spTgt spid="4"/>
                                        </p:tgtEl>
                                        <p:attrNameLst>
                                          <p:attrName>ppt_y</p:attrName>
                                        </p:attrNameLst>
                                      </p:cBhvr>
                                      <p:tavLst>
                                        <p:tav tm="0">
                                          <p:val>
                                            <p:strVal val="ppt_y"/>
                                          </p:val>
                                        </p:tav>
                                        <p:tav tm="100000">
                                          <p:val>
                                            <p:strVal val="ppt_y"/>
                                          </p:val>
                                        </p:tav>
                                      </p:tavLst>
                                    </p:anim>
                                    <p:anim calcmode="lin" valueType="num">
                                      <p:cBhvr>
                                        <p:cTn id="27" dur="4000"/>
                                        <p:tgtEl>
                                          <p:spTgt spid="4"/>
                                        </p:tgtEl>
                                        <p:attrNameLst>
                                          <p:attrName>ppt_w</p:attrName>
                                        </p:attrNameLst>
                                      </p:cBhvr>
                                      <p:tavLst>
                                        <p:tav tm="0">
                                          <p:val>
                                            <p:strVal val="ppt_w"/>
                                          </p:val>
                                        </p:tav>
                                        <p:tav tm="100000">
                                          <p:val>
                                            <p:fltVal val="0"/>
                                          </p:val>
                                        </p:tav>
                                      </p:tavLst>
                                    </p:anim>
                                    <p:anim calcmode="lin" valueType="num">
                                      <p:cBhvr>
                                        <p:cTn id="28" dur="4000"/>
                                        <p:tgtEl>
                                          <p:spTgt spid="4"/>
                                        </p:tgtEl>
                                        <p:attrNameLst>
                                          <p:attrName>ppt_h</p:attrName>
                                        </p:attrNameLst>
                                      </p:cBhvr>
                                      <p:tavLst>
                                        <p:tav tm="0">
                                          <p:val>
                                            <p:strVal val="ppt_h"/>
                                          </p:val>
                                        </p:tav>
                                        <p:tav tm="100000">
                                          <p:val>
                                            <p:strVal val="ppt_h"/>
                                          </p:val>
                                        </p:tav>
                                      </p:tavLst>
                                    </p:anim>
                                    <p:set>
                                      <p:cBhvr>
                                        <p:cTn id="29" dur="1" fill="hold">
                                          <p:stCondLst>
                                            <p:cond delay="3999"/>
                                          </p:stCondLst>
                                        </p:cTn>
                                        <p:tgtEl>
                                          <p:spTgt spid="4"/>
                                        </p:tgtEl>
                                        <p:attrNameLst>
                                          <p:attrName>style.visibility</p:attrName>
                                        </p:attrNameLst>
                                      </p:cBhvr>
                                      <p:to>
                                        <p:strVal val="hidden"/>
                                      </p:to>
                                    </p:se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4 Enero 2011.jpg"/>
          <p:cNvPicPr>
            <a:picLocks noGrp="1" noChangeAspect="1"/>
          </p:cNvPicPr>
          <p:nvPr isPhoto="1"/>
        </p:nvPicPr>
        <p:blipFill>
          <a:blip r:embed="rId2" cstate="print"/>
          <a:stretch>
            <a:fillRect/>
          </a:stretch>
        </p:blipFill>
        <p:spPr bwMode="auto">
          <a:xfrm>
            <a:off x="0" y="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05 Enero 2011.jpg"/>
          <p:cNvPicPr>
            <a:picLocks noChangeAspect="1"/>
          </p:cNvPicPr>
          <p:nvPr/>
        </p:nvPicPr>
        <p:blipFill>
          <a:blip r:embed="rId2" cstate="print"/>
          <a:stretch>
            <a:fillRect/>
          </a:stretch>
        </p:blipFill>
        <p:spPr bwMode="auto">
          <a:xfrm>
            <a:off x="0" y="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votaciones emitidas a favor del rosal ganador se sortearán 10 premios de 10 plantas de rosal cada premio. Además, los visitantes que acudan el miércoles 17 a votar recibirán una rosa de regalo. Sí es cierto, a nosotros nos dieron una rosa por votar. </a:t>
            </a:r>
            <a:r>
              <a:rPr lang="es-ES" i="1" dirty="0" err="1" smtClean="0">
                <a:effectLst>
                  <a:glow rad="101600">
                    <a:srgbClr val="C00000">
                      <a:alpha val="60000"/>
                    </a:srgbClr>
                  </a:glow>
                  <a:outerShdw blurRad="38100" dist="38100" dir="2700000" algn="tl">
                    <a:srgbClr val="000000">
                      <a:alpha val="43137"/>
                    </a:srgbClr>
                  </a:outerShdw>
                </a:effectLst>
              </a:rPr>
              <a:t>Peeero</a:t>
            </a:r>
            <a:r>
              <a:rPr lang="es-ES" i="1" dirty="0" smtClean="0">
                <a:effectLst>
                  <a:glow rad="101600">
                    <a:srgbClr val="C00000">
                      <a:alpha val="60000"/>
                    </a:srgbClr>
                  </a:glow>
                  <a:outerShdw blurRad="38100" dist="38100" dir="2700000" algn="tl">
                    <a:srgbClr val="000000">
                      <a:alpha val="43137"/>
                    </a:srgbClr>
                  </a:outerShdw>
                </a:effectLst>
              </a:rPr>
              <a:t>,,,, del sorteo no nos tocó nada.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ripp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4000"/>
                                        <p:tgtEl>
                                          <p:spTgt spid="2"/>
                                        </p:tgtEl>
                                      </p:cBhvr>
                                    </p:animEffect>
                                  </p:childTnLst>
                                </p:cTn>
                              </p:par>
                              <p:par>
                                <p:cTn id="8" presetID="4"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ox(out)">
                                      <p:cBhvr>
                                        <p:cTn id="10" dur="4000"/>
                                        <p:tgtEl>
                                          <p:spTgt spid="3"/>
                                        </p:tgtEl>
                                      </p:cBhvr>
                                    </p:animEffec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strVal val="4/3*#ppt_w"/>
                                          </p:val>
                                        </p:tav>
                                        <p:tav tm="100000">
                                          <p:val>
                                            <p:strVal val="#ppt_w"/>
                                          </p:val>
                                        </p:tav>
                                      </p:tavLst>
                                    </p:anim>
                                    <p:anim calcmode="lin" valueType="num">
                                      <p:cBhvr>
                                        <p:cTn id="14" dur="4000" fill="hold"/>
                                        <p:tgtEl>
                                          <p:spTgt spid="2"/>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0.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Dos días después se celebra el 67 Concurso Internacional de Rosas Nuevas Villa de Madrid. En este certamen un jurado integrado por expertos de distintos países valora las rosas participantes y elige las variedades ganadoras.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8000">
        <p15:prstTrans prst="origami"/>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8" fill="hold" nodeType="withEffect">
                                  <p:stCondLst>
                                    <p:cond delay="0"/>
                                  </p:stCondLst>
                                  <p:childTnLst>
                                    <p:animEffect transition="out" filter="slide(fromLef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strVal val="ppt_w+.3"/>
                                          </p:val>
                                        </p:tav>
                                      </p:tavLst>
                                    </p:anim>
                                    <p:anim calcmode="lin" valueType="num">
                                      <p:cBhvr>
                                        <p:cTn id="10" dur="4000"/>
                                        <p:tgtEl>
                                          <p:spTgt spid="5"/>
                                        </p:tgtEl>
                                        <p:attrNameLst>
                                          <p:attrName>ppt_h</p:attrName>
                                        </p:attrNameLst>
                                      </p:cBhvr>
                                      <p:tavLst>
                                        <p:tav tm="0">
                                          <p:val>
                                            <p:strVal val="ppt_h"/>
                                          </p:val>
                                        </p:tav>
                                        <p:tav tm="100000">
                                          <p:val>
                                            <p:strVal val="ppt_h"/>
                                          </p:val>
                                        </p:tav>
                                      </p:tavLst>
                                    </p:anim>
                                    <p:animEffect transition="out" filter="fade">
                                      <p:cBhvr>
                                        <p:cTn id="11" dur="4000"/>
                                        <p:tgtEl>
                                          <p:spTgt spid="5"/>
                                        </p:tgtEl>
                                      </p:cBhvr>
                                    </p:animEffect>
                                    <p:set>
                                      <p:cBhvr>
                                        <p:cTn id="12" dur="1" fill="hold">
                                          <p:stCondLst>
                                            <p:cond delay="3999"/>
                                          </p:stCondLst>
                                        </p:cTn>
                                        <p:tgtEl>
                                          <p:spTgt spid="5"/>
                                        </p:tgtEl>
                                        <p:attrNameLst>
                                          <p:attrName>style.visibility</p:attrName>
                                        </p:attrNameLst>
                                      </p:cBhvr>
                                      <p:to>
                                        <p:strVal val="hidden"/>
                                      </p:to>
                                    </p:set>
                                  </p:childTnLst>
                                </p:cTn>
                              </p:par>
                              <p:par>
                                <p:cTn id="13" presetID="53" presetClass="exit" presetSubtype="0" fill="hold" nodeType="withEffect">
                                  <p:stCondLst>
                                    <p:cond delay="0"/>
                                  </p:stCondLst>
                                  <p:childTnLst>
                                    <p:anim calcmode="lin" valueType="num">
                                      <p:cBhvr>
                                        <p:cTn id="14" dur="4000"/>
                                        <p:tgtEl>
                                          <p:spTgt spid="5"/>
                                        </p:tgtEl>
                                        <p:attrNameLst>
                                          <p:attrName>ppt_w</p:attrName>
                                        </p:attrNameLst>
                                      </p:cBhvr>
                                      <p:tavLst>
                                        <p:tav tm="0">
                                          <p:val>
                                            <p:strVal val="ppt_w"/>
                                          </p:val>
                                        </p:tav>
                                        <p:tav tm="100000">
                                          <p:val>
                                            <p:fltVal val="0"/>
                                          </p:val>
                                        </p:tav>
                                      </p:tavLst>
                                    </p:anim>
                                    <p:anim calcmode="lin" valueType="num">
                                      <p:cBhvr>
                                        <p:cTn id="15" dur="4000"/>
                                        <p:tgtEl>
                                          <p:spTgt spid="5"/>
                                        </p:tgtEl>
                                        <p:attrNameLst>
                                          <p:attrName>ppt_h</p:attrName>
                                        </p:attrNameLst>
                                      </p:cBhvr>
                                      <p:tavLst>
                                        <p:tav tm="0">
                                          <p:val>
                                            <p:strVal val="ppt_h"/>
                                          </p:val>
                                        </p:tav>
                                        <p:tav tm="100000">
                                          <p:val>
                                            <p:fltVal val="0"/>
                                          </p:val>
                                        </p:tav>
                                      </p:tavLst>
                                    </p:anim>
                                    <p:animEffect transition="out" filter="fade">
                                      <p:cBhvr>
                                        <p:cTn id="16" dur="4000"/>
                                        <p:tgtEl>
                                          <p:spTgt spid="5"/>
                                        </p:tgtEl>
                                      </p:cBhvr>
                                    </p:animEffect>
                                    <p:set>
                                      <p:cBhvr>
                                        <p:cTn id="17" dur="1" fill="hold">
                                          <p:stCondLst>
                                            <p:cond delay="3999"/>
                                          </p:stCondLst>
                                        </p:cTn>
                                        <p:tgtEl>
                                          <p:spTgt spid="5"/>
                                        </p:tgtEl>
                                        <p:attrNameLst>
                                          <p:attrName>style.visibility</p:attrName>
                                        </p:attrNameLst>
                                      </p:cBhvr>
                                      <p:to>
                                        <p:strVal val="hidden"/>
                                      </p:to>
                                    </p:se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4/3*#ppt_w"/>
                                          </p:val>
                                        </p:tav>
                                        <p:tav tm="100000">
                                          <p:val>
                                            <p:strVal val="#ppt_w"/>
                                          </p:val>
                                        </p:tav>
                                      </p:tavLst>
                                    </p:anim>
                                    <p:anim calcmode="lin" valueType="num">
                                      <p:cBhvr>
                                        <p:cTn id="21" dur="4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1.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1.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1.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7544"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Rosaleda del Parque del Oeste existe desde 1955. Es obra del Jardinero Mayor de la capital Ramón Ortiz Ferré, que se inspiró en las rosaledas de París, Roma y Ginebra de finales del siglo XIX y primeros del XX.</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4000"/>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4000"/>
                                        <p:tgtEl>
                                          <p:spTgt spid="6"/>
                                        </p:tgtEl>
                                      </p:cBhvr>
                                    </p:animEffect>
                                  </p:childTnLst>
                                </p:cTn>
                              </p:par>
                              <p:par>
                                <p:cTn id="11" presetID="21"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4)">
                                      <p:cBhvr>
                                        <p:cTn id="13" dur="4000"/>
                                        <p:tgtEl>
                                          <p:spTgt spid="5"/>
                                        </p:tgtEl>
                                      </p:cBhvr>
                                    </p:animEffect>
                                  </p:childTnLst>
                                </p:cTn>
                              </p:par>
                              <p:par>
                                <p:cTn id="14" presetID="23" presetClass="entr" presetSubtype="28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4000" fill="hold"/>
                                        <p:tgtEl>
                                          <p:spTgt spid="7"/>
                                        </p:tgtEl>
                                        <p:attrNameLst>
                                          <p:attrName>ppt_w</p:attrName>
                                        </p:attrNameLst>
                                      </p:cBhvr>
                                      <p:tavLst>
                                        <p:tav tm="0">
                                          <p:val>
                                            <p:strVal val="4/3*#ppt_w"/>
                                          </p:val>
                                        </p:tav>
                                        <p:tav tm="100000">
                                          <p:val>
                                            <p:strVal val="#ppt_w"/>
                                          </p:val>
                                        </p:tav>
                                      </p:tavLst>
                                    </p:anim>
                                    <p:anim calcmode="lin" valueType="num">
                                      <p:cBhvr>
                                        <p:cTn id="17" dur="4000" fill="hold"/>
                                        <p:tgtEl>
                                          <p:spTgt spid="7"/>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4000" fill="hold"/>
                                        <p:tgtEl>
                                          <p:spTgt spid="6"/>
                                        </p:tgtEl>
                                        <p:attrNameLst>
                                          <p:attrName>ppt_w</p:attrName>
                                        </p:attrNameLst>
                                      </p:cBhvr>
                                      <p:tavLst>
                                        <p:tav tm="0">
                                          <p:val>
                                            <p:strVal val="4/3*#ppt_w"/>
                                          </p:val>
                                        </p:tav>
                                        <p:tav tm="100000">
                                          <p:val>
                                            <p:strVal val="#ppt_w"/>
                                          </p:val>
                                        </p:tav>
                                      </p:tavLst>
                                    </p:anim>
                                    <p:anim calcmode="lin" valueType="num">
                                      <p:cBhvr>
                                        <p:cTn id="21" dur="4000" fill="hold"/>
                                        <p:tgtEl>
                                          <p:spTgt spid="6"/>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4000" fill="hold"/>
                                        <p:tgtEl>
                                          <p:spTgt spid="5"/>
                                        </p:tgtEl>
                                        <p:attrNameLst>
                                          <p:attrName>ppt_w</p:attrName>
                                        </p:attrNameLst>
                                      </p:cBhvr>
                                      <p:tavLst>
                                        <p:tav tm="0">
                                          <p:val>
                                            <p:strVal val="4/3*#ppt_w"/>
                                          </p:val>
                                        </p:tav>
                                        <p:tav tm="100000">
                                          <p:val>
                                            <p:strVal val="#ppt_w"/>
                                          </p:val>
                                        </p:tav>
                                      </p:tavLst>
                                    </p:anim>
                                    <p:anim calcmode="lin" valueType="num">
                                      <p:cBhvr>
                                        <p:cTn id="25" dur="4000" fill="hold"/>
                                        <p:tgtEl>
                                          <p:spTgt spid="5"/>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5 Mayo 2010.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5 Mayo 2010.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15 Mayo 2010.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827584" y="4299942"/>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sirvió como modelo la Rosaleda del Parque del Retiro diseñada en 1915 por su maestro Cecilio Rodríguez.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additive="base">
                                        <p:cTn id="7" dur="4000" fill="hold"/>
                                        <p:tgtEl>
                                          <p:spTgt spid="15362"/>
                                        </p:tgtEl>
                                        <p:attrNameLst>
                                          <p:attrName>ppt_x</p:attrName>
                                        </p:attrNameLst>
                                      </p:cBhvr>
                                      <p:tavLst>
                                        <p:tav tm="0">
                                          <p:val>
                                            <p:strVal val="0-#ppt_w/2"/>
                                          </p:val>
                                        </p:tav>
                                        <p:tav tm="100000">
                                          <p:val>
                                            <p:strVal val="#ppt_x"/>
                                          </p:val>
                                        </p:tav>
                                      </p:tavLst>
                                    </p:anim>
                                    <p:anim calcmode="lin" valueType="num">
                                      <p:cBhvr additive="base">
                                        <p:cTn id="8" dur="4000" fill="hold"/>
                                        <p:tgtEl>
                                          <p:spTgt spid="15362"/>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5362"/>
                                        </p:tgtEl>
                                        <p:attrNameLst>
                                          <p:attrName>style.visibility</p:attrName>
                                        </p:attrNameLst>
                                      </p:cBhvr>
                                      <p:to>
                                        <p:strVal val="visible"/>
                                      </p:to>
                                    </p:set>
                                    <p:animEffect transition="in" filter="fade">
                                      <p:cBhvr>
                                        <p:cTn id="11" dur="4000"/>
                                        <p:tgtEl>
                                          <p:spTgt spid="15362"/>
                                        </p:tgtEl>
                                      </p:cBhvr>
                                    </p:animEffect>
                                  </p:childTnLst>
                                </p:cTn>
                              </p:par>
                              <p:par>
                                <p:cTn id="12" presetID="2" presetClass="entr" presetSubtype="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4000" fill="hold"/>
                                        <p:tgtEl>
                                          <p:spTgt spid="3"/>
                                        </p:tgtEl>
                                        <p:attrNameLst>
                                          <p:attrName>ppt_x</p:attrName>
                                        </p:attrNameLst>
                                      </p:cBhvr>
                                      <p:tavLst>
                                        <p:tav tm="0">
                                          <p:val>
                                            <p:strVal val="1+#ppt_w/2"/>
                                          </p:val>
                                        </p:tav>
                                        <p:tav tm="100000">
                                          <p:val>
                                            <p:strVal val="#ppt_x"/>
                                          </p:val>
                                        </p:tav>
                                      </p:tavLst>
                                    </p:anim>
                                    <p:anim calcmode="lin" valueType="num">
                                      <p:cBhvr additive="base">
                                        <p:cTn id="15" dur="4000" fill="hold"/>
                                        <p:tgtEl>
                                          <p:spTgt spid="3"/>
                                        </p:tgtEl>
                                        <p:attrNameLst>
                                          <p:attrName>ppt_y</p:attrName>
                                        </p:attrNameLst>
                                      </p:cBhvr>
                                      <p:tavLst>
                                        <p:tav tm="0">
                                          <p:val>
                                            <p:strVal val="#ppt_y"/>
                                          </p:val>
                                        </p:tav>
                                        <p:tav tm="100000">
                                          <p:val>
                                            <p:strVal val="#ppt_y"/>
                                          </p:val>
                                        </p:tav>
                                      </p:tavLst>
                                    </p:anim>
                                  </p:childTnLst>
                                </p:cTn>
                              </p:par>
                              <p:par>
                                <p:cTn id="16" presetID="1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4000"/>
                                        <p:tgtEl>
                                          <p:spTgt spid="3"/>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strVal val="#ppt_h"/>
                                          </p:val>
                                        </p:tav>
                                        <p:tav tm="100000">
                                          <p:val>
                                            <p:strVal val="#ppt_h"/>
                                          </p:val>
                                        </p:tav>
                                      </p:tavLst>
                                    </p:anim>
                                  </p:childTnLst>
                                </p:cTn>
                              </p:par>
                              <p:par>
                                <p:cTn id="23" presetID="1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6.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6.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6.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23528" y="4011910"/>
            <a:ext cx="86044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 la Rosaleda está plagada de caminos para desplazarnos entre los parterres. En ellos podemos encontrar los nombres de las variedades de rosas, así como su procedencia y el año en que han participado y ganado un premio.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glitte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4000"/>
                                        <p:tgtEl>
                                          <p:spTgt spid="6"/>
                                        </p:tgtEl>
                                        <p:attrNameLst>
                                          <p:attrName>ppt_w</p:attrName>
                                        </p:attrNameLst>
                                      </p:cBhvr>
                                      <p:tavLst>
                                        <p:tav tm="0">
                                          <p:val>
                                            <p:strVal val="ppt_w"/>
                                          </p:val>
                                        </p:tav>
                                        <p:tav tm="100000">
                                          <p:val>
                                            <p:fltVal val="0"/>
                                          </p:val>
                                        </p:tav>
                                      </p:tavLst>
                                    </p:anim>
                                    <p:anim calcmode="lin" valueType="num">
                                      <p:cBhvr>
                                        <p:cTn id="14" dur="4000"/>
                                        <p:tgtEl>
                                          <p:spTgt spid="6"/>
                                        </p:tgtEl>
                                        <p:attrNameLst>
                                          <p:attrName>ppt_h</p:attrName>
                                        </p:attrNameLst>
                                      </p:cBhvr>
                                      <p:tavLst>
                                        <p:tav tm="0">
                                          <p:val>
                                            <p:strVal val="ppt_h"/>
                                          </p:val>
                                        </p:tav>
                                        <p:tav tm="100000">
                                          <p:val>
                                            <p:fltVal val="0"/>
                                          </p:val>
                                        </p:tav>
                                      </p:tavLst>
                                    </p:anim>
                                    <p:set>
                                      <p:cBhvr>
                                        <p:cTn id="15" dur="1" fill="hold">
                                          <p:stCondLst>
                                            <p:cond delay="3999"/>
                                          </p:stCondLst>
                                        </p:cTn>
                                        <p:tgtEl>
                                          <p:spTgt spid="6"/>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4000" fill="hold"/>
                                        <p:tgtEl>
                                          <p:spTgt spid="7"/>
                                        </p:tgtEl>
                                        <p:attrNameLst>
                                          <p:attrName>ppt_w</p:attrName>
                                        </p:attrNameLst>
                                      </p:cBhvr>
                                      <p:tavLst>
                                        <p:tav tm="0">
                                          <p:val>
                                            <p:fltVal val="0"/>
                                          </p:val>
                                        </p:tav>
                                        <p:tav tm="100000">
                                          <p:val>
                                            <p:strVal val="#ppt_w"/>
                                          </p:val>
                                        </p:tav>
                                      </p:tavLst>
                                    </p:anim>
                                    <p:anim calcmode="lin" valueType="num">
                                      <p:cBhvr>
                                        <p:cTn id="22" dur="4000" fill="hold"/>
                                        <p:tgtEl>
                                          <p:spTgt spid="7"/>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out)">
                                      <p:cBhvr>
                                        <p:cTn id="25" dur="4000"/>
                                        <p:tgtEl>
                                          <p:spTgt spid="7"/>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7.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0" y="0"/>
            <a:ext cx="9144000" cy="5143500"/>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endParaRPr>
          </a:p>
        </p:txBody>
      </p:sp>
      <p:pic>
        <p:nvPicPr>
          <p:cNvPr id="7" name="6 Imagen" descr="18.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mejor época para visitar la Rosaleda es la primavera, cuando todos los rosales están en flor y forman una alfombra de colores impresionante. Durante el resto del año el conjunto, aunque sin tantas flores, también presenta una imagen apetecible para pasar un rato. Y es uno de los lugares más tranquilos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6000">
        <p14:glitter pattern="hexagon"/>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4000" fill="hold"/>
                                        <p:tgtEl>
                                          <p:spTgt spid="6"/>
                                        </p:tgtEl>
                                        <p:attrNameLst>
                                          <p:attrName>ppt_w</p:attrName>
                                        </p:attrNameLst>
                                      </p:cBhvr>
                                      <p:tavLst>
                                        <p:tav tm="0">
                                          <p:val>
                                            <p:strVal val="4/3*#ppt_w"/>
                                          </p:val>
                                        </p:tav>
                                        <p:tav tm="100000">
                                          <p:val>
                                            <p:strVal val="#ppt_w"/>
                                          </p:val>
                                        </p:tav>
                                      </p:tavLst>
                                    </p:anim>
                                    <p:anim calcmode="lin" valueType="num">
                                      <p:cBhvr>
                                        <p:cTn id="14" dur="4000" fill="hold"/>
                                        <p:tgtEl>
                                          <p:spTgt spid="6"/>
                                        </p:tgtEl>
                                        <p:attrNameLst>
                                          <p:attrName>ppt_h</p:attrName>
                                        </p:attrNameLst>
                                      </p:cBhvr>
                                      <p:tavLst>
                                        <p:tav tm="0">
                                          <p:val>
                                            <p:strVal val="4/3*#ppt_h"/>
                                          </p:val>
                                        </p:tav>
                                        <p:tav tm="100000">
                                          <p:val>
                                            <p:strVal val="#ppt_h"/>
                                          </p:val>
                                        </p:tav>
                                      </p:tavLst>
                                    </p:anim>
                                  </p:childTnLst>
                                </p:cTn>
                              </p:par>
                              <p:par>
                                <p:cTn id="15" presetID="54" presetClass="entr" presetSubtype="0" accel="10000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ppt_w*0.05"/>
                                          </p:val>
                                        </p:tav>
                                        <p:tav tm="100000">
                                          <p:val>
                                            <p:strVal val="#ppt_w"/>
                                          </p:val>
                                        </p:tav>
                                      </p:tavLst>
                                    </p:anim>
                                    <p:anim calcmode="lin" valueType="num">
                                      <p:cBhvr>
                                        <p:cTn id="18" dur="4000" fill="hold"/>
                                        <p:tgtEl>
                                          <p:spTgt spid="6"/>
                                        </p:tgtEl>
                                        <p:attrNameLst>
                                          <p:attrName>ppt_h</p:attrName>
                                        </p:attrNameLst>
                                      </p:cBhvr>
                                      <p:tavLst>
                                        <p:tav tm="0">
                                          <p:val>
                                            <p:strVal val="#ppt_h"/>
                                          </p:val>
                                        </p:tav>
                                        <p:tav tm="100000">
                                          <p:val>
                                            <p:strVal val="#ppt_h"/>
                                          </p:val>
                                        </p:tav>
                                      </p:tavLst>
                                    </p:anim>
                                    <p:anim calcmode="lin" valueType="num">
                                      <p:cBhvr>
                                        <p:cTn id="19" dur="4000" fill="hold"/>
                                        <p:tgtEl>
                                          <p:spTgt spid="6"/>
                                        </p:tgtEl>
                                        <p:attrNameLst>
                                          <p:attrName>ppt_x</p:attrName>
                                        </p:attrNameLst>
                                      </p:cBhvr>
                                      <p:tavLst>
                                        <p:tav tm="0">
                                          <p:val>
                                            <p:strVal val="#ppt_x-.2"/>
                                          </p:val>
                                        </p:tav>
                                        <p:tav tm="100000">
                                          <p:val>
                                            <p:strVal val="#ppt_x"/>
                                          </p:val>
                                        </p:tav>
                                      </p:tavLst>
                                    </p:anim>
                                    <p:anim calcmode="lin" valueType="num">
                                      <p:cBhvr>
                                        <p:cTn id="20" dur="4000" fill="hold"/>
                                        <p:tgtEl>
                                          <p:spTgt spid="6"/>
                                        </p:tgtEl>
                                        <p:attrNameLst>
                                          <p:attrName>ppt_y</p:attrName>
                                        </p:attrNameLst>
                                      </p:cBhvr>
                                      <p:tavLst>
                                        <p:tav tm="0">
                                          <p:val>
                                            <p:strVal val="#ppt_y"/>
                                          </p:val>
                                        </p:tav>
                                        <p:tav tm="100000">
                                          <p:val>
                                            <p:strVal val="#ppt_y"/>
                                          </p:val>
                                        </p:tav>
                                      </p:tavLst>
                                    </p:anim>
                                    <p:animEffect transition="in" filter="fade">
                                      <p:cBhvr>
                                        <p:cTn id="21" dur="4000"/>
                                        <p:tgtEl>
                                          <p:spTgt spid="6"/>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21 Febrero 2010.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21 Febrero 2010.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Visitar la Rosaleda es uno de los mejores planes que puedes hacer en Madrid. Para completar la jornada, puedes aprovechar para dar una vuelta en Teleférico, cuya estación de salida está a pocos metros del recinto.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honeycomb/>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fltVal val="0"/>
                                          </p:val>
                                        </p:tav>
                                      </p:tavLst>
                                    </p:anim>
                                    <p:anim calcmode="lin" valueType="num">
                                      <p:cBhvr>
                                        <p:cTn id="7" dur="4000"/>
                                        <p:tgtEl>
                                          <p:spTgt spid="3"/>
                                        </p:tgtEl>
                                        <p:attrNameLst>
                                          <p:attrName>ppt_h</p:attrName>
                                        </p:attrNameLst>
                                      </p:cBhvr>
                                      <p:tavLst>
                                        <p:tav tm="0">
                                          <p:val>
                                            <p:strVal val="ppt_h"/>
                                          </p:val>
                                        </p:tav>
                                        <p:tav tm="100000">
                                          <p:val>
                                            <p:fltVal val="0"/>
                                          </p:val>
                                        </p:tav>
                                      </p:tavLst>
                                    </p:anim>
                                    <p:animEffect transition="out" filter="fade">
                                      <p:cBhvr>
                                        <p:cTn id="8" dur="4000"/>
                                        <p:tgtEl>
                                          <p:spTgt spid="3"/>
                                        </p:tgtEl>
                                      </p:cBhvr>
                                    </p:animEffect>
                                    <p:set>
                                      <p:cBhvr>
                                        <p:cTn id="9" dur="1" fill="hold">
                                          <p:stCondLst>
                                            <p:cond delay="3999"/>
                                          </p:stCondLst>
                                        </p:cTn>
                                        <p:tgtEl>
                                          <p:spTgt spid="3"/>
                                        </p:tgtEl>
                                        <p:attrNameLst>
                                          <p:attrName>style.visibility</p:attrName>
                                        </p:attrNameLst>
                                      </p:cBhvr>
                                      <p:to>
                                        <p:strVal val="hidden"/>
                                      </p:to>
                                    </p:set>
                                  </p:childTnLst>
                                </p:cTn>
                              </p:par>
                              <p:par>
                                <p:cTn id="10" presetID="6" presetClass="entr" presetSubtype="32" fill="hold" nodeType="withEffect">
                                  <p:stCondLst>
                                    <p:cond delay="0"/>
                                  </p:stCondLst>
                                  <p:childTnLst>
                                    <p:set>
                                      <p:cBhvr>
                                        <p:cTn id="11" dur="1" fill="hold">
                                          <p:stCondLst>
                                            <p:cond delay="0"/>
                                          </p:stCondLst>
                                        </p:cTn>
                                        <p:tgtEl>
                                          <p:spTgt spid="21506"/>
                                        </p:tgtEl>
                                        <p:attrNameLst>
                                          <p:attrName>style.visibility</p:attrName>
                                        </p:attrNameLst>
                                      </p:cBhvr>
                                      <p:to>
                                        <p:strVal val="visible"/>
                                      </p:to>
                                    </p:set>
                                    <p:animEffect transition="in" filter="circle(out)">
                                      <p:cBhvr>
                                        <p:cTn id="12" dur="4000"/>
                                        <p:tgtEl>
                                          <p:spTgt spid="21506"/>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1 Imagen" descr="38 Parque nevado enero 2009.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38 Parque nevado enero 2009.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01191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idea es subir hasta la Montaña del Príncipe Pío y visitar el Templo de </a:t>
            </a:r>
            <a:r>
              <a:rPr lang="es-ES" i="1" dirty="0" err="1" smtClean="0">
                <a:effectLst>
                  <a:glow rad="101600">
                    <a:srgbClr val="C00000">
                      <a:alpha val="60000"/>
                    </a:srgbClr>
                  </a:glow>
                  <a:outerShdw blurRad="38100" dist="38100" dir="2700000" algn="tl">
                    <a:srgbClr val="000000">
                      <a:alpha val="43137"/>
                    </a:srgbClr>
                  </a:outerShdw>
                </a:effectLst>
              </a:rPr>
              <a:t>Debod</a:t>
            </a:r>
            <a:r>
              <a:rPr lang="es-ES" i="1" dirty="0" smtClean="0">
                <a:effectLst>
                  <a:glow rad="101600">
                    <a:srgbClr val="C00000">
                      <a:alpha val="60000"/>
                    </a:srgbClr>
                  </a:glow>
                  <a:outerShdw blurRad="38100" dist="38100" dir="2700000" algn="tl">
                    <a:srgbClr val="000000">
                      <a:alpha val="43137"/>
                    </a:srgbClr>
                  </a:outerShdw>
                </a:effectLst>
              </a:rPr>
              <a:t> y sus jardines. Desde su mirador hay una vista magnífica del Palacio Real y la Catedral de la Almudena.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honeycomb/>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33794"/>
                                        </p:tgtEl>
                                        <p:attrNameLst>
                                          <p:attrName>ppt_x</p:attrName>
                                        </p:attrNameLst>
                                      </p:cBhvr>
                                      <p:tavLst>
                                        <p:tav tm="0">
                                          <p:val>
                                            <p:strVal val="ppt_x"/>
                                          </p:val>
                                        </p:tav>
                                        <p:tav tm="100000">
                                          <p:val>
                                            <p:strVal val="ppt_x-ppt_w/2"/>
                                          </p:val>
                                        </p:tav>
                                      </p:tavLst>
                                    </p:anim>
                                    <p:anim calcmode="lin" valueType="num">
                                      <p:cBhvr>
                                        <p:cTn id="7" dur="3000"/>
                                        <p:tgtEl>
                                          <p:spTgt spid="33794"/>
                                        </p:tgtEl>
                                        <p:attrNameLst>
                                          <p:attrName>ppt_y</p:attrName>
                                        </p:attrNameLst>
                                      </p:cBhvr>
                                      <p:tavLst>
                                        <p:tav tm="0">
                                          <p:val>
                                            <p:strVal val="ppt_y"/>
                                          </p:val>
                                        </p:tav>
                                        <p:tav tm="100000">
                                          <p:val>
                                            <p:strVal val="ppt_y"/>
                                          </p:val>
                                        </p:tav>
                                      </p:tavLst>
                                    </p:anim>
                                    <p:anim calcmode="lin" valueType="num">
                                      <p:cBhvr>
                                        <p:cTn id="8" dur="3000"/>
                                        <p:tgtEl>
                                          <p:spTgt spid="33794"/>
                                        </p:tgtEl>
                                        <p:attrNameLst>
                                          <p:attrName>ppt_w</p:attrName>
                                        </p:attrNameLst>
                                      </p:cBhvr>
                                      <p:tavLst>
                                        <p:tav tm="0">
                                          <p:val>
                                            <p:strVal val="ppt_w"/>
                                          </p:val>
                                        </p:tav>
                                        <p:tav tm="100000">
                                          <p:val>
                                            <p:fltVal val="0"/>
                                          </p:val>
                                        </p:tav>
                                      </p:tavLst>
                                    </p:anim>
                                    <p:anim calcmode="lin" valueType="num">
                                      <p:cBhvr>
                                        <p:cTn id="9" dur="3000"/>
                                        <p:tgtEl>
                                          <p:spTgt spid="33794"/>
                                        </p:tgtEl>
                                        <p:attrNameLst>
                                          <p:attrName>ppt_h</p:attrName>
                                        </p:attrNameLst>
                                      </p:cBhvr>
                                      <p:tavLst>
                                        <p:tav tm="0">
                                          <p:val>
                                            <p:strVal val="ppt_h"/>
                                          </p:val>
                                        </p:tav>
                                        <p:tav tm="100000">
                                          <p:val>
                                            <p:strVal val="ppt_h"/>
                                          </p:val>
                                        </p:tav>
                                      </p:tavLst>
                                    </p:anim>
                                    <p:set>
                                      <p:cBhvr>
                                        <p:cTn id="10" dur="1" fill="hold">
                                          <p:stCondLst>
                                            <p:cond delay="2999"/>
                                          </p:stCondLst>
                                        </p:cTn>
                                        <p:tgtEl>
                                          <p:spTgt spid="33794"/>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ppt_x</p:attrName>
                                        </p:attrNameLst>
                                      </p:cBhvr>
                                      <p:tavLst>
                                        <p:tav tm="0">
                                          <p:val>
                                            <p:strVal val="#ppt_x+#ppt_w/2"/>
                                          </p:val>
                                        </p:tav>
                                        <p:tav tm="100000">
                                          <p:val>
                                            <p:strVal val="#ppt_x"/>
                                          </p:val>
                                        </p:tav>
                                      </p:tavLst>
                                    </p:anim>
                                    <p:anim calcmode="lin" valueType="num">
                                      <p:cBhvr>
                                        <p:cTn id="14" dur="3000" fill="hold"/>
                                        <p:tgtEl>
                                          <p:spTgt spid="3"/>
                                        </p:tgtEl>
                                        <p:attrNameLst>
                                          <p:attrName>ppt_y</p:attrName>
                                        </p:attrNameLst>
                                      </p:cBhvr>
                                      <p:tavLst>
                                        <p:tav tm="0">
                                          <p:val>
                                            <p:strVal val="#ppt_y"/>
                                          </p:val>
                                        </p:tav>
                                        <p:tav tm="100000">
                                          <p:val>
                                            <p:strVal val="#ppt_y"/>
                                          </p:val>
                                        </p:tav>
                                      </p:tavLst>
                                    </p:anim>
                                    <p:anim calcmode="lin" valueType="num">
                                      <p:cBhvr>
                                        <p:cTn id="15" dur="3000" fill="hold"/>
                                        <p:tgtEl>
                                          <p:spTgt spid="3"/>
                                        </p:tgtEl>
                                        <p:attrNameLst>
                                          <p:attrName>ppt_w</p:attrName>
                                        </p:attrNameLst>
                                      </p:cBhvr>
                                      <p:tavLst>
                                        <p:tav tm="0">
                                          <p:val>
                                            <p:fltVal val="0"/>
                                          </p:val>
                                        </p:tav>
                                        <p:tav tm="100000">
                                          <p:val>
                                            <p:strVal val="#ppt_w"/>
                                          </p:val>
                                        </p:tav>
                                      </p:tavLst>
                                    </p:anim>
                                    <p:anim calcmode="lin" valueType="num">
                                      <p:cBhvr>
                                        <p:cTn id="16" dur="3000" fill="hold"/>
                                        <p:tgtEl>
                                          <p:spTgt spid="3"/>
                                        </p:tgtEl>
                                        <p:attrNameLst>
                                          <p:attrName>ppt_h</p:attrName>
                                        </p:attrNameLst>
                                      </p:cBhvr>
                                      <p:tavLst>
                                        <p:tav tm="0">
                                          <p:val>
                                            <p:strVal val="#ppt_h"/>
                                          </p:val>
                                        </p:tav>
                                        <p:tav tm="100000">
                                          <p:val>
                                            <p:strVal val="#ppt_h"/>
                                          </p:val>
                                        </p:tav>
                                      </p:tavLst>
                                    </p:anim>
                                  </p:childTnLst>
                                </p:cTn>
                              </p:par>
                            </p:childTnLst>
                          </p:cTn>
                        </p:par>
                        <p:par>
                          <p:cTn id="17" fill="hold">
                            <p:stCondLst>
                              <p:cond delay="3000"/>
                            </p:stCondLst>
                            <p:childTnLst>
                              <p:par>
                                <p:cTn id="18" presetID="23" presetClass="entr" presetSubtype="28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strVal val="4/3*#ppt_w"/>
                                          </p:val>
                                        </p:tav>
                                        <p:tav tm="100000">
                                          <p:val>
                                            <p:strVal val="#ppt_w"/>
                                          </p:val>
                                        </p:tav>
                                      </p:tavLst>
                                    </p:anim>
                                    <p:anim calcmode="lin" valueType="num">
                                      <p:cBhvr>
                                        <p:cTn id="21" dur="2000" fill="hold"/>
                                        <p:tgtEl>
                                          <p:spTgt spid="3"/>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1 Imagen" descr="58 Ruinas Iglesia de San Pedro 2010.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58 Ruinas Iglesia de San Pedro 2010.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58 Ruinas Iglesia de San Pedro 2010.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8 Ruinas Iglesia de San Pedro 2010.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8 Ruinas Iglesia de San Pedro 2010.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083918"/>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laterales vamos a encontrar unos arcos o galerías en los que nos podemos internar. Pasear por aquí es como si nos moviéramos por un pasadizo subterráneo donde las paredes están formadas por hojas verdes y flores de colores.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shred pattern="rectang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ppt_x</p:attrName>
                                        </p:attrNameLst>
                                      </p:cBhvr>
                                      <p:tavLst>
                                        <p:tav tm="0">
                                          <p:val>
                                            <p:strVal val="#ppt_x-#ppt_w/2"/>
                                          </p:val>
                                        </p:tav>
                                        <p:tav tm="100000">
                                          <p:val>
                                            <p:strVal val="#ppt_x"/>
                                          </p:val>
                                        </p:tav>
                                      </p:tavLst>
                                    </p:anim>
                                    <p:anim calcmode="lin" valueType="num">
                                      <p:cBhvr>
                                        <p:cTn id="8" dur="4000" fill="hold"/>
                                        <p:tgtEl>
                                          <p:spTgt spid="3"/>
                                        </p:tgtEl>
                                        <p:attrNameLst>
                                          <p:attrName>ppt_y</p:attrName>
                                        </p:attrNameLst>
                                      </p:cBhvr>
                                      <p:tavLst>
                                        <p:tav tm="0">
                                          <p:val>
                                            <p:strVal val="#ppt_y"/>
                                          </p:val>
                                        </p:tav>
                                        <p:tav tm="100000">
                                          <p:val>
                                            <p:strVal val="#ppt_y"/>
                                          </p:val>
                                        </p:tav>
                                      </p:tavLst>
                                    </p:anim>
                                    <p:anim calcmode="lin" valueType="num">
                                      <p:cBhvr>
                                        <p:cTn id="9" dur="4000" fill="hold"/>
                                        <p:tgtEl>
                                          <p:spTgt spid="3"/>
                                        </p:tgtEl>
                                        <p:attrNameLst>
                                          <p:attrName>ppt_w</p:attrName>
                                        </p:attrNameLst>
                                      </p:cBhvr>
                                      <p:tavLst>
                                        <p:tav tm="0">
                                          <p:val>
                                            <p:fltVal val="0"/>
                                          </p:val>
                                        </p:tav>
                                        <p:tav tm="100000">
                                          <p:val>
                                            <p:strVal val="#ppt_w"/>
                                          </p:val>
                                        </p:tav>
                                      </p:tavLst>
                                    </p:anim>
                                    <p:anim calcmode="lin" valueType="num">
                                      <p:cBhvr>
                                        <p:cTn id="10" dur="4000" fill="hold"/>
                                        <p:tgtEl>
                                          <p:spTgt spid="3"/>
                                        </p:tgtEl>
                                        <p:attrNameLst>
                                          <p:attrName>ppt_h</p:attrName>
                                        </p:attrNameLst>
                                      </p:cBhvr>
                                      <p:tavLst>
                                        <p:tav tm="0">
                                          <p:val>
                                            <p:strVal val="#ppt_h"/>
                                          </p:val>
                                        </p:tav>
                                        <p:tav tm="100000">
                                          <p:val>
                                            <p:strVal val="#ppt_h"/>
                                          </p:val>
                                        </p:tav>
                                      </p:tavLst>
                                    </p:anim>
                                  </p:childTnLst>
                                </p:cTn>
                              </p:par>
                              <p:par>
                                <p:cTn id="11" presetID="8" presetClass="exit" presetSubtype="16" fill="hold" nodeType="withEffect">
                                  <p:stCondLst>
                                    <p:cond delay="0"/>
                                  </p:stCondLst>
                                  <p:childTnLst>
                                    <p:animEffect transition="out" filter="diamond(in)">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ppt_x</p:attrName>
                                        </p:attrNameLst>
                                      </p:cBhvr>
                                      <p:tavLst>
                                        <p:tav tm="0">
                                          <p:val>
                                            <p:strVal val="#ppt_x+#ppt_w/2"/>
                                          </p:val>
                                        </p:tav>
                                        <p:tav tm="100000">
                                          <p:val>
                                            <p:strVal val="#ppt_x"/>
                                          </p:val>
                                        </p:tav>
                                      </p:tavLst>
                                    </p:anim>
                                    <p:anim calcmode="lin" valueType="num">
                                      <p:cBhvr>
                                        <p:cTn id="17" dur="4000" fill="hold"/>
                                        <p:tgtEl>
                                          <p:spTgt spid="4"/>
                                        </p:tgtEl>
                                        <p:attrNameLst>
                                          <p:attrName>ppt_y</p:attrName>
                                        </p:attrNameLst>
                                      </p:cBhvr>
                                      <p:tavLst>
                                        <p:tav tm="0">
                                          <p:val>
                                            <p:strVal val="#ppt_y"/>
                                          </p:val>
                                        </p:tav>
                                        <p:tav tm="100000">
                                          <p:val>
                                            <p:strVal val="#ppt_y"/>
                                          </p:val>
                                        </p:tav>
                                      </p:tavLst>
                                    </p:anim>
                                    <p:anim calcmode="lin" valueType="num">
                                      <p:cBhvr>
                                        <p:cTn id="18" dur="4000" fill="hold"/>
                                        <p:tgtEl>
                                          <p:spTgt spid="4"/>
                                        </p:tgtEl>
                                        <p:attrNameLst>
                                          <p:attrName>ppt_w</p:attrName>
                                        </p:attrNameLst>
                                      </p:cBhvr>
                                      <p:tavLst>
                                        <p:tav tm="0">
                                          <p:val>
                                            <p:fltVal val="0"/>
                                          </p:val>
                                        </p:tav>
                                        <p:tav tm="100000">
                                          <p:val>
                                            <p:strVal val="#ppt_w"/>
                                          </p:val>
                                        </p:tav>
                                      </p:tavLst>
                                    </p:anim>
                                    <p:anim calcmode="lin" valueType="num">
                                      <p:cBhvr>
                                        <p:cTn id="19" dur="4000" fill="hold"/>
                                        <p:tgtEl>
                                          <p:spTgt spid="4"/>
                                        </p:tgtEl>
                                        <p:attrNameLst>
                                          <p:attrName>ppt_h</p:attrName>
                                        </p:attrNameLst>
                                      </p:cBhvr>
                                      <p:tavLst>
                                        <p:tav tm="0">
                                          <p:val>
                                            <p:strVal val="#ppt_h"/>
                                          </p:val>
                                        </p:tav>
                                        <p:tav tm="100000">
                                          <p:val>
                                            <p:strVal val="#ppt_h"/>
                                          </p:val>
                                        </p:tav>
                                      </p:tavLst>
                                    </p:anim>
                                  </p:childTnLst>
                                </p:cTn>
                              </p:par>
                              <p:par>
                                <p:cTn id="20" presetID="8" presetClass="exit" presetSubtype="16" fill="hold" nodeType="withEffect">
                                  <p:stCondLst>
                                    <p:cond delay="0"/>
                                  </p:stCondLst>
                                  <p:childTnLst>
                                    <p:animEffect transition="out" filter="diamond(in)">
                                      <p:cBhvr>
                                        <p:cTn id="21" dur="4000"/>
                                        <p:tgtEl>
                                          <p:spTgt spid="4"/>
                                        </p:tgtEl>
                                      </p:cBhvr>
                                    </p:animEffect>
                                    <p:set>
                                      <p:cBhvr>
                                        <p:cTn id="22" dur="1" fill="hold">
                                          <p:stCondLst>
                                            <p:cond delay="3999"/>
                                          </p:stCondLst>
                                        </p:cTn>
                                        <p:tgtEl>
                                          <p:spTgt spid="4"/>
                                        </p:tgtEl>
                                        <p:attrNameLst>
                                          <p:attrName>style.visibility</p:attrName>
                                        </p:attrNameLst>
                                      </p:cBhvr>
                                      <p:to>
                                        <p:strVal val="hidden"/>
                                      </p:to>
                                    </p:set>
                                  </p:childTnLst>
                                </p:cTn>
                              </p:par>
                              <p:par>
                                <p:cTn id="23" presetID="17" presetClass="entr" presetSubtype="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4000" fill="hold"/>
                                        <p:tgtEl>
                                          <p:spTgt spid="5"/>
                                        </p:tgtEl>
                                        <p:attrNameLst>
                                          <p:attrName>ppt_x</p:attrName>
                                        </p:attrNameLst>
                                      </p:cBhvr>
                                      <p:tavLst>
                                        <p:tav tm="0">
                                          <p:val>
                                            <p:strVal val="#ppt_x"/>
                                          </p:val>
                                        </p:tav>
                                        <p:tav tm="100000">
                                          <p:val>
                                            <p:strVal val="#ppt_x"/>
                                          </p:val>
                                        </p:tav>
                                      </p:tavLst>
                                    </p:anim>
                                    <p:anim calcmode="lin" valueType="num">
                                      <p:cBhvr>
                                        <p:cTn id="26" dur="4000" fill="hold"/>
                                        <p:tgtEl>
                                          <p:spTgt spid="5"/>
                                        </p:tgtEl>
                                        <p:attrNameLst>
                                          <p:attrName>ppt_y</p:attrName>
                                        </p:attrNameLst>
                                      </p:cBhvr>
                                      <p:tavLst>
                                        <p:tav tm="0">
                                          <p:val>
                                            <p:strVal val="#ppt_y-#ppt_h/2"/>
                                          </p:val>
                                        </p:tav>
                                        <p:tav tm="100000">
                                          <p:val>
                                            <p:strVal val="#ppt_y"/>
                                          </p:val>
                                        </p:tav>
                                      </p:tavLst>
                                    </p:anim>
                                    <p:anim calcmode="lin" valueType="num">
                                      <p:cBhvr>
                                        <p:cTn id="27" dur="4000" fill="hold"/>
                                        <p:tgtEl>
                                          <p:spTgt spid="5"/>
                                        </p:tgtEl>
                                        <p:attrNameLst>
                                          <p:attrName>ppt_w</p:attrName>
                                        </p:attrNameLst>
                                      </p:cBhvr>
                                      <p:tavLst>
                                        <p:tav tm="0">
                                          <p:val>
                                            <p:strVal val="#ppt_w"/>
                                          </p:val>
                                        </p:tav>
                                        <p:tav tm="100000">
                                          <p:val>
                                            <p:strVal val="#ppt_w"/>
                                          </p:val>
                                        </p:tav>
                                      </p:tavLst>
                                    </p:anim>
                                    <p:anim calcmode="lin" valueType="num">
                                      <p:cBhvr>
                                        <p:cTn id="28" dur="4000" fill="hold"/>
                                        <p:tgtEl>
                                          <p:spTgt spid="5"/>
                                        </p:tgtEl>
                                        <p:attrNameLst>
                                          <p:attrName>ppt_h</p:attrName>
                                        </p:attrNameLst>
                                      </p:cBhvr>
                                      <p:tavLst>
                                        <p:tav tm="0">
                                          <p:val>
                                            <p:fltVal val="0"/>
                                          </p:val>
                                        </p:tav>
                                        <p:tav tm="100000">
                                          <p:val>
                                            <p:strVal val="#ppt_h"/>
                                          </p:val>
                                        </p:tav>
                                      </p:tavLst>
                                    </p:anim>
                                  </p:childTnLst>
                                </p:cTn>
                              </p:par>
                              <p:par>
                                <p:cTn id="29" presetID="8" presetClass="exit" presetSubtype="16" fill="hold" nodeType="withEffect">
                                  <p:stCondLst>
                                    <p:cond delay="0"/>
                                  </p:stCondLst>
                                  <p:childTnLst>
                                    <p:animEffect transition="out" filter="diamond(in)">
                                      <p:cBhvr>
                                        <p:cTn id="30" dur="4000"/>
                                        <p:tgtEl>
                                          <p:spTgt spid="5"/>
                                        </p:tgtEl>
                                      </p:cBhvr>
                                    </p:animEffect>
                                    <p:set>
                                      <p:cBhvr>
                                        <p:cTn id="31" dur="1" fill="hold">
                                          <p:stCondLst>
                                            <p:cond delay="3999"/>
                                          </p:stCondLst>
                                        </p:cTn>
                                        <p:tgtEl>
                                          <p:spTgt spid="5"/>
                                        </p:tgtEl>
                                        <p:attrNameLst>
                                          <p:attrName>style.visibility</p:attrName>
                                        </p:attrNameLst>
                                      </p:cBhvr>
                                      <p:to>
                                        <p:strVal val="hidden"/>
                                      </p:to>
                                    </p:set>
                                  </p:childTnLst>
                                </p:cTn>
                              </p:par>
                              <p:par>
                                <p:cTn id="32" presetID="17" presetClass="entr" presetSubtype="4"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4000" fill="hold"/>
                                        <p:tgtEl>
                                          <p:spTgt spid="6"/>
                                        </p:tgtEl>
                                        <p:attrNameLst>
                                          <p:attrName>ppt_x</p:attrName>
                                        </p:attrNameLst>
                                      </p:cBhvr>
                                      <p:tavLst>
                                        <p:tav tm="0">
                                          <p:val>
                                            <p:strVal val="#ppt_x"/>
                                          </p:val>
                                        </p:tav>
                                        <p:tav tm="100000">
                                          <p:val>
                                            <p:strVal val="#ppt_x"/>
                                          </p:val>
                                        </p:tav>
                                      </p:tavLst>
                                    </p:anim>
                                    <p:anim calcmode="lin" valueType="num">
                                      <p:cBhvr>
                                        <p:cTn id="35" dur="4000" fill="hold"/>
                                        <p:tgtEl>
                                          <p:spTgt spid="6"/>
                                        </p:tgtEl>
                                        <p:attrNameLst>
                                          <p:attrName>ppt_y</p:attrName>
                                        </p:attrNameLst>
                                      </p:cBhvr>
                                      <p:tavLst>
                                        <p:tav tm="0">
                                          <p:val>
                                            <p:strVal val="#ppt_y+#ppt_h/2"/>
                                          </p:val>
                                        </p:tav>
                                        <p:tav tm="100000">
                                          <p:val>
                                            <p:strVal val="#ppt_y"/>
                                          </p:val>
                                        </p:tav>
                                      </p:tavLst>
                                    </p:anim>
                                    <p:anim calcmode="lin" valueType="num">
                                      <p:cBhvr>
                                        <p:cTn id="36" dur="4000" fill="hold"/>
                                        <p:tgtEl>
                                          <p:spTgt spid="6"/>
                                        </p:tgtEl>
                                        <p:attrNameLst>
                                          <p:attrName>ppt_w</p:attrName>
                                        </p:attrNameLst>
                                      </p:cBhvr>
                                      <p:tavLst>
                                        <p:tav tm="0">
                                          <p:val>
                                            <p:strVal val="#ppt_w"/>
                                          </p:val>
                                        </p:tav>
                                        <p:tav tm="100000">
                                          <p:val>
                                            <p:strVal val="#ppt_w"/>
                                          </p:val>
                                        </p:tav>
                                      </p:tavLst>
                                    </p:anim>
                                    <p:anim calcmode="lin" valueType="num">
                                      <p:cBhvr>
                                        <p:cTn id="37" dur="4000" fill="hold"/>
                                        <p:tgtEl>
                                          <p:spTgt spid="6"/>
                                        </p:tgtEl>
                                        <p:attrNameLst>
                                          <p:attrName>ppt_h</p:attrName>
                                        </p:attrNameLst>
                                      </p:cBhvr>
                                      <p:tavLst>
                                        <p:tav tm="0">
                                          <p:val>
                                            <p:fltVal val="0"/>
                                          </p:val>
                                        </p:tav>
                                        <p:tav tm="100000">
                                          <p:val>
                                            <p:strVal val="#ppt_h"/>
                                          </p:val>
                                        </p:tav>
                                      </p:tavLst>
                                    </p:anim>
                                  </p:childTnLst>
                                </p:cTn>
                              </p:par>
                              <p:par>
                                <p:cTn id="38" presetID="8" presetClass="exit" presetSubtype="16" fill="hold" nodeType="withEffect">
                                  <p:stCondLst>
                                    <p:cond delay="0"/>
                                  </p:stCondLst>
                                  <p:childTnLst>
                                    <p:animEffect transition="out" filter="diamond(in)">
                                      <p:cBhvr>
                                        <p:cTn id="39" dur="4000"/>
                                        <p:tgtEl>
                                          <p:spTgt spid="6"/>
                                        </p:tgtEl>
                                      </p:cBhvr>
                                    </p:animEffect>
                                    <p:set>
                                      <p:cBhvr>
                                        <p:cTn id="40" dur="1" fill="hold">
                                          <p:stCondLst>
                                            <p:cond delay="3999"/>
                                          </p:stCondLst>
                                        </p:cTn>
                                        <p:tgtEl>
                                          <p:spTgt spid="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62466"/>
                                        </p:tgtEl>
                                        <p:attrNameLst>
                                          <p:attrName>style.visibility</p:attrName>
                                        </p:attrNameLst>
                                      </p:cBhvr>
                                      <p:to>
                                        <p:strVal val="visible"/>
                                      </p:to>
                                    </p:set>
                                    <p:anim calcmode="lin" valueType="num">
                                      <p:cBhvr>
                                        <p:cTn id="43" dur="4000" fill="hold"/>
                                        <p:tgtEl>
                                          <p:spTgt spid="62466"/>
                                        </p:tgtEl>
                                        <p:attrNameLst>
                                          <p:attrName>ppt_w</p:attrName>
                                        </p:attrNameLst>
                                      </p:cBhvr>
                                      <p:tavLst>
                                        <p:tav tm="0">
                                          <p:val>
                                            <p:strVal val="#ppt_w+.3"/>
                                          </p:val>
                                        </p:tav>
                                        <p:tav tm="100000">
                                          <p:val>
                                            <p:strVal val="#ppt_w"/>
                                          </p:val>
                                        </p:tav>
                                      </p:tavLst>
                                    </p:anim>
                                    <p:anim calcmode="lin" valueType="num">
                                      <p:cBhvr>
                                        <p:cTn id="44" dur="4000" fill="hold"/>
                                        <p:tgtEl>
                                          <p:spTgt spid="62466"/>
                                        </p:tgtEl>
                                        <p:attrNameLst>
                                          <p:attrName>ppt_h</p:attrName>
                                        </p:attrNameLst>
                                      </p:cBhvr>
                                      <p:tavLst>
                                        <p:tav tm="0">
                                          <p:val>
                                            <p:strVal val="#ppt_h"/>
                                          </p:val>
                                        </p:tav>
                                        <p:tav tm="100000">
                                          <p:val>
                                            <p:strVal val="#ppt_h"/>
                                          </p:val>
                                        </p:tav>
                                      </p:tavLst>
                                    </p:anim>
                                    <p:animEffect transition="in" filter="fade">
                                      <p:cBhvr>
                                        <p:cTn id="45" dur="4000"/>
                                        <p:tgtEl>
                                          <p:spTgt spid="62466"/>
                                        </p:tgtEl>
                                      </p:cBhvr>
                                    </p:animEffect>
                                  </p:childTnLst>
                                </p:cTn>
                              </p:par>
                            </p:childTnLst>
                          </p:cTn>
                        </p:par>
                        <p:par>
                          <p:cTn id="46" fill="hold">
                            <p:stCondLst>
                              <p:cond delay="4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1"/>
                                          </p:val>
                                        </p:tav>
                                        <p:tav tm="100000">
                                          <p:val>
                                            <p:strVal val="#ppt_x"/>
                                          </p:val>
                                        </p:tav>
                                      </p:tavLst>
                                    </p:anim>
                                    <p:anim calcmode="lin" valueType="num">
                                      <p:cBhvr>
                                        <p:cTn id="5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0 Parque nevado enero 2009.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5842" name="1 Imagen" descr="40 Parque nevado enero 2009.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41 Parque nevado enero 2009.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372387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pérgolas cumplen un papel fundamental en los jardines, pues sirven para enlazar pabellones. Como estructuras autónomas proporcionan sombra y refugio a lo largo de una senda y sirven de soporte para el crecimiento de rosales trepadores.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shred pattern="rectang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35842"/>
                                        </p:tgtEl>
                                        <p:attrNameLst>
                                          <p:attrName>ppt_w</p:attrName>
                                        </p:attrNameLst>
                                      </p:cBhvr>
                                      <p:tavLst>
                                        <p:tav tm="0">
                                          <p:val>
                                            <p:strVal val="ppt_w"/>
                                          </p:val>
                                        </p:tav>
                                        <p:tav tm="100000">
                                          <p:val>
                                            <p:fltVal val="0"/>
                                          </p:val>
                                        </p:tav>
                                      </p:tavLst>
                                    </p:anim>
                                    <p:anim calcmode="lin" valueType="num">
                                      <p:cBhvr>
                                        <p:cTn id="7" dur="4000"/>
                                        <p:tgtEl>
                                          <p:spTgt spid="35842"/>
                                        </p:tgtEl>
                                        <p:attrNameLst>
                                          <p:attrName>ppt_h</p:attrName>
                                        </p:attrNameLst>
                                      </p:cBhvr>
                                      <p:tavLst>
                                        <p:tav tm="0">
                                          <p:val>
                                            <p:strVal val="ppt_h"/>
                                          </p:val>
                                        </p:tav>
                                        <p:tav tm="100000">
                                          <p:val>
                                            <p:strVal val="ppt_h"/>
                                          </p:val>
                                        </p:tav>
                                      </p:tavLst>
                                    </p:anim>
                                    <p:set>
                                      <p:cBhvr>
                                        <p:cTn id="8" dur="1" fill="hold">
                                          <p:stCondLst>
                                            <p:cond delay="3999"/>
                                          </p:stCondLst>
                                        </p:cTn>
                                        <p:tgtEl>
                                          <p:spTgt spid="35842"/>
                                        </p:tgtEl>
                                        <p:attrNameLst>
                                          <p:attrName>style.visibility</p:attrName>
                                        </p:attrNameLst>
                                      </p:cBhvr>
                                      <p:to>
                                        <p:strVal val="hidden"/>
                                      </p:to>
                                    </p:set>
                                  </p:childTnLst>
                                </p:cTn>
                              </p:par>
                              <p:par>
                                <p:cTn id="9" presetID="17" presetClass="entr" presetSubtype="1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4000" fill="hold"/>
                                        <p:tgtEl>
                                          <p:spTgt spid="3"/>
                                        </p:tgtEl>
                                        <p:attrNameLst>
                                          <p:attrName>ppt_w</p:attrName>
                                        </p:attrNameLst>
                                      </p:cBhvr>
                                      <p:tavLst>
                                        <p:tav tm="0">
                                          <p:val>
                                            <p:fltVal val="0"/>
                                          </p:val>
                                        </p:tav>
                                        <p:tav tm="100000">
                                          <p:val>
                                            <p:strVal val="#ppt_w"/>
                                          </p:val>
                                        </p:tav>
                                      </p:tavLst>
                                    </p:anim>
                                    <p:anim calcmode="lin" valueType="num">
                                      <p:cBhvr>
                                        <p:cTn id="12" dur="4000" fill="hold"/>
                                        <p:tgtEl>
                                          <p:spTgt spid="3"/>
                                        </p:tgtEl>
                                        <p:attrNameLst>
                                          <p:attrName>ppt_h</p:attrName>
                                        </p:attrNameLst>
                                      </p:cBhvr>
                                      <p:tavLst>
                                        <p:tav tm="0">
                                          <p:val>
                                            <p:strVal val="#ppt_h"/>
                                          </p:val>
                                        </p:tav>
                                        <p:tav tm="100000">
                                          <p:val>
                                            <p:strVal val="#ppt_h"/>
                                          </p:val>
                                        </p:tav>
                                      </p:tavLst>
                                    </p:anim>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4000"/>
                                        <p:tgtEl>
                                          <p:spTgt spid="4"/>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23 Nevada 11 de enero 2010.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23 Nevada 11 de enero 2010.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jardín excelente que sirve como indicador de los cambios climáticos</a:t>
            </a:r>
          </a:p>
          <a:p>
            <a:r>
              <a:rPr lang="es-ES" i="1" dirty="0" smtClean="0">
                <a:effectLst>
                  <a:glow rad="101600">
                    <a:srgbClr val="C00000">
                      <a:alpha val="60000"/>
                    </a:srgbClr>
                  </a:glow>
                  <a:outerShdw blurRad="38100" dist="38100" dir="2700000" algn="tl">
                    <a:srgbClr val="000000">
                      <a:alpha val="43137"/>
                    </a:srgbClr>
                  </a:outerShdw>
                </a:effectLst>
              </a:rPr>
              <a:t>La rosaleda del parque del Oeste se inauguró en 1956 por el entonces alcalde, el conde de </a:t>
            </a:r>
            <a:r>
              <a:rPr lang="es-ES" i="1" dirty="0" err="1" smtClean="0">
                <a:effectLst>
                  <a:glow rad="101600">
                    <a:srgbClr val="C00000">
                      <a:alpha val="60000"/>
                    </a:srgbClr>
                  </a:glow>
                  <a:outerShdw blurRad="38100" dist="38100" dir="2700000" algn="tl">
                    <a:srgbClr val="000000">
                      <a:alpha val="43137"/>
                    </a:srgbClr>
                  </a:outerShdw>
                </a:effectLst>
              </a:rPr>
              <a:t>Mayalde</a:t>
            </a:r>
            <a:r>
              <a:rPr lang="es-ES" i="1" dirty="0" smtClean="0">
                <a:effectLst>
                  <a:glow rad="101600">
                    <a:srgbClr val="C00000">
                      <a:alpha val="60000"/>
                    </a:srgbClr>
                  </a:glow>
                  <a:outerShdw blurRad="38100" dist="38100" dir="2700000" algn="tl">
                    <a:srgbClr val="000000">
                      <a:alpha val="43137"/>
                    </a:srgbClr>
                  </a:outerShdw>
                </a:effectLst>
              </a:rPr>
              <a:t>. Fue diseñada a la manera de las rosaledas clásicas de otros parques europeos.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0000">
        <p15:prstTrans prst="prestig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4000" fill="hold"/>
                                        <p:tgtEl>
                                          <p:spTgt spid="23554"/>
                                        </p:tgtEl>
                                        <p:attrNameLst>
                                          <p:attrName>ppt_w</p:attrName>
                                        </p:attrNameLst>
                                      </p:cBhvr>
                                      <p:tavLst>
                                        <p:tav tm="0">
                                          <p:val>
                                            <p:fltVal val="0"/>
                                          </p:val>
                                        </p:tav>
                                        <p:tav tm="100000">
                                          <p:val>
                                            <p:strVal val="#ppt_w"/>
                                          </p:val>
                                        </p:tav>
                                      </p:tavLst>
                                    </p:anim>
                                    <p:anim calcmode="lin" valueType="num">
                                      <p:cBhvr>
                                        <p:cTn id="8" dur="4000" fill="hold"/>
                                        <p:tgtEl>
                                          <p:spTgt spid="23554"/>
                                        </p:tgtEl>
                                        <p:attrNameLst>
                                          <p:attrName>ppt_h</p:attrName>
                                        </p:attrNameLst>
                                      </p:cBhvr>
                                      <p:tavLst>
                                        <p:tav tm="0">
                                          <p:val>
                                            <p:strVal val="#ppt_h"/>
                                          </p:val>
                                        </p:tav>
                                        <p:tav tm="100000">
                                          <p:val>
                                            <p:strVal val="#ppt_h"/>
                                          </p:val>
                                        </p:tav>
                                      </p:tavLst>
                                    </p:anim>
                                  </p:childTnLst>
                                </p:cTn>
                              </p:par>
                              <p:par>
                                <p:cTn id="9" presetID="17" presetClass="exit" presetSubtype="10" fill="hold" nodeType="withEffect">
                                  <p:stCondLst>
                                    <p:cond delay="0"/>
                                  </p:stCondLst>
                                  <p:childTnLst>
                                    <p:anim calcmode="lin" valueType="num">
                                      <p:cBhvr>
                                        <p:cTn id="10" dur="4000"/>
                                        <p:tgtEl>
                                          <p:spTgt spid="3"/>
                                        </p:tgtEl>
                                        <p:attrNameLst>
                                          <p:attrName>ppt_w</p:attrName>
                                        </p:attrNameLst>
                                      </p:cBhvr>
                                      <p:tavLst>
                                        <p:tav tm="0">
                                          <p:val>
                                            <p:strVal val="ppt_w"/>
                                          </p:val>
                                        </p:tav>
                                        <p:tav tm="100000">
                                          <p:val>
                                            <p:fltVal val="0"/>
                                          </p:val>
                                        </p:tav>
                                      </p:tavLst>
                                    </p:anim>
                                    <p:anim calcmode="lin" valueType="num">
                                      <p:cBhvr>
                                        <p:cTn id="11" dur="4000"/>
                                        <p:tgtEl>
                                          <p:spTgt spid="3"/>
                                        </p:tgtEl>
                                        <p:attrNameLst>
                                          <p:attrName>ppt_h</p:attrName>
                                        </p:attrNameLst>
                                      </p:cBhvr>
                                      <p:tavLst>
                                        <p:tav tm="0">
                                          <p:val>
                                            <p:strVal val="ppt_h"/>
                                          </p:val>
                                        </p:tav>
                                        <p:tav tm="100000">
                                          <p:val>
                                            <p:strVal val="ppt_h"/>
                                          </p:val>
                                        </p:tav>
                                      </p:tavLst>
                                    </p:anim>
                                    <p:set>
                                      <p:cBhvr>
                                        <p:cTn id="12" dur="1" fill="hold">
                                          <p:stCondLst>
                                            <p:cond delay="3999"/>
                                          </p:stCondLst>
                                        </p:cTn>
                                        <p:tgtEl>
                                          <p:spTgt spid="3"/>
                                        </p:tgtEl>
                                        <p:attrNameLst>
                                          <p:attrName>style.visibility</p:attrName>
                                        </p:attrNameLst>
                                      </p:cBhvr>
                                      <p:to>
                                        <p:strVal val="hidden"/>
                                      </p:to>
                                    </p:set>
                                  </p:childTnLst>
                                </p:cTn>
                              </p:par>
                              <p:par>
                                <p:cTn id="13" presetID="23" presetClass="entr" presetSubtype="272" fill="hold" nodeType="withEffect">
                                  <p:stCondLst>
                                    <p:cond delay="0"/>
                                  </p:stCondLst>
                                  <p:childTnLst>
                                    <p:set>
                                      <p:cBhvr>
                                        <p:cTn id="14" dur="1" fill="hold">
                                          <p:stCondLst>
                                            <p:cond delay="0"/>
                                          </p:stCondLst>
                                        </p:cTn>
                                        <p:tgtEl>
                                          <p:spTgt spid="23554"/>
                                        </p:tgtEl>
                                        <p:attrNameLst>
                                          <p:attrName>style.visibility</p:attrName>
                                        </p:attrNameLst>
                                      </p:cBhvr>
                                      <p:to>
                                        <p:strVal val="visible"/>
                                      </p:to>
                                    </p:set>
                                    <p:anim calcmode="lin" valueType="num">
                                      <p:cBhvr>
                                        <p:cTn id="15" dur="4000" fill="hold"/>
                                        <p:tgtEl>
                                          <p:spTgt spid="23554"/>
                                        </p:tgtEl>
                                        <p:attrNameLst>
                                          <p:attrName>ppt_w</p:attrName>
                                        </p:attrNameLst>
                                      </p:cBhvr>
                                      <p:tavLst>
                                        <p:tav tm="0">
                                          <p:val>
                                            <p:strVal val="2/3*#ppt_w"/>
                                          </p:val>
                                        </p:tav>
                                        <p:tav tm="100000">
                                          <p:val>
                                            <p:strVal val="#ppt_w"/>
                                          </p:val>
                                        </p:tav>
                                      </p:tavLst>
                                    </p:anim>
                                    <p:anim calcmode="lin" valueType="num">
                                      <p:cBhvr>
                                        <p:cTn id="16" dur="4000" fill="hold"/>
                                        <p:tgtEl>
                                          <p:spTgt spid="23554"/>
                                        </p:tgtEl>
                                        <p:attrNameLst>
                                          <p:attrName>ppt_h</p:attrName>
                                        </p:attrNameLst>
                                      </p:cBhvr>
                                      <p:tavLst>
                                        <p:tav tm="0">
                                          <p:val>
                                            <p:strVal val="2/3*#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1 Imagen" descr="22 Nevada 11 de enero 2010.jpg"/>
          <p:cNvPicPr>
            <a:picLocks noGrp="1" noChangeAspect="1"/>
          </p:cNvPicPr>
          <p:nvPr isPhoto="1"/>
        </p:nvPicPr>
        <p:blipFill>
          <a:blip r:embed="rId2" cstate="print"/>
          <a:stretch>
            <a:fillRect/>
          </a:stretch>
        </p:blipFill>
        <p:spPr bwMode="auto">
          <a:xfrm>
            <a:off x="0" y="2866"/>
            <a:ext cx="9128125" cy="512189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22 Nevada 11 de enero 2010.jpg"/>
          <p:cNvPicPr>
            <a:picLocks noChangeAspect="1"/>
          </p:cNvPicPr>
          <p:nvPr/>
        </p:nvPicPr>
        <p:blipFill>
          <a:blip r:embed="rId2" cstate="print"/>
          <a:stretch>
            <a:fillRect/>
          </a:stretch>
        </p:blipFill>
        <p:spPr bwMode="auto">
          <a:xfrm>
            <a:off x="0" y="2866"/>
            <a:ext cx="9128125" cy="512189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22 Nevada 11 de enero 2010.jpg"/>
          <p:cNvPicPr>
            <a:picLocks noChangeAspect="1"/>
          </p:cNvPicPr>
          <p:nvPr/>
        </p:nvPicPr>
        <p:blipFill>
          <a:blip r:embed="rId2" cstate="print"/>
          <a:stretch>
            <a:fillRect/>
          </a:stretch>
        </p:blipFill>
        <p:spPr bwMode="auto">
          <a:xfrm>
            <a:off x="0" y="2866"/>
            <a:ext cx="9128125" cy="512189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372387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principal inspirador, Ramón Ortiz Ferré, era el director de Parques y Jardines de Madrid, motivo por el cual fue bautizada con su nombre. Este jardín está incluido con nivel 1 de protección en el Catálogo de Parques Históricos y Jardines de Interés.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switch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Scale>
                                      <p:cBhvr>
                                        <p:cTn id="7" dur="4000" decel="50000" fill="hold">
                                          <p:stCondLst>
                                            <p:cond delay="0"/>
                                          </p:stCondLst>
                                        </p:cTn>
                                        <p:tgtEl>
                                          <p:spTgt spid="225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4000" decel="50000" fill="hold">
                                          <p:stCondLst>
                                            <p:cond delay="0"/>
                                          </p:stCondLst>
                                        </p:cTn>
                                        <p:tgtEl>
                                          <p:spTgt spid="22530"/>
                                        </p:tgtEl>
                                        <p:attrNameLst>
                                          <p:attrName>ppt_x</p:attrName>
                                          <p:attrName>ppt_y</p:attrName>
                                        </p:attrNameLst>
                                      </p:cBhvr>
                                    </p:animMotion>
                                    <p:animEffect transition="in" filter="fade">
                                      <p:cBhvr>
                                        <p:cTn id="9" dur="4000"/>
                                        <p:tgtEl>
                                          <p:spTgt spid="22530"/>
                                        </p:tgtEl>
                                      </p:cBhvr>
                                    </p:animEffect>
                                  </p:childTnLst>
                                </p:cTn>
                              </p:par>
                              <p:par>
                                <p:cTn id="10" presetID="52" presetClass="entr" presetSubtype="0"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Scale>
                                      <p:cBhvr>
                                        <p:cTn id="12" dur="4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4000" decel="50000" fill="hold">
                                          <p:stCondLst>
                                            <p:cond delay="0"/>
                                          </p:stCondLst>
                                        </p:cTn>
                                        <p:tgtEl>
                                          <p:spTgt spid="3"/>
                                        </p:tgtEl>
                                        <p:attrNameLst>
                                          <p:attrName>ppt_x</p:attrName>
                                          <p:attrName>ppt_y</p:attrName>
                                        </p:attrNameLst>
                                      </p:cBhvr>
                                    </p:animMotion>
                                    <p:animEffect transition="in" filter="fade">
                                      <p:cBhvr>
                                        <p:cTn id="14" dur="4000"/>
                                        <p:tgtEl>
                                          <p:spTgt spid="3"/>
                                        </p:tgtEl>
                                      </p:cBhvr>
                                    </p:animEffect>
                                  </p:childTnLst>
                                </p:cTn>
                              </p:par>
                              <p:par>
                                <p:cTn id="15" presetID="4" presetClass="entr" presetSubtype="32"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4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153431.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chemeClr val="accent2">
              <a:lumMod val="40000"/>
              <a:lumOff val="6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sp>
        <p:nvSpPr>
          <p:cNvPr id="11" name="10 Rectángulo"/>
          <p:cNvSpPr/>
          <p:nvPr/>
        </p:nvSpPr>
        <p:spPr>
          <a:xfrm>
            <a:off x="323528" y="267494"/>
            <a:ext cx="8496944" cy="4608512"/>
          </a:xfrm>
          <a:prstGeom prst="rect">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sp>
        <p:nvSpPr>
          <p:cNvPr id="5" name="4 CuadroTexto"/>
          <p:cNvSpPr txBox="1"/>
          <p:nvPr/>
        </p:nvSpPr>
        <p:spPr>
          <a:xfrm>
            <a:off x="395536" y="372387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2006 la Rosaleda fue galardonada por la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World</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Federation</a:t>
            </a:r>
            <a:r>
              <a:rPr lang="es-ES" i="1" dirty="0" smtClean="0">
                <a:effectLst>
                  <a:glow rad="101600">
                    <a:srgbClr val="C00000">
                      <a:alpha val="60000"/>
                    </a:srgbClr>
                  </a:glow>
                  <a:outerShdw blurRad="38100" dist="38100" dir="2700000" algn="tl">
                    <a:srgbClr val="000000">
                      <a:alpha val="43137"/>
                    </a:srgbClr>
                  </a:outerShdw>
                </a:effectLst>
              </a:rPr>
              <a:t> of Rose </a:t>
            </a:r>
            <a:r>
              <a:rPr lang="es-ES" i="1" dirty="0" err="1" smtClean="0">
                <a:effectLst>
                  <a:glow rad="101600">
                    <a:srgbClr val="C00000">
                      <a:alpha val="60000"/>
                    </a:srgbClr>
                  </a:glow>
                  <a:outerShdw blurRad="38100" dist="38100" dir="2700000" algn="tl">
                    <a:srgbClr val="000000">
                      <a:alpha val="43137"/>
                    </a:srgbClr>
                  </a:outerShdw>
                </a:effectLst>
              </a:rPr>
              <a:t>Societies</a:t>
            </a:r>
            <a:r>
              <a:rPr lang="es-ES" i="1" dirty="0" smtClean="0">
                <a:effectLst>
                  <a:glow rad="101600">
                    <a:srgbClr val="C00000">
                      <a:alpha val="60000"/>
                    </a:srgbClr>
                  </a:glow>
                  <a:outerShdw blurRad="38100" dist="38100" dir="2700000" algn="tl">
                    <a:srgbClr val="000000">
                      <a:alpha val="43137"/>
                    </a:srgbClr>
                  </a:outerShdw>
                </a:effectLst>
              </a:rPr>
              <a:t> con el </a:t>
            </a:r>
            <a:r>
              <a:rPr lang="es-ES" i="1" dirty="0" err="1" smtClean="0">
                <a:effectLst>
                  <a:glow rad="101600">
                    <a:srgbClr val="C00000">
                      <a:alpha val="60000"/>
                    </a:srgbClr>
                  </a:glow>
                  <a:outerShdw blurRad="38100" dist="38100" dir="2700000" algn="tl">
                    <a:srgbClr val="000000">
                      <a:alpha val="43137"/>
                    </a:srgbClr>
                  </a:outerShdw>
                </a:effectLst>
              </a:rPr>
              <a:t>Award</a:t>
            </a:r>
            <a:r>
              <a:rPr lang="es-ES" i="1" dirty="0" smtClean="0">
                <a:effectLst>
                  <a:glow rad="101600">
                    <a:srgbClr val="C00000">
                      <a:alpha val="60000"/>
                    </a:srgbClr>
                  </a:glow>
                  <a:outerShdw blurRad="38100" dist="38100" dir="2700000" algn="tl">
                    <a:srgbClr val="000000">
                      <a:alpha val="43137"/>
                    </a:srgbClr>
                  </a:outerShdw>
                </a:effectLst>
              </a:rPr>
              <a:t> of Garden </a:t>
            </a:r>
            <a:r>
              <a:rPr lang="es-ES" i="1" dirty="0" err="1" smtClean="0">
                <a:effectLst>
                  <a:glow rad="101600">
                    <a:srgbClr val="C00000">
                      <a:alpha val="60000"/>
                    </a:srgbClr>
                  </a:glow>
                  <a:outerShdw blurRad="38100" dist="38100" dir="2700000" algn="tl">
                    <a:srgbClr val="000000">
                      <a:alpha val="43137"/>
                    </a:srgbClr>
                  </a:outerShdw>
                </a:effectLst>
              </a:rPr>
              <a:t>Excellence</a:t>
            </a:r>
            <a:r>
              <a:rPr lang="es-ES" i="1" dirty="0" smtClean="0">
                <a:effectLst>
                  <a:glow rad="101600">
                    <a:srgbClr val="C00000">
                      <a:alpha val="60000"/>
                    </a:srgbClr>
                  </a:glow>
                  <a:outerShdw blurRad="38100" dist="38100" dir="2700000" algn="tl">
                    <a:srgbClr val="000000">
                      <a:alpha val="43137"/>
                    </a:srgbClr>
                  </a:outerShdw>
                </a:effectLst>
              </a:rPr>
              <a:t>, o Jardín de Mérito Internacional, un reconocimiento a los jardines dedicados a las rosas que destacan por su excelencia, calidad, singularidad y belleza en 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ppt_x</p:attrName>
                                        </p:attrNameLst>
                                      </p:cBhvr>
                                      <p:tavLst>
                                        <p:tav tm="0">
                                          <p:val>
                                            <p:strVal val="#ppt_x"/>
                                          </p:val>
                                        </p:tav>
                                        <p:tav tm="100000">
                                          <p:val>
                                            <p:strVal val="#ppt_x"/>
                                          </p:val>
                                        </p:tav>
                                      </p:tavLst>
                                    </p:anim>
                                    <p:anim calcmode="lin" valueType="num">
                                      <p:cBhvr>
                                        <p:cTn id="17" dur="4000" fill="hold"/>
                                        <p:tgtEl>
                                          <p:spTgt spid="4"/>
                                        </p:tgtEl>
                                        <p:attrNameLst>
                                          <p:attrName>ppt_y</p:attrName>
                                        </p:attrNameLst>
                                      </p:cBhvr>
                                      <p:tavLst>
                                        <p:tav tm="0">
                                          <p:val>
                                            <p:strVal val="#ppt_y-#ppt_h/2"/>
                                          </p:val>
                                        </p:tav>
                                        <p:tav tm="100000">
                                          <p:val>
                                            <p:strVal val="#ppt_y"/>
                                          </p:val>
                                        </p:tav>
                                      </p:tavLst>
                                    </p:anim>
                                    <p:anim calcmode="lin" valueType="num">
                                      <p:cBhvr>
                                        <p:cTn id="18" dur="4000" fill="hold"/>
                                        <p:tgtEl>
                                          <p:spTgt spid="4"/>
                                        </p:tgtEl>
                                        <p:attrNameLst>
                                          <p:attrName>ppt_w</p:attrName>
                                        </p:attrNameLst>
                                      </p:cBhvr>
                                      <p:tavLst>
                                        <p:tav tm="0">
                                          <p:val>
                                            <p:strVal val="#ppt_w"/>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railecillo_3.pn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Frailecillo_3..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083918"/>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extiende a modo de terraza en una superficie de 32.000 m</a:t>
            </a:r>
            <a:r>
              <a:rPr lang="es-ES" i="1" baseline="30000" dirty="0" smtClean="0">
                <a:effectLst>
                  <a:glow rad="101600">
                    <a:srgbClr val="C00000">
                      <a:alpha val="60000"/>
                    </a:srgbClr>
                  </a:glow>
                  <a:outerShdw blurRad="38100" dist="38100" dir="2700000" algn="tl">
                    <a:srgbClr val="000000">
                      <a:alpha val="43137"/>
                    </a:srgbClr>
                  </a:outerShdw>
                </a:effectLst>
              </a:rPr>
              <a:t>2</a:t>
            </a:r>
            <a:r>
              <a:rPr lang="es-ES" i="1" dirty="0" smtClean="0">
                <a:effectLst>
                  <a:glow rad="101600">
                    <a:srgbClr val="C00000">
                      <a:alpha val="60000"/>
                    </a:srgbClr>
                  </a:glow>
                  <a:outerShdw blurRad="38100" dist="38100" dir="2700000" algn="tl">
                    <a:srgbClr val="000000">
                      <a:alpha val="43137"/>
                    </a:srgbClr>
                  </a:outerShdw>
                </a:effectLst>
              </a:rPr>
              <a:t>, sobre una ladera con pendiente pronunciada que desciende hacia el Manzanares, por lo que ofrece unas vistas impresionantes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lip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xit" presetSubtype="0" fill="hold" nodeType="withEffect">
                                  <p:stCondLst>
                                    <p:cond delay="0"/>
                                  </p:stCondLst>
                                  <p:childTnLst>
                                    <p:animScale>
                                      <p:cBhvr>
                                        <p:cTn id="6" dur="4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7" dur="4000" accel="50000">
                                          <p:stCondLst>
                                            <p:cond delay="0"/>
                                          </p:stCondLst>
                                        </p:cTn>
                                        <p:tgtEl>
                                          <p:spTgt spid="3"/>
                                        </p:tgtEl>
                                        <p:attrNameLst>
                                          <p:attrName>ppt_x</p:attrName>
                                          <p:attrName>ppt_y</p:attrName>
                                        </p:attrNameLst>
                                      </p:cBhvr>
                                    </p:animMotion>
                                    <p:animEffect transition="out" filter="fade">
                                      <p:cBhvr>
                                        <p:cTn id="8" dur="4000"/>
                                        <p:tgtEl>
                                          <p:spTgt spid="3"/>
                                        </p:tgtEl>
                                      </p:cBhvr>
                                    </p:animEffect>
                                    <p:set>
                                      <p:cBhvr>
                                        <p:cTn id="9" dur="1" fill="hold">
                                          <p:stCondLst>
                                            <p:cond delay="3999"/>
                                          </p:stCondLst>
                                        </p:cTn>
                                        <p:tgtEl>
                                          <p:spTgt spid="3"/>
                                        </p:tgtEl>
                                        <p:attrNameLst>
                                          <p:attrName>style.visibility</p:attrName>
                                        </p:attrNameLst>
                                      </p:cBhvr>
                                      <p:to>
                                        <p:strVal val="hidden"/>
                                      </p:to>
                                    </p:set>
                                  </p:childTnLst>
                                </p:cTn>
                              </p:par>
                              <p:par>
                                <p:cTn id="10" presetID="23" presetClass="exit" presetSubtype="272" fill="hold" nodeType="withEffect">
                                  <p:stCondLst>
                                    <p:cond delay="0"/>
                                  </p:stCondLst>
                                  <p:childTnLst>
                                    <p:anim calcmode="lin" valueType="num">
                                      <p:cBhvr>
                                        <p:cTn id="11" dur="4000"/>
                                        <p:tgtEl>
                                          <p:spTgt spid="3"/>
                                        </p:tgtEl>
                                        <p:attrNameLst>
                                          <p:attrName>ppt_w</p:attrName>
                                        </p:attrNameLst>
                                      </p:cBhvr>
                                      <p:tavLst>
                                        <p:tav tm="0">
                                          <p:val>
                                            <p:strVal val="ppt_w"/>
                                          </p:val>
                                        </p:tav>
                                        <p:tav tm="100000">
                                          <p:val>
                                            <p:strVal val="4/3*ppt_w"/>
                                          </p:val>
                                        </p:tav>
                                      </p:tavLst>
                                    </p:anim>
                                    <p:anim calcmode="lin" valueType="num">
                                      <p:cBhvr>
                                        <p:cTn id="12" dur="4000"/>
                                        <p:tgtEl>
                                          <p:spTgt spid="3"/>
                                        </p:tgtEl>
                                        <p:attrNameLst>
                                          <p:attrName>ppt_h</p:attrName>
                                        </p:attrNameLst>
                                      </p:cBhvr>
                                      <p:tavLst>
                                        <p:tav tm="0">
                                          <p:val>
                                            <p:strVal val="ppt_h"/>
                                          </p:val>
                                        </p:tav>
                                        <p:tav tm="100000">
                                          <p:val>
                                            <p:strVal val="4/3*ppt_h"/>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5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Scale>
                                      <p:cBhvr>
                                        <p:cTn id="20" dur="4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4000" decel="50000" fill="hold">
                                          <p:stCondLst>
                                            <p:cond delay="0"/>
                                          </p:stCondLst>
                                        </p:cTn>
                                        <p:tgtEl>
                                          <p:spTgt spid="2"/>
                                        </p:tgtEl>
                                        <p:attrNameLst>
                                          <p:attrName>ppt_x</p:attrName>
                                          <p:attrName>ppt_y</p:attrName>
                                        </p:attrNameLst>
                                      </p:cBhvr>
                                    </p:animMotion>
                                    <p:animEffect transition="in" filter="fade">
                                      <p:cBhvr>
                                        <p:cTn id="22" dur="4000"/>
                                        <p:tgtEl>
                                          <p:spTgt spid="2"/>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6 Laguna Mari Pascuala Agosto 2009.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26 Laguna Mari Pascuala Agosto 2009.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una disposición regular y simétrica, organizada por polígonos con rosales de distintos colores y fragancias, alberga unas 20.000 plantas, pertenecientes a más de 650 variedades diferentes de rosales modernos: cuatro centenares de porte bajo y el resto trepadores, llorones, pie alto, </a:t>
            </a:r>
            <a:r>
              <a:rPr lang="es-ES" i="1" dirty="0" err="1" smtClean="0">
                <a:effectLst>
                  <a:glow rad="101600">
                    <a:srgbClr val="C00000">
                      <a:alpha val="60000"/>
                    </a:srgbClr>
                  </a:glow>
                  <a:outerShdw blurRad="38100" dist="38100" dir="2700000" algn="tl">
                    <a:srgbClr val="000000">
                      <a:alpha val="43137"/>
                    </a:srgbClr>
                  </a:outerShdw>
                </a:effectLst>
              </a:rPr>
              <a:t>etc</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gallery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4000"/>
                                        <p:tgtEl>
                                          <p:spTgt spid="26626"/>
                                        </p:tgtEl>
                                        <p:attrNameLst>
                                          <p:attrName>ppt_x</p:attrName>
                                        </p:attrNameLst>
                                      </p:cBhvr>
                                      <p:tavLst>
                                        <p:tav tm="0">
                                          <p:val>
                                            <p:strVal val="ppt_x"/>
                                          </p:val>
                                        </p:tav>
                                        <p:tav tm="100000">
                                          <p:val>
                                            <p:strVal val="ppt_x"/>
                                          </p:val>
                                        </p:tav>
                                      </p:tavLst>
                                    </p:anim>
                                    <p:anim calcmode="lin" valueType="num">
                                      <p:cBhvr>
                                        <p:cTn id="7" dur="4000"/>
                                        <p:tgtEl>
                                          <p:spTgt spid="26626"/>
                                        </p:tgtEl>
                                        <p:attrNameLst>
                                          <p:attrName>ppt_y</p:attrName>
                                        </p:attrNameLst>
                                      </p:cBhvr>
                                      <p:tavLst>
                                        <p:tav tm="0">
                                          <p:val>
                                            <p:strVal val="ppt_y"/>
                                          </p:val>
                                        </p:tav>
                                        <p:tav tm="100000">
                                          <p:val>
                                            <p:strVal val="ppt_y+ppt_h/2"/>
                                          </p:val>
                                        </p:tav>
                                      </p:tavLst>
                                    </p:anim>
                                    <p:anim calcmode="lin" valueType="num">
                                      <p:cBhvr>
                                        <p:cTn id="8" dur="4000"/>
                                        <p:tgtEl>
                                          <p:spTgt spid="26626"/>
                                        </p:tgtEl>
                                        <p:attrNameLst>
                                          <p:attrName>ppt_w</p:attrName>
                                        </p:attrNameLst>
                                      </p:cBhvr>
                                      <p:tavLst>
                                        <p:tav tm="0">
                                          <p:val>
                                            <p:strVal val="ppt_w"/>
                                          </p:val>
                                        </p:tav>
                                        <p:tav tm="100000">
                                          <p:val>
                                            <p:strVal val="ppt_w"/>
                                          </p:val>
                                        </p:tav>
                                      </p:tavLst>
                                    </p:anim>
                                    <p:anim calcmode="lin" valueType="num">
                                      <p:cBhvr>
                                        <p:cTn id="9" dur="4000"/>
                                        <p:tgtEl>
                                          <p:spTgt spid="26626"/>
                                        </p:tgtEl>
                                        <p:attrNameLst>
                                          <p:attrName>ppt_h</p:attrName>
                                        </p:attrNameLst>
                                      </p:cBhvr>
                                      <p:tavLst>
                                        <p:tav tm="0">
                                          <p:val>
                                            <p:strVal val="ppt_h"/>
                                          </p:val>
                                        </p:tav>
                                        <p:tav tm="100000">
                                          <p:val>
                                            <p:fltVal val="0"/>
                                          </p:val>
                                        </p:tav>
                                      </p:tavLst>
                                    </p:anim>
                                    <p:set>
                                      <p:cBhvr>
                                        <p:cTn id="10" dur="1" fill="hold">
                                          <p:stCondLst>
                                            <p:cond delay="3999"/>
                                          </p:stCondLst>
                                        </p:cTn>
                                        <p:tgtEl>
                                          <p:spTgt spid="2662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4000"/>
                                        <p:tgtEl>
                                          <p:spTgt spid="26626"/>
                                        </p:tgtEl>
                                      </p:cBhvr>
                                    </p:animEffect>
                                    <p:set>
                                      <p:cBhvr>
                                        <p:cTn id="13" dur="1" fill="hold">
                                          <p:stCondLst>
                                            <p:cond delay="3999"/>
                                          </p:stCondLst>
                                        </p:cTn>
                                        <p:tgtEl>
                                          <p:spTgt spid="26626"/>
                                        </p:tgtEl>
                                        <p:attrNameLst>
                                          <p:attrName>style.visibility</p:attrName>
                                        </p:attrNameLst>
                                      </p:cBhvr>
                                      <p:to>
                                        <p:strVal val="hidden"/>
                                      </p:to>
                                    </p:set>
                                  </p:childTnLst>
                                </p:cTn>
                              </p:par>
                              <p:par>
                                <p:cTn id="14" presetID="53"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4000" fill="hold"/>
                                        <p:tgtEl>
                                          <p:spTgt spid="3"/>
                                        </p:tgtEl>
                                        <p:attrNameLst>
                                          <p:attrName>ppt_w</p:attrName>
                                        </p:attrNameLst>
                                      </p:cBhvr>
                                      <p:tavLst>
                                        <p:tav tm="0">
                                          <p:val>
                                            <p:fltVal val="0"/>
                                          </p:val>
                                        </p:tav>
                                        <p:tav tm="100000">
                                          <p:val>
                                            <p:strVal val="#ppt_w"/>
                                          </p:val>
                                        </p:tav>
                                      </p:tavLst>
                                    </p:anim>
                                    <p:anim calcmode="lin" valueType="num">
                                      <p:cBhvr>
                                        <p:cTn id="17" dur="4000" fill="hold"/>
                                        <p:tgtEl>
                                          <p:spTgt spid="3"/>
                                        </p:tgtEl>
                                        <p:attrNameLst>
                                          <p:attrName>ppt_h</p:attrName>
                                        </p:attrNameLst>
                                      </p:cBhvr>
                                      <p:tavLst>
                                        <p:tav tm="0">
                                          <p:val>
                                            <p:fltVal val="0"/>
                                          </p:val>
                                        </p:tav>
                                        <p:tav tm="100000">
                                          <p:val>
                                            <p:strVal val="#ppt_h"/>
                                          </p:val>
                                        </p:tav>
                                      </p:tavLst>
                                    </p:anim>
                                    <p:animEffect transition="in" filter="fade">
                                      <p:cBhvr>
                                        <p:cTn id="18" dur="4000"/>
                                        <p:tgtEl>
                                          <p:spTgt spid="3"/>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7.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179388" y="141288"/>
            <a:ext cx="8785225" cy="4860925"/>
          </a:xfrm>
          <a:prstGeom prst="rect">
            <a:avLst/>
          </a:prstGeom>
          <a:solidFill>
            <a:schemeClr val="accent3">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endParaRPr>
          </a:p>
        </p:txBody>
      </p:sp>
      <p:pic>
        <p:nvPicPr>
          <p:cNvPr id="6" name="5 Imagen" descr="27.jpg"/>
          <p:cNvPicPr>
            <a:picLocks noChangeAspect="1"/>
          </p:cNvPicPr>
          <p:nvPr/>
        </p:nvPicPr>
        <p:blipFill>
          <a:blip r:embed="rId2" cstate="print"/>
          <a:stretch>
            <a:fillRect/>
          </a:stretch>
        </p:blipFill>
        <p:spPr bwMode="auto">
          <a:xfrm>
            <a:off x="395536" y="339725"/>
            <a:ext cx="8280920" cy="44640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espacio goza de una importante representación de variedades de rosales españoles, así como de obtentores de rosas procedentes de otros puntos del Planeta. Esta colección es objeto de estudio de botánicos y expertos.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prism/>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2/3*#ppt_w"/>
                                          </p:val>
                                        </p:tav>
                                        <p:tav tm="100000">
                                          <p:val>
                                            <p:strVal val="#ppt_w"/>
                                          </p:val>
                                        </p:tav>
                                      </p:tavLst>
                                    </p:anim>
                                    <p:anim calcmode="lin" valueType="num">
                                      <p:cBhvr>
                                        <p:cTn id="14" dur="4000" fill="hold"/>
                                        <p:tgtEl>
                                          <p:spTgt spid="5"/>
                                        </p:tgtEl>
                                        <p:attrNameLst>
                                          <p:attrName>ppt_h</p:attrName>
                                        </p:attrNameLst>
                                      </p:cBhvr>
                                      <p:tavLst>
                                        <p:tav tm="0">
                                          <p:val>
                                            <p:strVal val="2/3*#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out)">
                                      <p:cBhvr>
                                        <p:cTn id="17" dur="4000"/>
                                        <p:tgtEl>
                                          <p:spTgt spid="5"/>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9 Primavera 2009.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30 Primavera 2009.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especies presentes tienen nombres que nos sugieren ambientes exuberantes y exquisitos, tales como: </a:t>
            </a:r>
            <a:r>
              <a:rPr lang="es-ES" i="1" dirty="0" err="1" smtClean="0">
                <a:effectLst>
                  <a:glow rad="101600">
                    <a:srgbClr val="C00000">
                      <a:alpha val="60000"/>
                    </a:srgbClr>
                  </a:glow>
                  <a:outerShdw blurRad="38100" dist="38100" dir="2700000" algn="tl">
                    <a:srgbClr val="000000">
                      <a:alpha val="43137"/>
                    </a:srgbClr>
                  </a:outerShdw>
                </a:effectLst>
              </a:rPr>
              <a:t>floribundas</a:t>
            </a:r>
            <a:r>
              <a:rPr lang="es-ES" i="1" dirty="0" smtClean="0">
                <a:effectLst>
                  <a:glow rad="101600">
                    <a:srgbClr val="C00000">
                      <a:alpha val="60000"/>
                    </a:srgbClr>
                  </a:glow>
                  <a:outerShdw blurRad="38100" dist="38100" dir="2700000" algn="tl">
                    <a:srgbClr val="000000">
                      <a:alpha val="43137"/>
                    </a:srgbClr>
                  </a:outerShdw>
                </a:effectLst>
              </a:rPr>
              <a:t>, híbrido de té, rosal </a:t>
            </a:r>
            <a:r>
              <a:rPr lang="es-ES" i="1" dirty="0" err="1" smtClean="0">
                <a:effectLst>
                  <a:glow rad="101600">
                    <a:srgbClr val="C00000">
                      <a:alpha val="60000"/>
                    </a:srgbClr>
                  </a:glow>
                  <a:outerShdw blurRad="38100" dist="38100" dir="2700000" algn="tl">
                    <a:srgbClr val="000000">
                      <a:alpha val="43137"/>
                    </a:srgbClr>
                  </a:outerShdw>
                </a:effectLst>
              </a:rPr>
              <a:t>cubresuelos</a:t>
            </a:r>
            <a:r>
              <a:rPr lang="es-ES" i="1" dirty="0" smtClean="0">
                <a:effectLst>
                  <a:glow rad="101600">
                    <a:srgbClr val="C00000">
                      <a:alpha val="60000"/>
                    </a:srgbClr>
                  </a:glow>
                  <a:outerShdw blurRad="38100" dist="38100" dir="2700000" algn="tl">
                    <a:srgbClr val="000000">
                      <a:alpha val="43137"/>
                    </a:srgbClr>
                  </a:outerShdw>
                </a:effectLst>
              </a:rPr>
              <a:t> o rosal de paisaje. No quise tomar nota de todos los nombres de rosales por que era un trabajo arduo, eso lo dejo para los expertos en flores.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prism/>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p:tgtEl>
                                          <p:spTgt spid="3"/>
                                        </p:tgtEl>
                                      </p:cBhvr>
                                    </p:animEffect>
                                  </p:childTnLst>
                                </p:cTn>
                              </p:par>
                              <p:par>
                                <p:cTn id="8" presetID="42"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ppt_x</p:attrName>
                                        </p:attrNameLst>
                                      </p:cBhvr>
                                      <p:tavLst>
                                        <p:tav tm="0">
                                          <p:val>
                                            <p:strVal val="#ppt_x"/>
                                          </p:val>
                                        </p:tav>
                                        <p:tav tm="100000">
                                          <p:val>
                                            <p:strVal val="#ppt_x"/>
                                          </p:val>
                                        </p:tav>
                                      </p:tavLst>
                                    </p:anim>
                                    <p:anim calcmode="lin" valueType="num">
                                      <p:cBhvr>
                                        <p:cTn id="12" dur="4000" fill="hold"/>
                                        <p:tgtEl>
                                          <p:spTgt spid="3"/>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4000"/>
                                        <p:tgtEl>
                                          <p:spTgt spid="4"/>
                                        </p:tgtEl>
                                      </p:cBhvr>
                                    </p:animEffect>
                                  </p:childTnLst>
                                </p:cTn>
                              </p:par>
                              <p:par>
                                <p:cTn id="16" presetID="47"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anim calcmode="lin" valueType="num">
                                      <p:cBhvr>
                                        <p:cTn id="19" dur="4000" fill="hold"/>
                                        <p:tgtEl>
                                          <p:spTgt spid="4"/>
                                        </p:tgtEl>
                                        <p:attrNameLst>
                                          <p:attrName>ppt_x</p:attrName>
                                        </p:attrNameLst>
                                      </p:cBhvr>
                                      <p:tavLst>
                                        <p:tav tm="0">
                                          <p:val>
                                            <p:strVal val="#ppt_x"/>
                                          </p:val>
                                        </p:tav>
                                        <p:tav tm="100000">
                                          <p:val>
                                            <p:strVal val="#ppt_x"/>
                                          </p:val>
                                        </p:tav>
                                      </p:tavLst>
                                    </p:anim>
                                    <p:anim calcmode="lin" valueType="num">
                                      <p:cBhvr>
                                        <p:cTn id="20" dur="4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3 Laguna de la Recomba primavera 2009.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3794" name="1 Imagen" descr="33 Laguna de la Recomba primavera 2009.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79512"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rosaleda ofrece en cada estación del año un paisaje diferente según su floración, este espacio también sirve como ‘laboratorio de ensayo’ para el estudio del comportamiento de los rosales y su relación con los cambios climáticos que se registran en nuestra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prism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4000"/>
                                        <p:tgtEl>
                                          <p:spTgt spid="33794"/>
                                        </p:tgtEl>
                                      </p:cBhvr>
                                    </p:animEffect>
                                    <p:set>
                                      <p:cBhvr>
                                        <p:cTn id="7" dur="1" fill="hold">
                                          <p:stCondLst>
                                            <p:cond delay="3999"/>
                                          </p:stCondLst>
                                        </p:cTn>
                                        <p:tgtEl>
                                          <p:spTgt spid="33794"/>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33794"/>
                                        </p:tgtEl>
                                        <p:attrNameLst>
                                          <p:attrName>ppt_w</p:attrName>
                                        </p:attrNameLst>
                                      </p:cBhvr>
                                      <p:tavLst>
                                        <p:tav tm="0">
                                          <p:val>
                                            <p:strVal val="ppt_w"/>
                                          </p:val>
                                        </p:tav>
                                        <p:tav tm="100000">
                                          <p:val>
                                            <p:fltVal val="0"/>
                                          </p:val>
                                        </p:tav>
                                      </p:tavLst>
                                    </p:anim>
                                    <p:anim calcmode="lin" valueType="num">
                                      <p:cBhvr>
                                        <p:cTn id="10" dur="4000"/>
                                        <p:tgtEl>
                                          <p:spTgt spid="33794"/>
                                        </p:tgtEl>
                                        <p:attrNameLst>
                                          <p:attrName>ppt_h</p:attrName>
                                        </p:attrNameLst>
                                      </p:cBhvr>
                                      <p:tavLst>
                                        <p:tav tm="0">
                                          <p:val>
                                            <p:strVal val="ppt_h"/>
                                          </p:val>
                                        </p:tav>
                                        <p:tav tm="100000">
                                          <p:val>
                                            <p:strVal val="ppt_h"/>
                                          </p:val>
                                        </p:tav>
                                      </p:tavLst>
                                    </p:anim>
                                    <p:set>
                                      <p:cBhvr>
                                        <p:cTn id="11" dur="1" fill="hold">
                                          <p:stCondLst>
                                            <p:cond delay="3999"/>
                                          </p:stCondLst>
                                        </p:cTn>
                                        <p:tgtEl>
                                          <p:spTgt spid="33794"/>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000" fill="hold"/>
                                        <p:tgtEl>
                                          <p:spTgt spid="3"/>
                                        </p:tgtEl>
                                        <p:attrNameLst>
                                          <p:attrName>ppt_w</p:attrName>
                                        </p:attrNameLst>
                                      </p:cBhvr>
                                      <p:tavLst>
                                        <p:tav tm="0">
                                          <p:val>
                                            <p:strVal val="4/3*#ppt_w"/>
                                          </p:val>
                                        </p:tav>
                                        <p:tav tm="100000">
                                          <p:val>
                                            <p:strVal val="#ppt_w"/>
                                          </p:val>
                                        </p:tav>
                                      </p:tavLst>
                                    </p:anim>
                                    <p:anim calcmode="lin" valueType="num">
                                      <p:cBhvr>
                                        <p:cTn id="15" dur="4000" fill="hold"/>
                                        <p:tgtEl>
                                          <p:spTgt spid="3"/>
                                        </p:tgtEl>
                                        <p:attrNameLst>
                                          <p:attrName>ppt_h</p:attrName>
                                        </p:attrNameLst>
                                      </p:cBhvr>
                                      <p:tavLst>
                                        <p:tav tm="0">
                                          <p:val>
                                            <p:strVal val="4/3*#ppt_h"/>
                                          </p:val>
                                        </p:tav>
                                        <p:tav tm="100000">
                                          <p:val>
                                            <p:strVal val="#ppt_h"/>
                                          </p:val>
                                        </p:tav>
                                      </p:tavLst>
                                    </p:anim>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34 Laguna de la Recomba y ruinas iglesia S. Pedro 2009.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34 Laguna de la Recomba y ruinas iglesia S. Pedro 2009.jpg"/>
          <p:cNvPicPr>
            <a:picLocks noChangeAspect="1"/>
          </p:cNvPicPr>
          <p:nvPr/>
        </p:nvPicPr>
        <p:blipFill>
          <a:blip r:embed="rId2" cstate="print"/>
          <a:stretch>
            <a:fillRect/>
          </a:stretch>
        </p:blipFill>
        <p:spPr bwMode="auto">
          <a:xfrm>
            <a:off x="0" y="1270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Mayo es el mes de la Rosa de Madrid. Como todos los años, en mayo se celebra en esta Rosaleda el certamen popular y el Concurso Internacional de Rosas Nuevas Villa de Madrid en el que participan rosales de todo 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doors dir="vert"/>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linds(vertical)">
                                      <p:cBhvr>
                                        <p:cTn id="7" dur="4000"/>
                                        <p:tgtEl>
                                          <p:spTgt spid="29698"/>
                                        </p:tgtEl>
                                      </p:cBhvr>
                                    </p:animEffect>
                                  </p:childTnLst>
                                </p:cTn>
                              </p:par>
                              <p:par>
                                <p:cTn id="8" presetID="16" presetClass="entr" presetSubtype="37"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Effect transition="in" filter="barn(outVertical)">
                                      <p:cBhvr>
                                        <p:cTn id="10" dur="4000"/>
                                        <p:tgtEl>
                                          <p:spTgt spid="29698"/>
                                        </p:tgtEl>
                                      </p:cBhvr>
                                    </p:animEffect>
                                  </p:childTnLst>
                                </p:cTn>
                              </p:par>
                              <p:par>
                                <p:cTn id="11" presetID="17" presetClass="exit" presetSubtype="1" fill="hold" nodeType="withEffect">
                                  <p:stCondLst>
                                    <p:cond delay="0"/>
                                  </p:stCondLst>
                                  <p:childTnLst>
                                    <p:anim calcmode="lin" valueType="num">
                                      <p:cBhvr>
                                        <p:cTn id="12" dur="4000"/>
                                        <p:tgtEl>
                                          <p:spTgt spid="3"/>
                                        </p:tgtEl>
                                        <p:attrNameLst>
                                          <p:attrName>ppt_x</p:attrName>
                                        </p:attrNameLst>
                                      </p:cBhvr>
                                      <p:tavLst>
                                        <p:tav tm="0">
                                          <p:val>
                                            <p:strVal val="ppt_x"/>
                                          </p:val>
                                        </p:tav>
                                        <p:tav tm="100000">
                                          <p:val>
                                            <p:strVal val="ppt_x"/>
                                          </p:val>
                                        </p:tav>
                                      </p:tavLst>
                                    </p:anim>
                                    <p:anim calcmode="lin" valueType="num">
                                      <p:cBhvr>
                                        <p:cTn id="13" dur="4000"/>
                                        <p:tgtEl>
                                          <p:spTgt spid="3"/>
                                        </p:tgtEl>
                                        <p:attrNameLst>
                                          <p:attrName>ppt_y</p:attrName>
                                        </p:attrNameLst>
                                      </p:cBhvr>
                                      <p:tavLst>
                                        <p:tav tm="0">
                                          <p:val>
                                            <p:strVal val="ppt_y"/>
                                          </p:val>
                                        </p:tav>
                                        <p:tav tm="100000">
                                          <p:val>
                                            <p:strVal val="ppt_y-ppt_h/2"/>
                                          </p:val>
                                        </p:tav>
                                      </p:tavLst>
                                    </p:anim>
                                    <p:anim calcmode="lin" valueType="num">
                                      <p:cBhvr>
                                        <p:cTn id="14" dur="4000"/>
                                        <p:tgtEl>
                                          <p:spTgt spid="3"/>
                                        </p:tgtEl>
                                        <p:attrNameLst>
                                          <p:attrName>ppt_w</p:attrName>
                                        </p:attrNameLst>
                                      </p:cBhvr>
                                      <p:tavLst>
                                        <p:tav tm="0">
                                          <p:val>
                                            <p:strVal val="ppt_w"/>
                                          </p:val>
                                        </p:tav>
                                        <p:tav tm="100000">
                                          <p:val>
                                            <p:strVal val="ppt_w"/>
                                          </p:val>
                                        </p:tav>
                                      </p:tavLst>
                                    </p:anim>
                                    <p:anim calcmode="lin" valueType="num">
                                      <p:cBhvr>
                                        <p:cTn id="15" dur="4000"/>
                                        <p:tgtEl>
                                          <p:spTgt spid="3"/>
                                        </p:tgtEl>
                                        <p:attrNameLst>
                                          <p:attrName>ppt_h</p:attrName>
                                        </p:attrNameLst>
                                      </p:cBhvr>
                                      <p:tavLst>
                                        <p:tav tm="0">
                                          <p:val>
                                            <p:strVal val="ppt_h"/>
                                          </p:val>
                                        </p:tav>
                                        <p:tav tm="100000">
                                          <p:val>
                                            <p:fltVal val="0"/>
                                          </p:val>
                                        </p:tav>
                                      </p:tavLst>
                                    </p:anim>
                                    <p:set>
                                      <p:cBhvr>
                                        <p:cTn id="16" dur="1" fill="hold">
                                          <p:stCondLst>
                                            <p:cond delay="3999"/>
                                          </p:stCondLst>
                                        </p:cTn>
                                        <p:tgtEl>
                                          <p:spTgt spid="3"/>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4000"/>
                                        <p:tgtEl>
                                          <p:spTgt spid="3"/>
                                        </p:tgtEl>
                                      </p:cBhvr>
                                    </p:animEffect>
                                    <p:set>
                                      <p:cBhvr>
                                        <p:cTn id="19" dur="1" fill="hold">
                                          <p:stCondLst>
                                            <p:cond delay="3999"/>
                                          </p:stCondLst>
                                        </p:cTn>
                                        <p:tgtEl>
                                          <p:spTgt spid="3"/>
                                        </p:tgtEl>
                                        <p:attrNameLst>
                                          <p:attrName>style.visibility</p:attrName>
                                        </p:attrNameLst>
                                      </p:cBhvr>
                                      <p:to>
                                        <p:strVal val="hidden"/>
                                      </p:to>
                                    </p:se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5 Laguna de la Recomba primavera 2009.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722" name="1 Imagen" descr="35 Laguna de la Recomba primavera 2009.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01191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platabandas en aspa albergan los rosales de concurso, mientras que el resto del jardín se divide en parterres sobre los que se extienden las variedades que constituyen el fondo de exposición.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circle(out)">
                                      <p:cBhvr>
                                        <p:cTn id="7" dur="4000"/>
                                        <p:tgtEl>
                                          <p:spTgt spid="30722"/>
                                        </p:tgtEl>
                                      </p:cBhvr>
                                    </p:animEffect>
                                  </p:childTnLst>
                                </p:cTn>
                              </p:par>
                              <p:par>
                                <p:cTn id="8" presetID="23" presetClass="entr" presetSubtype="288" fill="hold" nodeType="withEffect">
                                  <p:stCondLst>
                                    <p:cond delay="0"/>
                                  </p:stCondLst>
                                  <p:childTnLst>
                                    <p:set>
                                      <p:cBhvr>
                                        <p:cTn id="9" dur="1" fill="hold">
                                          <p:stCondLst>
                                            <p:cond delay="0"/>
                                          </p:stCondLst>
                                        </p:cTn>
                                        <p:tgtEl>
                                          <p:spTgt spid="30722"/>
                                        </p:tgtEl>
                                        <p:attrNameLst>
                                          <p:attrName>style.visibility</p:attrName>
                                        </p:attrNameLst>
                                      </p:cBhvr>
                                      <p:to>
                                        <p:strVal val="visible"/>
                                      </p:to>
                                    </p:set>
                                    <p:anim calcmode="lin" valueType="num">
                                      <p:cBhvr>
                                        <p:cTn id="10" dur="4000" fill="hold"/>
                                        <p:tgtEl>
                                          <p:spTgt spid="30722"/>
                                        </p:tgtEl>
                                        <p:attrNameLst>
                                          <p:attrName>ppt_w</p:attrName>
                                        </p:attrNameLst>
                                      </p:cBhvr>
                                      <p:tavLst>
                                        <p:tav tm="0">
                                          <p:val>
                                            <p:strVal val="4/3*#ppt_w"/>
                                          </p:val>
                                        </p:tav>
                                        <p:tav tm="100000">
                                          <p:val>
                                            <p:strVal val="#ppt_w"/>
                                          </p:val>
                                        </p:tav>
                                      </p:tavLst>
                                    </p:anim>
                                    <p:anim calcmode="lin" valueType="num">
                                      <p:cBhvr>
                                        <p:cTn id="11" dur="4000" fill="hold"/>
                                        <p:tgtEl>
                                          <p:spTgt spid="30722"/>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amond(in)">
                                      <p:cBhvr>
                                        <p:cTn id="14" dur="4000"/>
                                        <p:tgtEl>
                                          <p:spTgt spid="3"/>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1.03.2014_dzhimi_ross_morskie_popugaychiki_0.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31.03.2014_dzhimi_ross_morskie_popugaychiki_30.jpg"/>
          <p:cNvPicPr>
            <a:picLocks noChangeAspect="1"/>
          </p:cNvPicPr>
          <p:nvPr/>
        </p:nvPicPr>
        <p:blipFill>
          <a:blip r:embed="rId2" cstate="print"/>
          <a:stretch>
            <a:fillRect/>
          </a:stretch>
        </p:blipFill>
        <p:spPr bwMode="auto">
          <a:xfrm>
            <a:off x="0" y="4763"/>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distintas variedades de rosas que participan en el concurso. Todas ellas se cultivan durante un periodo de tres años y a cada una se le adjudica un número para que el jurado de expertos vote en el concurso anual.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7000">
        <p15:prstTrans prst="peelOff"/>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strVal val="4/3*#ppt_w"/>
                                          </p:val>
                                        </p:tav>
                                        <p:tav tm="100000">
                                          <p:val>
                                            <p:strVal val="#ppt_w"/>
                                          </p:val>
                                        </p:tav>
                                      </p:tavLst>
                                    </p:anim>
                                    <p:anim calcmode="lin" valueType="num">
                                      <p:cBhvr>
                                        <p:cTn id="15" dur="4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Vertical)">
                                      <p:cBhvr>
                                        <p:cTn id="18" dur="4000"/>
                                        <p:tgtEl>
                                          <p:spTgt spid="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6 Laguna de la Recomba primavera 2009.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1746" name="1 Imagen" descr="36 Laguna de la Recomba primavera 2009.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Jardín de la Rosaleda de Madrid hay ejemplares de rosas de todo el mundo. Tiene una gran representación de variedades de rosales españoles y, en general, todo el jardín se utiliza para analizar el comportamiento de este tipo de flor a lo largo de las distintas estaciones del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31746"/>
                                        </p:tgtEl>
                                      </p:cBhvr>
                                    </p:animEffect>
                                    <p:set>
                                      <p:cBhvr>
                                        <p:cTn id="7" dur="1" fill="hold">
                                          <p:stCondLst>
                                            <p:cond delay="2999"/>
                                          </p:stCondLst>
                                        </p:cTn>
                                        <p:tgtEl>
                                          <p:spTgt spid="31746"/>
                                        </p:tgtEl>
                                        <p:attrNameLst>
                                          <p:attrName>style.visibility</p:attrName>
                                        </p:attrNameLst>
                                      </p:cBhvr>
                                      <p:to>
                                        <p:strVal val="hidden"/>
                                      </p:to>
                                    </p:set>
                                  </p:childTnLst>
                                </p:cTn>
                              </p:par>
                              <p:par>
                                <p:cTn id="8" presetID="16" presetClass="entr" presetSubtype="2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3000"/>
                                        <p:tgtEl>
                                          <p:spTgt spid="3"/>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37 Ánade.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37 Ánade.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827584" y="3795886"/>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estima que cada año pueden exhibirse más de 500 variedades de rosas. El parque del Oeste es una de las grandes zonas ajardinadas de Madrid. Si observamos su paisaje, se muestra como una prolongación natural de la Casa de Campo.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4000"/>
                                        <p:tgtEl>
                                          <p:spTgt spid="32770"/>
                                        </p:tgtEl>
                                        <p:attrNameLst>
                                          <p:attrName>ppt_x</p:attrName>
                                        </p:attrNameLst>
                                      </p:cBhvr>
                                      <p:tavLst>
                                        <p:tav tm="0">
                                          <p:val>
                                            <p:strVal val="ppt_x"/>
                                          </p:val>
                                        </p:tav>
                                        <p:tav tm="100000">
                                          <p:val>
                                            <p:strVal val="ppt_x"/>
                                          </p:val>
                                        </p:tav>
                                      </p:tavLst>
                                    </p:anim>
                                    <p:anim calcmode="lin" valueType="num">
                                      <p:cBhvr>
                                        <p:cTn id="7" dur="4000"/>
                                        <p:tgtEl>
                                          <p:spTgt spid="32770"/>
                                        </p:tgtEl>
                                        <p:attrNameLst>
                                          <p:attrName>ppt_y</p:attrName>
                                        </p:attrNameLst>
                                      </p:cBhvr>
                                      <p:tavLst>
                                        <p:tav tm="0">
                                          <p:val>
                                            <p:strVal val="ppt_y"/>
                                          </p:val>
                                        </p:tav>
                                        <p:tav tm="100000">
                                          <p:val>
                                            <p:strVal val="ppt_y+ppt_h/2"/>
                                          </p:val>
                                        </p:tav>
                                      </p:tavLst>
                                    </p:anim>
                                    <p:anim calcmode="lin" valueType="num">
                                      <p:cBhvr>
                                        <p:cTn id="8" dur="4000"/>
                                        <p:tgtEl>
                                          <p:spTgt spid="32770"/>
                                        </p:tgtEl>
                                        <p:attrNameLst>
                                          <p:attrName>ppt_w</p:attrName>
                                        </p:attrNameLst>
                                      </p:cBhvr>
                                      <p:tavLst>
                                        <p:tav tm="0">
                                          <p:val>
                                            <p:strVal val="ppt_w"/>
                                          </p:val>
                                        </p:tav>
                                        <p:tav tm="100000">
                                          <p:val>
                                            <p:strVal val="ppt_w"/>
                                          </p:val>
                                        </p:tav>
                                      </p:tavLst>
                                    </p:anim>
                                    <p:anim calcmode="lin" valueType="num">
                                      <p:cBhvr>
                                        <p:cTn id="9" dur="4000"/>
                                        <p:tgtEl>
                                          <p:spTgt spid="32770"/>
                                        </p:tgtEl>
                                        <p:attrNameLst>
                                          <p:attrName>ppt_h</p:attrName>
                                        </p:attrNameLst>
                                      </p:cBhvr>
                                      <p:tavLst>
                                        <p:tav tm="0">
                                          <p:val>
                                            <p:strVal val="ppt_h"/>
                                          </p:val>
                                        </p:tav>
                                        <p:tav tm="100000">
                                          <p:val>
                                            <p:fltVal val="0"/>
                                          </p:val>
                                        </p:tav>
                                      </p:tavLst>
                                    </p:anim>
                                    <p:set>
                                      <p:cBhvr>
                                        <p:cTn id="10" dur="1" fill="hold">
                                          <p:stCondLst>
                                            <p:cond delay="3999"/>
                                          </p:stCondLst>
                                        </p:cTn>
                                        <p:tgtEl>
                                          <p:spTgt spid="32770"/>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4000"/>
                                        <p:tgtEl>
                                          <p:spTgt spid="32770"/>
                                        </p:tgtEl>
                                      </p:cBhvr>
                                    </p:animEffect>
                                    <p:set>
                                      <p:cBhvr>
                                        <p:cTn id="13" dur="1" fill="hold">
                                          <p:stCondLst>
                                            <p:cond delay="3999"/>
                                          </p:stCondLst>
                                        </p:cTn>
                                        <p:tgtEl>
                                          <p:spTgt spid="32770"/>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4000" fill="hold"/>
                                        <p:tgtEl>
                                          <p:spTgt spid="3"/>
                                        </p:tgtEl>
                                        <p:attrNameLst>
                                          <p:attrName>ppt_x</p:attrName>
                                        </p:attrNameLst>
                                      </p:cBhvr>
                                      <p:tavLst>
                                        <p:tav tm="0">
                                          <p:val>
                                            <p:strVal val="#ppt_x"/>
                                          </p:val>
                                        </p:tav>
                                        <p:tav tm="100000">
                                          <p:val>
                                            <p:strVal val="#ppt_x"/>
                                          </p:val>
                                        </p:tav>
                                      </p:tavLst>
                                    </p:anim>
                                    <p:anim calcmode="lin" valueType="num">
                                      <p:cBhvr>
                                        <p:cTn id="17" dur="4000" fill="hold"/>
                                        <p:tgtEl>
                                          <p:spTgt spid="3"/>
                                        </p:tgtEl>
                                        <p:attrNameLst>
                                          <p:attrName>ppt_y</p:attrName>
                                        </p:attrNameLst>
                                      </p:cBhvr>
                                      <p:tavLst>
                                        <p:tav tm="0">
                                          <p:val>
                                            <p:strVal val="#ppt_y-#ppt_h/2"/>
                                          </p:val>
                                        </p:tav>
                                        <p:tav tm="100000">
                                          <p:val>
                                            <p:strVal val="#ppt_y"/>
                                          </p:val>
                                        </p:tav>
                                      </p:tavLst>
                                    </p:anim>
                                    <p:anim calcmode="lin" valueType="num">
                                      <p:cBhvr>
                                        <p:cTn id="18" dur="4000" fill="hold"/>
                                        <p:tgtEl>
                                          <p:spTgt spid="3"/>
                                        </p:tgtEl>
                                        <p:attrNameLst>
                                          <p:attrName>ppt_w</p:attrName>
                                        </p:attrNameLst>
                                      </p:cBhvr>
                                      <p:tavLst>
                                        <p:tav tm="0">
                                          <p:val>
                                            <p:strVal val="#ppt_w"/>
                                          </p:val>
                                        </p:tav>
                                        <p:tav tm="100000">
                                          <p:val>
                                            <p:strVal val="#ppt_w"/>
                                          </p:val>
                                        </p:tav>
                                      </p:tavLst>
                                    </p:anim>
                                    <p:anim calcmode="lin" valueType="num">
                                      <p:cBhvr>
                                        <p:cTn id="19" dur="4000" fill="hold"/>
                                        <p:tgtEl>
                                          <p:spTgt spid="3"/>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Vertical)">
                                      <p:cBhvr>
                                        <p:cTn id="22" dur="4000"/>
                                        <p:tgtEl>
                                          <p:spTgt spid="3"/>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1 Imagen" descr="42 Atardecer Laguna Mari Pascuala.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42 Atardecer Laguna Mari Pascuala.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42 Atardecer Laguna Mari Pascuala.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bien en Madrid se instaló una primera rosaleda en el parque del Retiro, en 1958 se decidió crear esta nueva zona dedicada a la plantación de rosas, no solo con un objetivo ornamental, sino sobre todo para convertirse en una gran exposición de rosas con criterios botánicos.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dir="r"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3"/>
                                        </p:tgtEl>
                                        <p:attrNameLst>
                                          <p:attrName>ppt_x</p:attrName>
                                        </p:attrNameLst>
                                      </p:cBhvr>
                                      <p:tavLst>
                                        <p:tav tm="0">
                                          <p:val>
                                            <p:strVal val="ppt_x"/>
                                          </p:val>
                                        </p:tav>
                                        <p:tav tm="100000">
                                          <p:val>
                                            <p:strVal val="ppt_x-ppt_w/2"/>
                                          </p:val>
                                        </p:tav>
                                      </p:tavLst>
                                    </p:anim>
                                    <p:anim calcmode="lin" valueType="num">
                                      <p:cBhvr>
                                        <p:cTn id="7" dur="4000"/>
                                        <p:tgtEl>
                                          <p:spTgt spid="3"/>
                                        </p:tgtEl>
                                        <p:attrNameLst>
                                          <p:attrName>ppt_y</p:attrName>
                                        </p:attrNameLst>
                                      </p:cBhvr>
                                      <p:tavLst>
                                        <p:tav tm="0">
                                          <p:val>
                                            <p:strVal val="ppt_y"/>
                                          </p:val>
                                        </p:tav>
                                        <p:tav tm="100000">
                                          <p:val>
                                            <p:strVal val="ppt_y"/>
                                          </p:val>
                                        </p:tav>
                                      </p:tavLst>
                                    </p:anim>
                                    <p:anim calcmode="lin" valueType="num">
                                      <p:cBhvr>
                                        <p:cTn id="8" dur="4000"/>
                                        <p:tgtEl>
                                          <p:spTgt spid="3"/>
                                        </p:tgtEl>
                                        <p:attrNameLst>
                                          <p:attrName>ppt_w</p:attrName>
                                        </p:attrNameLst>
                                      </p:cBhvr>
                                      <p:tavLst>
                                        <p:tav tm="0">
                                          <p:val>
                                            <p:strVal val="ppt_w"/>
                                          </p:val>
                                        </p:tav>
                                        <p:tav tm="100000">
                                          <p:val>
                                            <p:fltVal val="0"/>
                                          </p:val>
                                        </p:tav>
                                      </p:tavLst>
                                    </p:anim>
                                    <p:anim calcmode="lin" valueType="num">
                                      <p:cBhvr>
                                        <p:cTn id="9" dur="4000"/>
                                        <p:tgtEl>
                                          <p:spTgt spid="3"/>
                                        </p:tgtEl>
                                        <p:attrNameLst>
                                          <p:attrName>ppt_h</p:attrName>
                                        </p:attrNameLst>
                                      </p:cBhvr>
                                      <p:tavLst>
                                        <p:tav tm="0">
                                          <p:val>
                                            <p:strVal val="ppt_h"/>
                                          </p:val>
                                        </p:tav>
                                        <p:tav tm="100000">
                                          <p:val>
                                            <p:strVal val="ppt_h"/>
                                          </p:val>
                                        </p:tav>
                                      </p:tavLst>
                                    </p:anim>
                                    <p:set>
                                      <p:cBhvr>
                                        <p:cTn id="10" dur="1" fill="hold">
                                          <p:stCondLst>
                                            <p:cond delay="3999"/>
                                          </p:stCondLst>
                                        </p:cTn>
                                        <p:tgtEl>
                                          <p:spTgt spid="3"/>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4"/>
                                        </p:tgtEl>
                                        <p:attrNameLst>
                                          <p:attrName>ppt_x</p:attrName>
                                        </p:attrNameLst>
                                      </p:cBhvr>
                                      <p:tavLst>
                                        <p:tav tm="0">
                                          <p:val>
                                            <p:strVal val="ppt_x"/>
                                          </p:val>
                                        </p:tav>
                                        <p:tav tm="100000">
                                          <p:val>
                                            <p:strVal val="ppt_x+ppt_w/2"/>
                                          </p:val>
                                        </p:tav>
                                      </p:tavLst>
                                    </p:anim>
                                    <p:anim calcmode="lin" valueType="num">
                                      <p:cBhvr>
                                        <p:cTn id="16" dur="4000"/>
                                        <p:tgtEl>
                                          <p:spTgt spid="4"/>
                                        </p:tgtEl>
                                        <p:attrNameLst>
                                          <p:attrName>ppt_y</p:attrName>
                                        </p:attrNameLst>
                                      </p:cBhvr>
                                      <p:tavLst>
                                        <p:tav tm="0">
                                          <p:val>
                                            <p:strVal val="ppt_y"/>
                                          </p:val>
                                        </p:tav>
                                        <p:tav tm="100000">
                                          <p:val>
                                            <p:strVal val="ppt_y"/>
                                          </p:val>
                                        </p:tav>
                                      </p:tavLst>
                                    </p:anim>
                                    <p:anim calcmode="lin" valueType="num">
                                      <p:cBhvr>
                                        <p:cTn id="17" dur="4000"/>
                                        <p:tgtEl>
                                          <p:spTgt spid="4"/>
                                        </p:tgtEl>
                                        <p:attrNameLst>
                                          <p:attrName>ppt_w</p:attrName>
                                        </p:attrNameLst>
                                      </p:cBhvr>
                                      <p:tavLst>
                                        <p:tav tm="0">
                                          <p:val>
                                            <p:strVal val="ppt_w"/>
                                          </p:val>
                                        </p:tav>
                                        <p:tav tm="100000">
                                          <p:val>
                                            <p:fltVal val="0"/>
                                          </p:val>
                                        </p:tav>
                                      </p:tavLst>
                                    </p:anim>
                                    <p:anim calcmode="lin" valueType="num">
                                      <p:cBhvr>
                                        <p:cTn id="18" dur="4000"/>
                                        <p:tgtEl>
                                          <p:spTgt spid="4"/>
                                        </p:tgtEl>
                                        <p:attrNameLst>
                                          <p:attrName>ppt_h</p:attrName>
                                        </p:attrNameLst>
                                      </p:cBhvr>
                                      <p:tavLst>
                                        <p:tav tm="0">
                                          <p:val>
                                            <p:strVal val="ppt_h"/>
                                          </p:val>
                                        </p:tav>
                                        <p:tav tm="100000">
                                          <p:val>
                                            <p:strVal val="ppt_h"/>
                                          </p:val>
                                        </p:tav>
                                      </p:tavLst>
                                    </p:anim>
                                    <p:set>
                                      <p:cBhvr>
                                        <p:cTn id="19" dur="1" fill="hold">
                                          <p:stCondLst>
                                            <p:cond delay="3999"/>
                                          </p:stCondLst>
                                        </p:cTn>
                                        <p:tgtEl>
                                          <p:spTgt spid="4"/>
                                        </p:tgtEl>
                                        <p:attrNameLst>
                                          <p:attrName>style.visibility</p:attrName>
                                        </p:attrNameLst>
                                      </p:cBhvr>
                                      <p:to>
                                        <p:strVal val="hidden"/>
                                      </p:to>
                                    </p:set>
                                  </p:childTnLst>
                                </p:cTn>
                              </p:par>
                              <p:par>
                                <p:cTn id="20" presetID="6" presetClass="exit" presetSubtype="16" fill="hold" nodeType="withEffect">
                                  <p:stCondLst>
                                    <p:cond delay="0"/>
                                  </p:stCondLst>
                                  <p:childTnLst>
                                    <p:animEffect transition="out" filter="circle(in)">
                                      <p:cBhvr>
                                        <p:cTn id="21" dur="4000"/>
                                        <p:tgtEl>
                                          <p:spTgt spid="4"/>
                                        </p:tgtEl>
                                      </p:cBhvr>
                                    </p:animEffect>
                                    <p:set>
                                      <p:cBhvr>
                                        <p:cTn id="22" dur="1" fill="hold">
                                          <p:stCondLst>
                                            <p:cond delay="3999"/>
                                          </p:stCondLst>
                                        </p:cTn>
                                        <p:tgtEl>
                                          <p:spTgt spid="4"/>
                                        </p:tgtEl>
                                        <p:attrNameLst>
                                          <p:attrName>style.visibility</p:attrName>
                                        </p:attrNameLst>
                                      </p:cBhvr>
                                      <p:to>
                                        <p:strVal val="hidden"/>
                                      </p:to>
                                    </p:set>
                                  </p:childTnLst>
                                </p:cTn>
                              </p:par>
                              <p:par>
                                <p:cTn id="23" presetID="50" presetClass="entr" presetSubtype="0" decel="100000" fill="hold" nodeType="withEffect">
                                  <p:stCondLst>
                                    <p:cond delay="0"/>
                                  </p:stCondLst>
                                  <p:childTnLst>
                                    <p:set>
                                      <p:cBhvr>
                                        <p:cTn id="24" dur="1" fill="hold">
                                          <p:stCondLst>
                                            <p:cond delay="0"/>
                                          </p:stCondLst>
                                        </p:cTn>
                                        <p:tgtEl>
                                          <p:spTgt spid="43010"/>
                                        </p:tgtEl>
                                        <p:attrNameLst>
                                          <p:attrName>style.visibility</p:attrName>
                                        </p:attrNameLst>
                                      </p:cBhvr>
                                      <p:to>
                                        <p:strVal val="visible"/>
                                      </p:to>
                                    </p:set>
                                    <p:anim calcmode="lin" valueType="num">
                                      <p:cBhvr>
                                        <p:cTn id="25" dur="4000" fill="hold"/>
                                        <p:tgtEl>
                                          <p:spTgt spid="43010"/>
                                        </p:tgtEl>
                                        <p:attrNameLst>
                                          <p:attrName>ppt_w</p:attrName>
                                        </p:attrNameLst>
                                      </p:cBhvr>
                                      <p:tavLst>
                                        <p:tav tm="0">
                                          <p:val>
                                            <p:strVal val="#ppt_w+.3"/>
                                          </p:val>
                                        </p:tav>
                                        <p:tav tm="100000">
                                          <p:val>
                                            <p:strVal val="#ppt_w"/>
                                          </p:val>
                                        </p:tav>
                                      </p:tavLst>
                                    </p:anim>
                                    <p:anim calcmode="lin" valueType="num">
                                      <p:cBhvr>
                                        <p:cTn id="26" dur="4000" fill="hold"/>
                                        <p:tgtEl>
                                          <p:spTgt spid="43010"/>
                                        </p:tgtEl>
                                        <p:attrNameLst>
                                          <p:attrName>ppt_h</p:attrName>
                                        </p:attrNameLst>
                                      </p:cBhvr>
                                      <p:tavLst>
                                        <p:tav tm="0">
                                          <p:val>
                                            <p:strVal val="#ppt_h"/>
                                          </p:val>
                                        </p:tav>
                                        <p:tav tm="100000">
                                          <p:val>
                                            <p:strVal val="#ppt_h"/>
                                          </p:val>
                                        </p:tav>
                                      </p:tavLst>
                                    </p:anim>
                                    <p:animEffect transition="in" filter="fade">
                                      <p:cBhvr>
                                        <p:cTn id="27" dur="4000"/>
                                        <p:tgtEl>
                                          <p:spTgt spid="43010"/>
                                        </p:tgtEl>
                                      </p:cBhvr>
                                    </p:animEffec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1 Imagen" descr="50 Ánade.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50 Ánade.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50 Ánade.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0 Ánade.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0 Ánade.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acceso a la Rosaleda está situado en el paseo del Pintor Rosales, frente a la calle del Buen Suceso. La mejor época para visitar la Rosaleda es, sin duda, el mes de mayo. Pero en cualquier época del año estos jardines que merecen un apacible y bello paseo.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comb/>
      </p:transition>
    </mc:Choice>
    <mc:Fallback xmlns="">
      <p:transition spd="slow" advTm="30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
                                          </p:val>
                                        </p:tav>
                                      </p:tavLst>
                                    </p:anim>
                                    <p:anim calcmode="lin" valueType="num">
                                      <p:cBhvr>
                                        <p:cTn id="7" dur="3000"/>
                                        <p:tgtEl>
                                          <p:spTgt spid="3"/>
                                        </p:tgtEl>
                                        <p:attrNameLst>
                                          <p:attrName>ppt_y</p:attrName>
                                        </p:attrNameLst>
                                      </p:cBhvr>
                                      <p:tavLst>
                                        <p:tav tm="0">
                                          <p:val>
                                            <p:strVal val="ppt_y"/>
                                          </p:val>
                                        </p:tav>
                                        <p:tav tm="100000">
                                          <p:val>
                                            <p:strVal val="ppt_y-ppt_h/2"/>
                                          </p:val>
                                        </p:tav>
                                      </p:tavLst>
                                    </p:anim>
                                    <p:anim calcmode="lin" valueType="num">
                                      <p:cBhvr>
                                        <p:cTn id="8" dur="3000"/>
                                        <p:tgtEl>
                                          <p:spTgt spid="3"/>
                                        </p:tgtEl>
                                        <p:attrNameLst>
                                          <p:attrName>ppt_w</p:attrName>
                                        </p:attrNameLst>
                                      </p:cBhvr>
                                      <p:tavLst>
                                        <p:tav tm="0">
                                          <p:val>
                                            <p:strVal val="ppt_w"/>
                                          </p:val>
                                        </p:tav>
                                        <p:tav tm="100000">
                                          <p:val>
                                            <p:strVal val="ppt_w"/>
                                          </p:val>
                                        </p:tav>
                                      </p:tavLst>
                                    </p:anim>
                                    <p:anim calcmode="lin" valueType="num">
                                      <p:cBhvr>
                                        <p:cTn id="9" dur="3000"/>
                                        <p:tgtEl>
                                          <p:spTgt spid="3"/>
                                        </p:tgtEl>
                                        <p:attrNameLst>
                                          <p:attrName>ppt_h</p:attrName>
                                        </p:attrNameLst>
                                      </p:cBhvr>
                                      <p:tavLst>
                                        <p:tav tm="0">
                                          <p:val>
                                            <p:strVal val="ppt_h"/>
                                          </p:val>
                                        </p:tav>
                                        <p:tav tm="100000">
                                          <p:val>
                                            <p:fltVal val="0"/>
                                          </p:val>
                                        </p:tav>
                                      </p:tavLst>
                                    </p:anim>
                                    <p:set>
                                      <p:cBhvr>
                                        <p:cTn id="10" dur="1" fill="hold">
                                          <p:stCondLst>
                                            <p:cond delay="2999"/>
                                          </p:stCondLst>
                                        </p:cTn>
                                        <p:tgtEl>
                                          <p:spTgt spid="3"/>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17" presetClass="exit" presetSubtype="4" fill="hold" nodeType="withEffect">
                                  <p:stCondLst>
                                    <p:cond delay="0"/>
                                  </p:stCondLst>
                                  <p:childTnLst>
                                    <p:anim calcmode="lin" valueType="num">
                                      <p:cBhvr>
                                        <p:cTn id="15" dur="3000"/>
                                        <p:tgtEl>
                                          <p:spTgt spid="4"/>
                                        </p:tgtEl>
                                        <p:attrNameLst>
                                          <p:attrName>ppt_x</p:attrName>
                                        </p:attrNameLst>
                                      </p:cBhvr>
                                      <p:tavLst>
                                        <p:tav tm="0">
                                          <p:val>
                                            <p:strVal val="ppt_x"/>
                                          </p:val>
                                        </p:tav>
                                        <p:tav tm="100000">
                                          <p:val>
                                            <p:strVal val="ppt_x"/>
                                          </p:val>
                                        </p:tav>
                                      </p:tavLst>
                                    </p:anim>
                                    <p:anim calcmode="lin" valueType="num">
                                      <p:cBhvr>
                                        <p:cTn id="16" dur="3000"/>
                                        <p:tgtEl>
                                          <p:spTgt spid="4"/>
                                        </p:tgtEl>
                                        <p:attrNameLst>
                                          <p:attrName>ppt_y</p:attrName>
                                        </p:attrNameLst>
                                      </p:cBhvr>
                                      <p:tavLst>
                                        <p:tav tm="0">
                                          <p:val>
                                            <p:strVal val="ppt_y"/>
                                          </p:val>
                                        </p:tav>
                                        <p:tav tm="100000">
                                          <p:val>
                                            <p:strVal val="ppt_y+ppt_h/2"/>
                                          </p:val>
                                        </p:tav>
                                      </p:tavLst>
                                    </p:anim>
                                    <p:anim calcmode="lin" valueType="num">
                                      <p:cBhvr>
                                        <p:cTn id="17" dur="3000"/>
                                        <p:tgtEl>
                                          <p:spTgt spid="4"/>
                                        </p:tgtEl>
                                        <p:attrNameLst>
                                          <p:attrName>ppt_w</p:attrName>
                                        </p:attrNameLst>
                                      </p:cBhvr>
                                      <p:tavLst>
                                        <p:tav tm="0">
                                          <p:val>
                                            <p:strVal val="ppt_w"/>
                                          </p:val>
                                        </p:tav>
                                        <p:tav tm="100000">
                                          <p:val>
                                            <p:strVal val="ppt_w"/>
                                          </p:val>
                                        </p:tav>
                                      </p:tavLst>
                                    </p:anim>
                                    <p:anim calcmode="lin" valueType="num">
                                      <p:cBhvr>
                                        <p:cTn id="18" dur="3000"/>
                                        <p:tgtEl>
                                          <p:spTgt spid="4"/>
                                        </p:tgtEl>
                                        <p:attrNameLst>
                                          <p:attrName>ppt_h</p:attrName>
                                        </p:attrNameLst>
                                      </p:cBhvr>
                                      <p:tavLst>
                                        <p:tav tm="0">
                                          <p:val>
                                            <p:strVal val="ppt_h"/>
                                          </p:val>
                                        </p:tav>
                                        <p:tav tm="100000">
                                          <p:val>
                                            <p:fltVal val="0"/>
                                          </p:val>
                                        </p:tav>
                                      </p:tavLst>
                                    </p:anim>
                                    <p:set>
                                      <p:cBhvr>
                                        <p:cTn id="19" dur="1" fill="hold">
                                          <p:stCondLst>
                                            <p:cond delay="2999"/>
                                          </p:stCondLst>
                                        </p:cTn>
                                        <p:tgtEl>
                                          <p:spTgt spid="4"/>
                                        </p:tgtEl>
                                        <p:attrNameLst>
                                          <p:attrName>style.visibility</p:attrName>
                                        </p:attrNameLst>
                                      </p:cBhvr>
                                      <p:to>
                                        <p:strVal val="hidden"/>
                                      </p:to>
                                    </p:set>
                                  </p:childTnLst>
                                </p:cTn>
                              </p:par>
                              <p:par>
                                <p:cTn id="20" presetID="8" presetClass="exit" presetSubtype="16" fill="hold" nodeType="withEffect">
                                  <p:stCondLst>
                                    <p:cond delay="0"/>
                                  </p:stCondLst>
                                  <p:childTnLst>
                                    <p:animEffect transition="out" filter="diamond(in)">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5"/>
                                        </p:tgtEl>
                                        <p:attrNameLst>
                                          <p:attrName>ppt_x</p:attrName>
                                        </p:attrNameLst>
                                      </p:cBhvr>
                                      <p:tavLst>
                                        <p:tav tm="0">
                                          <p:val>
                                            <p:strVal val="ppt_x"/>
                                          </p:val>
                                        </p:tav>
                                        <p:tav tm="100000">
                                          <p:val>
                                            <p:strVal val="ppt_x-ppt_w/2"/>
                                          </p:val>
                                        </p:tav>
                                      </p:tavLst>
                                    </p:anim>
                                    <p:anim calcmode="lin" valueType="num">
                                      <p:cBhvr>
                                        <p:cTn id="25" dur="3000"/>
                                        <p:tgtEl>
                                          <p:spTgt spid="5"/>
                                        </p:tgtEl>
                                        <p:attrNameLst>
                                          <p:attrName>ppt_y</p:attrName>
                                        </p:attrNameLst>
                                      </p:cBhvr>
                                      <p:tavLst>
                                        <p:tav tm="0">
                                          <p:val>
                                            <p:strVal val="ppt_y"/>
                                          </p:val>
                                        </p:tav>
                                        <p:tav tm="100000">
                                          <p:val>
                                            <p:strVal val="ppt_y"/>
                                          </p:val>
                                        </p:tav>
                                      </p:tavLst>
                                    </p:anim>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strVal val="ppt_h"/>
                                          </p:val>
                                        </p:tav>
                                      </p:tavLst>
                                    </p:anim>
                                    <p:set>
                                      <p:cBhvr>
                                        <p:cTn id="28" dur="1" fill="hold">
                                          <p:stCondLst>
                                            <p:cond delay="2999"/>
                                          </p:stCondLst>
                                        </p:cTn>
                                        <p:tgtEl>
                                          <p:spTgt spid="5"/>
                                        </p:tgtEl>
                                        <p:attrNameLst>
                                          <p:attrName>style.visibility</p:attrName>
                                        </p:attrNameLst>
                                      </p:cBhvr>
                                      <p:to>
                                        <p:strVal val="hidden"/>
                                      </p:to>
                                    </p:set>
                                  </p:childTnLst>
                                </p:cTn>
                              </p:par>
                              <p:par>
                                <p:cTn id="29" presetID="8" presetClass="exit" presetSubtype="16" fill="hold" nodeType="withEffect">
                                  <p:stCondLst>
                                    <p:cond delay="0"/>
                                  </p:stCondLst>
                                  <p:childTnLst>
                                    <p:animEffect transition="out" filter="diamond(in)">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17" presetClass="exit" presetSubtype="2" fill="hold" nodeType="withEffect">
                                  <p:stCondLst>
                                    <p:cond delay="0"/>
                                  </p:stCondLst>
                                  <p:childTnLst>
                                    <p:anim calcmode="lin" valueType="num">
                                      <p:cBhvr>
                                        <p:cTn id="33" dur="3000"/>
                                        <p:tgtEl>
                                          <p:spTgt spid="6"/>
                                        </p:tgtEl>
                                        <p:attrNameLst>
                                          <p:attrName>ppt_x</p:attrName>
                                        </p:attrNameLst>
                                      </p:cBhvr>
                                      <p:tavLst>
                                        <p:tav tm="0">
                                          <p:val>
                                            <p:strVal val="ppt_x"/>
                                          </p:val>
                                        </p:tav>
                                        <p:tav tm="100000">
                                          <p:val>
                                            <p:strVal val="ppt_x+ppt_w/2"/>
                                          </p:val>
                                        </p:tav>
                                      </p:tavLst>
                                    </p:anim>
                                    <p:anim calcmode="lin" valueType="num">
                                      <p:cBhvr>
                                        <p:cTn id="34" dur="3000"/>
                                        <p:tgtEl>
                                          <p:spTgt spid="6"/>
                                        </p:tgtEl>
                                        <p:attrNameLst>
                                          <p:attrName>ppt_y</p:attrName>
                                        </p:attrNameLst>
                                      </p:cBhvr>
                                      <p:tavLst>
                                        <p:tav tm="0">
                                          <p:val>
                                            <p:strVal val="ppt_y"/>
                                          </p:val>
                                        </p:tav>
                                        <p:tav tm="100000">
                                          <p:val>
                                            <p:strVal val="ppt_y"/>
                                          </p:val>
                                        </p:tav>
                                      </p:tavLst>
                                    </p:anim>
                                    <p:anim calcmode="lin" valueType="num">
                                      <p:cBhvr>
                                        <p:cTn id="35" dur="3000"/>
                                        <p:tgtEl>
                                          <p:spTgt spid="6"/>
                                        </p:tgtEl>
                                        <p:attrNameLst>
                                          <p:attrName>ppt_w</p:attrName>
                                        </p:attrNameLst>
                                      </p:cBhvr>
                                      <p:tavLst>
                                        <p:tav tm="0">
                                          <p:val>
                                            <p:strVal val="ppt_w"/>
                                          </p:val>
                                        </p:tav>
                                        <p:tav tm="100000">
                                          <p:val>
                                            <p:fltVal val="0"/>
                                          </p:val>
                                        </p:tav>
                                      </p:tavLst>
                                    </p:anim>
                                    <p:anim calcmode="lin" valueType="num">
                                      <p:cBhvr>
                                        <p:cTn id="36" dur="3000"/>
                                        <p:tgtEl>
                                          <p:spTgt spid="6"/>
                                        </p:tgtEl>
                                        <p:attrNameLst>
                                          <p:attrName>ppt_h</p:attrName>
                                        </p:attrNameLst>
                                      </p:cBhvr>
                                      <p:tavLst>
                                        <p:tav tm="0">
                                          <p:val>
                                            <p:strVal val="ppt_h"/>
                                          </p:val>
                                        </p:tav>
                                        <p:tav tm="100000">
                                          <p:val>
                                            <p:strVal val="ppt_h"/>
                                          </p:val>
                                        </p:tav>
                                      </p:tavLst>
                                    </p:anim>
                                    <p:set>
                                      <p:cBhvr>
                                        <p:cTn id="37" dur="1" fill="hold">
                                          <p:stCondLst>
                                            <p:cond delay="2999"/>
                                          </p:stCondLst>
                                        </p:cTn>
                                        <p:tgtEl>
                                          <p:spTgt spid="6"/>
                                        </p:tgtEl>
                                        <p:attrNameLst>
                                          <p:attrName>style.visibility</p:attrName>
                                        </p:attrNameLst>
                                      </p:cBhvr>
                                      <p:to>
                                        <p:strVal val="hidden"/>
                                      </p:to>
                                    </p:set>
                                  </p:childTnLst>
                                </p:cTn>
                              </p:par>
                              <p:par>
                                <p:cTn id="38" presetID="8" presetClass="exit" presetSubtype="16" fill="hold" nodeType="withEffect">
                                  <p:stCondLst>
                                    <p:cond delay="0"/>
                                  </p:stCondLst>
                                  <p:childTnLst>
                                    <p:animEffect transition="out" filter="diamond(in)">
                                      <p:cBhvr>
                                        <p:cTn id="39" dur="3000"/>
                                        <p:tgtEl>
                                          <p:spTgt spid="6"/>
                                        </p:tgtEl>
                                      </p:cBhvr>
                                    </p:animEffect>
                                    <p:set>
                                      <p:cBhvr>
                                        <p:cTn id="40" dur="1" fill="hold">
                                          <p:stCondLst>
                                            <p:cond delay="2999"/>
                                          </p:stCondLst>
                                        </p:cTn>
                                        <p:tgtEl>
                                          <p:spTgt spid="6"/>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46082"/>
                                        </p:tgtEl>
                                        <p:attrNameLst>
                                          <p:attrName>style.visibility</p:attrName>
                                        </p:attrNameLst>
                                      </p:cBhvr>
                                      <p:to>
                                        <p:strVal val="visible"/>
                                      </p:to>
                                    </p:set>
                                    <p:anim calcmode="lin" valueType="num">
                                      <p:cBhvr>
                                        <p:cTn id="43" dur="4000" fill="hold"/>
                                        <p:tgtEl>
                                          <p:spTgt spid="46082"/>
                                        </p:tgtEl>
                                        <p:attrNameLst>
                                          <p:attrName>ppt_w</p:attrName>
                                        </p:attrNameLst>
                                      </p:cBhvr>
                                      <p:tavLst>
                                        <p:tav tm="0">
                                          <p:val>
                                            <p:strVal val="4/3*#ppt_w"/>
                                          </p:val>
                                        </p:tav>
                                        <p:tav tm="100000">
                                          <p:val>
                                            <p:strVal val="#ppt_w"/>
                                          </p:val>
                                        </p:tav>
                                      </p:tavLst>
                                    </p:anim>
                                    <p:anim calcmode="lin" valueType="num">
                                      <p:cBhvr>
                                        <p:cTn id="44" dur="4000" fill="hold"/>
                                        <p:tgtEl>
                                          <p:spTgt spid="46082"/>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1"/>
                                          </p:val>
                                        </p:tav>
                                        <p:tav tm="100000">
                                          <p:val>
                                            <p:strVal val="#ppt_x"/>
                                          </p:val>
                                        </p:tav>
                                      </p:tavLst>
                                    </p:anim>
                                    <p:anim calcmode="lin" valueType="num">
                                      <p:cBhvr>
                                        <p:cTn id="5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0fd9476e7c0c1ff1a8d02f0b489eb29gh0.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rosaleda está en un espacio de unos 32.000 metros cuadrados dentro del Parque del Oeste de Madrid. Una ladera de dicho parque se acondicionó a modo de terraza para albergar este espacio. La disposición del jardín de rosas es totalmente regular y simétrica.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comb/>
      </p:transition>
    </mc:Choice>
    <mc:Fallback xmlns="">
      <p:transition spd="slow" advTm="32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strVal val="4/3*#ppt_w"/>
                                          </p:val>
                                        </p:tav>
                                        <p:tav tm="100000">
                                          <p:val>
                                            <p:strVal val="#ppt_w"/>
                                          </p:val>
                                        </p:tav>
                                      </p:tavLst>
                                    </p:anim>
                                    <p:anim calcmode="lin" valueType="num">
                                      <p:cBhvr>
                                        <p:cTn id="15" dur="4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Horizontal)">
                                      <p:cBhvr>
                                        <p:cTn id="18" dur="4000"/>
                                        <p:tgtEl>
                                          <p:spTgt spid="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3 Imagen" descr="54 Merenderos.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 name="1 Imagen" descr="54 Merenderos.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54 Merenderos.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01191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 Rosaleda se la conoce también como Jardín de Ramón Ortiz, porque fue su artífice. Era el jardinero mayor del Ayuntamiento de Madrid y recibió el encargo de crear este rincón maravilloso, en pleno distrito de Moncloa, en 1956.</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warp dir="i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ppt_x</p:attrName>
                                        </p:attrNameLst>
                                      </p:cBhvr>
                                      <p:tavLst>
                                        <p:tav tm="0">
                                          <p:val>
                                            <p:strVal val="#ppt_x-#ppt_w/2"/>
                                          </p:val>
                                        </p:tav>
                                        <p:tav tm="100000">
                                          <p:val>
                                            <p:strVal val="#ppt_x"/>
                                          </p:val>
                                        </p:tav>
                                      </p:tavLst>
                                    </p:anim>
                                    <p:anim calcmode="lin" valueType="num">
                                      <p:cBhvr>
                                        <p:cTn id="8" dur="4000" fill="hold"/>
                                        <p:tgtEl>
                                          <p:spTgt spid="2"/>
                                        </p:tgtEl>
                                        <p:attrNameLst>
                                          <p:attrName>ppt_y</p:attrName>
                                        </p:attrNameLst>
                                      </p:cBhvr>
                                      <p:tavLst>
                                        <p:tav tm="0">
                                          <p:val>
                                            <p:strVal val="#ppt_y"/>
                                          </p:val>
                                        </p:tav>
                                        <p:tav tm="100000">
                                          <p:val>
                                            <p:strVal val="#ppt_y"/>
                                          </p:val>
                                        </p:tav>
                                      </p:tavLst>
                                    </p:anim>
                                    <p:anim calcmode="lin" valueType="num">
                                      <p:cBhvr>
                                        <p:cTn id="9" dur="4000" fill="hold"/>
                                        <p:tgtEl>
                                          <p:spTgt spid="2"/>
                                        </p:tgtEl>
                                        <p:attrNameLst>
                                          <p:attrName>ppt_w</p:attrName>
                                        </p:attrNameLst>
                                      </p:cBhvr>
                                      <p:tavLst>
                                        <p:tav tm="0">
                                          <p:val>
                                            <p:fltVal val="0"/>
                                          </p:val>
                                        </p:tav>
                                        <p:tav tm="100000">
                                          <p:val>
                                            <p:strVal val="#ppt_w"/>
                                          </p:val>
                                        </p:tav>
                                      </p:tavLst>
                                    </p:anim>
                                    <p:anim calcmode="lin" valueType="num">
                                      <p:cBhvr>
                                        <p:cTn id="10" dur="4000" fill="hold"/>
                                        <p:tgtEl>
                                          <p:spTgt spid="2"/>
                                        </p:tgtEl>
                                        <p:attrNameLst>
                                          <p:attrName>ppt_h</p:attrName>
                                        </p:attrNameLst>
                                      </p:cBhvr>
                                      <p:tavLst>
                                        <p:tav tm="0">
                                          <p:val>
                                            <p:strVal val="#ppt_h"/>
                                          </p:val>
                                        </p:tav>
                                        <p:tav tm="100000">
                                          <p:val>
                                            <p:strVal val="#ppt_h"/>
                                          </p:val>
                                        </p:tav>
                                      </p:tavLst>
                                    </p:anim>
                                  </p:childTnLst>
                                </p:cTn>
                              </p:par>
                              <p:par>
                                <p:cTn id="11" presetID="8" presetClass="entr" presetSubtype="32"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amond(out)">
                                      <p:cBhvr>
                                        <p:cTn id="13" dur="4000"/>
                                        <p:tgtEl>
                                          <p:spTgt spid="2"/>
                                        </p:tgtEl>
                                      </p:cBhvr>
                                    </p:animEffect>
                                  </p:childTnLst>
                                </p:cTn>
                              </p:par>
                              <p:par>
                                <p:cTn id="14" presetID="17" presetClass="entr" presetSubtype="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4000" fill="hold"/>
                                        <p:tgtEl>
                                          <p:spTgt spid="3"/>
                                        </p:tgtEl>
                                        <p:attrNameLst>
                                          <p:attrName>ppt_x</p:attrName>
                                        </p:attrNameLst>
                                      </p:cBhvr>
                                      <p:tavLst>
                                        <p:tav tm="0">
                                          <p:val>
                                            <p:strVal val="#ppt_x+#ppt_w/2"/>
                                          </p:val>
                                        </p:tav>
                                        <p:tav tm="100000">
                                          <p:val>
                                            <p:strVal val="#ppt_x"/>
                                          </p:val>
                                        </p:tav>
                                      </p:tavLst>
                                    </p:anim>
                                    <p:anim calcmode="lin" valueType="num">
                                      <p:cBhvr>
                                        <p:cTn id="17" dur="4000" fill="hold"/>
                                        <p:tgtEl>
                                          <p:spTgt spid="3"/>
                                        </p:tgtEl>
                                        <p:attrNameLst>
                                          <p:attrName>ppt_y</p:attrName>
                                        </p:attrNameLst>
                                      </p:cBhvr>
                                      <p:tavLst>
                                        <p:tav tm="0">
                                          <p:val>
                                            <p:strVal val="#ppt_y"/>
                                          </p:val>
                                        </p:tav>
                                        <p:tav tm="100000">
                                          <p:val>
                                            <p:strVal val="#ppt_y"/>
                                          </p:val>
                                        </p:tav>
                                      </p:tavLst>
                                    </p:anim>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4000"/>
                                        <p:tgtEl>
                                          <p:spTgt spid="3"/>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3 Laguna Mari Pascuala.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8914" name="1 Imagen" descr="43 Laguna Mari Pascuala.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Era casi una metáfora de justicia poética, porque aquí, hasta principios del siglo XX, lo que había era el mayor vertedero de basura de Madrid. Aquí nos fuimos aproximando para entregar nuestro voto por el rosal que nos pareció más bonito, y en agradecimiento nos dieron una rosa a mi mujer y otra para mí.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14:warp dir="in"/>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38914"/>
                                        </p:tgtEl>
                                        <p:attrNameLst>
                                          <p:attrName>ppt_w</p:attrName>
                                        </p:attrNameLst>
                                      </p:cBhvr>
                                      <p:tavLst>
                                        <p:tav tm="0">
                                          <p:val>
                                            <p:strVal val="ppt_w"/>
                                          </p:val>
                                        </p:tav>
                                        <p:tav tm="100000">
                                          <p:val>
                                            <p:fltVal val="0"/>
                                          </p:val>
                                        </p:tav>
                                      </p:tavLst>
                                    </p:anim>
                                    <p:anim calcmode="lin" valueType="num">
                                      <p:cBhvr>
                                        <p:cTn id="7" dur="4000"/>
                                        <p:tgtEl>
                                          <p:spTgt spid="38914"/>
                                        </p:tgtEl>
                                        <p:attrNameLst>
                                          <p:attrName>ppt_h</p:attrName>
                                        </p:attrNameLst>
                                      </p:cBhvr>
                                      <p:tavLst>
                                        <p:tav tm="0">
                                          <p:val>
                                            <p:strVal val="ppt_h"/>
                                          </p:val>
                                        </p:tav>
                                        <p:tav tm="100000">
                                          <p:val>
                                            <p:strVal val="ppt_h"/>
                                          </p:val>
                                        </p:tav>
                                      </p:tavLst>
                                    </p:anim>
                                    <p:set>
                                      <p:cBhvr>
                                        <p:cTn id="8" dur="1" fill="hold">
                                          <p:stCondLst>
                                            <p:cond delay="3999"/>
                                          </p:stCondLst>
                                        </p:cTn>
                                        <p:tgtEl>
                                          <p:spTgt spid="38914"/>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38914"/>
                                        </p:tgtEl>
                                      </p:cBhvr>
                                    </p:animEffect>
                                    <p:set>
                                      <p:cBhvr>
                                        <p:cTn id="11" dur="1" fill="hold">
                                          <p:stCondLst>
                                            <p:cond delay="3999"/>
                                          </p:stCondLst>
                                        </p:cTn>
                                        <p:tgtEl>
                                          <p:spTgt spid="38914"/>
                                        </p:tgtEl>
                                        <p:attrNameLst>
                                          <p:attrName>style.visibility</p:attrName>
                                        </p:attrNameLst>
                                      </p:cBhvr>
                                      <p:to>
                                        <p:strVal val="hidden"/>
                                      </p:to>
                                    </p:set>
                                  </p:childTnLst>
                                </p:cTn>
                              </p:par>
                              <p:par>
                                <p:cTn id="12" presetID="8" presetClass="entr" presetSubtype="3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amond(out)">
                                      <p:cBhvr>
                                        <p:cTn id="14" dur="4000"/>
                                        <p:tgtEl>
                                          <p:spTgt spid="3"/>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1 Imagen" descr="44 Praderas y Pinares.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44 Praderas y Pinares.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44 Praderas y Pinares.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Jurado Internacional, formado por expertos de reconocido prestigio en el ámbito de la floricultura y el paisajismo, realizará una valoración de los rosales durante el día de concurso.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flythrough/>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 calcmode="lin" valueType="num">
                                      <p:cBhvr additive="base">
                                        <p:cTn id="7" dur="4000" fill="hold"/>
                                        <p:tgtEl>
                                          <p:spTgt spid="39938"/>
                                        </p:tgtEl>
                                        <p:attrNameLst>
                                          <p:attrName>ppt_x</p:attrName>
                                        </p:attrNameLst>
                                      </p:cBhvr>
                                      <p:tavLst>
                                        <p:tav tm="0">
                                          <p:val>
                                            <p:strVal val="1+#ppt_w/2"/>
                                          </p:val>
                                        </p:tav>
                                        <p:tav tm="100000">
                                          <p:val>
                                            <p:strVal val="#ppt_x"/>
                                          </p:val>
                                        </p:tav>
                                      </p:tavLst>
                                    </p:anim>
                                    <p:anim calcmode="lin" valueType="num">
                                      <p:cBhvr additive="base">
                                        <p:cTn id="8" dur="4000" fill="hold"/>
                                        <p:tgtEl>
                                          <p:spTgt spid="3993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4000" fill="hold"/>
                                        <p:tgtEl>
                                          <p:spTgt spid="3"/>
                                        </p:tgtEl>
                                        <p:attrNameLst>
                                          <p:attrName>ppt_x</p:attrName>
                                        </p:attrNameLst>
                                      </p:cBhvr>
                                      <p:tavLst>
                                        <p:tav tm="0">
                                          <p:val>
                                            <p:strVal val="0-#ppt_w/2"/>
                                          </p:val>
                                        </p:tav>
                                        <p:tav tm="100000">
                                          <p:val>
                                            <p:strVal val="#ppt_x"/>
                                          </p:val>
                                        </p:tav>
                                      </p:tavLst>
                                    </p:anim>
                                    <p:anim calcmode="lin" valueType="num">
                                      <p:cBhvr additive="base">
                                        <p:cTn id="12" dur="4000" fill="hold"/>
                                        <p:tgtEl>
                                          <p:spTgt spid="3"/>
                                        </p:tgtEl>
                                        <p:attrNameLst>
                                          <p:attrName>ppt_y</p:attrName>
                                        </p:attrNameLst>
                                      </p:cBhvr>
                                      <p:tavLst>
                                        <p:tav tm="0">
                                          <p:val>
                                            <p:strVal val="#ppt_y"/>
                                          </p:val>
                                        </p:tav>
                                        <p:tav tm="100000">
                                          <p:val>
                                            <p:strVal val="#ppt_y"/>
                                          </p:val>
                                        </p:tav>
                                      </p:tavLst>
                                    </p:anim>
                                  </p:childTnLst>
                                </p:cTn>
                              </p:par>
                              <p:par>
                                <p:cTn id="13" presetID="17"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MIS COSAS\DOCUMENTOS ANA\PAISAJES\NEVADOS\Nueva carpeta\409432__winter-wonderland-v_p.jpg"/>
          <p:cNvPicPr>
            <a:picLocks noChangeAspect="1" noChangeArrowheads="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F:\MIS COSAS\DOCUMENTOS ANA\PAISAJES\NEVADOS\Nueva carpeta\115587__after-the-storm_p.jpg"/>
          <p:cNvPicPr>
            <a:picLocks noChangeAspect="1" noChangeArrowheads="1"/>
          </p:cNvPicPr>
          <p:nvPr/>
        </p:nvPicPr>
        <p:blipFill>
          <a:blip r:embed="rId3" cstate="print"/>
          <a:srcRect r="50000"/>
          <a:stretch>
            <a:fillRect/>
          </a:stretch>
        </p:blipFill>
        <p:spPr bwMode="auto">
          <a:xfrm>
            <a:off x="0" y="0"/>
            <a:ext cx="4572000" cy="5143500"/>
          </a:xfrm>
          <a:prstGeom prst="rect">
            <a:avLst/>
          </a:prstGeom>
          <a:noFill/>
          <a:ln w="9525">
            <a:noFill/>
            <a:miter lim="800000"/>
            <a:headEnd/>
            <a:tailEnd/>
          </a:ln>
        </p:spPr>
      </p:pic>
      <p:pic>
        <p:nvPicPr>
          <p:cNvPr id="5" name="Picture 2" descr="F:\MIS COSAS\DOCUMENTOS ANA\PAISAJES\NEVADOS\Nueva carpeta\115587__after-the-storm_p.jpg"/>
          <p:cNvPicPr>
            <a:picLocks noChangeAspect="1" noChangeArrowheads="1"/>
          </p:cNvPicPr>
          <p:nvPr/>
        </p:nvPicPr>
        <p:blipFill>
          <a:blip r:embed="rId3" cstate="print"/>
          <a:srcRect l="50000"/>
          <a:stretch>
            <a:fillRect/>
          </a:stretch>
        </p:blipFill>
        <p:spPr bwMode="auto">
          <a:xfrm>
            <a:off x="4572000" y="0"/>
            <a:ext cx="4572000" cy="5143500"/>
          </a:xfrm>
          <a:prstGeom prst="rect">
            <a:avLst/>
          </a:prstGeom>
          <a:noFill/>
          <a:ln w="9525">
            <a:noFill/>
            <a:miter lim="800000"/>
            <a:headEnd/>
            <a:tailEnd/>
          </a:ln>
        </p:spPr>
      </p:pic>
      <p:pic>
        <p:nvPicPr>
          <p:cNvPr id="6" name="Picture 2" descr="F:\MIS COSAS\DOCUMENTOS ANA\PAISAJES\NEVADOS\Nueva carpeta\115587__after-the-storm_p.jpg"/>
          <p:cNvPicPr>
            <a:picLocks noChangeAspect="1" noChangeArrowheads="1"/>
          </p:cNvPicPr>
          <p:nvPr/>
        </p:nvPicPr>
        <p:blipFill>
          <a:blip r:embed="rId3" cstate="print"/>
          <a:srcRect r="50000"/>
          <a:stretch>
            <a:fillRect/>
          </a:stretch>
        </p:blipFill>
        <p:spPr bwMode="auto">
          <a:xfrm>
            <a:off x="0" y="0"/>
            <a:ext cx="4572000" cy="5143500"/>
          </a:xfrm>
          <a:prstGeom prst="rect">
            <a:avLst/>
          </a:prstGeom>
          <a:noFill/>
          <a:ln w="9525">
            <a:noFill/>
            <a:miter lim="800000"/>
            <a:headEnd/>
            <a:tailEnd/>
          </a:ln>
        </p:spPr>
      </p:pic>
      <p:pic>
        <p:nvPicPr>
          <p:cNvPr id="7" name="Picture 2" descr="F:\MIS COSAS\DOCUMENTOS ANA\PAISAJES\NEVADOS\Nueva carpeta\115587__after-the-storm_p.jpg"/>
          <p:cNvPicPr>
            <a:picLocks noChangeAspect="1" noChangeArrowheads="1"/>
          </p:cNvPicPr>
          <p:nvPr/>
        </p:nvPicPr>
        <p:blipFill>
          <a:blip r:embed="rId3" cstate="print"/>
          <a:srcRect l="50000"/>
          <a:stretch>
            <a:fillRect/>
          </a:stretch>
        </p:blipFill>
        <p:spPr bwMode="auto">
          <a:xfrm>
            <a:off x="4572000" y="0"/>
            <a:ext cx="4572000" cy="5143500"/>
          </a:xfrm>
          <a:prstGeom prst="rect">
            <a:avLst/>
          </a:prstGeom>
          <a:noFill/>
          <a:ln w="9525">
            <a:noFill/>
            <a:miter lim="800000"/>
            <a:headEnd/>
            <a:tailEnd/>
          </a:ln>
        </p:spPr>
      </p:pic>
      <p:sp>
        <p:nvSpPr>
          <p:cNvPr id="8" name="7 CuadroTexto"/>
          <p:cNvSpPr txBox="1"/>
          <p:nvPr/>
        </p:nvSpPr>
        <p:spPr>
          <a:xfrm>
            <a:off x="395536" y="4299942"/>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votaciones han de unirse a las de la Comisión Permanente para decidir la mejor rosa nueva del año en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flythrough/>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 calcmode="lin" valueType="num">
                                      <p:cBhvr>
                                        <p:cTn id="19" dur="5000" fill="hold"/>
                                        <p:tgtEl>
                                          <p:spTgt spid="3074"/>
                                        </p:tgtEl>
                                        <p:attrNameLst>
                                          <p:attrName>ppt_w</p:attrName>
                                        </p:attrNameLst>
                                      </p:cBhvr>
                                      <p:tavLst>
                                        <p:tav tm="0">
                                          <p:val>
                                            <p:strVal val="4/3*#ppt_w"/>
                                          </p:val>
                                        </p:tav>
                                        <p:tav tm="100000">
                                          <p:val>
                                            <p:strVal val="#ppt_w"/>
                                          </p:val>
                                        </p:tav>
                                      </p:tavLst>
                                    </p:anim>
                                    <p:anim calcmode="lin" valueType="num">
                                      <p:cBhvr>
                                        <p:cTn id="20" dur="5000" fill="hold"/>
                                        <p:tgtEl>
                                          <p:spTgt spid="3074"/>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2 Flores del parque.jpg"/>
          <p:cNvPicPr>
            <a:picLocks noChangeAspect="1"/>
          </p:cNvPicPr>
          <p:nvPr/>
        </p:nvPicPr>
        <p:blipFill>
          <a:blip r:embed="rId2" cstate="print"/>
          <a:stretch>
            <a:fillRect/>
          </a:stretch>
        </p:blipFill>
        <p:spPr bwMode="auto">
          <a:xfrm>
            <a:off x="-5659" y="0"/>
            <a:ext cx="9155316" cy="574084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1746" name="1 Imagen" descr="31 Flores del parque.jpg"/>
          <p:cNvPicPr>
            <a:picLocks noGrp="1" noChangeAspect="1"/>
          </p:cNvPicPr>
          <p:nvPr isPhoto="1"/>
        </p:nvPicPr>
        <p:blipFill>
          <a:blip r:embed="rId2" cstate="print"/>
          <a:stretch>
            <a:fillRect/>
          </a:stretch>
        </p:blipFill>
        <p:spPr bwMode="auto">
          <a:xfrm>
            <a:off x="0" y="6350"/>
            <a:ext cx="9144000" cy="57337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01191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al puesto de votación de rosales, en la parte superior del jardín, hay una fuente presidida por una ninfa de pie, una escultura desnuda de corte romántico.</a:t>
            </a:r>
          </a:p>
          <a:p>
            <a:r>
              <a:rPr lang="es-ES" i="1" dirty="0" smtClean="0">
                <a:effectLst>
                  <a:glow rad="101600">
                    <a:srgbClr val="C00000">
                      <a:alpha val="60000"/>
                    </a:srgbClr>
                  </a:glow>
                  <a:outerShdw blurRad="38100" dist="38100" dir="2700000" algn="tl">
                    <a:srgbClr val="000000">
                      <a:alpha val="43137"/>
                    </a:srgbClr>
                  </a:outerShdw>
                </a:effectLst>
              </a:rPr>
              <a:t>Su nombre: Fuente de la Juventud.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5000">
        <p15:prstTrans prst="curtains"/>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fade">
                                      <p:cBhvr>
                                        <p:cTn id="7" dur="4000"/>
                                        <p:tgtEl>
                                          <p:spTgt spid="3174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31746"/>
                                        </p:tgtEl>
                                        <p:attrNameLst>
                                          <p:attrName>style.visibility</p:attrName>
                                        </p:attrNameLst>
                                      </p:cBhvr>
                                      <p:to>
                                        <p:strVal val="visible"/>
                                      </p:to>
                                    </p:set>
                                    <p:anim calcmode="lin" valueType="num">
                                      <p:cBhvr>
                                        <p:cTn id="10" dur="4000" fill="hold"/>
                                        <p:tgtEl>
                                          <p:spTgt spid="31746"/>
                                        </p:tgtEl>
                                        <p:attrNameLst>
                                          <p:attrName>ppt_w</p:attrName>
                                        </p:attrNameLst>
                                      </p:cBhvr>
                                      <p:tavLst>
                                        <p:tav tm="0">
                                          <p:val>
                                            <p:strVal val="#ppt_w+.3"/>
                                          </p:val>
                                        </p:tav>
                                        <p:tav tm="100000">
                                          <p:val>
                                            <p:strVal val="#ppt_w"/>
                                          </p:val>
                                        </p:tav>
                                      </p:tavLst>
                                    </p:anim>
                                    <p:anim calcmode="lin" valueType="num">
                                      <p:cBhvr>
                                        <p:cTn id="11" dur="4000" fill="hold"/>
                                        <p:tgtEl>
                                          <p:spTgt spid="31746"/>
                                        </p:tgtEl>
                                        <p:attrNameLst>
                                          <p:attrName>ppt_h</p:attrName>
                                        </p:attrNameLst>
                                      </p:cBhvr>
                                      <p:tavLst>
                                        <p:tav tm="0">
                                          <p:val>
                                            <p:strVal val="#ppt_h"/>
                                          </p:val>
                                        </p:tav>
                                        <p:tav tm="100000">
                                          <p:val>
                                            <p:strVal val="#ppt_h"/>
                                          </p:val>
                                        </p:tav>
                                      </p:tavLst>
                                    </p:anim>
                                    <p:animEffect transition="in" filter="fade">
                                      <p:cBhvr>
                                        <p:cTn id="12" dur="4000"/>
                                        <p:tgtEl>
                                          <p:spTgt spid="31746"/>
                                        </p:tgtEl>
                                      </p:cBhvr>
                                    </p:animEffect>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4000"/>
                                        <p:tgtEl>
                                          <p:spTgt spid="3"/>
                                        </p:tgtEl>
                                      </p:cBhvr>
                                    </p:animEffect>
                                  </p:childTnLst>
                                </p:cTn>
                              </p:par>
                              <p:par>
                                <p:cTn id="16" presetID="55"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ppt_w</p:attrName>
                                        </p:attrNameLst>
                                      </p:cBhvr>
                                      <p:tavLst>
                                        <p:tav tm="0">
                                          <p:val>
                                            <p:strVal val="#ppt_w*0.70"/>
                                          </p:val>
                                        </p:tav>
                                        <p:tav tm="100000">
                                          <p:val>
                                            <p:strVal val="#ppt_w"/>
                                          </p:val>
                                        </p:tav>
                                      </p:tavLst>
                                    </p:anim>
                                    <p:anim calcmode="lin" valueType="num">
                                      <p:cBhvr>
                                        <p:cTn id="19" dur="4000" fill="hold"/>
                                        <p:tgtEl>
                                          <p:spTgt spid="3"/>
                                        </p:tgtEl>
                                        <p:attrNameLst>
                                          <p:attrName>ppt_h</p:attrName>
                                        </p:attrNameLst>
                                      </p:cBhvr>
                                      <p:tavLst>
                                        <p:tav tm="0">
                                          <p:val>
                                            <p:strVal val="#ppt_h"/>
                                          </p:val>
                                        </p:tav>
                                        <p:tav tm="100000">
                                          <p:val>
                                            <p:strVal val="#ppt_h"/>
                                          </p:val>
                                        </p:tav>
                                      </p:tavLst>
                                    </p:anim>
                                    <p:animEffect transition="in" filter="fade">
                                      <p:cBhvr>
                                        <p:cTn id="20" dur="4000"/>
                                        <p:tgtEl>
                                          <p:spTgt spid="3"/>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1 Imagen" descr="45 Caminos y senderos.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45 Caminos y senderos.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es conocida como la Fuente Preñada, es del año 1955. Debe su nombre de “preñada” por la forma abultada del pilón. También se le denomina “Fuente de la Juventud” por la escultura de </a:t>
            </a:r>
            <a:r>
              <a:rPr lang="es-ES" i="1" dirty="0" err="1" smtClean="0">
                <a:effectLst>
                  <a:glow rad="101600">
                    <a:srgbClr val="C00000">
                      <a:alpha val="60000"/>
                    </a:srgbClr>
                  </a:glow>
                  <a:outerShdw blurRad="38100" dist="38100" dir="2700000" algn="tl">
                    <a:srgbClr val="000000">
                      <a:alpha val="43137"/>
                    </a:srgbClr>
                  </a:outerShdw>
                </a:effectLst>
              </a:rPr>
              <a:t>venus</a:t>
            </a:r>
            <a:r>
              <a:rPr lang="es-ES" i="1" dirty="0" smtClean="0">
                <a:effectLst>
                  <a:glow rad="101600">
                    <a:srgbClr val="C00000">
                      <a:alpha val="60000"/>
                    </a:srgbClr>
                  </a:glow>
                  <a:outerShdw blurRad="38100" dist="38100" dir="2700000" algn="tl">
                    <a:srgbClr val="000000">
                      <a:alpha val="43137"/>
                    </a:srgbClr>
                  </a:outerShdw>
                </a:effectLst>
              </a:rPr>
              <a:t> desnuda de mármol blanco que emerge desde las aguas.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wedge">
                                      <p:cBhvr>
                                        <p:cTn id="7" dur="4000"/>
                                        <p:tgtEl>
                                          <p:spTgt spid="40962"/>
                                        </p:tgtEl>
                                      </p:cBhvr>
                                    </p:animEffect>
                                  </p:childTnLst>
                                </p:cTn>
                              </p:par>
                              <p:par>
                                <p:cTn id="8" presetID="23" presetClass="entr" presetSubtype="288" fill="hold" nodeType="withEffect">
                                  <p:stCondLst>
                                    <p:cond delay="0"/>
                                  </p:stCondLst>
                                  <p:childTnLst>
                                    <p:set>
                                      <p:cBhvr>
                                        <p:cTn id="9" dur="1" fill="hold">
                                          <p:stCondLst>
                                            <p:cond delay="0"/>
                                          </p:stCondLst>
                                        </p:cTn>
                                        <p:tgtEl>
                                          <p:spTgt spid="40962"/>
                                        </p:tgtEl>
                                        <p:attrNameLst>
                                          <p:attrName>style.visibility</p:attrName>
                                        </p:attrNameLst>
                                      </p:cBhvr>
                                      <p:to>
                                        <p:strVal val="visible"/>
                                      </p:to>
                                    </p:set>
                                    <p:anim calcmode="lin" valueType="num">
                                      <p:cBhvr>
                                        <p:cTn id="10" dur="4000" fill="hold"/>
                                        <p:tgtEl>
                                          <p:spTgt spid="40962"/>
                                        </p:tgtEl>
                                        <p:attrNameLst>
                                          <p:attrName>ppt_w</p:attrName>
                                        </p:attrNameLst>
                                      </p:cBhvr>
                                      <p:tavLst>
                                        <p:tav tm="0">
                                          <p:val>
                                            <p:strVal val="4/3*#ppt_w"/>
                                          </p:val>
                                        </p:tav>
                                        <p:tav tm="100000">
                                          <p:val>
                                            <p:strVal val="#ppt_w"/>
                                          </p:val>
                                        </p:tav>
                                      </p:tavLst>
                                    </p:anim>
                                    <p:anim calcmode="lin" valueType="num">
                                      <p:cBhvr>
                                        <p:cTn id="11" dur="4000" fill="hold"/>
                                        <p:tgtEl>
                                          <p:spTgt spid="40962"/>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4000"/>
                                        <p:tgtEl>
                                          <p:spTgt spid="3"/>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2.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179388" y="141288"/>
            <a:ext cx="8785225" cy="4860925"/>
          </a:xfrm>
          <a:prstGeom prst="rect">
            <a:avLst/>
          </a:prstGeom>
          <a:solidFill>
            <a:schemeClr val="accent2">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endParaRPr>
          </a:p>
        </p:txBody>
      </p:sp>
      <p:pic>
        <p:nvPicPr>
          <p:cNvPr id="6" name="5 Imagen" descr="42.jpg"/>
          <p:cNvPicPr>
            <a:picLocks noChangeAspect="1"/>
          </p:cNvPicPr>
          <p:nvPr/>
        </p:nvPicPr>
        <p:blipFill>
          <a:blip r:embed="rId2" cstate="print"/>
          <a:stretch>
            <a:fillRect/>
          </a:stretch>
        </p:blipFill>
        <p:spPr bwMode="auto">
          <a:xfrm>
            <a:off x="395536" y="411163"/>
            <a:ext cx="8352927" cy="43211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mejor época es abril, mayo y junio, pero ya hemos dicho que La Rosaleda abre siempre y es un sitio perfecto tanto para un paseo relajante a solas como para uno más animado con niños.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isContent="1"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1" presetClass="exit" presetSubtype="4" fill="hold" grpId="0" nodeType="withEffect">
                                  <p:stCondLst>
                                    <p:cond delay="0"/>
                                  </p:stCondLst>
                                  <p:childTnLst>
                                    <p:animEffect transition="out" filter="wheel(4)">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2/3*#ppt_w"/>
                                          </p:val>
                                        </p:tav>
                                        <p:tav tm="100000">
                                          <p:val>
                                            <p:strVal val="#ppt_w"/>
                                          </p:val>
                                        </p:tav>
                                      </p:tavLst>
                                    </p:anim>
                                    <p:anim calcmode="lin" valueType="num">
                                      <p:cBhvr>
                                        <p:cTn id="14" dur="4000" fill="hold"/>
                                        <p:tgtEl>
                                          <p:spTgt spid="5"/>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out)">
                                      <p:cBhvr>
                                        <p:cTn id="17" dur="4000"/>
                                        <p:tgtEl>
                                          <p:spTgt spid="5"/>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3.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3.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71950"/>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rosas están etiquetadas casi todas para que sepamos qué especie es si no sabemos mucho, acabamos mezclando nombres, pero siempre se aprende.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window dir="vert"/>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9" presetClass="exit" presetSubtype="0" fill="hold" nodeType="withEffect">
                                  <p:stCondLst>
                                    <p:cond delay="0"/>
                                  </p:stCondLst>
                                  <p:childTnLst>
                                    <p:anim calcmode="lin" valueType="num">
                                      <p:cBhvr>
                                        <p:cTn id="10" dur="4000"/>
                                        <p:tgtEl>
                                          <p:spTgt spid="5"/>
                                        </p:tgtEl>
                                        <p:attrNameLst>
                                          <p:attrName>ppt_x</p:attrName>
                                        </p:attrNameLst>
                                      </p:cBhvr>
                                      <p:tavLst>
                                        <p:tav tm="0">
                                          <p:val>
                                            <p:strVal val="ppt_x"/>
                                          </p:val>
                                        </p:tav>
                                        <p:tav tm="100000">
                                          <p:val>
                                            <p:strVal val="ppt_x-.2"/>
                                          </p:val>
                                        </p:tav>
                                      </p:tavLst>
                                    </p:anim>
                                    <p:anim calcmode="lin" valueType="num">
                                      <p:cBhvr>
                                        <p:cTn id="11" dur="4000"/>
                                        <p:tgtEl>
                                          <p:spTgt spid="5"/>
                                        </p:tgtEl>
                                        <p:attrNameLst>
                                          <p:attrName>ppt_y</p:attrName>
                                        </p:attrNameLst>
                                      </p:cBhvr>
                                      <p:tavLst>
                                        <p:tav tm="0">
                                          <p:val>
                                            <p:strVal val="ppt_y"/>
                                          </p:val>
                                        </p:tav>
                                        <p:tav tm="100000">
                                          <p:val>
                                            <p:strVal val="ppt_y"/>
                                          </p:val>
                                        </p:tav>
                                      </p:tavLst>
                                    </p:anim>
                                    <p:animEffect transition="out" filter="fade">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2 Laguna de la Recomba.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8130" name="1 Imagen" descr="52 Laguna de la Recomba.jpg"/>
          <p:cNvPicPr>
            <a:picLocks noGrp="1" noChangeAspect="1"/>
          </p:cNvPicPr>
          <p:nvPr isPhoto="1"/>
        </p:nvPicPr>
        <p:blipFill>
          <a:blip r:embed="rId2" cstate="print"/>
          <a:stretch>
            <a:fillRect/>
          </a:stretch>
        </p:blipFill>
        <p:spPr bwMode="auto">
          <a:xfrm>
            <a:off x="0" y="1"/>
            <a:ext cx="9144000" cy="513397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3795886"/>
            <a:ext cx="8558753"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parte central, la rosaleda tiene un pequeño estanque con nenúfares, y al </a:t>
            </a:r>
          </a:p>
          <a:p>
            <a:r>
              <a:rPr lang="es-ES" i="1" dirty="0" smtClean="0">
                <a:effectLst>
                  <a:glow rad="101600">
                    <a:srgbClr val="C00000">
                      <a:alpha val="60000"/>
                    </a:srgbClr>
                  </a:glow>
                  <a:outerShdw blurRad="38100" dist="38100" dir="2700000" algn="tl">
                    <a:srgbClr val="000000">
                      <a:alpha val="43137"/>
                    </a:srgbClr>
                  </a:outerShdw>
                </a:effectLst>
              </a:rPr>
              <a:t>fondo detrás del público podemos ver la Fuente de la Juventud, obra de Federico </a:t>
            </a:r>
          </a:p>
          <a:p>
            <a:r>
              <a:rPr lang="es-ES" i="1" dirty="0" err="1" smtClean="0">
                <a:effectLst>
                  <a:glow rad="101600">
                    <a:srgbClr val="C00000">
                      <a:alpha val="60000"/>
                    </a:srgbClr>
                  </a:glow>
                  <a:outerShdw blurRad="38100" dist="38100" dir="2700000" algn="tl">
                    <a:srgbClr val="000000">
                      <a:alpha val="43137"/>
                    </a:srgbClr>
                  </a:outerShdw>
                </a:effectLst>
              </a:rPr>
              <a:t>Coullant</a:t>
            </a:r>
            <a:r>
              <a:rPr lang="es-ES" i="1" dirty="0" smtClean="0">
                <a:effectLst>
                  <a:glow rad="101600">
                    <a:srgbClr val="C00000">
                      <a:alpha val="60000"/>
                    </a:srgbClr>
                  </a:glow>
                  <a:outerShdw blurRad="38100" dist="38100" dir="2700000" algn="tl">
                    <a:srgbClr val="000000">
                      <a:alpha val="43137"/>
                    </a:srgbClr>
                  </a:outerShdw>
                </a:effectLst>
              </a:rPr>
              <a:t> Valera, autor también de la Victoria Alada que culmina el edificio </a:t>
            </a:r>
          </a:p>
          <a:p>
            <a:r>
              <a:rPr lang="es-ES" i="1" dirty="0" smtClean="0">
                <a:effectLst>
                  <a:glow rad="101600">
                    <a:srgbClr val="C00000">
                      <a:alpha val="60000"/>
                    </a:srgbClr>
                  </a:glow>
                  <a:outerShdw blurRad="38100" dist="38100" dir="2700000" algn="tl">
                    <a:srgbClr val="000000">
                      <a:alpha val="43137"/>
                    </a:srgbClr>
                  </a:outerShdw>
                </a:effectLst>
              </a:rPr>
              <a:t>Metrópolis en la Gran Vía.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window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0"/>
                                  </p:stCondLst>
                                  <p:childTnLst>
                                    <p:animEffect transition="out" filter="wheel(1)">
                                      <p:cBhvr>
                                        <p:cTn id="6" dur="4000"/>
                                        <p:tgtEl>
                                          <p:spTgt spid="48130"/>
                                        </p:tgtEl>
                                      </p:cBhvr>
                                    </p:animEffect>
                                    <p:set>
                                      <p:cBhvr>
                                        <p:cTn id="7" dur="1" fill="hold">
                                          <p:stCondLst>
                                            <p:cond delay="3999"/>
                                          </p:stCondLst>
                                        </p:cTn>
                                        <p:tgtEl>
                                          <p:spTgt spid="48130"/>
                                        </p:tgtEl>
                                        <p:attrNameLst>
                                          <p:attrName>style.visibility</p:attrName>
                                        </p:attrNameLst>
                                      </p:cBhvr>
                                      <p:to>
                                        <p:strVal val="hidden"/>
                                      </p:to>
                                    </p:set>
                                  </p:childTnLst>
                                </p:cTn>
                              </p:par>
                              <p:par>
                                <p:cTn id="8" presetID="55" presetClass="exit" presetSubtype="0" fill="hold" nodeType="withEffect">
                                  <p:stCondLst>
                                    <p:cond delay="0"/>
                                  </p:stCondLst>
                                  <p:childTnLst>
                                    <p:anim calcmode="lin" valueType="num">
                                      <p:cBhvr>
                                        <p:cTn id="9" dur="4000"/>
                                        <p:tgtEl>
                                          <p:spTgt spid="48130"/>
                                        </p:tgtEl>
                                        <p:attrNameLst>
                                          <p:attrName>ppt_w</p:attrName>
                                        </p:attrNameLst>
                                      </p:cBhvr>
                                      <p:tavLst>
                                        <p:tav tm="0">
                                          <p:val>
                                            <p:strVal val="ppt_w"/>
                                          </p:val>
                                        </p:tav>
                                        <p:tav tm="100000">
                                          <p:val>
                                            <p:strVal val="ppt_w*0.70"/>
                                          </p:val>
                                        </p:tav>
                                      </p:tavLst>
                                    </p:anim>
                                    <p:anim calcmode="lin" valueType="num">
                                      <p:cBhvr>
                                        <p:cTn id="10" dur="4000"/>
                                        <p:tgtEl>
                                          <p:spTgt spid="48130"/>
                                        </p:tgtEl>
                                        <p:attrNameLst>
                                          <p:attrName>ppt_h</p:attrName>
                                        </p:attrNameLst>
                                      </p:cBhvr>
                                      <p:tavLst>
                                        <p:tav tm="0">
                                          <p:val>
                                            <p:strVal val="ppt_h"/>
                                          </p:val>
                                        </p:tav>
                                        <p:tav tm="100000">
                                          <p:val>
                                            <p:strVal val="ppt_h"/>
                                          </p:val>
                                        </p:tav>
                                      </p:tavLst>
                                    </p:anim>
                                    <p:animEffect transition="out" filter="fade">
                                      <p:cBhvr>
                                        <p:cTn id="11" dur="4000"/>
                                        <p:tgtEl>
                                          <p:spTgt spid="48130"/>
                                        </p:tgtEl>
                                      </p:cBhvr>
                                    </p:animEffect>
                                    <p:set>
                                      <p:cBhvr>
                                        <p:cTn id="12" dur="1" fill="hold">
                                          <p:stCondLst>
                                            <p:cond delay="3999"/>
                                          </p:stCondLst>
                                        </p:cTn>
                                        <p:tgtEl>
                                          <p:spTgt spid="48130"/>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4000"/>
                                        <p:tgtEl>
                                          <p:spTgt spid="3"/>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9 Vegetación de ribera y camino.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299942"/>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Varios estanques con nenúfares componen una estampa idílica. La Fuente de la Primavera, es un elemento decorativo no vegetal del jardín.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prism isContent="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ppt_x</p:attrName>
                                        </p:attrNameLst>
                                      </p:cBhvr>
                                      <p:tavLst>
                                        <p:tav tm="0">
                                          <p:val>
                                            <p:strVal val="#ppt_x"/>
                                          </p:val>
                                        </p:tav>
                                        <p:tav tm="100000">
                                          <p:val>
                                            <p:strVal val="#ppt_x"/>
                                          </p:val>
                                        </p:tav>
                                      </p:tavLst>
                                    </p:anim>
                                    <p:anim calcmode="lin" valueType="num">
                                      <p:cBhvr>
                                        <p:cTn id="8" dur="4000" fill="hold"/>
                                        <p:tgtEl>
                                          <p:spTgt spid="3"/>
                                        </p:tgtEl>
                                        <p:attrNameLst>
                                          <p:attrName>ppt_y</p:attrName>
                                        </p:attrNameLst>
                                      </p:cBhvr>
                                      <p:tavLst>
                                        <p:tav tm="0">
                                          <p:val>
                                            <p:strVal val="#ppt_y+#ppt_h/2"/>
                                          </p:val>
                                        </p:tav>
                                        <p:tav tm="100000">
                                          <p:val>
                                            <p:strVal val="#ppt_y"/>
                                          </p:val>
                                        </p:tav>
                                      </p:tavLst>
                                    </p:anim>
                                    <p:anim calcmode="lin" valueType="num">
                                      <p:cBhvr>
                                        <p:cTn id="9" dur="4000" fill="hold"/>
                                        <p:tgtEl>
                                          <p:spTgt spid="3"/>
                                        </p:tgtEl>
                                        <p:attrNameLst>
                                          <p:attrName>ppt_w</p:attrName>
                                        </p:attrNameLst>
                                      </p:cBhvr>
                                      <p:tavLst>
                                        <p:tav tm="0">
                                          <p:val>
                                            <p:strVal val="#ppt_w"/>
                                          </p:val>
                                        </p:tav>
                                        <p:tav tm="100000">
                                          <p:val>
                                            <p:strVal val="#ppt_w"/>
                                          </p:val>
                                        </p:tav>
                                      </p:tavLst>
                                    </p:anim>
                                    <p:anim calcmode="lin" valueType="num">
                                      <p:cBhvr>
                                        <p:cTn id="10" dur="4000" fill="hold"/>
                                        <p:tgtEl>
                                          <p:spTgt spid="3"/>
                                        </p:tgtEl>
                                        <p:attrNameLst>
                                          <p:attrName>ppt_h</p:attrName>
                                        </p:attrNameLst>
                                      </p:cBhvr>
                                      <p:tavLst>
                                        <p:tav tm="0">
                                          <p:val>
                                            <p:fltVal val="0"/>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vertical)">
                                      <p:cBhvr>
                                        <p:cTn id="13" dur="4000"/>
                                        <p:tgtEl>
                                          <p:spTgt spid="3"/>
                                        </p:tgtEl>
                                      </p:cBhvr>
                                    </p:animEffect>
                                  </p:childTnLst>
                                </p:cTn>
                              </p:par>
                              <p:par>
                                <p:cTn id="14" presetID="8" presetClass="emph" presetSubtype="0" fill="hold" nodeType="withEffect">
                                  <p:stCondLst>
                                    <p:cond delay="0"/>
                                  </p:stCondLst>
                                  <p:childTnLst>
                                    <p:animRot by="21600000">
                                      <p:cBhvr>
                                        <p:cTn id="15" dur="3000" fill="hold"/>
                                        <p:tgtEl>
                                          <p:spTgt spid="3"/>
                                        </p:tgtEl>
                                        <p:attrNameLst>
                                          <p:attrName>r</p:attrName>
                                        </p:attrNameLst>
                                      </p:cBhvr>
                                    </p:animRo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0 La soledad del corredor de fondo.jpg"/>
          <p:cNvPicPr>
            <a:picLocks noChangeAspect="1"/>
          </p:cNvPicPr>
          <p:nvPr/>
        </p:nvPicPr>
        <p:blipFill>
          <a:blip r:embed="rId2" cstate="print"/>
          <a:stretch>
            <a:fillRect/>
          </a:stretch>
        </p:blipFill>
        <p:spPr bwMode="auto">
          <a:xfrm>
            <a:off x="11288" y="6350"/>
            <a:ext cx="9121423"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0 La soledad del corredor de fondo.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0 La soledad del corredor de fondo.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467544"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ambos lados de ella, toda una zona cubierta con rosales trepadores que dan sombra a los bancos en los que los paseantes pueden sentarse y disfrutar de este espectáculo sensorial maravilloso.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isContent="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4000"/>
                                        <p:tgtEl>
                                          <p:spTgt spid="5"/>
                                        </p:tgtEl>
                                      </p:cBhvr>
                                    </p:animEffect>
                                  </p:childTnLst>
                                </p:cTn>
                              </p:par>
                              <p:par>
                                <p:cTn id="11" presetID="3"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4000"/>
                                        <p:tgtEl>
                                          <p:spTgt spid="6"/>
                                        </p:tgtEl>
                                      </p:cBhvr>
                                    </p:animEffect>
                                  </p:childTnLst>
                                </p:cTn>
                              </p:par>
                              <p:par>
                                <p:cTn id="14" presetID="8" presetClass="entr" presetSubtype="1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in)">
                                      <p:cBhvr>
                                        <p:cTn id="16" dur="4000"/>
                                        <p:tgtEl>
                                          <p:spTgt spid="6"/>
                                        </p:tgtEl>
                                      </p:cBhvr>
                                    </p:animEffect>
                                  </p:childTnLst>
                                </p:cTn>
                              </p:par>
                              <p:par>
                                <p:cTn id="17" presetID="14" presetClass="entr" presetSubtype="5"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vertical)">
                                      <p:cBhvr>
                                        <p:cTn id="19" dur="4000"/>
                                        <p:tgtEl>
                                          <p:spTgt spid="7"/>
                                        </p:tgtEl>
                                      </p:cBhvr>
                                    </p:animEffect>
                                  </p:childTnLst>
                                </p:cTn>
                              </p:par>
                              <p:par>
                                <p:cTn id="20" presetID="23" presetClass="entr" presetSubtype="27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4000" fill="hold"/>
                                        <p:tgtEl>
                                          <p:spTgt spid="7"/>
                                        </p:tgtEl>
                                        <p:attrNameLst>
                                          <p:attrName>ppt_w</p:attrName>
                                        </p:attrNameLst>
                                      </p:cBhvr>
                                      <p:tavLst>
                                        <p:tav tm="0">
                                          <p:val>
                                            <p:strVal val="2/3*#ppt_w"/>
                                          </p:val>
                                        </p:tav>
                                        <p:tav tm="100000">
                                          <p:val>
                                            <p:strVal val="#ppt_w"/>
                                          </p:val>
                                        </p:tav>
                                      </p:tavLst>
                                    </p:anim>
                                    <p:anim calcmode="lin" valueType="num">
                                      <p:cBhvr>
                                        <p:cTn id="23" dur="4000" fill="hold"/>
                                        <p:tgtEl>
                                          <p:spTgt spid="7"/>
                                        </p:tgtEl>
                                        <p:attrNameLst>
                                          <p:attrName>ppt_h</p:attrName>
                                        </p:attrNameLst>
                                      </p:cBhvr>
                                      <p:tavLst>
                                        <p:tav tm="0">
                                          <p:val>
                                            <p:strVal val="2/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MIS COSAS\DOCUMENTOS ANA\PAISAJES\NEVADOS\Nueva carpeta\1040203__red-rose-for-winter_p.jpg"/>
          <p:cNvPicPr>
            <a:picLocks noChangeAspect="1" noChangeArrowheads="1"/>
          </p:cNvPicPr>
          <p:nvPr/>
        </p:nvPicPr>
        <p:blipFill>
          <a:blip r:embed="rId2" cstate="print"/>
          <a:stretch>
            <a:fillRect/>
          </a:stretch>
        </p:blipFill>
        <p:spPr bwMode="auto">
          <a:xfrm>
            <a:off x="0" y="6350"/>
            <a:ext cx="9144000" cy="5130800"/>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050" name="Picture 2" descr="F:\MIS COSAS\DOCUMENTOS ANA\PAISAJES\NEVADOS\Nueva carpeta\1040203__red-rose-for-winter_p.jpg"/>
          <p:cNvPicPr>
            <a:picLocks noChangeAspect="1" noChangeArrowheads="1"/>
          </p:cNvPicPr>
          <p:nvPr/>
        </p:nvPicPr>
        <p:blipFill>
          <a:blip r:embed="rId2" cstate="print"/>
          <a:stretch>
            <a:fillRect/>
          </a:stretch>
        </p:blipFill>
        <p:spPr bwMode="auto">
          <a:xfrm>
            <a:off x="0" y="6350"/>
            <a:ext cx="9144000" cy="5130800"/>
          </a:xfrm>
          <a:prstGeom prst="rect">
            <a:avLst/>
          </a:prstGeom>
          <a:blipFill dpi="0" rotWithShape="1">
            <a:blip r:embed="rId4"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4.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comienzos de la Rosaleda se realizaron exposiciones de arte floral y jardinero. Exposiciones que tuvieron un enorme éxito popular que fueron en cierto modo el antecedente de las Ferias de la Flor y de la Planta que habrían de celebrarse con gran éxito durante los años 68 al 74.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dir="r" isContent="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ppt_w+.3"/>
                                          </p:val>
                                        </p:tav>
                                      </p:tavLst>
                                    </p:anim>
                                    <p:anim calcmode="lin" valueType="num">
                                      <p:cBhvr>
                                        <p:cTn id="7" dur="4000"/>
                                        <p:tgtEl>
                                          <p:spTgt spid="5"/>
                                        </p:tgtEl>
                                        <p:attrNameLst>
                                          <p:attrName>ppt_h</p:attrName>
                                        </p:attrNameLst>
                                      </p:cBhvr>
                                      <p:tavLst>
                                        <p:tav tm="0">
                                          <p:val>
                                            <p:strVal val="ppt_h"/>
                                          </p:val>
                                        </p:tav>
                                        <p:tav tm="100000">
                                          <p:val>
                                            <p:strVal val="ppt_h"/>
                                          </p:val>
                                        </p:tav>
                                      </p:tavLst>
                                    </p:anim>
                                    <p:animEffect transition="out" filter="fade">
                                      <p:cBhvr>
                                        <p:cTn id="8" dur="4000"/>
                                        <p:tgtEl>
                                          <p:spTgt spid="5"/>
                                        </p:tgtEl>
                                      </p:cBhvr>
                                    </p:animEffect>
                                    <p:set>
                                      <p:cBhvr>
                                        <p:cTn id="9" dur="1" fill="hold">
                                          <p:stCondLst>
                                            <p:cond delay="3999"/>
                                          </p:stCondLst>
                                        </p:cTn>
                                        <p:tgtEl>
                                          <p:spTgt spid="5"/>
                                        </p:tgtEl>
                                        <p:attrNameLst>
                                          <p:attrName>style.visibility</p:attrName>
                                        </p:attrNameLst>
                                      </p:cBhvr>
                                      <p:to>
                                        <p:strVal val="hidden"/>
                                      </p:to>
                                    </p:set>
                                  </p:childTnLst>
                                </p:cTn>
                              </p:par>
                              <p:par>
                                <p:cTn id="10" presetID="17" presetClass="exit" presetSubtype="10" fill="hold" nodeType="withEffect">
                                  <p:stCondLst>
                                    <p:cond delay="0"/>
                                  </p:stCondLst>
                                  <p:childTnLst>
                                    <p:anim calcmode="lin" valueType="num">
                                      <p:cBhvr>
                                        <p:cTn id="11" dur="4000"/>
                                        <p:tgtEl>
                                          <p:spTgt spid="2050"/>
                                        </p:tgtEl>
                                        <p:attrNameLst>
                                          <p:attrName>ppt_w</p:attrName>
                                        </p:attrNameLst>
                                      </p:cBhvr>
                                      <p:tavLst>
                                        <p:tav tm="0">
                                          <p:val>
                                            <p:strVal val="ppt_w"/>
                                          </p:val>
                                        </p:tav>
                                        <p:tav tm="100000">
                                          <p:val>
                                            <p:fltVal val="0"/>
                                          </p:val>
                                        </p:tav>
                                      </p:tavLst>
                                    </p:anim>
                                    <p:anim calcmode="lin" valueType="num">
                                      <p:cBhvr>
                                        <p:cTn id="12" dur="4000"/>
                                        <p:tgtEl>
                                          <p:spTgt spid="2050"/>
                                        </p:tgtEl>
                                        <p:attrNameLst>
                                          <p:attrName>ppt_h</p:attrName>
                                        </p:attrNameLst>
                                      </p:cBhvr>
                                      <p:tavLst>
                                        <p:tav tm="0">
                                          <p:val>
                                            <p:strVal val="ppt_h"/>
                                          </p:val>
                                        </p:tav>
                                        <p:tav tm="100000">
                                          <p:val>
                                            <p:strVal val="ppt_h"/>
                                          </p:val>
                                        </p:tav>
                                      </p:tavLst>
                                    </p:anim>
                                    <p:set>
                                      <p:cBhvr>
                                        <p:cTn id="13" dur="1" fill="hold">
                                          <p:stCondLst>
                                            <p:cond delay="3999"/>
                                          </p:stCondLst>
                                        </p:cTn>
                                        <p:tgtEl>
                                          <p:spTgt spid="2050"/>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4000"/>
                                        <p:tgtEl>
                                          <p:spTgt spid="2050"/>
                                        </p:tgtEl>
                                      </p:cBhvr>
                                    </p:animEffect>
                                    <p:set>
                                      <p:cBhvr>
                                        <p:cTn id="16" dur="1" fill="hold">
                                          <p:stCondLst>
                                            <p:cond delay="3999"/>
                                          </p:stCondLst>
                                        </p:cTn>
                                        <p:tgtEl>
                                          <p:spTgt spid="2050"/>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strVal val="#ppt_h"/>
                                          </p:val>
                                        </p:tav>
                                        <p:tav tm="100000">
                                          <p:val>
                                            <p:strVal val="#ppt_h"/>
                                          </p:val>
                                        </p:tav>
                                      </p:tavLst>
                                    </p:anim>
                                  </p:childTnLst>
                                </p:cTn>
                              </p:par>
                              <p:par>
                                <p:cTn id="21" presetID="3"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horizontal)">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3 Imagen" descr="53 Laguna de la Recomba.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 name="1 Imagen" descr="53 Laguna de la Recomba.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53 Laguna de la Recomba.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Rosaleda del Parque del Oeste fue galardonada en el año 2006 con el distintivo de "Jardín de Mérito Internacional" por la Federación Mundial de Sociedades de Rosas. Este galardón está reservado a aquellos jardines dedicados a las rosas que destacan por su calidad, singularidad y belleza en 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conveyor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p:cTn id="7" dur="4000" fill="hold"/>
                                        <p:tgtEl>
                                          <p:spTgt spid="47106"/>
                                        </p:tgtEl>
                                        <p:attrNameLst>
                                          <p:attrName>ppt_w</p:attrName>
                                        </p:attrNameLst>
                                      </p:cBhvr>
                                      <p:tavLst>
                                        <p:tav tm="0">
                                          <p:val>
                                            <p:strVal val="#ppt_w+.3"/>
                                          </p:val>
                                        </p:tav>
                                        <p:tav tm="100000">
                                          <p:val>
                                            <p:strVal val="#ppt_w"/>
                                          </p:val>
                                        </p:tav>
                                      </p:tavLst>
                                    </p:anim>
                                    <p:anim calcmode="lin" valueType="num">
                                      <p:cBhvr>
                                        <p:cTn id="8" dur="4000" fill="hold"/>
                                        <p:tgtEl>
                                          <p:spTgt spid="47106"/>
                                        </p:tgtEl>
                                        <p:attrNameLst>
                                          <p:attrName>ppt_h</p:attrName>
                                        </p:attrNameLst>
                                      </p:cBhvr>
                                      <p:tavLst>
                                        <p:tav tm="0">
                                          <p:val>
                                            <p:strVal val="#ppt_h"/>
                                          </p:val>
                                        </p:tav>
                                        <p:tav tm="100000">
                                          <p:val>
                                            <p:strVal val="#ppt_h"/>
                                          </p:val>
                                        </p:tav>
                                      </p:tavLst>
                                    </p:anim>
                                    <p:animEffect transition="in" filter="fade">
                                      <p:cBhvr>
                                        <p:cTn id="9" dur="4000"/>
                                        <p:tgtEl>
                                          <p:spTgt spid="47106"/>
                                        </p:tgtEl>
                                      </p:cBhvr>
                                    </p:animEffect>
                                  </p:childTnLst>
                                </p:cTn>
                              </p:par>
                              <p:par>
                                <p:cTn id="10" presetID="17"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4000" fill="hold"/>
                                        <p:tgtEl>
                                          <p:spTgt spid="2"/>
                                        </p:tgtEl>
                                        <p:attrNameLst>
                                          <p:attrName>ppt_x</p:attrName>
                                        </p:attrNameLst>
                                      </p:cBhvr>
                                      <p:tavLst>
                                        <p:tav tm="0">
                                          <p:val>
                                            <p:strVal val="#ppt_x-#ppt_w/2"/>
                                          </p:val>
                                        </p:tav>
                                        <p:tav tm="100000">
                                          <p:val>
                                            <p:strVal val="#ppt_x"/>
                                          </p:val>
                                        </p:tav>
                                      </p:tavLst>
                                    </p:anim>
                                    <p:anim calcmode="lin" valueType="num">
                                      <p:cBhvr>
                                        <p:cTn id="13" dur="4000" fill="hold"/>
                                        <p:tgtEl>
                                          <p:spTgt spid="2"/>
                                        </p:tgtEl>
                                        <p:attrNameLst>
                                          <p:attrName>ppt_y</p:attrName>
                                        </p:attrNameLst>
                                      </p:cBhvr>
                                      <p:tavLst>
                                        <p:tav tm="0">
                                          <p:val>
                                            <p:strVal val="#ppt_y"/>
                                          </p:val>
                                        </p:tav>
                                        <p:tav tm="100000">
                                          <p:val>
                                            <p:strVal val="#ppt_y"/>
                                          </p:val>
                                        </p:tav>
                                      </p:tavLst>
                                    </p:anim>
                                    <p:anim calcmode="lin" valueType="num">
                                      <p:cBhvr>
                                        <p:cTn id="14" dur="4000" fill="hold"/>
                                        <p:tgtEl>
                                          <p:spTgt spid="2"/>
                                        </p:tgtEl>
                                        <p:attrNameLst>
                                          <p:attrName>ppt_w</p:attrName>
                                        </p:attrNameLst>
                                      </p:cBhvr>
                                      <p:tavLst>
                                        <p:tav tm="0">
                                          <p:val>
                                            <p:fltVal val="0"/>
                                          </p:val>
                                        </p:tav>
                                        <p:tav tm="100000">
                                          <p:val>
                                            <p:strVal val="#ppt_w"/>
                                          </p:val>
                                        </p:tav>
                                      </p:tavLst>
                                    </p:anim>
                                    <p:anim calcmode="lin" valueType="num">
                                      <p:cBhvr>
                                        <p:cTn id="15" dur="4000" fill="hold"/>
                                        <p:tgtEl>
                                          <p:spTgt spid="2"/>
                                        </p:tgtEl>
                                        <p:attrNameLst>
                                          <p:attrName>ppt_h</p:attrName>
                                        </p:attrNameLst>
                                      </p:cBhvr>
                                      <p:tavLst>
                                        <p:tav tm="0">
                                          <p:val>
                                            <p:strVal val="#ppt_h"/>
                                          </p:val>
                                        </p:tav>
                                        <p:tav tm="100000">
                                          <p:val>
                                            <p:strVal val="#ppt_h"/>
                                          </p:val>
                                        </p:tav>
                                      </p:tavLst>
                                    </p:anim>
                                  </p:childTnLst>
                                </p:cTn>
                              </p:par>
                              <p:par>
                                <p:cTn id="16" presetID="18" presetClass="exit" presetSubtype="12" fill="hold" nodeType="withEffect">
                                  <p:stCondLst>
                                    <p:cond delay="0"/>
                                  </p:stCondLst>
                                  <p:childTnLst>
                                    <p:animEffect transition="out" filter="strips(downLeft)">
                                      <p:cBhvr>
                                        <p:cTn id="17" dur="4000"/>
                                        <p:tgtEl>
                                          <p:spTgt spid="2"/>
                                        </p:tgtEl>
                                      </p:cBhvr>
                                    </p:animEffect>
                                    <p:set>
                                      <p:cBhvr>
                                        <p:cTn id="18" dur="1" fill="hold">
                                          <p:stCondLst>
                                            <p:cond delay="3999"/>
                                          </p:stCondLst>
                                        </p:cTn>
                                        <p:tgtEl>
                                          <p:spTgt spid="2"/>
                                        </p:tgtEl>
                                        <p:attrNameLst>
                                          <p:attrName>style.visibility</p:attrName>
                                        </p:attrNameLst>
                                      </p:cBhvr>
                                      <p:to>
                                        <p:strVal val="hidden"/>
                                      </p:to>
                                    </p:set>
                                  </p:childTnLst>
                                </p:cTn>
                              </p:par>
                              <p:par>
                                <p:cTn id="19" presetID="17"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4000" fill="hold"/>
                                        <p:tgtEl>
                                          <p:spTgt spid="3"/>
                                        </p:tgtEl>
                                        <p:attrNameLst>
                                          <p:attrName>ppt_x</p:attrName>
                                        </p:attrNameLst>
                                      </p:cBhvr>
                                      <p:tavLst>
                                        <p:tav tm="0">
                                          <p:val>
                                            <p:strVal val="#ppt_x+#ppt_w/2"/>
                                          </p:val>
                                        </p:tav>
                                        <p:tav tm="100000">
                                          <p:val>
                                            <p:strVal val="#ppt_x"/>
                                          </p:val>
                                        </p:tav>
                                      </p:tavLst>
                                    </p:anim>
                                    <p:anim calcmode="lin" valueType="num">
                                      <p:cBhvr>
                                        <p:cTn id="22" dur="4000" fill="hold"/>
                                        <p:tgtEl>
                                          <p:spTgt spid="3"/>
                                        </p:tgtEl>
                                        <p:attrNameLst>
                                          <p:attrName>ppt_y</p:attrName>
                                        </p:attrNameLst>
                                      </p:cBhvr>
                                      <p:tavLst>
                                        <p:tav tm="0">
                                          <p:val>
                                            <p:strVal val="#ppt_y"/>
                                          </p:val>
                                        </p:tav>
                                        <p:tav tm="100000">
                                          <p:val>
                                            <p:strVal val="#ppt_y"/>
                                          </p:val>
                                        </p:tav>
                                      </p:tavLst>
                                    </p:anim>
                                    <p:anim calcmode="lin" valueType="num">
                                      <p:cBhvr>
                                        <p:cTn id="23" dur="4000" fill="hold"/>
                                        <p:tgtEl>
                                          <p:spTgt spid="3"/>
                                        </p:tgtEl>
                                        <p:attrNameLst>
                                          <p:attrName>ppt_w</p:attrName>
                                        </p:attrNameLst>
                                      </p:cBhvr>
                                      <p:tavLst>
                                        <p:tav tm="0">
                                          <p:val>
                                            <p:fltVal val="0"/>
                                          </p:val>
                                        </p:tav>
                                        <p:tav tm="100000">
                                          <p:val>
                                            <p:strVal val="#ppt_w"/>
                                          </p:val>
                                        </p:tav>
                                      </p:tavLst>
                                    </p:anim>
                                    <p:anim calcmode="lin" valueType="num">
                                      <p:cBhvr>
                                        <p:cTn id="24" dur="4000" fill="hold"/>
                                        <p:tgtEl>
                                          <p:spTgt spid="3"/>
                                        </p:tgtEl>
                                        <p:attrNameLst>
                                          <p:attrName>ppt_h</p:attrName>
                                        </p:attrNameLst>
                                      </p:cBhvr>
                                      <p:tavLst>
                                        <p:tav tm="0">
                                          <p:val>
                                            <p:strVal val="#ppt_h"/>
                                          </p:val>
                                        </p:tav>
                                        <p:tav tm="100000">
                                          <p:val>
                                            <p:strVal val="#ppt_h"/>
                                          </p:val>
                                        </p:tav>
                                      </p:tavLst>
                                    </p:anim>
                                  </p:childTnLst>
                                </p:cTn>
                              </p:par>
                              <p:par>
                                <p:cTn id="25" presetID="18" presetClass="exit" presetSubtype="6" fill="hold" nodeType="withEffect">
                                  <p:stCondLst>
                                    <p:cond delay="0"/>
                                  </p:stCondLst>
                                  <p:childTnLst>
                                    <p:animEffect transition="out" filter="strips(downRight)">
                                      <p:cBhvr>
                                        <p:cTn id="26" dur="4000"/>
                                        <p:tgtEl>
                                          <p:spTgt spid="3"/>
                                        </p:tgtEl>
                                      </p:cBhvr>
                                    </p:animEffect>
                                    <p:set>
                                      <p:cBhvr>
                                        <p:cTn id="27" dur="1" fill="hold">
                                          <p:stCondLst>
                                            <p:cond delay="3999"/>
                                          </p:stCondLst>
                                        </p:cTn>
                                        <p:tgtEl>
                                          <p:spTgt spid="3"/>
                                        </p:tgtEl>
                                        <p:attrNameLst>
                                          <p:attrName>style.visibility</p:attrName>
                                        </p:attrNameLst>
                                      </p:cBhvr>
                                      <p:to>
                                        <p:strVal val="hidden"/>
                                      </p:to>
                                    </p:se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1 Imagen" descr="55 Ruinas Iglesia de San Pedro.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251520"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ello hizo que se produjese una verdadera carrera por parte de los </a:t>
            </a:r>
            <a:r>
              <a:rPr lang="es-ES" i="1" dirty="0" err="1" smtClean="0">
                <a:effectLst>
                  <a:glow rad="101600">
                    <a:srgbClr val="C00000">
                      <a:alpha val="60000"/>
                    </a:srgbClr>
                  </a:glow>
                  <a:outerShdw blurRad="38100" dist="38100" dir="2700000" algn="tl">
                    <a:srgbClr val="000000">
                      <a:alpha val="43137"/>
                    </a:srgbClr>
                  </a:outerShdw>
                </a:effectLst>
              </a:rPr>
              <a:t>rosalistas</a:t>
            </a:r>
            <a:r>
              <a:rPr lang="es-ES" i="1" dirty="0" smtClean="0">
                <a:effectLst>
                  <a:glow rad="101600">
                    <a:srgbClr val="C00000">
                      <a:alpha val="60000"/>
                    </a:srgbClr>
                  </a:glow>
                  <a:outerShdw blurRad="38100" dist="38100" dir="2700000" algn="tl">
                    <a:srgbClr val="000000">
                      <a:alpha val="43137"/>
                    </a:srgbClr>
                  </a:outerShdw>
                </a:effectLst>
              </a:rPr>
              <a:t> profesionales, para obtener nuevas variedades de rosas. Y todo además, alentado por un público aficionado entusiasmado, lo que propició la aparición de un comercio importante que perdura hasta nuestros días.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conveyor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p:cTn id="7" dur="4000" fill="hold"/>
                                        <p:tgtEl>
                                          <p:spTgt spid="47106"/>
                                        </p:tgtEl>
                                        <p:attrNameLst>
                                          <p:attrName>ppt_x</p:attrName>
                                        </p:attrNameLst>
                                      </p:cBhvr>
                                      <p:tavLst>
                                        <p:tav tm="0">
                                          <p:val>
                                            <p:strVal val="#ppt_x"/>
                                          </p:val>
                                        </p:tav>
                                        <p:tav tm="100000">
                                          <p:val>
                                            <p:strVal val="#ppt_x"/>
                                          </p:val>
                                        </p:tav>
                                      </p:tavLst>
                                    </p:anim>
                                    <p:anim calcmode="lin" valueType="num">
                                      <p:cBhvr>
                                        <p:cTn id="8" dur="4000" fill="hold"/>
                                        <p:tgtEl>
                                          <p:spTgt spid="47106"/>
                                        </p:tgtEl>
                                        <p:attrNameLst>
                                          <p:attrName>ppt_y</p:attrName>
                                        </p:attrNameLst>
                                      </p:cBhvr>
                                      <p:tavLst>
                                        <p:tav tm="0">
                                          <p:val>
                                            <p:strVal val="#ppt_y+#ppt_h/2"/>
                                          </p:val>
                                        </p:tav>
                                        <p:tav tm="100000">
                                          <p:val>
                                            <p:strVal val="#ppt_y"/>
                                          </p:val>
                                        </p:tav>
                                      </p:tavLst>
                                    </p:anim>
                                    <p:anim calcmode="lin" valueType="num">
                                      <p:cBhvr>
                                        <p:cTn id="9" dur="4000" fill="hold"/>
                                        <p:tgtEl>
                                          <p:spTgt spid="47106"/>
                                        </p:tgtEl>
                                        <p:attrNameLst>
                                          <p:attrName>ppt_w</p:attrName>
                                        </p:attrNameLst>
                                      </p:cBhvr>
                                      <p:tavLst>
                                        <p:tav tm="0">
                                          <p:val>
                                            <p:strVal val="#ppt_w"/>
                                          </p:val>
                                        </p:tav>
                                        <p:tav tm="100000">
                                          <p:val>
                                            <p:strVal val="#ppt_w"/>
                                          </p:val>
                                        </p:tav>
                                      </p:tavLst>
                                    </p:anim>
                                    <p:anim calcmode="lin" valueType="num">
                                      <p:cBhvr>
                                        <p:cTn id="10" dur="4000" fill="hold"/>
                                        <p:tgtEl>
                                          <p:spTgt spid="47106"/>
                                        </p:tgtEl>
                                        <p:attrNameLst>
                                          <p:attrName>ppt_h</p:attrName>
                                        </p:attrNameLst>
                                      </p:cBhvr>
                                      <p:tavLst>
                                        <p:tav tm="0">
                                          <p:val>
                                            <p:fltVal val="0"/>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47106"/>
                                        </p:tgtEl>
                                        <p:attrNameLst>
                                          <p:attrName>style.visibility</p:attrName>
                                        </p:attrNameLst>
                                      </p:cBhvr>
                                      <p:to>
                                        <p:strVal val="visible"/>
                                      </p:to>
                                    </p:set>
                                    <p:animEffect transition="in" filter="blinds(vertical)">
                                      <p:cBhvr>
                                        <p:cTn id="13" dur="4000"/>
                                        <p:tgtEl>
                                          <p:spTgt spid="47106"/>
                                        </p:tgtEl>
                                      </p:cBhvr>
                                    </p:animEffect>
                                  </p:childTnLst>
                                </p:cTn>
                              </p:par>
                              <p:par>
                                <p:cTn id="14" presetID="8" presetClass="emph" presetSubtype="0" fill="hold" nodeType="withEffect">
                                  <p:stCondLst>
                                    <p:cond delay="0"/>
                                  </p:stCondLst>
                                  <p:childTnLst>
                                    <p:animRot by="-21600000">
                                      <p:cBhvr>
                                        <p:cTn id="15" dur="3000" fill="hold"/>
                                        <p:tgtEl>
                                          <p:spTgt spid="47106"/>
                                        </p:tgtEl>
                                        <p:attrNameLst>
                                          <p:attrName>r</p:attrName>
                                        </p:attrNameLst>
                                      </p:cBhvr>
                                    </p:animRo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3.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3.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gran actividad desarrollada desde entonces en el ámbito de nuestra flor, hace que actualmente se estimen en más de 20.000 el número de variedades de rosas existentes.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ferris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4000"/>
                                        <p:tgtEl>
                                          <p:spTgt spid="4"/>
                                        </p:tgtEl>
                                        <p:attrNameLst>
                                          <p:attrName>ppt_x</p:attrName>
                                        </p:attrNameLst>
                                      </p:cBhvr>
                                      <p:tavLst>
                                        <p:tav tm="0">
                                          <p:val>
                                            <p:strVal val="ppt_x"/>
                                          </p:val>
                                        </p:tav>
                                        <p:tav tm="100000">
                                          <p:val>
                                            <p:strVal val="0-ppt_w/2"/>
                                          </p:val>
                                        </p:tav>
                                      </p:tavLst>
                                    </p:anim>
                                    <p:anim calcmode="lin" valueType="num">
                                      <p:cBhvr additive="base">
                                        <p:cTn id="7" dur="4000"/>
                                        <p:tgtEl>
                                          <p:spTgt spid="4"/>
                                        </p:tgtEl>
                                        <p:attrNameLst>
                                          <p:attrName>ppt_y</p:attrName>
                                        </p:attrNameLst>
                                      </p:cBhvr>
                                      <p:tavLst>
                                        <p:tav tm="0">
                                          <p:val>
                                            <p:strVal val="ppt_y"/>
                                          </p:val>
                                        </p:tav>
                                        <p:tav tm="100000">
                                          <p:val>
                                            <p:strVal val="ppt_y"/>
                                          </p:val>
                                        </p:tav>
                                      </p:tavLst>
                                    </p:anim>
                                    <p:set>
                                      <p:cBhvr>
                                        <p:cTn id="8" dur="1" fill="hold">
                                          <p:stCondLst>
                                            <p:cond delay="3999"/>
                                          </p:stCondLst>
                                        </p:cTn>
                                        <p:tgtEl>
                                          <p:spTgt spid="4"/>
                                        </p:tgtEl>
                                        <p:attrNameLst>
                                          <p:attrName>style.visibility</p:attrName>
                                        </p:attrNameLst>
                                      </p:cBhvr>
                                      <p:to>
                                        <p:strVal val="hidden"/>
                                      </p:to>
                                    </p:set>
                                  </p:childTnLst>
                                </p:cTn>
                              </p:par>
                              <p:par>
                                <p:cTn id="9" presetID="23" presetClass="exit" presetSubtype="272" fill="hold" nodeType="withEffect">
                                  <p:stCondLst>
                                    <p:cond delay="0"/>
                                  </p:stCondLst>
                                  <p:childTnLst>
                                    <p:anim calcmode="lin" valueType="num">
                                      <p:cBhvr>
                                        <p:cTn id="10" dur="4000"/>
                                        <p:tgtEl>
                                          <p:spTgt spid="4"/>
                                        </p:tgtEl>
                                        <p:attrNameLst>
                                          <p:attrName>ppt_w</p:attrName>
                                        </p:attrNameLst>
                                      </p:cBhvr>
                                      <p:tavLst>
                                        <p:tav tm="0">
                                          <p:val>
                                            <p:strVal val="ppt_w"/>
                                          </p:val>
                                        </p:tav>
                                        <p:tav tm="100000">
                                          <p:val>
                                            <p:strVal val="4/3*ppt_w"/>
                                          </p:val>
                                        </p:tav>
                                      </p:tavLst>
                                    </p:anim>
                                    <p:anim calcmode="lin" valueType="num">
                                      <p:cBhvr>
                                        <p:cTn id="11" dur="4000"/>
                                        <p:tgtEl>
                                          <p:spTgt spid="4"/>
                                        </p:tgtEl>
                                        <p:attrNameLst>
                                          <p:attrName>ppt_h</p:attrName>
                                        </p:attrNameLst>
                                      </p:cBhvr>
                                      <p:tavLst>
                                        <p:tav tm="0">
                                          <p:val>
                                            <p:strVal val="ppt_h"/>
                                          </p:val>
                                        </p:tav>
                                        <p:tav tm="100000">
                                          <p:val>
                                            <p:strVal val="4/3*ppt_h"/>
                                          </p:val>
                                        </p:tav>
                                      </p:tavLst>
                                    </p:anim>
                                    <p:set>
                                      <p:cBhvr>
                                        <p:cTn id="12" dur="1" fill="hold">
                                          <p:stCondLst>
                                            <p:cond delay="3999"/>
                                          </p:stCondLst>
                                        </p:cTn>
                                        <p:tgtEl>
                                          <p:spTgt spid="4"/>
                                        </p:tgtEl>
                                        <p:attrNameLst>
                                          <p:attrName>style.visibility</p:attrName>
                                        </p:attrNameLst>
                                      </p:cBhvr>
                                      <p:to>
                                        <p:strVal val="hidden"/>
                                      </p:to>
                                    </p:set>
                                  </p:childTnLst>
                                </p:cTn>
                              </p:par>
                              <p:par>
                                <p:cTn id="13" presetID="29" presetClass="exit" presetSubtype="0" fill="hold" nodeType="withEffect">
                                  <p:stCondLst>
                                    <p:cond delay="0"/>
                                  </p:stCondLst>
                                  <p:childTnLst>
                                    <p:anim calcmode="lin" valueType="num">
                                      <p:cBhvr>
                                        <p:cTn id="14" dur="4000"/>
                                        <p:tgtEl>
                                          <p:spTgt spid="4"/>
                                        </p:tgtEl>
                                        <p:attrNameLst>
                                          <p:attrName>ppt_x</p:attrName>
                                        </p:attrNameLst>
                                      </p:cBhvr>
                                      <p:tavLst>
                                        <p:tav tm="0">
                                          <p:val>
                                            <p:strVal val="ppt_x"/>
                                          </p:val>
                                        </p:tav>
                                        <p:tav tm="100000">
                                          <p:val>
                                            <p:strVal val="ppt_x-.2"/>
                                          </p:val>
                                        </p:tav>
                                      </p:tavLst>
                                    </p:anim>
                                    <p:anim calcmode="lin" valueType="num">
                                      <p:cBhvr>
                                        <p:cTn id="15" dur="4000"/>
                                        <p:tgtEl>
                                          <p:spTgt spid="4"/>
                                        </p:tgtEl>
                                        <p:attrNameLst>
                                          <p:attrName>ppt_y</p:attrName>
                                        </p:attrNameLst>
                                      </p:cBhvr>
                                      <p:tavLst>
                                        <p:tav tm="0">
                                          <p:val>
                                            <p:strVal val="ppt_y"/>
                                          </p:val>
                                        </p:tav>
                                        <p:tav tm="100000">
                                          <p:val>
                                            <p:strVal val="ppt_y"/>
                                          </p:val>
                                        </p:tav>
                                      </p:tavLst>
                                    </p:anim>
                                    <p:animEffect transition="out" filter="fade">
                                      <p:cBhvr>
                                        <p:cTn id="16" dur="4000"/>
                                        <p:tgtEl>
                                          <p:spTgt spid="4"/>
                                        </p:tgtEl>
                                      </p:cBhvr>
                                    </p:animEffect>
                                    <p:set>
                                      <p:cBhvr>
                                        <p:cTn id="17" dur="1" fill="hold">
                                          <p:stCondLst>
                                            <p:cond delay="3999"/>
                                          </p:stCondLst>
                                        </p:cTn>
                                        <p:tgtEl>
                                          <p:spTgt spid="4"/>
                                        </p:tgtEl>
                                        <p:attrNameLst>
                                          <p:attrName>style.visibility</p:attrName>
                                        </p:attrNameLst>
                                      </p:cBhvr>
                                      <p:to>
                                        <p:strVal val="hidden"/>
                                      </p:to>
                                    </p:set>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strVal val="4/3*#ppt_w"/>
                                          </p:val>
                                        </p:tav>
                                        <p:tav tm="100000">
                                          <p:val>
                                            <p:strVal val="#ppt_w"/>
                                          </p:val>
                                        </p:tav>
                                      </p:tavLst>
                                    </p:anim>
                                    <p:anim calcmode="lin" valueType="num">
                                      <p:cBhvr>
                                        <p:cTn id="21" dur="40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7 Ánade.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48 Ánades.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3795886"/>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objetivo de los concursos internacionales es que los creadores de rosas nuevas, puedan experimentar dichas novedades en la zona donde se celebra el certamen y mostrar al público visitante de la Rosaleda las diferentes variedades de rosas y las posibilidades de utilización en el jardín.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ferris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strVal val="2/3*#ppt_w"/>
                                          </p:val>
                                        </p:tav>
                                        <p:tav tm="100000">
                                          <p:val>
                                            <p:strVal val="#ppt_w"/>
                                          </p:val>
                                        </p:tav>
                                      </p:tavLst>
                                    </p:anim>
                                    <p:anim calcmode="lin" valueType="num">
                                      <p:cBhvr>
                                        <p:cTn id="8" dur="4000" fill="hold"/>
                                        <p:tgtEl>
                                          <p:spTgt spid="3"/>
                                        </p:tgtEl>
                                        <p:attrNameLst>
                                          <p:attrName>ppt_h</p:attrName>
                                        </p:attrNameLst>
                                      </p:cBhvr>
                                      <p:tavLst>
                                        <p:tav tm="0">
                                          <p:val>
                                            <p:strVal val="2/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amond(in)">
                                      <p:cBhvr>
                                        <p:cTn id="11" dur="4000"/>
                                        <p:tgtEl>
                                          <p:spTgt spid="3"/>
                                        </p:tgtEl>
                                      </p:cBhvr>
                                    </p:animEffect>
                                  </p:childTnLst>
                                </p:cTn>
                              </p:par>
                              <p:par>
                                <p:cTn id="12" presetID="55"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ppt_w*0.7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animEffect transition="in" filter="fade">
                                      <p:cBhvr>
                                        <p:cTn id="16" dur="4000"/>
                                        <p:tgtEl>
                                          <p:spTgt spid="4"/>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1 Imagen" descr="51 Laguna de la Recomba.jpg"/>
          <p:cNvPicPr>
            <a:picLocks noGrp="1" noChangeAspect="1"/>
          </p:cNvPicPr>
          <p:nvPr isPhoto="1"/>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51 Laguna de la Recomba.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51 Laguna de la Recomba.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299942"/>
            <a:ext cx="856895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mejor época para visitar la Rosaleda es la primavera, cuando todos los rosales están en flor. También en septiembre, aprovechando la segunda floración.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2000">
        <p15:prstTrans prst="pageCurlDoub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p:cTn id="7" dur="4000" fill="hold"/>
                                        <p:tgtEl>
                                          <p:spTgt spid="47106"/>
                                        </p:tgtEl>
                                        <p:attrNameLst>
                                          <p:attrName>ppt_w</p:attrName>
                                        </p:attrNameLst>
                                      </p:cBhvr>
                                      <p:tavLst>
                                        <p:tav tm="0">
                                          <p:val>
                                            <p:strVal val="4/3*#ppt_w"/>
                                          </p:val>
                                        </p:tav>
                                        <p:tav tm="100000">
                                          <p:val>
                                            <p:strVal val="#ppt_w"/>
                                          </p:val>
                                        </p:tav>
                                      </p:tavLst>
                                    </p:anim>
                                    <p:anim calcmode="lin" valueType="num">
                                      <p:cBhvr>
                                        <p:cTn id="8" dur="4000" fill="hold"/>
                                        <p:tgtEl>
                                          <p:spTgt spid="47106"/>
                                        </p:tgtEl>
                                        <p:attrNameLst>
                                          <p:attrName>ppt_h</p:attrName>
                                        </p:attrNameLst>
                                      </p:cBhvr>
                                      <p:tavLst>
                                        <p:tav tm="0">
                                          <p:val>
                                            <p:strVal val="4/3*#ppt_h"/>
                                          </p:val>
                                        </p:tav>
                                        <p:tav tm="100000">
                                          <p:val>
                                            <p:strVal val="#ppt_h"/>
                                          </p:val>
                                        </p:tav>
                                      </p:tavLst>
                                    </p:anim>
                                  </p:childTnLst>
                                </p:cTn>
                              </p:par>
                              <p:par>
                                <p:cTn id="9" presetID="17"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4000" fill="hold"/>
                                        <p:tgtEl>
                                          <p:spTgt spid="3"/>
                                        </p:tgtEl>
                                        <p:attrNameLst>
                                          <p:attrName>ppt_x</p:attrName>
                                        </p:attrNameLst>
                                      </p:cBhvr>
                                      <p:tavLst>
                                        <p:tav tm="0">
                                          <p:val>
                                            <p:strVal val="#ppt_x+#ppt_w/2"/>
                                          </p:val>
                                        </p:tav>
                                        <p:tav tm="100000">
                                          <p:val>
                                            <p:strVal val="#ppt_x"/>
                                          </p:val>
                                        </p:tav>
                                      </p:tavLst>
                                    </p:anim>
                                    <p:anim calcmode="lin" valueType="num">
                                      <p:cBhvr>
                                        <p:cTn id="12" dur="4000" fill="hold"/>
                                        <p:tgtEl>
                                          <p:spTgt spid="3"/>
                                        </p:tgtEl>
                                        <p:attrNameLst>
                                          <p:attrName>ppt_y</p:attrName>
                                        </p:attrNameLst>
                                      </p:cBhvr>
                                      <p:tavLst>
                                        <p:tav tm="0">
                                          <p:val>
                                            <p:strVal val="#ppt_y"/>
                                          </p:val>
                                        </p:tav>
                                        <p:tav tm="100000">
                                          <p:val>
                                            <p:strVal val="#ppt_y"/>
                                          </p:val>
                                        </p:tav>
                                      </p:tavLst>
                                    </p:anim>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strVal val="#ppt_h"/>
                                          </p:val>
                                        </p:tav>
                                        <p:tav tm="100000">
                                          <p:val>
                                            <p:strVal val="#ppt_h"/>
                                          </p:val>
                                        </p:tav>
                                      </p:tavLst>
                                    </p:anim>
                                  </p:childTnLst>
                                </p:cTn>
                              </p:par>
                              <p:par>
                                <p:cTn id="15" presetID="10"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4000"/>
                                        <p:tgtEl>
                                          <p:spTgt spid="3"/>
                                        </p:tgtEl>
                                      </p:cBhvr>
                                    </p:animEffect>
                                  </p:childTnLst>
                                </p:cTn>
                              </p:par>
                              <p:par>
                                <p:cTn id="18" presetID="17"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ppt_x</p:attrName>
                                        </p:attrNameLst>
                                      </p:cBhvr>
                                      <p:tavLst>
                                        <p:tav tm="0">
                                          <p:val>
                                            <p:strVal val="#ppt_x-#ppt_w/2"/>
                                          </p:val>
                                        </p:tav>
                                        <p:tav tm="100000">
                                          <p:val>
                                            <p:strVal val="#ppt_x"/>
                                          </p:val>
                                        </p:tav>
                                      </p:tavLst>
                                    </p:anim>
                                    <p:anim calcmode="lin" valueType="num">
                                      <p:cBhvr>
                                        <p:cTn id="21" dur="4000" fill="hold"/>
                                        <p:tgtEl>
                                          <p:spTgt spid="4"/>
                                        </p:tgtEl>
                                        <p:attrNameLst>
                                          <p:attrName>ppt_y</p:attrName>
                                        </p:attrNameLst>
                                      </p:cBhvr>
                                      <p:tavLst>
                                        <p:tav tm="0">
                                          <p:val>
                                            <p:strVal val="#ppt_y"/>
                                          </p:val>
                                        </p:tav>
                                        <p:tav tm="100000">
                                          <p:val>
                                            <p:strVal val="#ppt_y"/>
                                          </p:val>
                                        </p:tav>
                                      </p:tavLst>
                                    </p:anim>
                                    <p:anim calcmode="lin" valueType="num">
                                      <p:cBhvr>
                                        <p:cTn id="22" dur="4000" fill="hold"/>
                                        <p:tgtEl>
                                          <p:spTgt spid="4"/>
                                        </p:tgtEl>
                                        <p:attrNameLst>
                                          <p:attrName>ppt_w</p:attrName>
                                        </p:attrNameLst>
                                      </p:cBhvr>
                                      <p:tavLst>
                                        <p:tav tm="0">
                                          <p:val>
                                            <p:fltVal val="0"/>
                                          </p:val>
                                        </p:tav>
                                        <p:tav tm="100000">
                                          <p:val>
                                            <p:strVal val="#ppt_w"/>
                                          </p:val>
                                        </p:tav>
                                      </p:tavLst>
                                    </p:anim>
                                    <p:anim calcmode="lin" valueType="num">
                                      <p:cBhvr>
                                        <p:cTn id="23" dur="4000" fill="hold"/>
                                        <p:tgtEl>
                                          <p:spTgt spid="4"/>
                                        </p:tgtEl>
                                        <p:attrNameLst>
                                          <p:attrName>ppt_h</p:attrName>
                                        </p:attrNameLst>
                                      </p:cBhvr>
                                      <p:tavLst>
                                        <p:tav tm="0">
                                          <p:val>
                                            <p:strVal val="#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4000"/>
                                        <p:tgtEl>
                                          <p:spTgt spid="4"/>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6.jpg"/>
          <p:cNvPicPr>
            <a:picLocks noChangeAspect="1"/>
          </p:cNvPicPr>
          <p:nvPr/>
        </p:nvPicPr>
        <p:blipFill>
          <a:blip r:embed="rId2" cstate="prin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6.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6.jpg"/>
          <p:cNvPicPr>
            <a:picLocks noChangeAspect="1"/>
          </p:cNvPicPr>
          <p:nvPr/>
        </p:nvPicPr>
        <p:blipFill>
          <a:blip r:embed="rId2" cstate="print"/>
          <a:stretch>
            <a:fillRect/>
          </a:stretch>
        </p:blipFill>
        <p:spPr bwMode="auto">
          <a:xfrm>
            <a:off x="0" y="3175"/>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7544" y="429994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el resto del año, el jardín ofrece una imagen apetecible, aunque sin tantas flores. Y es uno de los lugares más tranquilos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wheel spokes="1"/>
      </p:transition>
    </mc:Choice>
    <mc:Fallback xmlns="">
      <p:transition spd="slow" advTm="21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4000"/>
                                        <p:tgtEl>
                                          <p:spTgt spid="6"/>
                                        </p:tgtEl>
                                        <p:attrNameLst>
                                          <p:attrName>ppt_w</p:attrName>
                                        </p:attrNameLst>
                                      </p:cBhvr>
                                      <p:tavLst>
                                        <p:tav tm="0">
                                          <p:val>
                                            <p:strVal val="ppt_w"/>
                                          </p:val>
                                        </p:tav>
                                        <p:tav tm="100000">
                                          <p:val>
                                            <p:fltVal val="0"/>
                                          </p:val>
                                        </p:tav>
                                      </p:tavLst>
                                    </p:anim>
                                    <p:anim calcmode="lin" valueType="num">
                                      <p:cBhvr>
                                        <p:cTn id="14" dur="4000"/>
                                        <p:tgtEl>
                                          <p:spTgt spid="6"/>
                                        </p:tgtEl>
                                        <p:attrNameLst>
                                          <p:attrName>ppt_h</p:attrName>
                                        </p:attrNameLst>
                                      </p:cBhvr>
                                      <p:tavLst>
                                        <p:tav tm="0">
                                          <p:val>
                                            <p:strVal val="ppt_h"/>
                                          </p:val>
                                        </p:tav>
                                        <p:tav tm="100000">
                                          <p:val>
                                            <p:fltVal val="0"/>
                                          </p:val>
                                        </p:tav>
                                      </p:tavLst>
                                    </p:anim>
                                    <p:set>
                                      <p:cBhvr>
                                        <p:cTn id="15" dur="1" fill="hold">
                                          <p:stCondLst>
                                            <p:cond delay="3999"/>
                                          </p:stCondLst>
                                        </p:cTn>
                                        <p:tgtEl>
                                          <p:spTgt spid="6"/>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4000" fill="hold"/>
                                        <p:tgtEl>
                                          <p:spTgt spid="7"/>
                                        </p:tgtEl>
                                        <p:attrNameLst>
                                          <p:attrName>ppt_w</p:attrName>
                                        </p:attrNameLst>
                                      </p:cBhvr>
                                      <p:tavLst>
                                        <p:tav tm="0">
                                          <p:val>
                                            <p:fltVal val="0"/>
                                          </p:val>
                                        </p:tav>
                                        <p:tav tm="100000">
                                          <p:val>
                                            <p:strVal val="#ppt_w"/>
                                          </p:val>
                                        </p:tav>
                                      </p:tavLst>
                                    </p:anim>
                                    <p:anim calcmode="lin" valueType="num">
                                      <p:cBhvr>
                                        <p:cTn id="22" dur="4000" fill="hold"/>
                                        <p:tgtEl>
                                          <p:spTgt spid="7"/>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out)">
                                      <p:cBhvr>
                                        <p:cTn id="25" dur="4000"/>
                                        <p:tgtEl>
                                          <p:spTgt spid="7"/>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1 Imagen" descr="22 Nevada 11 de enero 2010.jpg"/>
          <p:cNvPicPr>
            <a:picLocks noGrp="1" noChangeAspect="1"/>
          </p:cNvPicPr>
          <p:nvPr isPhoto="1"/>
        </p:nvPicPr>
        <p:blipFill>
          <a:blip r:embed="rId2" cstate="print"/>
          <a:stretch>
            <a:fillRect/>
          </a:stretch>
        </p:blipFill>
        <p:spPr bwMode="auto">
          <a:xfrm>
            <a:off x="550" y="3175"/>
            <a:ext cx="9127024" cy="5121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22 Nevada 11 de enero 2010.jpg"/>
          <p:cNvPicPr>
            <a:picLocks noChangeAspect="1"/>
          </p:cNvPicPr>
          <p:nvPr/>
        </p:nvPicPr>
        <p:blipFill>
          <a:blip r:embed="rId2" cstate="print"/>
          <a:stretch>
            <a:fillRect/>
          </a:stretch>
        </p:blipFill>
        <p:spPr bwMode="auto">
          <a:xfrm>
            <a:off x="550" y="3175"/>
            <a:ext cx="9127024" cy="5121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22 Nevada 11 de enero 2010.jpg"/>
          <p:cNvPicPr>
            <a:picLocks noChangeAspect="1"/>
          </p:cNvPicPr>
          <p:nvPr/>
        </p:nvPicPr>
        <p:blipFill>
          <a:blip r:embed="rId2" cstate="print"/>
          <a:stretch>
            <a:fillRect/>
          </a:stretch>
        </p:blipFill>
        <p:spPr bwMode="auto">
          <a:xfrm>
            <a:off x="550" y="3175"/>
            <a:ext cx="9127024" cy="5121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ambos lados de su entrada principal se disponen las platabandas de las variedades premiadas en anteriores ediciones del Concurso Internacional de Rosas Nuevas de la Villa de Madrid. Las platabandas en aspa albergan los rosales de concurso de la edición del año en curso.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6000">
        <p14:vortex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Scale>
                                      <p:cBhvr>
                                        <p:cTn id="7" dur="4000" decel="50000" fill="hold">
                                          <p:stCondLst>
                                            <p:cond delay="0"/>
                                          </p:stCondLst>
                                        </p:cTn>
                                        <p:tgtEl>
                                          <p:spTgt spid="225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4000" decel="50000" fill="hold">
                                          <p:stCondLst>
                                            <p:cond delay="0"/>
                                          </p:stCondLst>
                                        </p:cTn>
                                        <p:tgtEl>
                                          <p:spTgt spid="22530"/>
                                        </p:tgtEl>
                                        <p:attrNameLst>
                                          <p:attrName>ppt_x</p:attrName>
                                          <p:attrName>ppt_y</p:attrName>
                                        </p:attrNameLst>
                                      </p:cBhvr>
                                    </p:animMotion>
                                    <p:animEffect transition="in" filter="fade">
                                      <p:cBhvr>
                                        <p:cTn id="9" dur="4000"/>
                                        <p:tgtEl>
                                          <p:spTgt spid="22530"/>
                                        </p:tgtEl>
                                      </p:cBhvr>
                                    </p:animEffect>
                                  </p:childTnLst>
                                </p:cTn>
                              </p:par>
                              <p:par>
                                <p:cTn id="10" presetID="52" presetClass="entr" presetSubtype="0"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Scale>
                                      <p:cBhvr>
                                        <p:cTn id="12" dur="4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4000" decel="50000" fill="hold">
                                          <p:stCondLst>
                                            <p:cond delay="0"/>
                                          </p:stCondLst>
                                        </p:cTn>
                                        <p:tgtEl>
                                          <p:spTgt spid="3"/>
                                        </p:tgtEl>
                                        <p:attrNameLst>
                                          <p:attrName>ppt_x</p:attrName>
                                          <p:attrName>ppt_y</p:attrName>
                                        </p:attrNameLst>
                                      </p:cBhvr>
                                    </p:animMotion>
                                    <p:animEffect transition="in" filter="fade">
                                      <p:cBhvr>
                                        <p:cTn id="14" dur="4000"/>
                                        <p:tgtEl>
                                          <p:spTgt spid="3"/>
                                        </p:tgtEl>
                                      </p:cBhvr>
                                    </p:animEffect>
                                  </p:childTnLst>
                                </p:cTn>
                              </p:par>
                              <p:par>
                                <p:cTn id="15" presetID="4" presetClass="entr" presetSubtype="32"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4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WordArt 2"/>
          <p:cNvSpPr>
            <a:spLocks noChangeArrowheads="1" noChangeShapeType="1" noTextEdit="1"/>
          </p:cNvSpPr>
          <p:nvPr/>
        </p:nvSpPr>
        <p:spPr bwMode="auto">
          <a:xfrm>
            <a:off x="755576" y="195486"/>
            <a:ext cx="7055991" cy="703263"/>
          </a:xfrm>
          <a:prstGeom prst="rect">
            <a:avLst/>
          </a:prstGeom>
        </p:spPr>
        <p:txBody>
          <a:bodyPr wrap="none" fromWordArt="1">
            <a:prstTxWarp prst="textChevron">
              <a:avLst>
                <a:gd name="adj" fmla="val 25000"/>
              </a:avLst>
            </a:prstTxWarp>
            <a:scene3d>
              <a:camera prst="perspectiveAbove"/>
              <a:lightRig rig="legacyHarsh3" dir="t"/>
            </a:scene3d>
            <a:sp3d extrusionH="887400" prstMaterial="legacyMatte">
              <a:bevelT w="38100" h="38100" prst="angle"/>
              <a:extrusionClr>
                <a:srgbClr val="FF6600"/>
              </a:extrusionClr>
            </a:sp3d>
          </a:bodyPr>
          <a:lstStyle/>
          <a:p>
            <a:pPr algn="ctr"/>
            <a:r>
              <a:rPr lang="es-ES" sz="3600" b="1" kern="10" dirty="0" smtClean="0">
                <a:ln w="9525">
                  <a:round/>
                  <a:headEnd/>
                  <a:tailEnd/>
                </a:ln>
                <a:gradFill rotWithShape="1">
                  <a:gsLst>
                    <a:gs pos="0">
                      <a:srgbClr val="FFE701"/>
                    </a:gs>
                    <a:gs pos="100000">
                      <a:srgbClr val="FE3E02"/>
                    </a:gs>
                  </a:gsLst>
                  <a:lin ang="5400000" scaled="1"/>
                </a:gradFill>
                <a:latin typeface="High Tower Text"/>
              </a:rPr>
              <a:t> </a:t>
            </a:r>
            <a:r>
              <a:rPr lang="es-ES" sz="3600" b="1" kern="10" dirty="0" smtClean="0">
                <a:ln w="9525">
                  <a:round/>
                  <a:headEnd/>
                  <a:tailEnd/>
                </a:ln>
                <a:gradFill rotWithShape="1">
                  <a:gsLst>
                    <a:gs pos="0">
                      <a:srgbClr val="FFE701"/>
                    </a:gs>
                    <a:gs pos="100000">
                      <a:srgbClr val="FE3E02"/>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Música Enlazada </a:t>
            </a:r>
            <a:endParaRPr lang="es-ES" sz="3600" b="1" kern="10" dirty="0">
              <a:ln w="9525">
                <a:round/>
                <a:headEnd/>
                <a:tailEnd/>
              </a:ln>
              <a:gradFill rotWithShape="1">
                <a:gsLst>
                  <a:gs pos="0">
                    <a:srgbClr val="FFE701"/>
                  </a:gs>
                  <a:gs pos="100000">
                    <a:srgbClr val="FE3E02"/>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62474" name="WordArt 10"/>
          <p:cNvSpPr>
            <a:spLocks noChangeArrowheads="1" noChangeShapeType="1" noTextEdit="1"/>
          </p:cNvSpPr>
          <p:nvPr/>
        </p:nvSpPr>
        <p:spPr bwMode="auto">
          <a:xfrm>
            <a:off x="2123728" y="1131590"/>
            <a:ext cx="4392613" cy="576064"/>
          </a:xfrm>
          <a:prstGeom prst="rect">
            <a:avLst/>
          </a:prstGeom>
        </p:spPr>
        <p:txBody>
          <a:bodyPr wrap="none" fromWordArt="1">
            <a:prstTxWarp prst="textFadeUp">
              <a:avLst>
                <a:gd name="adj" fmla="val 5856"/>
              </a:avLst>
            </a:prstTxWarp>
            <a:scene3d>
              <a:camera prst="perspectiveRelaxedModerately"/>
              <a:lightRig rig="threePt" dir="t"/>
            </a:scene3d>
            <a:sp3d extrusionH="57150">
              <a:bevelT w="38100" h="38100" prst="angle"/>
            </a:sp3d>
          </a:bodyPr>
          <a:lstStyle/>
          <a:p>
            <a:pPr algn="ct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Títulos: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62475" name="WordArt 11"/>
          <p:cNvSpPr>
            <a:spLocks noChangeArrowheads="1" noChangeShapeType="1" noTextEdit="1"/>
          </p:cNvSpPr>
          <p:nvPr/>
        </p:nvSpPr>
        <p:spPr bwMode="auto">
          <a:xfrm>
            <a:off x="1403648" y="1995686"/>
            <a:ext cx="5400600" cy="57626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19050">
                  <a:noFill/>
                  <a:round/>
                  <a:headEnd/>
                  <a:tailEnd/>
                </a:ln>
                <a:solidFill>
                  <a:srgbClr val="00FF00"/>
                </a:solidFill>
                <a:effectLst>
                  <a:prstShdw prst="shdw17" dist="17961" dir="2700000">
                    <a:srgbClr val="009900"/>
                  </a:prstShdw>
                </a:effectLst>
                <a:latin typeface="High Tower Text"/>
              </a:rPr>
              <a:t> </a:t>
            </a:r>
            <a:r>
              <a:rPr lang="es-ES" sz="3600" kern="10" dirty="0" smtClean="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rPr>
              <a:t>- Rosa de Madrid ( </a:t>
            </a:r>
            <a:r>
              <a:rPr lang="es-ES" sz="3600" kern="10" dirty="0" err="1" smtClean="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rPr>
              <a:t>Lilian</a:t>
            </a:r>
            <a:r>
              <a:rPr lang="es-ES" sz="3600" kern="10" dirty="0" smtClean="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rPr>
              <a:t> de </a:t>
            </a:r>
            <a:r>
              <a:rPr lang="es-ES" sz="3600" kern="10" dirty="0" err="1" smtClean="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rPr>
              <a:t>Celis</a:t>
            </a:r>
            <a:r>
              <a:rPr lang="es-ES" sz="3600" kern="10" dirty="0" smtClean="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rPr>
              <a:t> )  </a:t>
            </a:r>
            <a:endParaRPr lang="es-ES" sz="3600" kern="10" dirty="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endParaRPr>
          </a:p>
        </p:txBody>
      </p:sp>
      <p:sp>
        <p:nvSpPr>
          <p:cNvPr id="62476" name="WordArt 12"/>
          <p:cNvSpPr>
            <a:spLocks noChangeArrowheads="1" noChangeShapeType="1" noTextEdit="1"/>
          </p:cNvSpPr>
          <p:nvPr/>
        </p:nvSpPr>
        <p:spPr bwMode="auto">
          <a:xfrm>
            <a:off x="1187624" y="2715766"/>
            <a:ext cx="6264696" cy="56038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13500000">
                    <a:srgbClr val="3D007A"/>
                  </a:prstShdw>
                </a:effectLst>
                <a:latin typeface="High Tower Text"/>
              </a:rPr>
              <a:t> </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13500000">
                    <a:srgbClr val="3D007A"/>
                  </a:prstShdw>
                  <a:reflection blurRad="6350" stA="60000" endA="900" endPos="58000" dir="5400000" sy="-100000" algn="bl" rotWithShape="0"/>
                </a:effectLst>
                <a:latin typeface="High Tower Text"/>
              </a:rPr>
              <a:t>- La del manojo de rosas, Preludio  ( Pablo </a:t>
            </a:r>
            <a:r>
              <a:rPr lang="es-ES" sz="3600" kern="10" dirty="0" err="1" smtClean="0">
                <a:ln w="9525">
                  <a:noFill/>
                  <a:round/>
                  <a:headEnd/>
                  <a:tailEnd/>
                </a:ln>
                <a:gradFill rotWithShape="1">
                  <a:gsLst>
                    <a:gs pos="0">
                      <a:srgbClr val="6600CC"/>
                    </a:gs>
                    <a:gs pos="100000">
                      <a:srgbClr val="CC00CC"/>
                    </a:gs>
                  </a:gsLst>
                  <a:lin ang="5400000" scaled="1"/>
                </a:gradFill>
                <a:effectLst>
                  <a:prstShdw prst="shdw17" dist="17961" dir="13500000">
                    <a:srgbClr val="3D007A"/>
                  </a:prstShdw>
                  <a:reflection blurRad="6350" stA="60000" endA="900" endPos="58000" dir="5400000" sy="-100000" algn="bl" rotWithShape="0"/>
                </a:effectLst>
                <a:latin typeface="High Tower Text"/>
              </a:rPr>
              <a:t>Sorozabal</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13500000">
                    <a:srgbClr val="3D007A"/>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6600CC"/>
                  </a:gs>
                  <a:gs pos="100000">
                    <a:srgbClr val="CC00CC"/>
                  </a:gs>
                </a:gsLst>
                <a:lin ang="5400000" scaled="1"/>
              </a:gradFill>
              <a:effectLst>
                <a:prstShdw prst="shdw17" dist="17961" dir="13500000">
                  <a:srgbClr val="3D007A"/>
                </a:prstShdw>
                <a:reflection blurRad="6350" stA="60000" endA="900" endPos="58000" dir="5400000" sy="-100000" algn="bl" rotWithShape="0"/>
              </a:effectLst>
              <a:latin typeface="High Tower Text"/>
            </a:endParaRPr>
          </a:p>
        </p:txBody>
      </p:sp>
      <p:sp>
        <p:nvSpPr>
          <p:cNvPr id="62477" name="WordArt 13"/>
          <p:cNvSpPr>
            <a:spLocks noChangeArrowheads="1" noChangeShapeType="1" noTextEdit="1"/>
          </p:cNvSpPr>
          <p:nvPr/>
        </p:nvSpPr>
        <p:spPr bwMode="auto">
          <a:xfrm>
            <a:off x="899592" y="4315817"/>
            <a:ext cx="6696744" cy="60841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smtClean="0">
                <a:ln w="12700">
                  <a:noFill/>
                  <a:round/>
                  <a:headEnd/>
                  <a:tailEnd/>
                </a:ln>
                <a:solidFill>
                  <a:schemeClr val="folHlink">
                    <a:alpha val="50195"/>
                  </a:schemeClr>
                </a:solidFill>
                <a:effectLst>
                  <a:prstShdw prst="shdw17" dist="17961" dir="13500000">
                    <a:srgbClr val="4D004D"/>
                  </a:prstShdw>
                </a:effectLst>
                <a:latin typeface="Arial Black"/>
              </a:rPr>
              <a:t> </a:t>
            </a:r>
            <a:r>
              <a:rPr lang="es-ES" sz="3200" kern="10" dirty="0" smtClean="0">
                <a:ln w="12700">
                  <a:noFill/>
                  <a:round/>
                  <a:headEnd/>
                  <a:tailEnd/>
                </a:ln>
                <a:solidFill>
                  <a:schemeClr val="accent6">
                    <a:lumMod val="20000"/>
                    <a:lumOff val="80000"/>
                    <a:alpha val="50195"/>
                  </a:schemeClr>
                </a:solidFill>
                <a:effectLst>
                  <a:prstShdw prst="shdw17" dist="17961" dir="13500000">
                    <a:srgbClr val="4D004D"/>
                  </a:prstShdw>
                  <a:reflection blurRad="6350" stA="60000" endA="900" endPos="58000" dir="5400000" sy="-100000" algn="bl" rotWithShape="0"/>
                </a:effectLst>
                <a:latin typeface="Arial Black"/>
              </a:rPr>
              <a:t>- La Marchenera, segundo acto ( Federico Moreno </a:t>
            </a:r>
            <a:r>
              <a:rPr lang="es-ES" sz="3200" kern="10" dirty="0" err="1" smtClean="0">
                <a:ln w="12700">
                  <a:noFill/>
                  <a:round/>
                  <a:headEnd/>
                  <a:tailEnd/>
                </a:ln>
                <a:solidFill>
                  <a:schemeClr val="accent6">
                    <a:lumMod val="20000"/>
                    <a:lumOff val="80000"/>
                    <a:alpha val="50195"/>
                  </a:schemeClr>
                </a:solidFill>
                <a:effectLst>
                  <a:prstShdw prst="shdw17" dist="17961" dir="13500000">
                    <a:srgbClr val="4D004D"/>
                  </a:prstShdw>
                  <a:reflection blurRad="6350" stA="60000" endA="900" endPos="58000" dir="5400000" sy="-100000" algn="bl" rotWithShape="0"/>
                </a:effectLst>
                <a:latin typeface="Arial Black"/>
              </a:rPr>
              <a:t>Torroba</a:t>
            </a:r>
            <a:r>
              <a:rPr lang="es-ES" sz="3200" kern="10" dirty="0" smtClean="0">
                <a:ln w="12700">
                  <a:noFill/>
                  <a:round/>
                  <a:headEnd/>
                  <a:tailEnd/>
                </a:ln>
                <a:solidFill>
                  <a:schemeClr val="accent6">
                    <a:lumMod val="20000"/>
                    <a:lumOff val="80000"/>
                    <a:alpha val="50195"/>
                  </a:schemeClr>
                </a:solidFill>
                <a:effectLst>
                  <a:prstShdw prst="shdw17" dist="17961" dir="13500000">
                    <a:srgbClr val="4D004D"/>
                  </a:prstShdw>
                  <a:reflection blurRad="6350" stA="60000" endA="900" endPos="58000" dir="5400000" sy="-100000" algn="bl" rotWithShape="0"/>
                </a:effectLst>
                <a:latin typeface="Arial Black"/>
              </a:rPr>
              <a:t> ) </a:t>
            </a:r>
            <a:endParaRPr lang="es-ES" sz="3200" kern="10" dirty="0">
              <a:ln w="12700">
                <a:noFill/>
                <a:round/>
                <a:headEnd/>
                <a:tailEnd/>
              </a:ln>
              <a:solidFill>
                <a:schemeClr val="accent6">
                  <a:lumMod val="20000"/>
                  <a:lumOff val="80000"/>
                  <a:alpha val="50195"/>
                </a:schemeClr>
              </a:solidFill>
              <a:effectLst>
                <a:prstShdw prst="shdw17" dist="17961" dir="13500000">
                  <a:srgbClr val="4D004D"/>
                </a:prstShdw>
                <a:reflection blurRad="6350" stA="60000" endA="900" endPos="58000" dir="5400000" sy="-100000" algn="bl" rotWithShape="0"/>
              </a:effectLst>
              <a:latin typeface="Arial Black"/>
            </a:endParaRPr>
          </a:p>
        </p:txBody>
      </p:sp>
      <p:sp>
        <p:nvSpPr>
          <p:cNvPr id="7" name="WordArt 11"/>
          <p:cNvSpPr>
            <a:spLocks noChangeArrowheads="1" noChangeShapeType="1" noTextEdit="1"/>
          </p:cNvSpPr>
          <p:nvPr/>
        </p:nvSpPr>
        <p:spPr bwMode="auto">
          <a:xfrm>
            <a:off x="1115616" y="3507854"/>
            <a:ext cx="6120680" cy="57626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19050">
                  <a:noFill/>
                  <a:round/>
                  <a:headEnd/>
                  <a:tailEnd/>
                </a:ln>
                <a:solidFill>
                  <a:srgbClr val="00FF00"/>
                </a:solidFill>
                <a:effectLst>
                  <a:prstShdw prst="shdw17" dist="17961" dir="2700000">
                    <a:srgbClr val="009900"/>
                  </a:prstShdw>
                </a:effectLst>
                <a:latin typeface="High Tower Text"/>
              </a:rPr>
              <a:t> </a:t>
            </a:r>
            <a:r>
              <a:rPr lang="es-ES" sz="3600" kern="10" dirty="0" smtClean="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rPr>
              <a:t>- Los arrastraos, preludio ( Federico Chueca )  </a:t>
            </a:r>
            <a:endParaRPr lang="es-ES" sz="3600" kern="10" dirty="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fade">
                                      <p:cBhvr>
                                        <p:cTn id="7" dur="2000"/>
                                        <p:tgtEl>
                                          <p:spTgt spid="51202"/>
                                        </p:tgtEl>
                                      </p:cBhvr>
                                    </p:animEffect>
                                    <p:anim calcmode="lin" valueType="num">
                                      <p:cBhvr>
                                        <p:cTn id="8" dur="2000" fill="hold"/>
                                        <p:tgtEl>
                                          <p:spTgt spid="51202"/>
                                        </p:tgtEl>
                                        <p:attrNameLst>
                                          <p:attrName>ppt_x</p:attrName>
                                        </p:attrNameLst>
                                      </p:cBhvr>
                                      <p:tavLst>
                                        <p:tav tm="0">
                                          <p:val>
                                            <p:strVal val="#ppt_x"/>
                                          </p:val>
                                        </p:tav>
                                        <p:tav tm="100000">
                                          <p:val>
                                            <p:strVal val="#ppt_x"/>
                                          </p:val>
                                        </p:tav>
                                      </p:tavLst>
                                    </p:anim>
                                    <p:anim calcmode="lin" valueType="num">
                                      <p:cBhvr>
                                        <p:cTn id="9" dur="2000" fill="hold"/>
                                        <p:tgtEl>
                                          <p:spTgt spid="5120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500"/>
                                  </p:stCondLst>
                                  <p:childTnLst>
                                    <p:set>
                                      <p:cBhvr>
                                        <p:cTn id="12" dur="1" fill="hold">
                                          <p:stCondLst>
                                            <p:cond delay="0"/>
                                          </p:stCondLst>
                                        </p:cTn>
                                        <p:tgtEl>
                                          <p:spTgt spid="62474"/>
                                        </p:tgtEl>
                                        <p:attrNameLst>
                                          <p:attrName>style.visibility</p:attrName>
                                        </p:attrNameLst>
                                      </p:cBhvr>
                                      <p:to>
                                        <p:strVal val="visible"/>
                                      </p:to>
                                    </p:set>
                                    <p:animEffect transition="in" filter="fade">
                                      <p:cBhvr>
                                        <p:cTn id="13" dur="2000"/>
                                        <p:tgtEl>
                                          <p:spTgt spid="62474"/>
                                        </p:tgtEl>
                                      </p:cBhvr>
                                    </p:animEffect>
                                    <p:anim calcmode="lin" valueType="num">
                                      <p:cBhvr>
                                        <p:cTn id="14" dur="2000" fill="hold"/>
                                        <p:tgtEl>
                                          <p:spTgt spid="62474"/>
                                        </p:tgtEl>
                                        <p:attrNameLst>
                                          <p:attrName>ppt_x</p:attrName>
                                        </p:attrNameLst>
                                      </p:cBhvr>
                                      <p:tavLst>
                                        <p:tav tm="0">
                                          <p:val>
                                            <p:strVal val="#ppt_x"/>
                                          </p:val>
                                        </p:tav>
                                        <p:tav tm="100000">
                                          <p:val>
                                            <p:strVal val="#ppt_x"/>
                                          </p:val>
                                        </p:tav>
                                      </p:tavLst>
                                    </p:anim>
                                    <p:anim calcmode="lin" valueType="num">
                                      <p:cBhvr>
                                        <p:cTn id="15" dur="2000" fill="hold"/>
                                        <p:tgtEl>
                                          <p:spTgt spid="62474"/>
                                        </p:tgtEl>
                                        <p:attrNameLst>
                                          <p:attrName>ppt_y</p:attrName>
                                        </p:attrNameLst>
                                      </p:cBhvr>
                                      <p:tavLst>
                                        <p:tav tm="0">
                                          <p:val>
                                            <p:strVal val="#ppt_y+.1"/>
                                          </p:val>
                                        </p:tav>
                                        <p:tav tm="100000">
                                          <p:val>
                                            <p:strVal val="#ppt_y"/>
                                          </p:val>
                                        </p:tav>
                                      </p:tavLst>
                                    </p:anim>
                                  </p:childTnLst>
                                </p:cTn>
                              </p:par>
                            </p:childTnLst>
                          </p:cTn>
                        </p:par>
                        <p:par>
                          <p:cTn id="16" fill="hold">
                            <p:stCondLst>
                              <p:cond delay="4500"/>
                            </p:stCondLst>
                            <p:childTnLst>
                              <p:par>
                                <p:cTn id="17" presetID="2" presetClass="entr" presetSubtype="8" fill="hold" grpId="0" nodeType="afterEffect">
                                  <p:stCondLst>
                                    <p:cond delay="500"/>
                                  </p:stCondLst>
                                  <p:childTnLst>
                                    <p:set>
                                      <p:cBhvr>
                                        <p:cTn id="18" dur="1" fill="hold">
                                          <p:stCondLst>
                                            <p:cond delay="0"/>
                                          </p:stCondLst>
                                        </p:cTn>
                                        <p:tgtEl>
                                          <p:spTgt spid="62475"/>
                                        </p:tgtEl>
                                        <p:attrNameLst>
                                          <p:attrName>style.visibility</p:attrName>
                                        </p:attrNameLst>
                                      </p:cBhvr>
                                      <p:to>
                                        <p:strVal val="visible"/>
                                      </p:to>
                                    </p:set>
                                    <p:anim calcmode="lin" valueType="num">
                                      <p:cBhvr additive="base">
                                        <p:cTn id="19" dur="2000" fill="hold"/>
                                        <p:tgtEl>
                                          <p:spTgt spid="62475"/>
                                        </p:tgtEl>
                                        <p:attrNameLst>
                                          <p:attrName>ppt_x</p:attrName>
                                        </p:attrNameLst>
                                      </p:cBhvr>
                                      <p:tavLst>
                                        <p:tav tm="0">
                                          <p:val>
                                            <p:strVal val="0-#ppt_w/2"/>
                                          </p:val>
                                        </p:tav>
                                        <p:tav tm="100000">
                                          <p:val>
                                            <p:strVal val="#ppt_x"/>
                                          </p:val>
                                        </p:tav>
                                      </p:tavLst>
                                    </p:anim>
                                    <p:anim calcmode="lin" valueType="num">
                                      <p:cBhvr additive="base">
                                        <p:cTn id="20" dur="2000" fill="hold"/>
                                        <p:tgtEl>
                                          <p:spTgt spid="62475"/>
                                        </p:tgtEl>
                                        <p:attrNameLst>
                                          <p:attrName>ppt_y</p:attrName>
                                        </p:attrNameLst>
                                      </p:cBhvr>
                                      <p:tavLst>
                                        <p:tav tm="0">
                                          <p:val>
                                            <p:strVal val="#ppt_y"/>
                                          </p:val>
                                        </p:tav>
                                        <p:tav tm="100000">
                                          <p:val>
                                            <p:strVal val="#ppt_y"/>
                                          </p:val>
                                        </p:tav>
                                      </p:tavLst>
                                    </p:anim>
                                  </p:childTnLst>
                                </p:cTn>
                              </p:par>
                            </p:childTnLst>
                          </p:cTn>
                        </p:par>
                        <p:par>
                          <p:cTn id="21" fill="hold">
                            <p:stCondLst>
                              <p:cond delay="7000"/>
                            </p:stCondLst>
                            <p:childTnLst>
                              <p:par>
                                <p:cTn id="22" presetID="2" presetClass="entr" presetSubtype="2" fill="hold" grpId="0" nodeType="afterEffect">
                                  <p:stCondLst>
                                    <p:cond delay="500"/>
                                  </p:stCondLst>
                                  <p:childTnLst>
                                    <p:set>
                                      <p:cBhvr>
                                        <p:cTn id="23" dur="1" fill="hold">
                                          <p:stCondLst>
                                            <p:cond delay="0"/>
                                          </p:stCondLst>
                                        </p:cTn>
                                        <p:tgtEl>
                                          <p:spTgt spid="62476"/>
                                        </p:tgtEl>
                                        <p:attrNameLst>
                                          <p:attrName>style.visibility</p:attrName>
                                        </p:attrNameLst>
                                      </p:cBhvr>
                                      <p:to>
                                        <p:strVal val="visible"/>
                                      </p:to>
                                    </p:set>
                                    <p:anim calcmode="lin" valueType="num">
                                      <p:cBhvr additive="base">
                                        <p:cTn id="24" dur="2000" fill="hold"/>
                                        <p:tgtEl>
                                          <p:spTgt spid="62476"/>
                                        </p:tgtEl>
                                        <p:attrNameLst>
                                          <p:attrName>ppt_x</p:attrName>
                                        </p:attrNameLst>
                                      </p:cBhvr>
                                      <p:tavLst>
                                        <p:tav tm="0">
                                          <p:val>
                                            <p:strVal val="1+#ppt_w/2"/>
                                          </p:val>
                                        </p:tav>
                                        <p:tav tm="100000">
                                          <p:val>
                                            <p:strVal val="#ppt_x"/>
                                          </p:val>
                                        </p:tav>
                                      </p:tavLst>
                                    </p:anim>
                                    <p:anim calcmode="lin" valueType="num">
                                      <p:cBhvr additive="base">
                                        <p:cTn id="25" dur="2000" fill="hold"/>
                                        <p:tgtEl>
                                          <p:spTgt spid="62476"/>
                                        </p:tgtEl>
                                        <p:attrNameLst>
                                          <p:attrName>ppt_y</p:attrName>
                                        </p:attrNameLst>
                                      </p:cBhvr>
                                      <p:tavLst>
                                        <p:tav tm="0">
                                          <p:val>
                                            <p:strVal val="#ppt_y"/>
                                          </p:val>
                                        </p:tav>
                                        <p:tav tm="100000">
                                          <p:val>
                                            <p:strVal val="#ppt_y"/>
                                          </p:val>
                                        </p:tav>
                                      </p:tavLst>
                                    </p:anim>
                                  </p:childTnLst>
                                </p:cTn>
                              </p:par>
                            </p:childTnLst>
                          </p:cTn>
                        </p:par>
                        <p:par>
                          <p:cTn id="26" fill="hold">
                            <p:stCondLst>
                              <p:cond delay="9500"/>
                            </p:stCondLst>
                            <p:childTnLst>
                              <p:par>
                                <p:cTn id="27" presetID="2" presetClass="entr" presetSubtype="8" fill="hold" grpId="0" nodeType="afterEffect">
                                  <p:stCondLst>
                                    <p:cond delay="50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0-#ppt_w/2"/>
                                          </p:val>
                                        </p:tav>
                                        <p:tav tm="100000">
                                          <p:val>
                                            <p:strVal val="#ppt_x"/>
                                          </p:val>
                                        </p:tav>
                                      </p:tavLst>
                                    </p:anim>
                                    <p:anim calcmode="lin" valueType="num">
                                      <p:cBhvr additive="base">
                                        <p:cTn id="30" dur="2000" fill="hold"/>
                                        <p:tgtEl>
                                          <p:spTgt spid="7"/>
                                        </p:tgtEl>
                                        <p:attrNameLst>
                                          <p:attrName>ppt_y</p:attrName>
                                        </p:attrNameLst>
                                      </p:cBhvr>
                                      <p:tavLst>
                                        <p:tav tm="0">
                                          <p:val>
                                            <p:strVal val="#ppt_y"/>
                                          </p:val>
                                        </p:tav>
                                        <p:tav tm="100000">
                                          <p:val>
                                            <p:strVal val="#ppt_y"/>
                                          </p:val>
                                        </p:tav>
                                      </p:tavLst>
                                    </p:anim>
                                  </p:childTnLst>
                                </p:cTn>
                              </p:par>
                            </p:childTnLst>
                          </p:cTn>
                        </p:par>
                        <p:par>
                          <p:cTn id="31" fill="hold">
                            <p:stCondLst>
                              <p:cond delay="12000"/>
                            </p:stCondLst>
                            <p:childTnLst>
                              <p:par>
                                <p:cTn id="32" presetID="2" presetClass="entr" presetSubtype="4" fill="hold" grpId="0" nodeType="afterEffect">
                                  <p:stCondLst>
                                    <p:cond delay="500"/>
                                  </p:stCondLst>
                                  <p:childTnLst>
                                    <p:set>
                                      <p:cBhvr>
                                        <p:cTn id="33" dur="1" fill="hold">
                                          <p:stCondLst>
                                            <p:cond delay="0"/>
                                          </p:stCondLst>
                                        </p:cTn>
                                        <p:tgtEl>
                                          <p:spTgt spid="62477"/>
                                        </p:tgtEl>
                                        <p:attrNameLst>
                                          <p:attrName>style.visibility</p:attrName>
                                        </p:attrNameLst>
                                      </p:cBhvr>
                                      <p:to>
                                        <p:strVal val="visible"/>
                                      </p:to>
                                    </p:set>
                                    <p:anim calcmode="lin" valueType="num">
                                      <p:cBhvr additive="base">
                                        <p:cTn id="34" dur="2000" fill="hold"/>
                                        <p:tgtEl>
                                          <p:spTgt spid="62477"/>
                                        </p:tgtEl>
                                        <p:attrNameLst>
                                          <p:attrName>ppt_x</p:attrName>
                                        </p:attrNameLst>
                                      </p:cBhvr>
                                      <p:tavLst>
                                        <p:tav tm="0">
                                          <p:val>
                                            <p:strVal val="#ppt_x"/>
                                          </p:val>
                                        </p:tav>
                                        <p:tav tm="100000">
                                          <p:val>
                                            <p:strVal val="#ppt_x"/>
                                          </p:val>
                                        </p:tav>
                                      </p:tavLst>
                                    </p:anim>
                                    <p:anim calcmode="lin" valueType="num">
                                      <p:cBhvr additive="base">
                                        <p:cTn id="35" dur="2000" fill="hold"/>
                                        <p:tgtEl>
                                          <p:spTgt spid="624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animBg="1"/>
      <p:bldP spid="62474" grpId="0" animBg="1"/>
      <p:bldP spid="62475" grpId="0" animBg="1"/>
      <p:bldP spid="62476" grpId="0" animBg="1"/>
      <p:bldP spid="62477" grpId="0"/>
      <p:bldP spid="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822960" eaLnBrk="1" hangingPunct="1"/>
            <a:endParaRPr lang="es-ES" alt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endParaRPr lang="es-ES" altLang="es-ES" sz="162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280" y="0"/>
            <a:ext cx="438912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457200" y="1428750"/>
            <a:ext cx="82296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 altLang="es-ES" sz="5400" b="1">
                <a:solidFill>
                  <a:srgbClr val="000000"/>
                </a:solidFill>
                <a:latin typeface="Kristen ITC" panose="03050502040202030202" pitchFamily="66" charset="0"/>
              </a:rPr>
              <a:t>¿Te ha gustado?</a:t>
            </a:r>
            <a:r>
              <a:rPr lang="es-ES" altLang="es-ES" sz="4320">
                <a:solidFill>
                  <a:srgbClr val="000000"/>
                </a:solidFill>
                <a:latin typeface="Kristen ITC" panose="03050502040202030202" pitchFamily="66" charset="0"/>
              </a:rPr>
              <a:t> </a:t>
            </a:r>
            <a:br>
              <a:rPr lang="es-ES" altLang="es-ES" sz="4320">
                <a:solidFill>
                  <a:srgbClr val="000000"/>
                </a:solidFill>
                <a:latin typeface="Kristen ITC" panose="03050502040202030202" pitchFamily="66" charset="0"/>
              </a:rPr>
            </a:br>
            <a:r>
              <a:rPr lang="es-ES" altLang="es-ES" sz="3960">
                <a:solidFill>
                  <a:srgbClr val="000000"/>
                </a:solidFill>
                <a:latin typeface="Kristen ITC" panose="03050502040202030202" pitchFamily="66" charset="0"/>
              </a:rPr>
              <a:t>Puedes ver más entrando </a:t>
            </a:r>
            <a:br>
              <a:rPr lang="es-ES" altLang="es-ES" sz="3960">
                <a:solidFill>
                  <a:srgbClr val="000000"/>
                </a:solidFill>
                <a:latin typeface="Kristen ITC" panose="03050502040202030202" pitchFamily="66" charset="0"/>
              </a:rPr>
            </a:br>
            <a:r>
              <a:rPr lang="es-ES" altLang="es-ES" sz="3960" b="1">
                <a:solidFill>
                  <a:srgbClr val="40F903"/>
                </a:solidFill>
                <a:latin typeface="Kristen ITC" panose="03050502040202030202" pitchFamily="66" charset="0"/>
                <a:hlinkClick r:id="rId2"/>
              </a:rPr>
              <a:t>Aquí</a:t>
            </a:r>
            <a:endParaRPr lang="es-ES" altLang="es-ES" sz="396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_tradnl" altLang="es-ES" sz="1620" b="1">
                <a:solidFill>
                  <a:srgbClr val="000000"/>
                </a:solidFill>
                <a:latin typeface="Kristen ITC" panose="03050502040202030202" pitchFamily="66" charset="0"/>
              </a:rPr>
              <a:t>Además puedes recibir powerpoints en tu correo electrónico suscribiéndote aquí:</a:t>
            </a:r>
            <a:r>
              <a:rPr lang="es-ES_tradnl" altLang="es-ES" sz="1620" b="1">
                <a:solidFill>
                  <a:srgbClr val="0066FF"/>
                </a:solidFill>
              </a:rPr>
              <a:t> </a:t>
            </a:r>
          </a:p>
          <a:p>
            <a:pPr defTabSz="822960" eaLnBrk="1" hangingPunct="1">
              <a:spcBef>
                <a:spcPct val="50000"/>
              </a:spcBef>
            </a:pPr>
            <a:endParaRPr lang="es-ES" altLang="es-ES" sz="1620"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120" y="3143250"/>
            <a:ext cx="212598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1940" y="3657600"/>
            <a:ext cx="109728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22288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 y="26289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00" y="30289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200" y="34290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1573311"/>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6135</TotalTime>
  <Words>2372</Words>
  <Application>Microsoft Office PowerPoint</Application>
  <PresentationFormat>Presentación en pantalla (16:9)</PresentationFormat>
  <Paragraphs>70</Paragraphs>
  <Slides>54</Slides>
  <Notes>0</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54</vt:i4>
      </vt:variant>
    </vt:vector>
  </HeadingPairs>
  <TitlesOfParts>
    <vt:vector size="64" baseType="lpstr">
      <vt:lpstr>Arial</vt:lpstr>
      <vt:lpstr>Arial Black</vt:lpstr>
      <vt:lpstr>Britannic Bold</vt:lpstr>
      <vt:lpstr>Calibri</vt:lpstr>
      <vt:lpstr>Californian FB</vt:lpstr>
      <vt:lpstr>High Tower Text</vt:lpstr>
      <vt:lpstr>Kristen ITC</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Casa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518</cp:revision>
  <dcterms:created xsi:type="dcterms:W3CDTF">2012-03-08T09:01:23Z</dcterms:created>
  <dcterms:modified xsi:type="dcterms:W3CDTF">2024-05-18T18:52:00Z</dcterms:modified>
</cp:coreProperties>
</file>