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9W3fSQ2WT2m+tYEiYLMmOw==" hashData="A2oA99bjuyIlCwMjKbGVzKopCDo="/>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39" d="100"/>
          <a:sy n="39" d="100"/>
        </p:scale>
        <p:origin x="-138" y="-154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5847807C-B589-46DF-BE74-E4837347AD49}" type="datetimeFigureOut">
              <a:rPr lang="es-CO" smtClean="0"/>
              <a:pPr/>
              <a:t>30/05/2016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9923647-6A60-468D-88F9-BBCC50EFD935}" type="slidenum">
              <a:rPr lang="es-CO" smtClean="0"/>
              <a:pPr/>
              <a:t>‹Nº›</a:t>
            </a:fld>
            <a:endParaRPr lang="es-CO"/>
          </a:p>
        </p:txBody>
      </p:sp>
    </p:spTree>
    <p:extLst>
      <p:ext uri="{BB962C8B-B14F-4D97-AF65-F5344CB8AC3E}">
        <p14:creationId xmlns:p14="http://schemas.microsoft.com/office/powerpoint/2010/main" xmlns="" val="478727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847807C-B589-46DF-BE74-E4837347AD49}" type="datetimeFigureOut">
              <a:rPr lang="es-CO" smtClean="0"/>
              <a:pPr/>
              <a:t>30/05/2016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9923647-6A60-468D-88F9-BBCC50EFD935}" type="slidenum">
              <a:rPr lang="es-CO" smtClean="0"/>
              <a:pPr/>
              <a:t>‹Nº›</a:t>
            </a:fld>
            <a:endParaRPr lang="es-CO"/>
          </a:p>
        </p:txBody>
      </p:sp>
    </p:spTree>
    <p:extLst>
      <p:ext uri="{BB962C8B-B14F-4D97-AF65-F5344CB8AC3E}">
        <p14:creationId xmlns:p14="http://schemas.microsoft.com/office/powerpoint/2010/main" xmlns="" val="19994098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5847807C-B589-46DF-BE74-E4837347AD49}" type="datetimeFigureOut">
              <a:rPr lang="es-CO" smtClean="0"/>
              <a:pPr/>
              <a:t>30/05/2016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9923647-6A60-468D-88F9-BBCC50EFD935}" type="slidenum">
              <a:rPr lang="es-CO" smtClean="0"/>
              <a:pPr/>
              <a:t>‹Nº›</a:t>
            </a:fld>
            <a:endParaRPr lang="es-CO"/>
          </a:p>
        </p:txBody>
      </p:sp>
    </p:spTree>
    <p:extLst>
      <p:ext uri="{BB962C8B-B14F-4D97-AF65-F5344CB8AC3E}">
        <p14:creationId xmlns:p14="http://schemas.microsoft.com/office/powerpoint/2010/main" xmlns="" val="1856151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5847807C-B589-46DF-BE74-E4837347AD49}" type="datetimeFigureOut">
              <a:rPr lang="es-CO" smtClean="0"/>
              <a:pPr/>
              <a:t>30/05/2016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9923647-6A60-468D-88F9-BBCC50EFD935}" type="slidenum">
              <a:rPr lang="es-CO" smtClean="0"/>
              <a:pPr/>
              <a:t>‹Nº›</a:t>
            </a:fld>
            <a:endParaRPr lang="es-CO"/>
          </a:p>
        </p:txBody>
      </p:sp>
    </p:spTree>
    <p:extLst>
      <p:ext uri="{BB962C8B-B14F-4D97-AF65-F5344CB8AC3E}">
        <p14:creationId xmlns:p14="http://schemas.microsoft.com/office/powerpoint/2010/main" xmlns="" val="29491663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5847807C-B589-46DF-BE74-E4837347AD49}" type="datetimeFigureOut">
              <a:rPr lang="es-CO" smtClean="0"/>
              <a:pPr/>
              <a:t>30/05/2016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19923647-6A60-468D-88F9-BBCC50EFD935}" type="slidenum">
              <a:rPr lang="es-CO" smtClean="0"/>
              <a:pPr/>
              <a:t>‹Nº›</a:t>
            </a:fld>
            <a:endParaRPr lang="es-CO"/>
          </a:p>
        </p:txBody>
      </p:sp>
    </p:spTree>
    <p:extLst>
      <p:ext uri="{BB962C8B-B14F-4D97-AF65-F5344CB8AC3E}">
        <p14:creationId xmlns:p14="http://schemas.microsoft.com/office/powerpoint/2010/main" xmlns="" val="986412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5847807C-B589-46DF-BE74-E4837347AD49}" type="datetimeFigureOut">
              <a:rPr lang="es-CO" smtClean="0"/>
              <a:pPr/>
              <a:t>30/05/2016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19923647-6A60-468D-88F9-BBCC50EFD935}" type="slidenum">
              <a:rPr lang="es-CO" smtClean="0"/>
              <a:pPr/>
              <a:t>‹Nº›</a:t>
            </a:fld>
            <a:endParaRPr lang="es-CO"/>
          </a:p>
        </p:txBody>
      </p:sp>
    </p:spTree>
    <p:extLst>
      <p:ext uri="{BB962C8B-B14F-4D97-AF65-F5344CB8AC3E}">
        <p14:creationId xmlns:p14="http://schemas.microsoft.com/office/powerpoint/2010/main" xmlns="" val="221226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847807C-B589-46DF-BE74-E4837347AD49}" type="datetimeFigureOut">
              <a:rPr lang="es-CO" smtClean="0"/>
              <a:pPr/>
              <a:t>30/05/2016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19923647-6A60-468D-88F9-BBCC50EFD935}" type="slidenum">
              <a:rPr lang="es-CO" smtClean="0"/>
              <a:pPr/>
              <a:t>‹Nº›</a:t>
            </a:fld>
            <a:endParaRPr lang="es-CO"/>
          </a:p>
        </p:txBody>
      </p:sp>
    </p:spTree>
    <p:extLst>
      <p:ext uri="{BB962C8B-B14F-4D97-AF65-F5344CB8AC3E}">
        <p14:creationId xmlns:p14="http://schemas.microsoft.com/office/powerpoint/2010/main" xmlns="" val="3239360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847807C-B589-46DF-BE74-E4837347AD49}" type="datetimeFigureOut">
              <a:rPr lang="es-CO" smtClean="0"/>
              <a:pPr/>
              <a:t>30/05/2016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9923647-6A60-468D-88F9-BBCC50EFD935}" type="slidenum">
              <a:rPr lang="es-CO" smtClean="0"/>
              <a:pPr/>
              <a:t>‹Nº›</a:t>
            </a:fld>
            <a:endParaRPr lang="es-CO"/>
          </a:p>
        </p:txBody>
      </p:sp>
    </p:spTree>
    <p:extLst>
      <p:ext uri="{BB962C8B-B14F-4D97-AF65-F5344CB8AC3E}">
        <p14:creationId xmlns:p14="http://schemas.microsoft.com/office/powerpoint/2010/main" xmlns="" val="2296069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847807C-B589-46DF-BE74-E4837347AD49}" type="datetimeFigureOut">
              <a:rPr lang="es-CO" smtClean="0"/>
              <a:pPr/>
              <a:t>30/05/2016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9923647-6A60-468D-88F9-BBCC50EFD935}" type="slidenum">
              <a:rPr lang="es-CO" smtClean="0"/>
              <a:pPr/>
              <a:t>‹Nº›</a:t>
            </a:fld>
            <a:endParaRPr lang="es-CO"/>
          </a:p>
        </p:txBody>
      </p:sp>
    </p:spTree>
    <p:extLst>
      <p:ext uri="{BB962C8B-B14F-4D97-AF65-F5344CB8AC3E}">
        <p14:creationId xmlns:p14="http://schemas.microsoft.com/office/powerpoint/2010/main" xmlns="" val="2902571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847807C-B589-46DF-BE74-E4837347AD49}" type="datetimeFigureOut">
              <a:rPr lang="es-CO" smtClean="0"/>
              <a:pPr/>
              <a:t>30/05/2016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9923647-6A60-468D-88F9-BBCC50EFD935}" type="slidenum">
              <a:rPr lang="es-CO" smtClean="0"/>
              <a:pPr/>
              <a:t>‹Nº›</a:t>
            </a:fld>
            <a:endParaRPr lang="es-CO"/>
          </a:p>
        </p:txBody>
      </p:sp>
    </p:spTree>
    <p:extLst>
      <p:ext uri="{BB962C8B-B14F-4D97-AF65-F5344CB8AC3E}">
        <p14:creationId xmlns:p14="http://schemas.microsoft.com/office/powerpoint/2010/main" xmlns="" val="2124226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847807C-B589-46DF-BE74-E4837347AD49}" type="datetimeFigureOut">
              <a:rPr lang="es-CO" smtClean="0"/>
              <a:pPr/>
              <a:t>30/05/2016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9923647-6A60-468D-88F9-BBCC50EFD935}" type="slidenum">
              <a:rPr lang="es-CO" smtClean="0"/>
              <a:pPr/>
              <a:t>‹Nº›</a:t>
            </a:fld>
            <a:endParaRPr lang="es-CO"/>
          </a:p>
        </p:txBody>
      </p:sp>
    </p:spTree>
    <p:extLst>
      <p:ext uri="{BB962C8B-B14F-4D97-AF65-F5344CB8AC3E}">
        <p14:creationId xmlns:p14="http://schemas.microsoft.com/office/powerpoint/2010/main" xmlns="" val="28907443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47807C-B589-46DF-BE74-E4837347AD49}" type="datetimeFigureOut">
              <a:rPr lang="es-CO" smtClean="0"/>
              <a:pPr/>
              <a:t>30/05/2016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923647-6A60-468D-88F9-BBCC50EFD935}" type="slidenum">
              <a:rPr lang="es-CO" smtClean="0"/>
              <a:pPr/>
              <a:t>‹Nº›</a:t>
            </a:fld>
            <a:endParaRPr lang="es-CO"/>
          </a:p>
        </p:txBody>
      </p:sp>
    </p:spTree>
    <p:extLst>
      <p:ext uri="{BB962C8B-B14F-4D97-AF65-F5344CB8AC3E}">
        <p14:creationId xmlns:p14="http://schemas.microsoft.com/office/powerpoint/2010/main" xmlns="" val="13113827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hyperlink" Target="https://vk.com/mispps" TargetMode="External"/><Relationship Id="rId3" Type="http://schemas.openxmlformats.org/officeDocument/2006/relationships/image" Target="../media/image71.png"/><Relationship Id="rId7" Type="http://schemas.openxmlformats.org/officeDocument/2006/relationships/hyperlink" Target="https://www.facebook.com/mispps" TargetMode="External"/><Relationship Id="rId12" Type="http://schemas.openxmlformats.org/officeDocument/2006/relationships/image" Target="../media/image7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3.png"/><Relationship Id="rId11" Type="http://schemas.openxmlformats.org/officeDocument/2006/relationships/hyperlink" Target="https://plus.google.com/+Mispps/" TargetMode="External"/><Relationship Id="rId5" Type="http://schemas.openxmlformats.org/officeDocument/2006/relationships/image" Target="../media/image72.png"/><Relationship Id="rId10" Type="http://schemas.openxmlformats.org/officeDocument/2006/relationships/image" Target="../media/image7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pic>
        <p:nvPicPr>
          <p:cNvPr id="5" name="ARPAS_EN_ESTEREO_-_INDI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655029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90500"/>
            <a:ext cx="12192000" cy="6667500"/>
          </a:xfrm>
          <a:prstGeom prst="rect">
            <a:avLst/>
          </a:prstGeom>
        </p:spPr>
      </p:pic>
      <p:sp>
        <p:nvSpPr>
          <p:cNvPr id="3" name="CuadroTexto 2"/>
          <p:cNvSpPr txBox="1"/>
          <p:nvPr/>
        </p:nvSpPr>
        <p:spPr>
          <a:xfrm>
            <a:off x="1626476" y="1123593"/>
            <a:ext cx="8939048" cy="4801314"/>
          </a:xfrm>
          <a:prstGeom prst="rect">
            <a:avLst/>
          </a:prstGeom>
          <a:noFill/>
        </p:spPr>
        <p:txBody>
          <a:bodyPr wrap="square" rtlCol="0">
            <a:spAutoFit/>
          </a:bodyPr>
          <a:lstStyle/>
          <a:p>
            <a:pPr algn="ctr"/>
            <a:r>
              <a:rPr lang="es-CO" i="1" dirty="0" smtClean="0"/>
              <a:t>Está ubicada en parte de los distritos de Paracas y Salas, pertenecientes a las provincias de Paracas e Ica respectivamente, en el departamento de Ica (Perú).</a:t>
            </a:r>
          </a:p>
          <a:p>
            <a:pPr algn="ctr"/>
            <a:r>
              <a:rPr lang="es-CO" i="1" dirty="0" smtClean="0"/>
              <a:t>La Reserva Nacional de Paracas (RNP) es una de las dos Áreas Naturales Protegidas (</a:t>
            </a:r>
            <a:r>
              <a:rPr lang="es-CO" i="1" dirty="0" err="1" smtClean="0"/>
              <a:t>ANPs</a:t>
            </a:r>
            <a:r>
              <a:rPr lang="es-CO" i="1" dirty="0" smtClean="0"/>
              <a:t>) categorizada, que protege muestras representativas de nuestros ecosistemas marino-costeros. Su importancia radica en que protege una gran diversidad biológica indispensable para el mantenimiento de diversos ciclos biológicos que garantizan la conservación de las especies, al igual que genera ingresos económicos a miles de pobladores. Asimismo, protege en su interior diversos restos arqueológicos de la cultura Paracas asentada en gran parte de esta importante reserva. La RNP está ubicada a 250 Km de Lima y es de fácil acceso desde la carretera Panamericana Sur. En ella se puede acampar previa coordinación con la Jefatura del Área. Además, a pocos kilómetros se encuentra la ciudad de Pisco y el Chaco donde se puede pernoctar y emprender también otras actividades como la visita a las Islas Ballestas.</a:t>
            </a:r>
          </a:p>
          <a:p>
            <a:pPr algn="ctr"/>
            <a:r>
              <a:rPr lang="es-CO" i="1" dirty="0" smtClean="0"/>
              <a:t>Si bien, después del terremoto de agosto de 2007 ya no se puede apreciar la formación rocosa denominada “La Catedral”, se puede gozar de una belleza paisajística única que se complementa con una buena oferta gastronómica y reparadores baños en las magnificas playas de la reserva. Para los observadores de aves la mesa también está servida, así como para aquellos que disfrutan de caminatas y de la aventura en escenarios naturales.</a:t>
            </a:r>
            <a:endParaRPr lang="es-CO" i="1" dirty="0"/>
          </a:p>
        </p:txBody>
      </p:sp>
    </p:spTree>
    <p:extLst>
      <p:ext uri="{BB962C8B-B14F-4D97-AF65-F5344CB8AC3E}">
        <p14:creationId xmlns:p14="http://schemas.microsoft.com/office/powerpoint/2010/main" xmlns="" val="23013917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605484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731059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85784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10811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32444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10359"/>
            <a:ext cx="12192000" cy="6747641"/>
          </a:xfrm>
          <a:prstGeom prst="rect">
            <a:avLst/>
          </a:prstGeom>
        </p:spPr>
      </p:pic>
    </p:spTree>
    <p:extLst>
      <p:ext uri="{BB962C8B-B14F-4D97-AF65-F5344CB8AC3E}">
        <p14:creationId xmlns:p14="http://schemas.microsoft.com/office/powerpoint/2010/main" xmlns="" val="4294626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098988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490023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798003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0895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58199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8475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8543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346207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893809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65045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65991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118465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179240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755813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512915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121236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620079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377438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19573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85016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905343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167373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668110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062155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530447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547104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945422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566387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259540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11297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47605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513658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220015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608880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153256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474243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716452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009479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797748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3408606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235579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837104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343704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4812507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9737009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1999" cy="6667500"/>
          </a:xfrm>
          <a:prstGeom prst="rect">
            <a:avLst/>
          </a:prstGeom>
        </p:spPr>
      </p:pic>
    </p:spTree>
    <p:extLst>
      <p:ext uri="{BB962C8B-B14F-4D97-AF65-F5344CB8AC3E}">
        <p14:creationId xmlns:p14="http://schemas.microsoft.com/office/powerpoint/2010/main" xmlns="" val="80238499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347537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877586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9405138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5862610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2430978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3974559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711246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422450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2000157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0241218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4174340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6771858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87901494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6564760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0847133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97</TotalTime>
  <Words>276</Words>
  <Application>Microsoft Office PowerPoint</Application>
  <PresentationFormat>Personalizado</PresentationFormat>
  <Paragraphs>5</Paragraphs>
  <Slides>70</Slides>
  <Notes>0</Notes>
  <HiddenSlides>0</HiddenSlides>
  <MMClips>1</MMClips>
  <ScaleCrop>false</ScaleCrop>
  <HeadingPairs>
    <vt:vector size="4" baseType="variant">
      <vt:variant>
        <vt:lpstr>Tema</vt:lpstr>
      </vt:variant>
      <vt:variant>
        <vt:i4>2</vt:i4>
      </vt:variant>
      <vt:variant>
        <vt:lpstr>Títulos de diapositiva</vt:lpstr>
      </vt:variant>
      <vt:variant>
        <vt:i4>70</vt:i4>
      </vt:variant>
    </vt:vector>
  </HeadingPairs>
  <TitlesOfParts>
    <vt:vector size="7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2016-05-30T18:31:51Z</dcterms:created>
  <dcterms:modified xsi:type="dcterms:W3CDTF">2016-05-30T21:01:29Z</dcterms:modified>
</cp:coreProperties>
</file>