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331" r:id="rId14"/>
    <p:sldId id="267" r:id="rId15"/>
    <p:sldId id="332" r:id="rId16"/>
    <p:sldId id="268" r:id="rId17"/>
    <p:sldId id="333" r:id="rId18"/>
    <p:sldId id="269" r:id="rId19"/>
    <p:sldId id="334" r:id="rId20"/>
    <p:sldId id="270" r:id="rId21"/>
    <p:sldId id="271" r:id="rId22"/>
    <p:sldId id="272" r:id="rId23"/>
    <p:sldId id="274" r:id="rId24"/>
    <p:sldId id="275" r:id="rId25"/>
    <p:sldId id="273" r:id="rId26"/>
    <p:sldId id="278" r:id="rId27"/>
    <p:sldId id="276" r:id="rId28"/>
    <p:sldId id="277" r:id="rId29"/>
    <p:sldId id="279" r:id="rId30"/>
    <p:sldId id="281" r:id="rId31"/>
    <p:sldId id="280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7" r:id="rId44"/>
    <p:sldId id="293" r:id="rId45"/>
    <p:sldId id="294" r:id="rId46"/>
    <p:sldId id="296" r:id="rId47"/>
    <p:sldId id="295" r:id="rId48"/>
    <p:sldId id="299" r:id="rId49"/>
    <p:sldId id="298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46" r:id="rId72"/>
    <p:sldId id="321" r:id="rId73"/>
    <p:sldId id="322" r:id="rId74"/>
    <p:sldId id="323" r:id="rId75"/>
    <p:sldId id="345" r:id="rId76"/>
    <p:sldId id="324" r:id="rId77"/>
    <p:sldId id="325" r:id="rId78"/>
    <p:sldId id="326" r:id="rId79"/>
    <p:sldId id="327" r:id="rId80"/>
    <p:sldId id="328" r:id="rId81"/>
    <p:sldId id="340" r:id="rId82"/>
    <p:sldId id="336" r:id="rId83"/>
    <p:sldId id="337" r:id="rId84"/>
    <p:sldId id="338" r:id="rId85"/>
    <p:sldId id="339" r:id="rId86"/>
    <p:sldId id="341" r:id="rId87"/>
    <p:sldId id="342" r:id="rId88"/>
    <p:sldId id="343" r:id="rId89"/>
    <p:sldId id="344" r:id="rId90"/>
    <p:sldId id="347" r:id="rId91"/>
    <p:sldId id="348" r:id="rId92"/>
    <p:sldId id="349" r:id="rId93"/>
    <p:sldId id="350" r:id="rId94"/>
    <p:sldId id="351" r:id="rId95"/>
    <p:sldId id="352" r:id="rId96"/>
    <p:sldId id="353" r:id="rId97"/>
    <p:sldId id="354" r:id="rId9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4lL1lKWrom+Cu6gTUdbIQ==" hashData="rRgKTg3prTkaF0/Djbo5C/0uM/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2" d="100"/>
          <a:sy n="32" d="100"/>
        </p:scale>
        <p:origin x="-10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6475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7504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888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2743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8239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7701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18275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0521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8456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7974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70017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0441E-A034-4C96-9A90-D34604FDEC59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B6F2-CADE-480C-A324-EF281BFB89C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862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8.png"/><Relationship Id="rId10" Type="http://schemas.openxmlformats.org/officeDocument/2006/relationships/image" Target="../media/image10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5"/>
            <a:ext cx="11916229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175326" y="733202"/>
            <a:ext cx="782683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err="1" smtClean="0"/>
              <a:t>Gandoca</a:t>
            </a:r>
            <a:r>
              <a:rPr lang="es-CO" i="1" dirty="0" smtClean="0"/>
              <a:t>-Manzanillo </a:t>
            </a:r>
            <a:r>
              <a:rPr lang="es-CO" i="1" dirty="0"/>
              <a:t>es un Refugio Nacional de Vida Silvestre mixto (estatal y privado), donde la combinación de paisajes de tierra, playa y mar, sumada a la cultura local hace del sitio un lugar muy atractivo para el visitante</a:t>
            </a:r>
            <a:r>
              <a:rPr lang="es-CO" i="1" dirty="0" smtClean="0"/>
              <a:t>. La </a:t>
            </a:r>
            <a:r>
              <a:rPr lang="es-CO" i="1" dirty="0"/>
              <a:t>conservación y manejo sostenible de estos ecosistemas, se lleva a cabo en forma paralela con la participación de las comunidades, donde se protege el </a:t>
            </a:r>
            <a:r>
              <a:rPr lang="es-CO" i="1" dirty="0" err="1"/>
              <a:t>habitat</a:t>
            </a:r>
            <a:r>
              <a:rPr lang="es-CO" i="1" dirty="0"/>
              <a:t> de especies amenazadas como el manatí y las tortugas marinas</a:t>
            </a:r>
            <a:r>
              <a:rPr lang="es-CO" i="1" dirty="0" smtClean="0"/>
              <a:t>. El </a:t>
            </a:r>
            <a:r>
              <a:rPr lang="es-CO" i="1" dirty="0"/>
              <a:t>Refugio se ubica al sureste de la costa Caribe, entre la desembocadura del río </a:t>
            </a:r>
            <a:r>
              <a:rPr lang="es-CO" i="1" dirty="0" err="1"/>
              <a:t>Cocles</a:t>
            </a:r>
            <a:r>
              <a:rPr lang="es-CO" i="1" dirty="0"/>
              <a:t> y el río Sixaola, en la provincia de Limón, cantón de Talamanca, distrito de Sixaola. </a:t>
            </a:r>
            <a:r>
              <a:rPr lang="es-CO" i="1" dirty="0" smtClean="0"/>
              <a:t>Posee </a:t>
            </a:r>
            <a:r>
              <a:rPr lang="es-CO" i="1" dirty="0"/>
              <a:t>una laguna, por la cual esta porción de la costa atlántica se clasifica como bosque húmedo tropical</a:t>
            </a:r>
            <a:r>
              <a:rPr lang="es-CO" i="1" dirty="0" smtClean="0"/>
              <a:t>. En </a:t>
            </a:r>
            <a:r>
              <a:rPr lang="es-CO" i="1" dirty="0"/>
              <a:t>el Refugio existe solamente una zona de vida: el Bosque Húmedo Tropical</a:t>
            </a:r>
            <a:r>
              <a:rPr lang="es-CO" i="1" dirty="0" smtClean="0"/>
              <a:t>. El </a:t>
            </a:r>
            <a:r>
              <a:rPr lang="es-CO" i="1" dirty="0"/>
              <a:t>área posee una gran diversidad de hábitats terrestres con parches de bosques primarios y con numerosos hábitats </a:t>
            </a:r>
            <a:r>
              <a:rPr lang="es-CO" i="1" dirty="0" err="1"/>
              <a:t>dulceacuíferos</a:t>
            </a:r>
            <a:r>
              <a:rPr lang="es-CO" i="1" dirty="0"/>
              <a:t> y marinos, que incluyen el arrecife de coral que se conserva en mejores condiciones en la costa atlántica. Protege el hábitat de especies amenazadas como el </a:t>
            </a:r>
            <a:r>
              <a:rPr lang="es-CO" i="1" dirty="0" smtClean="0"/>
              <a:t>manatí </a:t>
            </a:r>
            <a:r>
              <a:rPr lang="es-CO" i="1" dirty="0"/>
              <a:t>y las tortugas marinas</a:t>
            </a:r>
            <a:r>
              <a:rPr lang="es-CO" i="1" dirty="0" smtClean="0"/>
              <a:t>. El </a:t>
            </a:r>
            <a:r>
              <a:rPr lang="es-CO" i="1" dirty="0"/>
              <a:t>refugio forma parte de una unidad litoral de origen marino, llamada plataforma de coral emergido, así como también por una llanura (sureste de Manzanillo), con características de pantano</a:t>
            </a:r>
            <a:r>
              <a:rPr lang="es-CO" i="1" dirty="0" smtClean="0"/>
              <a:t>. Por </a:t>
            </a:r>
            <a:r>
              <a:rPr lang="es-CO" i="1" dirty="0"/>
              <a:t>sus condiciones naturales y la combinación de paisajes, tierra, playa, mar, sumado a la cultura local hace del sitio un lugar muy atractivo científicos y visitantes en busca de recreación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rot="2502537">
            <a:off x="10131878" y="604707"/>
            <a:ext cx="1785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Guitarra Clásica-La Paloma</a:t>
            </a:r>
            <a:endParaRPr lang="es-CO" sz="1200" b="1" i="1" dirty="0"/>
          </a:p>
        </p:txBody>
      </p:sp>
      <p:pic>
        <p:nvPicPr>
          <p:cNvPr id="5" name="Guitarra_cl_sica_-_La_palom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32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30628"/>
            <a:ext cx="1194525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3522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59772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5213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01600"/>
            <a:ext cx="11945258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7179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59772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5657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30628"/>
            <a:ext cx="11974286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258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974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45257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8100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45257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3805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01600"/>
            <a:ext cx="11930744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08817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16114"/>
            <a:ext cx="11945258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87126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74286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234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16229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20966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16229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7983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01600"/>
            <a:ext cx="11974286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728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16114"/>
            <a:ext cx="11945258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1550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16114"/>
            <a:ext cx="11988800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1666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2203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01600"/>
            <a:ext cx="11988800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13881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01600"/>
            <a:ext cx="11974286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509447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01600"/>
            <a:ext cx="11974286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30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5366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0" y="159657"/>
            <a:ext cx="11887201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4688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16229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941049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329869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30629"/>
            <a:ext cx="11945257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424850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1" y="101600"/>
            <a:ext cx="11901715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61425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45257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055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4" y="101600"/>
            <a:ext cx="11901714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5014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3748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16114"/>
            <a:ext cx="11930744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106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01600"/>
            <a:ext cx="11945258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118205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30743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773132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" y="116114"/>
            <a:ext cx="11843657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254303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01715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232096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30628"/>
            <a:ext cx="11930743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806022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30628"/>
            <a:ext cx="11945258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465564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4525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93391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30629"/>
            <a:ext cx="11959772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152424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01600"/>
            <a:ext cx="11945258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146796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45142"/>
            <a:ext cx="11930743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424367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59656"/>
            <a:ext cx="11930743" cy="65749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30006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16114"/>
            <a:ext cx="11945258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613143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16229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571866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6742" y="101600"/>
            <a:ext cx="11945258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06500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16114"/>
            <a:ext cx="11843658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699398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72230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45257" cy="66475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547980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59772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409069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4525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433949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941794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59772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169293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01600"/>
            <a:ext cx="11945258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986364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01600"/>
            <a:ext cx="11945258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020422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16229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633834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45142"/>
            <a:ext cx="11930743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5951628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45143"/>
            <a:ext cx="11916229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056821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59657"/>
            <a:ext cx="11901715" cy="65604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2552139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45143"/>
            <a:ext cx="11901715" cy="65749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828974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30629"/>
            <a:ext cx="11916229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0583142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01715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111501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16229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4335737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45142"/>
            <a:ext cx="11930743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7857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145142"/>
            <a:ext cx="11974286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082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45144"/>
            <a:ext cx="11901715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7667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01715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6701108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7" y="145143"/>
            <a:ext cx="11843658" cy="6545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0718618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30" y="116114"/>
            <a:ext cx="11930742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4471476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01600"/>
            <a:ext cx="11916229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4016239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16114"/>
            <a:ext cx="11930743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845719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30628"/>
            <a:ext cx="11930743" cy="65749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807976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30629"/>
            <a:ext cx="11945257" cy="65894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0748546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16229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4513421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30743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1607824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58173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5043109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4" y="101600"/>
            <a:ext cx="11930743" cy="66330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9446783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3" y="145143"/>
            <a:ext cx="11930744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0387120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45143"/>
            <a:ext cx="11887201" cy="654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874141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4525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0792572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01600"/>
            <a:ext cx="11916229" cy="6618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3763867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16114"/>
            <a:ext cx="11930743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6105837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45143"/>
            <a:ext cx="11930743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5421301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01600"/>
            <a:ext cx="11887201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9144359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16114"/>
            <a:ext cx="11901715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4839974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9" y="145142"/>
            <a:ext cx="11945258" cy="65894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2098111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4" y="101600"/>
            <a:ext cx="11901714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9434164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86" y="130628"/>
            <a:ext cx="11843657" cy="660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1819947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30629"/>
            <a:ext cx="11916229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3169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5" y="116114"/>
            <a:ext cx="11945258" cy="66185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229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901715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7754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171" y="130628"/>
            <a:ext cx="11901716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303509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87201" cy="66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2620652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42" y="145143"/>
            <a:ext cx="11872687" cy="6574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9589094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656" y="116114"/>
            <a:ext cx="11872687" cy="6618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9281665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28" y="130630"/>
            <a:ext cx="11930743" cy="65459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2800530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6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303</Words>
  <Application>Microsoft Office PowerPoint</Application>
  <PresentationFormat>Personalizado</PresentationFormat>
  <Paragraphs>6</Paragraphs>
  <Slides>96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9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21</cp:revision>
  <dcterms:created xsi:type="dcterms:W3CDTF">2017-05-27T04:45:09Z</dcterms:created>
  <dcterms:modified xsi:type="dcterms:W3CDTF">2017-06-05T19:33:46Z</dcterms:modified>
</cp:coreProperties>
</file>