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301" r:id="rId4"/>
    <p:sldId id="260" r:id="rId5"/>
    <p:sldId id="286" r:id="rId6"/>
    <p:sldId id="311" r:id="rId7"/>
    <p:sldId id="275" r:id="rId8"/>
    <p:sldId id="268" r:id="rId9"/>
    <p:sldId id="276" r:id="rId10"/>
    <p:sldId id="261" r:id="rId11"/>
    <p:sldId id="257" r:id="rId12"/>
    <p:sldId id="300" r:id="rId13"/>
    <p:sldId id="297" r:id="rId14"/>
    <p:sldId id="289" r:id="rId15"/>
    <p:sldId id="304" r:id="rId16"/>
    <p:sldId id="315" r:id="rId17"/>
    <p:sldId id="309" r:id="rId18"/>
    <p:sldId id="259" r:id="rId19"/>
    <p:sldId id="284" r:id="rId20"/>
    <p:sldId id="273" r:id="rId21"/>
    <p:sldId id="318" r:id="rId22"/>
    <p:sldId id="282" r:id="rId23"/>
    <p:sldId id="320" r:id="rId24"/>
    <p:sldId id="326" r:id="rId25"/>
    <p:sldId id="270" r:id="rId26"/>
    <p:sldId id="322" r:id="rId27"/>
    <p:sldId id="323" r:id="rId28"/>
    <p:sldId id="321" r:id="rId29"/>
    <p:sldId id="327" r:id="rId30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f8cr2ibCN4xclubPmAGfQ==" hashData="R8rxBr99pXEJnCQg8GeGgZ2ew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63" autoAdjust="0"/>
    <p:restoredTop sz="94660"/>
  </p:normalViewPr>
  <p:slideViewPr>
    <p:cSldViewPr>
      <p:cViewPr>
        <p:scale>
          <a:sx n="50" d="100"/>
          <a:sy n="50" d="100"/>
        </p:scale>
        <p:origin x="-1104" y="-75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A4C8A-97BC-45C7-90F8-E9311C9E2405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7BE8E0-C953-43AA-BE04-2BE2282223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409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BE8E0-C953-43AA-BE04-2BE228222364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596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BE8E0-C953-43AA-BE04-2BE228222364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57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188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063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765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336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566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560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741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6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83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180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999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BB6FA-8502-4DE8-ACD1-043A8232843A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48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EAF86-C116-4CED-90F1-0B1F1470877C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11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54F5C-9FD0-4C2D-B7A7-69709BDCCD22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78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B1FA3-219B-46C6-B2FE-A172498BEF06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26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7019FD-092E-463B-ABB6-1AB6F37A5D19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378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64D58-C4D1-4BDF-911A-607C847EA468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5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F3EA8-189C-494D-B692-32953570EB12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26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953A6-9F0B-4C00-AE2F-2C2B9448E8B1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57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50FD2-CC62-4FE2-B389-27198A246A68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33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45625D-D259-436A-A971-F668C3A69272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00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6B545-5F7B-4A2F-A868-CCF2611F9523}" type="slidenum">
              <a:rPr lang="fr-FR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12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7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4306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4656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1294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9824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2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2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6418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9798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9345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56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9078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2039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708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8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8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772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AC319-6E19-41A3-8FCE-77DB147BE1EE}" type="datetimeFigureOut">
              <a:rPr lang="es-ES" smtClean="0"/>
              <a:t>15/11/2014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4BFCF-96C8-4B75-8CAB-309C9BC1C9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732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59A9D2-D7AA-4458-8C31-5E1A35C0EF38}" type="slidenum">
              <a:rPr 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903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5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00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5.gif"/><Relationship Id="rId7" Type="http://schemas.openxmlformats.org/officeDocument/2006/relationships/image" Target="../media/image58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Cuadros\Bellisimo\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2598" y="-285750"/>
            <a:ext cx="9315450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79512" y="409228"/>
            <a:ext cx="48245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ln w="38100"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REFRANES</a:t>
            </a:r>
            <a:endParaRPr lang="es-ES" sz="6000" b="1" dirty="0">
              <a:ln w="38100"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30014" y="1921396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ln w="38100"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</a:t>
            </a:r>
            <a:endParaRPr lang="es-ES" sz="6000" b="1" dirty="0">
              <a:ln w="38100"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30014" y="3721596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ln w="38100"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OTOÑO</a:t>
            </a:r>
            <a:endParaRPr lang="es-ES" sz="6000" b="1" dirty="0">
              <a:ln w="38100"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75127" y="55217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575127" y="5305772"/>
            <a:ext cx="1653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 w="3175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Automatico</a:t>
            </a:r>
            <a:endParaRPr lang="es-ES" b="1" dirty="0">
              <a:ln w="3175"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1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5698" y="3721596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nestodo.com/wp-content/uploads/2014/09/hoja-animada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95679"/>
            <a:ext cx="2350641" cy="235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agenestodo.com/wp-content/uploads/2014/09/hoja-animada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68" y="2429227"/>
            <a:ext cx="1724490" cy="172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-82598" y="-270050"/>
            <a:ext cx="9315450" cy="598505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6645" y="102647"/>
            <a:ext cx="8297796" cy="5223278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45214" y="420267"/>
            <a:ext cx="7603702" cy="461276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615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u"/>
        <p:sndAc>
          <p:stSnd loop="1">
            <p:snd r:embed="rId2" name="musique-automne.wav"/>
          </p:stSnd>
        </p:sndAc>
      </p:transition>
    </mc:Choice>
    <mc:Fallback xmlns="">
      <p:transition spd="slow" advTm="14000">
        <p:fade/>
        <p:sndAc>
          <p:stSnd loop="1">
            <p:snd r:embed="rId6" name="musique-autom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Eleni\Desktop\Refranes de otoño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8" cy="571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C:\Users\Eleni\Desktop\Refranes de otoño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1287847" y="1201316"/>
            <a:ext cx="3374480" cy="3954216"/>
            <a:chOff x="1287847" y="1201316"/>
            <a:chExt cx="3374480" cy="3954216"/>
          </a:xfrm>
        </p:grpSpPr>
        <p:grpSp>
          <p:nvGrpSpPr>
            <p:cNvPr id="12" name="11 Grupo"/>
            <p:cNvGrpSpPr/>
            <p:nvPr/>
          </p:nvGrpSpPr>
          <p:grpSpPr>
            <a:xfrm>
              <a:off x="1287847" y="1201316"/>
              <a:ext cx="3374480" cy="3954216"/>
              <a:chOff x="658390" y="1274626"/>
              <a:chExt cx="3374480" cy="3954216"/>
            </a:xfrm>
          </p:grpSpPr>
          <p:pic>
            <p:nvPicPr>
              <p:cNvPr id="14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3" name="12 CuadroTexto"/>
            <p:cNvSpPr txBox="1"/>
            <p:nvPr/>
          </p:nvSpPr>
          <p:spPr>
            <a:xfrm>
              <a:off x="1396308" y="1837925"/>
              <a:ext cx="2664296" cy="830997"/>
            </a:xfrm>
            <a:prstGeom prst="rect">
              <a:avLst/>
            </a:prstGeom>
            <a:noFill/>
          </p:spPr>
          <p:txBody>
            <a:bodyPr wrap="square" rtlCol="0">
              <a:prstTxWarp prst="textChevronInverted">
                <a:avLst/>
              </a:prstTxWarp>
              <a:spAutoFit/>
            </a:bodyPr>
            <a:lstStyle/>
            <a:p>
              <a:r>
                <a:rPr lang="es-E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Septiembre </a:t>
              </a:r>
              <a:r>
                <a:rPr lang="es-E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ó</a:t>
              </a:r>
              <a:r>
                <a:rPr lang="es-E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lleva los puentes </a:t>
              </a:r>
              <a:r>
                <a:rPr lang="es-E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ó</a:t>
              </a:r>
              <a:r>
                <a:rPr lang="es-E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seca las fuentes</a:t>
              </a:r>
              <a:endPara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-16856" y="-202841"/>
            <a:ext cx="9144000" cy="595384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0789" y="169856"/>
            <a:ext cx="8145076" cy="519604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791448" y="487476"/>
            <a:ext cx="7463757" cy="458871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814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290">
        <p14:vortex dir="u"/>
      </p:transition>
    </mc:Choice>
    <mc:Fallback xmlns="">
      <p:transition spd="slow" advTm="212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C:\Users\Eleni\Desktop\Refranes de otoño\Diapositiva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Refranes de otoño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8782" y="-216024"/>
            <a:ext cx="9283709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4615344" y="1083386"/>
            <a:ext cx="3374480" cy="3954216"/>
            <a:chOff x="884400" y="1081605"/>
            <a:chExt cx="3374480" cy="3954216"/>
          </a:xfrm>
        </p:grpSpPr>
        <p:grpSp>
          <p:nvGrpSpPr>
            <p:cNvPr id="7" name="6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9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7 Rectángulo"/>
            <p:cNvSpPr/>
            <p:nvPr/>
          </p:nvSpPr>
          <p:spPr>
            <a:xfrm>
              <a:off x="933848" y="1686517"/>
              <a:ext cx="2782321" cy="830997"/>
            </a:xfrm>
            <a:prstGeom prst="rect">
              <a:avLst/>
            </a:prstGeom>
          </p:spPr>
          <p:txBody>
            <a:bodyPr wrap="square">
              <a:prstTxWarp prst="textWave2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Mucha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flor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primavera,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buen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otoño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nos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espera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 </a:t>
              </a: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-118783" y="-261429"/>
            <a:ext cx="9283709" cy="597642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8862" y="111268"/>
            <a:ext cx="8269523" cy="521575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89522" y="428888"/>
            <a:ext cx="7577794" cy="460612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09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752">
        <p14:vortex dir="u"/>
      </p:transition>
    </mc:Choice>
    <mc:Fallback xmlns="">
      <p:transition spd="slow" advTm="217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Eleni\Desktop\Cuadros\Bellisimo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38100"/>
            <a:ext cx="916305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Cuadros\Bellisimo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1159956" y="1694007"/>
            <a:ext cx="3374480" cy="3954216"/>
            <a:chOff x="884400" y="1081605"/>
            <a:chExt cx="3374480" cy="3954216"/>
          </a:xfrm>
        </p:grpSpPr>
        <p:grpSp>
          <p:nvGrpSpPr>
            <p:cNvPr id="8" name="7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10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8 Rectángulo"/>
            <p:cNvSpPr/>
            <p:nvPr/>
          </p:nvSpPr>
          <p:spPr>
            <a:xfrm>
              <a:off x="1259631" y="1417340"/>
              <a:ext cx="2289513" cy="1323439"/>
            </a:xfrm>
            <a:prstGeom prst="rect">
              <a:avLst/>
            </a:prstGeom>
          </p:spPr>
          <p:txBody>
            <a:bodyPr wrap="square">
              <a:prstTxWarp prst="textWave1">
                <a:avLst/>
              </a:prstTxWarp>
              <a:spAutoFit/>
            </a:bodyPr>
            <a:lstStyle/>
            <a:p>
              <a:r>
                <a:rPr lang="es-E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Cuando en Septiembre acabes de vendimiar, ponte enseguida en octubre a sembrar</a:t>
              </a:r>
              <a:endPara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-118783" y="-261429"/>
            <a:ext cx="9283709" cy="597642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8862" y="111268"/>
            <a:ext cx="8269523" cy="521575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89522" y="428888"/>
            <a:ext cx="7577794" cy="460612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438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393">
        <p14:vortex dir="u"/>
      </p:transition>
    </mc:Choice>
    <mc:Fallback xmlns="">
      <p:transition spd="slow" advTm="233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Eleni\Desktop\Refranes de otoño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94828"/>
            <a:ext cx="9283709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Refranes de otoño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94829"/>
            <a:ext cx="9283709" cy="6006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947462" y="1721062"/>
            <a:ext cx="3374480" cy="3835021"/>
            <a:chOff x="884400" y="1200800"/>
            <a:chExt cx="3374480" cy="3835021"/>
          </a:xfrm>
        </p:grpSpPr>
        <p:grpSp>
          <p:nvGrpSpPr>
            <p:cNvPr id="7" name="6 Grupo"/>
            <p:cNvGrpSpPr/>
            <p:nvPr/>
          </p:nvGrpSpPr>
          <p:grpSpPr>
            <a:xfrm>
              <a:off x="884400" y="1200800"/>
              <a:ext cx="3374480" cy="3835021"/>
              <a:chOff x="658390" y="1393821"/>
              <a:chExt cx="3374480" cy="3835021"/>
            </a:xfrm>
          </p:grpSpPr>
          <p:pic>
            <p:nvPicPr>
              <p:cNvPr id="9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393821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7 Rectángulo"/>
            <p:cNvSpPr/>
            <p:nvPr/>
          </p:nvSpPr>
          <p:spPr>
            <a:xfrm>
              <a:off x="1089053" y="1629484"/>
              <a:ext cx="2471912" cy="830997"/>
            </a:xfrm>
            <a:prstGeom prst="rect">
              <a:avLst/>
            </a:prstGeom>
          </p:spPr>
          <p:txBody>
            <a:bodyPr wrap="square">
              <a:prstTxWarp prst="textWave1">
                <a:avLst/>
              </a:prstTxWarp>
              <a:spAutoFit/>
            </a:bodyPr>
            <a:lstStyle/>
            <a:p>
              <a:r>
                <a:rPr lang="es-E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Pájaros </a:t>
              </a:r>
              <a:r>
                <a:rPr lang="es-E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de otoño, gordos como tordos</a:t>
              </a:r>
              <a:endPara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7" name="16 Rectángulo"/>
          <p:cNvSpPr/>
          <p:nvPr/>
        </p:nvSpPr>
        <p:spPr>
          <a:xfrm>
            <a:off x="-31191" y="-164946"/>
            <a:ext cx="9283709" cy="619079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39862" y="207751"/>
            <a:ext cx="8269523" cy="5402839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782846" y="525371"/>
            <a:ext cx="7577794" cy="477133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683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928">
        <p14:vortex dir="u"/>
      </p:transition>
    </mc:Choice>
    <mc:Fallback xmlns="">
      <p:transition spd="slow" advTm="219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uadros\Bellisimo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28575"/>
            <a:ext cx="9361040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Eleni\Desktop\Refranes de otoño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28575"/>
            <a:ext cx="9361040" cy="5772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323843" y="1590491"/>
            <a:ext cx="3374480" cy="3954216"/>
            <a:chOff x="339633" y="1787999"/>
            <a:chExt cx="3374480" cy="3954216"/>
          </a:xfrm>
        </p:grpSpPr>
        <p:grpSp>
          <p:nvGrpSpPr>
            <p:cNvPr id="7" name="6 Grupo"/>
            <p:cNvGrpSpPr/>
            <p:nvPr/>
          </p:nvGrpSpPr>
          <p:grpSpPr>
            <a:xfrm>
              <a:off x="339633" y="1787999"/>
              <a:ext cx="3374480" cy="3954216"/>
              <a:chOff x="658390" y="1274626"/>
              <a:chExt cx="3374480" cy="3954216"/>
            </a:xfrm>
          </p:grpSpPr>
          <p:pic>
            <p:nvPicPr>
              <p:cNvPr id="9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7 Rectángulo"/>
            <p:cNvSpPr/>
            <p:nvPr/>
          </p:nvSpPr>
          <p:spPr>
            <a:xfrm>
              <a:off x="539552" y="2270519"/>
              <a:ext cx="2718048" cy="1200329"/>
            </a:xfrm>
            <a:prstGeom prst="rect">
              <a:avLst/>
            </a:prstGeom>
          </p:spPr>
          <p:txBody>
            <a:bodyPr wrap="square">
              <a:prstTxWarp prst="textInflate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El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agua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que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otoño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corre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la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que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te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saca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de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pobre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 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-108520" y="-166836"/>
            <a:ext cx="9505056" cy="6264696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0980" y="227096"/>
            <a:ext cx="8466689" cy="546733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19726" y="561735"/>
            <a:ext cx="7758468" cy="4828292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230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394">
        <p14:vortex dir="u"/>
      </p:transition>
    </mc:Choice>
    <mc:Fallback xmlns="">
      <p:transition spd="slow" advTm="213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Eleni\Desktop\Refranes de otoño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94828"/>
            <a:ext cx="9175189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Eleni\Desktop\Refranes de otoño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89" y="-96825"/>
            <a:ext cx="9175188" cy="581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2325009" y="1561356"/>
            <a:ext cx="3374480" cy="3954216"/>
            <a:chOff x="884400" y="1081605"/>
            <a:chExt cx="3374480" cy="3954216"/>
          </a:xfrm>
        </p:grpSpPr>
        <p:grpSp>
          <p:nvGrpSpPr>
            <p:cNvPr id="5" name="4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6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" name="1 CuadroTexto"/>
            <p:cNvSpPr txBox="1"/>
            <p:nvPr/>
          </p:nvSpPr>
          <p:spPr>
            <a:xfrm>
              <a:off x="949485" y="1685734"/>
              <a:ext cx="2751047" cy="830997"/>
            </a:xfrm>
            <a:prstGeom prst="rect">
              <a:avLst/>
            </a:prstGeom>
            <a:noFill/>
          </p:spPr>
          <p:txBody>
            <a:bodyPr wrap="square" rtlCol="0">
              <a:prstTxWarp prst="textStop">
                <a:avLst/>
              </a:prstTxWarp>
              <a:spAutoFit/>
            </a:bodyPr>
            <a:lstStyle/>
            <a:p>
              <a:r>
                <a:rPr lang="es-E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Cuando a la seis veas oscurecer ,otoño seguro  es</a:t>
              </a:r>
              <a:endPara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180528" y="-174589"/>
            <a:ext cx="9356345" cy="595384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0315" y="198108"/>
            <a:ext cx="8334223" cy="519604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66796" y="515728"/>
            <a:ext cx="7637083" cy="458871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539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604">
        <p14:vortex dir="u"/>
      </p:transition>
    </mc:Choice>
    <mc:Fallback xmlns="">
      <p:transition spd="slow" advTm="226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8" presetClass="entr" presetSubtype="9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Cuadros\Bellisimo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0" y="1"/>
            <a:ext cx="9239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Refranes de otoño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0" y="1"/>
            <a:ext cx="936001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2571640" y="1506685"/>
            <a:ext cx="3374480" cy="3954216"/>
            <a:chOff x="884400" y="1081605"/>
            <a:chExt cx="3374480" cy="3954216"/>
          </a:xfrm>
        </p:grpSpPr>
        <p:grpSp>
          <p:nvGrpSpPr>
            <p:cNvPr id="12" name="11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14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3" name="12 Rectángulo"/>
            <p:cNvSpPr/>
            <p:nvPr/>
          </p:nvSpPr>
          <p:spPr>
            <a:xfrm>
              <a:off x="1043608" y="1506685"/>
              <a:ext cx="2520280" cy="1200329"/>
            </a:xfrm>
            <a:prstGeom prst="rect">
              <a:avLst/>
            </a:prstGeom>
          </p:spPr>
          <p:txBody>
            <a:bodyPr wrap="square">
              <a:prstTxWarp prst="textWave1">
                <a:avLst/>
              </a:prstTxWarp>
              <a:spAutoFit/>
            </a:bodyPr>
            <a:lstStyle/>
            <a:p>
              <a:r>
                <a:rPr lang="es-E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Castañas en cocción, en otoño e invierno: buena </a:t>
              </a:r>
              <a:r>
                <a:rPr lang="es-E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alimentación</a:t>
              </a:r>
              <a:endPara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-95250" y="-15765"/>
            <a:ext cx="9491786" cy="597642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82800" y="356932"/>
            <a:ext cx="8454869" cy="521575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730558" y="674552"/>
            <a:ext cx="7747636" cy="460612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22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519">
        <p14:vortex dir="u"/>
      </p:transition>
    </mc:Choice>
    <mc:Fallback xmlns="">
      <p:transition spd="slow" advTm="245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Eleni\Desktop\Refranes de otoño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123"/>
            <a:ext cx="9158597" cy="572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 descr="C:\Users\Eleni\Desktop\Refranes de otoño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122"/>
            <a:ext cx="9144000" cy="572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12 Grupo"/>
          <p:cNvGrpSpPr/>
          <p:nvPr/>
        </p:nvGrpSpPr>
        <p:grpSpPr>
          <a:xfrm>
            <a:off x="5044074" y="1417340"/>
            <a:ext cx="3374480" cy="3954216"/>
            <a:chOff x="2587745" y="1760784"/>
            <a:chExt cx="3374480" cy="3954216"/>
          </a:xfrm>
        </p:grpSpPr>
        <p:grpSp>
          <p:nvGrpSpPr>
            <p:cNvPr id="14" name="13 Grupo"/>
            <p:cNvGrpSpPr/>
            <p:nvPr/>
          </p:nvGrpSpPr>
          <p:grpSpPr>
            <a:xfrm>
              <a:off x="2587745" y="1760784"/>
              <a:ext cx="3374480" cy="3954216"/>
              <a:chOff x="658390" y="1274626"/>
              <a:chExt cx="3374480" cy="3954216"/>
            </a:xfrm>
          </p:grpSpPr>
          <p:pic>
            <p:nvPicPr>
              <p:cNvPr id="22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5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1" name="20 Rectángulo"/>
            <p:cNvSpPr/>
            <p:nvPr/>
          </p:nvSpPr>
          <p:spPr>
            <a:xfrm>
              <a:off x="2804326" y="2278197"/>
              <a:ext cx="2448053" cy="830997"/>
            </a:xfrm>
            <a:prstGeom prst="rect">
              <a:avLst/>
            </a:prstGeom>
          </p:spPr>
          <p:txBody>
            <a:bodyPr wrap="square">
              <a:prstTxWarp prst="textWave2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Noviembre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si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las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flores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dan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coge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el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azafrán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 </a:t>
              </a:r>
            </a:p>
          </p:txBody>
        </p:sp>
      </p:grpSp>
      <p:sp>
        <p:nvSpPr>
          <p:cNvPr id="24" name="23 Rectángulo"/>
          <p:cNvSpPr/>
          <p:nvPr/>
        </p:nvSpPr>
        <p:spPr>
          <a:xfrm>
            <a:off x="-95250" y="-15765"/>
            <a:ext cx="9491786" cy="597642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82800" y="356932"/>
            <a:ext cx="8454869" cy="521575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730558" y="674552"/>
            <a:ext cx="7747636" cy="460612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858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847">
        <p14:vortex dir="u"/>
      </p:transition>
    </mc:Choice>
    <mc:Fallback xmlns="">
      <p:transition spd="slow" advTm="218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Refranes de otoño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708"/>
            <a:ext cx="9144000" cy="5816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Refranes de otoño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352"/>
            <a:ext cx="9144000" cy="588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981692" y="1759668"/>
            <a:ext cx="3374480" cy="3954216"/>
            <a:chOff x="884400" y="1081605"/>
            <a:chExt cx="3374480" cy="3954216"/>
          </a:xfrm>
        </p:grpSpPr>
        <p:grpSp>
          <p:nvGrpSpPr>
            <p:cNvPr id="9" name="8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11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" name="9 Rectángulo"/>
            <p:cNvSpPr/>
            <p:nvPr/>
          </p:nvSpPr>
          <p:spPr>
            <a:xfrm>
              <a:off x="981692" y="1777380"/>
              <a:ext cx="2712602" cy="461665"/>
            </a:xfrm>
            <a:prstGeom prst="rect">
              <a:avLst/>
            </a:prstGeom>
          </p:spPr>
          <p:txBody>
            <a:bodyPr wrap="none">
              <a:prstTxWarp prst="textWave1">
                <a:avLst/>
              </a:prstTxWarp>
              <a:spAutoFit/>
            </a:bodyPr>
            <a:lstStyle/>
            <a:p>
              <a:r>
                <a:rPr lang="es-E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Octubre echa pan y cubre.</a:t>
              </a:r>
              <a:endPara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-95250" y="-15765"/>
            <a:ext cx="9491786" cy="597642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2800" y="356932"/>
            <a:ext cx="8454869" cy="521575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30558" y="674552"/>
            <a:ext cx="7747636" cy="460612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502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779">
        <p14:vortex dir="u"/>
      </p:transition>
    </mc:Choice>
    <mc:Fallback xmlns="">
      <p:transition spd="slow" advTm="267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:\Users\Eleni\Desktop\Refranes de otoño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181" y="-310852"/>
            <a:ext cx="9144000" cy="6025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310711" y="1735231"/>
            <a:ext cx="3374480" cy="3954216"/>
            <a:chOff x="884400" y="1081605"/>
            <a:chExt cx="3374480" cy="3954216"/>
          </a:xfrm>
        </p:grpSpPr>
        <p:grpSp>
          <p:nvGrpSpPr>
            <p:cNvPr id="4" name="3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5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5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" name="6 Rectángulo"/>
            <p:cNvSpPr/>
            <p:nvPr/>
          </p:nvSpPr>
          <p:spPr>
            <a:xfrm>
              <a:off x="1064692" y="1671597"/>
              <a:ext cx="2520633" cy="1107996"/>
            </a:xfrm>
            <a:prstGeom prst="rect">
              <a:avLst/>
            </a:prstGeom>
          </p:spPr>
          <p:txBody>
            <a:bodyPr wrap="square">
              <a:prstTxWarp prst="textChevronInverted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Tras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secos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veranos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otoños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tempranos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</a:t>
              </a:r>
              <a:endPara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  <a:p>
              <a:pPr eaLnBrk="0" hangingPunct="0">
                <a:defRPr/>
              </a:pPr>
              <a:endParaRPr 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123333" y="-314495"/>
            <a:ext cx="9491786" cy="619633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4717" y="58202"/>
            <a:ext cx="8454869" cy="5407668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02475" y="375822"/>
            <a:ext cx="7747636" cy="4775603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607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787">
        <p14:vortex dir="u"/>
      </p:transition>
    </mc:Choice>
    <mc:Fallback xmlns="">
      <p:transition spd="slow" advTm="22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Users\Eleni\Desktop\Refranes de otoño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Cuadros\Bellisimo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37872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7 Grupo"/>
          <p:cNvGrpSpPr/>
          <p:nvPr/>
        </p:nvGrpSpPr>
        <p:grpSpPr>
          <a:xfrm>
            <a:off x="4143849" y="1774917"/>
            <a:ext cx="3374480" cy="3954216"/>
            <a:chOff x="2483768" y="1489348"/>
            <a:chExt cx="3374480" cy="3954216"/>
          </a:xfrm>
        </p:grpSpPr>
        <p:grpSp>
          <p:nvGrpSpPr>
            <p:cNvPr id="4" name="3 Grupo"/>
            <p:cNvGrpSpPr/>
            <p:nvPr/>
          </p:nvGrpSpPr>
          <p:grpSpPr>
            <a:xfrm>
              <a:off x="2483768" y="1489348"/>
              <a:ext cx="3374480" cy="3954216"/>
              <a:chOff x="658390" y="1274626"/>
              <a:chExt cx="3374480" cy="3954216"/>
            </a:xfrm>
          </p:grpSpPr>
          <p:pic>
            <p:nvPicPr>
              <p:cNvPr id="5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" name="6 Rectángulo"/>
            <p:cNvSpPr/>
            <p:nvPr/>
          </p:nvSpPr>
          <p:spPr>
            <a:xfrm>
              <a:off x="2861547" y="1921396"/>
              <a:ext cx="1826782" cy="1200329"/>
            </a:xfrm>
            <a:prstGeom prst="rect">
              <a:avLst/>
            </a:prstGeom>
          </p:spPr>
          <p:txBody>
            <a:bodyPr wrap="square">
              <a:prstTxWarp prst="textPlain">
                <a:avLst/>
              </a:prstTxWarp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Noviembre caliente, Mayo helado</a:t>
              </a: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123333" y="-314495"/>
            <a:ext cx="9491786" cy="619633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4717" y="58202"/>
            <a:ext cx="8454869" cy="5407668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02475" y="375822"/>
            <a:ext cx="7747636" cy="4775603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6490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671">
        <p14:vortex dir="u"/>
      </p:transition>
    </mc:Choice>
    <mc:Fallback xmlns="">
      <p:transition spd="slow" advTm="236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Eleni\Desktop\Cuadros\Bellisimo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72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Eleni\Desktop\Refranes de otoño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3359"/>
            <a:ext cx="956717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1763688" y="1585634"/>
            <a:ext cx="3374480" cy="3954216"/>
            <a:chOff x="897244" y="1151794"/>
            <a:chExt cx="3374480" cy="3954216"/>
          </a:xfrm>
        </p:grpSpPr>
        <p:grpSp>
          <p:nvGrpSpPr>
            <p:cNvPr id="4" name="3 Grupo"/>
            <p:cNvGrpSpPr/>
            <p:nvPr/>
          </p:nvGrpSpPr>
          <p:grpSpPr>
            <a:xfrm>
              <a:off x="897244" y="1151794"/>
              <a:ext cx="3374480" cy="3954216"/>
              <a:chOff x="658390" y="1274626"/>
              <a:chExt cx="3374480" cy="3954216"/>
            </a:xfrm>
          </p:grpSpPr>
          <p:pic>
            <p:nvPicPr>
              <p:cNvPr id="6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" name="Rectangle 2"/>
            <p:cNvSpPr>
              <a:spLocks noChangeArrowheads="1"/>
            </p:cNvSpPr>
            <p:nvPr/>
          </p:nvSpPr>
          <p:spPr bwMode="auto">
            <a:xfrm>
              <a:off x="910088" y="1697021"/>
              <a:ext cx="2855530" cy="954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tx1"/>
              </a:outerShdw>
            </a:effectLst>
          </p:spPr>
          <p:txBody>
            <a:bodyPr wrap="square" anchor="ctr">
              <a:prstTxWarp prst="textWave1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8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Otoño</a:t>
              </a:r>
              <a:r>
                <a:rPr 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e </a:t>
              </a:r>
              <a:r>
                <a:rPr lang="en-US" sz="28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invierno</a:t>
              </a:r>
              <a:r>
                <a:rPr 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mal </a:t>
              </a:r>
              <a:r>
                <a:rPr lang="en-US" sz="28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tiempo</a:t>
              </a:r>
              <a:r>
                <a:rPr 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para los </a:t>
              </a:r>
              <a:r>
                <a:rPr lang="en-US" sz="2800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viejos</a:t>
              </a:r>
              <a:r>
                <a:rPr lang="en-US" sz="28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794" y="-138777"/>
            <a:ext cx="9567170" cy="605267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0969" y="233920"/>
            <a:ext cx="8522018" cy="5282293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96535" y="551540"/>
            <a:ext cx="7809168" cy="4664882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963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306">
        <p14:vortex dir="u"/>
      </p:transition>
    </mc:Choice>
    <mc:Fallback xmlns="">
      <p:transition spd="slow" advTm="223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leni\Desktop\Cuadros\Bellisimo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Eleni\Desktop\Cuadros\Bellisimo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526"/>
            <a:ext cx="9144000" cy="581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4139952" y="1805610"/>
            <a:ext cx="3404587" cy="3992029"/>
            <a:chOff x="869485" y="842578"/>
            <a:chExt cx="3404587" cy="3992029"/>
          </a:xfrm>
        </p:grpSpPr>
        <p:grpSp>
          <p:nvGrpSpPr>
            <p:cNvPr id="7" name="6 Grupo"/>
            <p:cNvGrpSpPr/>
            <p:nvPr/>
          </p:nvGrpSpPr>
          <p:grpSpPr>
            <a:xfrm>
              <a:off x="869485" y="842578"/>
              <a:ext cx="3404587" cy="3992029"/>
              <a:chOff x="628283" y="1236813"/>
              <a:chExt cx="3404587" cy="3992029"/>
            </a:xfrm>
          </p:grpSpPr>
          <p:pic>
            <p:nvPicPr>
              <p:cNvPr id="9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28283" y="1236813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7 Rectángulo"/>
            <p:cNvSpPr/>
            <p:nvPr/>
          </p:nvSpPr>
          <p:spPr>
            <a:xfrm>
              <a:off x="1064636" y="1517000"/>
              <a:ext cx="2490915" cy="830997"/>
            </a:xfrm>
            <a:prstGeom prst="rect">
              <a:avLst/>
            </a:prstGeom>
          </p:spPr>
          <p:txBody>
            <a:bodyPr wrap="square">
              <a:prstTxWarp prst="textWave1">
                <a:avLst/>
              </a:prstTxWarp>
              <a:spAutoFit/>
            </a:bodyPr>
            <a:lstStyle/>
            <a:p>
              <a:r>
                <a:rPr lang="es-E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Calabazas coloridas, en otoño recogidas</a:t>
              </a:r>
              <a:endPara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4" name="13 Rectángulo"/>
          <p:cNvSpPr/>
          <p:nvPr/>
        </p:nvSpPr>
        <p:spPr>
          <a:xfrm>
            <a:off x="0" y="-9526"/>
            <a:ext cx="9144000" cy="581935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7645" y="372698"/>
            <a:ext cx="8145076" cy="5070358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808304" y="690317"/>
            <a:ext cx="7463757" cy="447771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313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834">
        <p14:vortex dir="u"/>
      </p:transition>
    </mc:Choice>
    <mc:Fallback xmlns="">
      <p:transition spd="slow" advTm="228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Cuadros\Bellisimo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725" y="-9525"/>
            <a:ext cx="931545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Cuadros\Bellisimo\1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725" y="-26268"/>
            <a:ext cx="9315449" cy="574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483649" y="1747715"/>
            <a:ext cx="3374480" cy="3954216"/>
            <a:chOff x="195617" y="1815408"/>
            <a:chExt cx="3374480" cy="3954216"/>
          </a:xfrm>
        </p:grpSpPr>
        <p:grpSp>
          <p:nvGrpSpPr>
            <p:cNvPr id="6" name="5 Grupo"/>
            <p:cNvGrpSpPr/>
            <p:nvPr/>
          </p:nvGrpSpPr>
          <p:grpSpPr>
            <a:xfrm>
              <a:off x="195617" y="1815408"/>
              <a:ext cx="3374480" cy="3954216"/>
              <a:chOff x="658390" y="1274626"/>
              <a:chExt cx="3374480" cy="3954216"/>
            </a:xfrm>
          </p:grpSpPr>
          <p:pic>
            <p:nvPicPr>
              <p:cNvPr id="8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" name="6 Rectángulo"/>
            <p:cNvSpPr/>
            <p:nvPr/>
          </p:nvSpPr>
          <p:spPr>
            <a:xfrm>
              <a:off x="205194" y="2328240"/>
              <a:ext cx="2862064" cy="1200329"/>
            </a:xfrm>
            <a:prstGeom prst="rect">
              <a:avLst/>
            </a:prstGeom>
          </p:spPr>
          <p:txBody>
            <a:bodyPr wrap="square">
              <a:prstTxWarp prst="textChevronInverted">
                <a:avLst/>
              </a:prstTxWarp>
              <a:spAutoFit/>
            </a:bodyPr>
            <a:lstStyle/>
            <a:p>
              <a:r>
                <a:rPr lang="es-E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Noviembre tronado, malo para el pastor, y peor para el ganado</a:t>
              </a:r>
              <a:endPara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-85725" y="-26268"/>
            <a:ext cx="9315450" cy="581935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81920" y="355956"/>
            <a:ext cx="8297796" cy="5070358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22579" y="673575"/>
            <a:ext cx="7603702" cy="447771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026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740">
        <p14:vortex dir="u"/>
      </p:transition>
    </mc:Choice>
    <mc:Fallback xmlns="">
      <p:transition spd="slow" advTm="247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C:\Users\Eleni\Desktop\Refranes de otoño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438" y="0"/>
            <a:ext cx="9168437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Eleni\Desktop\Refranes de otoño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94828"/>
            <a:ext cx="9283709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375034" y="1472466"/>
            <a:ext cx="3374480" cy="3954216"/>
            <a:chOff x="884400" y="1081605"/>
            <a:chExt cx="3374480" cy="3954216"/>
          </a:xfrm>
        </p:grpSpPr>
        <p:grpSp>
          <p:nvGrpSpPr>
            <p:cNvPr id="4" name="3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5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" name="1 Rectángulo"/>
            <p:cNvSpPr/>
            <p:nvPr/>
          </p:nvSpPr>
          <p:spPr>
            <a:xfrm>
              <a:off x="1115616" y="1489348"/>
              <a:ext cx="2448272" cy="1200329"/>
            </a:xfrm>
            <a:prstGeom prst="rect">
              <a:avLst/>
            </a:prstGeom>
          </p:spPr>
          <p:txBody>
            <a:bodyPr wrap="square">
              <a:prstTxWarp prst="textChevron">
                <a:avLst/>
              </a:prstTxWarp>
              <a:spAutoFit/>
            </a:bodyPr>
            <a:lstStyle/>
            <a:p>
              <a:r>
                <a:rPr lang="es-E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 otoño, pan de ayer, vino de antaño y caldito a diario</a:t>
              </a:r>
              <a:endPara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31817" y="-81864"/>
            <a:ext cx="9284336" cy="595384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35827" y="290833"/>
            <a:ext cx="8270081" cy="5196045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76487" y="608453"/>
            <a:ext cx="7578306" cy="4588715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045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000">
        <p14:vortex dir="u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Users\Eleni\Desktop\Refranes de otoño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94828"/>
            <a:ext cx="9283709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Cuadros\Bellisim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89" y="-94828"/>
            <a:ext cx="9283708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323528" y="1489348"/>
            <a:ext cx="3374480" cy="3954216"/>
            <a:chOff x="1043608" y="1201316"/>
            <a:chExt cx="3374480" cy="3954216"/>
          </a:xfrm>
        </p:grpSpPr>
        <p:grpSp>
          <p:nvGrpSpPr>
            <p:cNvPr id="10" name="9 Grupo"/>
            <p:cNvGrpSpPr/>
            <p:nvPr/>
          </p:nvGrpSpPr>
          <p:grpSpPr>
            <a:xfrm>
              <a:off x="1043608" y="1201316"/>
              <a:ext cx="3374480" cy="3954216"/>
              <a:chOff x="658390" y="1274626"/>
              <a:chExt cx="3374480" cy="3954216"/>
            </a:xfrm>
          </p:grpSpPr>
          <p:pic>
            <p:nvPicPr>
              <p:cNvPr id="12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1" name="10 CuadroTexto"/>
            <p:cNvSpPr txBox="1"/>
            <p:nvPr/>
          </p:nvSpPr>
          <p:spPr>
            <a:xfrm>
              <a:off x="1188073" y="1766903"/>
              <a:ext cx="2592288" cy="830997"/>
            </a:xfrm>
            <a:prstGeom prst="rect">
              <a:avLst/>
            </a:prstGeom>
            <a:noFill/>
          </p:spPr>
          <p:txBody>
            <a:bodyPr wrap="square" rtlCol="0">
              <a:prstTxWarp prst="textChevronInverted">
                <a:avLst/>
              </a:prstTxWarp>
              <a:spAutoFit/>
            </a:bodyPr>
            <a:lstStyle/>
            <a:p>
              <a:r>
                <a:rPr lang="es-ES" sz="2400" b="1" dirty="0" smtClean="0">
                  <a:latin typeface="Vivaldi" panose="03020602050506090804" pitchFamily="66" charset="0"/>
                </a:rPr>
                <a:t>Primavera </a:t>
              </a:r>
              <a:r>
                <a:rPr lang="es-ES" sz="2400" b="1" dirty="0" err="1" smtClean="0">
                  <a:latin typeface="Vivaldi" panose="03020602050506090804" pitchFamily="66" charset="0"/>
                </a:rPr>
                <a:t>seca,verano</a:t>
              </a:r>
              <a:r>
                <a:rPr lang="es-ES" sz="2400" b="1" dirty="0" smtClean="0">
                  <a:latin typeface="Vivaldi" panose="03020602050506090804" pitchFamily="66" charset="0"/>
                </a:rPr>
                <a:t> lluvioso y otoño desastroso</a:t>
              </a:r>
              <a:endParaRPr lang="es-ES" sz="2400" b="1" dirty="0">
                <a:latin typeface="Vivaldi" panose="03020602050506090804" pitchFamily="66" charset="0"/>
              </a:endParaRPr>
            </a:p>
          </p:txBody>
        </p:sp>
      </p:grpSp>
      <p:sp>
        <p:nvSpPr>
          <p:cNvPr id="14" name="13 Rectángulo"/>
          <p:cNvSpPr/>
          <p:nvPr/>
        </p:nvSpPr>
        <p:spPr>
          <a:xfrm>
            <a:off x="-85725" y="-104355"/>
            <a:ext cx="9315450" cy="605819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81920" y="277868"/>
            <a:ext cx="8297796" cy="527846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722579" y="595488"/>
            <a:ext cx="7603702" cy="466149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235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23">
        <p14:vortex dir="u"/>
      </p:transition>
    </mc:Choice>
    <mc:Fallback xmlns="">
      <p:transition spd="slow" advTm="240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Eleni\Desktop\Cuadros\Bellisim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994" y="-205832"/>
            <a:ext cx="9283709" cy="608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Refranes de otoño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5994" y="-205832"/>
            <a:ext cx="9283709" cy="608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1231380" y="1575317"/>
            <a:ext cx="3374480" cy="3954216"/>
            <a:chOff x="884400" y="1081605"/>
            <a:chExt cx="3374480" cy="3954216"/>
          </a:xfrm>
        </p:grpSpPr>
        <p:grpSp>
          <p:nvGrpSpPr>
            <p:cNvPr id="4" name="3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5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" name="1 Rectángulo"/>
            <p:cNvSpPr/>
            <p:nvPr/>
          </p:nvSpPr>
          <p:spPr>
            <a:xfrm>
              <a:off x="948250" y="1599018"/>
              <a:ext cx="2753518" cy="830997"/>
            </a:xfrm>
            <a:prstGeom prst="rect">
              <a:avLst/>
            </a:prstGeom>
          </p:spPr>
          <p:txBody>
            <a:bodyPr wrap="square">
              <a:prstTxWarp prst="textWave2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 err="1">
                  <a:latin typeface="Vivaldi" panose="03020602050506090804" pitchFamily="66" charset="0"/>
                </a:rPr>
                <a:t>Marzo</a:t>
              </a:r>
              <a:r>
                <a:rPr lang="en-US" sz="2400" b="1" dirty="0"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latin typeface="Vivaldi" panose="03020602050506090804" pitchFamily="66" charset="0"/>
                </a:rPr>
                <a:t>trae</a:t>
              </a:r>
              <a:r>
                <a:rPr lang="en-US" sz="2400" b="1" dirty="0"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latin typeface="Vivaldi" panose="03020602050506090804" pitchFamily="66" charset="0"/>
                </a:rPr>
                <a:t>las</a:t>
              </a:r>
              <a:r>
                <a:rPr lang="en-US" sz="2400" b="1" dirty="0"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latin typeface="Vivaldi" panose="03020602050506090804" pitchFamily="66" charset="0"/>
                </a:rPr>
                <a:t>hojas</a:t>
              </a:r>
              <a:r>
                <a:rPr lang="en-US" sz="2400" b="1" dirty="0">
                  <a:latin typeface="Vivaldi" panose="03020602050506090804" pitchFamily="66" charset="0"/>
                </a:rPr>
                <a:t> y </a:t>
              </a:r>
              <a:r>
                <a:rPr lang="en-US" sz="2400" b="1" dirty="0" err="1">
                  <a:latin typeface="Vivaldi" panose="03020602050506090804" pitchFamily="66" charset="0"/>
                </a:rPr>
                <a:t>noviembre</a:t>
              </a:r>
              <a:r>
                <a:rPr lang="en-US" sz="2400" b="1" dirty="0"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latin typeface="Vivaldi" panose="03020602050506090804" pitchFamily="66" charset="0"/>
                </a:rPr>
                <a:t>las</a:t>
              </a:r>
              <a:r>
                <a:rPr lang="en-US" sz="2400" b="1" dirty="0"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latin typeface="Vivaldi" panose="03020602050506090804" pitchFamily="66" charset="0"/>
                </a:rPr>
                <a:t>despoja</a:t>
              </a:r>
              <a:r>
                <a:rPr lang="en-US" sz="2400" b="1" dirty="0">
                  <a:latin typeface="Vivaldi" panose="03020602050506090804" pitchFamily="66" charset="0"/>
                </a:rPr>
                <a:t>. 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-85725" y="-205832"/>
            <a:ext cx="9315450" cy="605819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1920" y="176391"/>
            <a:ext cx="8297796" cy="527846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22579" y="494011"/>
            <a:ext cx="7603702" cy="466149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423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392">
        <p14:vortex dir="u"/>
      </p:transition>
    </mc:Choice>
    <mc:Fallback xmlns="">
      <p:transition spd="slow" advTm="233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Cuadros\Bellisimo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6675" y="-28575"/>
            <a:ext cx="9277350" cy="577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Cuadros\Bellisimo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94828"/>
            <a:ext cx="9505056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1835498" y="1453528"/>
            <a:ext cx="3374480" cy="3954216"/>
            <a:chOff x="940657" y="1753290"/>
            <a:chExt cx="3374480" cy="3954216"/>
          </a:xfrm>
        </p:grpSpPr>
        <p:grpSp>
          <p:nvGrpSpPr>
            <p:cNvPr id="7" name="6 Grupo"/>
            <p:cNvGrpSpPr/>
            <p:nvPr/>
          </p:nvGrpSpPr>
          <p:grpSpPr>
            <a:xfrm>
              <a:off x="940657" y="1753290"/>
              <a:ext cx="3374480" cy="3954216"/>
              <a:chOff x="658390" y="1274626"/>
              <a:chExt cx="3374480" cy="3954216"/>
            </a:xfrm>
          </p:grpSpPr>
          <p:pic>
            <p:nvPicPr>
              <p:cNvPr id="9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7 CuadroTexto"/>
            <p:cNvSpPr txBox="1"/>
            <p:nvPr/>
          </p:nvSpPr>
          <p:spPr>
            <a:xfrm>
              <a:off x="1174708" y="2209921"/>
              <a:ext cx="2413116" cy="1200329"/>
            </a:xfrm>
            <a:prstGeom prst="rect">
              <a:avLst/>
            </a:prstGeom>
            <a:noFill/>
          </p:spPr>
          <p:txBody>
            <a:bodyPr wrap="square" rtlCol="0">
              <a:prstTxWarp prst="textPlain">
                <a:avLst/>
              </a:prstTxWarp>
              <a:spAutoFit/>
            </a:bodyPr>
            <a:lstStyle/>
            <a:p>
              <a:r>
                <a:rPr lang="es-E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Cuando el erizo  carga  de  madroños entrado esta el otoño</a:t>
              </a:r>
              <a:endPara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-252536" y="-227162"/>
            <a:ext cx="9505056" cy="605819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15108" y="155061"/>
            <a:ext cx="8466689" cy="527846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55767" y="472681"/>
            <a:ext cx="7758467" cy="466149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702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650">
        <p14:vortex dir="u"/>
      </p:transition>
    </mc:Choice>
    <mc:Fallback xmlns="">
      <p:transition spd="slow" advTm="256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C:\Users\Eleni\Desktop\Refranes de otoño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94828"/>
            <a:ext cx="9283709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Cuadros\Bellisimo\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4300" y="-94828"/>
            <a:ext cx="9372600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375034" y="1273324"/>
            <a:ext cx="3374480" cy="3954216"/>
            <a:chOff x="884400" y="1081605"/>
            <a:chExt cx="3374480" cy="3954216"/>
          </a:xfrm>
        </p:grpSpPr>
        <p:grpSp>
          <p:nvGrpSpPr>
            <p:cNvPr id="4" name="3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5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" name="1 Rectángulo"/>
            <p:cNvSpPr/>
            <p:nvPr/>
          </p:nvSpPr>
          <p:spPr>
            <a:xfrm>
              <a:off x="971601" y="1633364"/>
              <a:ext cx="2664296" cy="830997"/>
            </a:xfrm>
            <a:prstGeom prst="rect">
              <a:avLst/>
            </a:prstGeom>
          </p:spPr>
          <p:txBody>
            <a:bodyPr wrap="square">
              <a:prstTxWarp prst="textWave2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Agua de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octubre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las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mejores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fruta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pudre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 </a:t>
              </a: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-134332" y="-205832"/>
            <a:ext cx="9364057" cy="605819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81920" y="176391"/>
            <a:ext cx="8297796" cy="527846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22579" y="494011"/>
            <a:ext cx="7603702" cy="466149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713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511">
        <p14:vortex dir="u"/>
      </p:transition>
    </mc:Choice>
    <mc:Fallback xmlns="">
      <p:transition spd="slow" advTm="225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uadros\Bellisimo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Cuadros\Bellisimo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239250" cy="58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1475656" y="1489348"/>
            <a:ext cx="3374480" cy="3954216"/>
            <a:chOff x="884400" y="1081605"/>
            <a:chExt cx="3374480" cy="3954216"/>
          </a:xfrm>
        </p:grpSpPr>
        <p:grpSp>
          <p:nvGrpSpPr>
            <p:cNvPr id="6" name="5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8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" name="6 Rectángulo"/>
            <p:cNvSpPr/>
            <p:nvPr/>
          </p:nvSpPr>
          <p:spPr>
            <a:xfrm>
              <a:off x="903786" y="1936204"/>
              <a:ext cx="2842445" cy="461665"/>
            </a:xfrm>
            <a:prstGeom prst="rect">
              <a:avLst/>
            </a:prstGeom>
          </p:spPr>
          <p:txBody>
            <a:bodyPr wrap="none">
              <a:prstTxWarp prst="textWave2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Otoño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lluvioso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año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copioso</a:t>
              </a:r>
              <a:r>
                <a:rPr lang="en-US" dirty="0">
                  <a:solidFill>
                    <a:schemeClr val="bg1"/>
                  </a:solidFill>
                </a:rPr>
                <a:t>. 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-134332" y="-205832"/>
            <a:ext cx="9364057" cy="6058199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81920" y="176391"/>
            <a:ext cx="8297796" cy="527846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22579" y="494011"/>
            <a:ext cx="7603702" cy="466149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067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334">
        <p14:vortex dir="u"/>
      </p:transition>
    </mc:Choice>
    <mc:Fallback xmlns="">
      <p:transition spd="slow" advTm="243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Eleni\Desktop\Cuadros\Bellisimo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-333375"/>
            <a:ext cx="9172576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uadros\Bellisimo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5" y="-333375"/>
            <a:ext cx="920115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1197520" y="1571354"/>
            <a:ext cx="3374480" cy="3954216"/>
            <a:chOff x="801672" y="1145609"/>
            <a:chExt cx="3374480" cy="3954216"/>
          </a:xfrm>
        </p:grpSpPr>
        <p:grpSp>
          <p:nvGrpSpPr>
            <p:cNvPr id="7" name="6 Grupo"/>
            <p:cNvGrpSpPr/>
            <p:nvPr/>
          </p:nvGrpSpPr>
          <p:grpSpPr>
            <a:xfrm>
              <a:off x="801672" y="1145609"/>
              <a:ext cx="3374480" cy="3954216"/>
              <a:chOff x="900505" y="1081605"/>
              <a:chExt cx="3374480" cy="3954216"/>
            </a:xfrm>
          </p:grpSpPr>
          <p:pic>
            <p:nvPicPr>
              <p:cNvPr id="9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96489" y="2549211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900505" y="1081605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" name="7 Rectángulo"/>
            <p:cNvSpPr/>
            <p:nvPr/>
          </p:nvSpPr>
          <p:spPr>
            <a:xfrm>
              <a:off x="1163454" y="1572346"/>
              <a:ext cx="2525895" cy="1200329"/>
            </a:xfrm>
            <a:prstGeom prst="rect">
              <a:avLst/>
            </a:prstGeom>
          </p:spPr>
          <p:txBody>
            <a:bodyPr wrap="square">
              <a:prstTxWarp prst="textPlain">
                <a:avLst/>
              </a:prstTxWarp>
              <a:spAutoFit/>
            </a:bodyPr>
            <a:lstStyle/>
            <a:p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Si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septiembre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comienza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a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llover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otoño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seguro</a:t>
              </a:r>
              <a:r>
                <a:rPr lang="en-US" sz="2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es</a:t>
              </a:r>
              <a:endPara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-133646" y="-352425"/>
            <a:ext cx="9369434" cy="64008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60037" y="102241"/>
            <a:ext cx="8345883" cy="554562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06141" y="513875"/>
            <a:ext cx="7647766" cy="4681451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063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836">
        <p14:vortex dir="u"/>
      </p:transition>
    </mc:Choice>
    <mc:Fallback xmlns="">
      <p:transition spd="slow" advTm="238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:\Users\Eleni\Desktop\Refranes de otoño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119470"/>
            <a:ext cx="9283709" cy="593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C:\Users\Eleni\Desktop\Refranes de otoño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190" y="-119470"/>
            <a:ext cx="9283709" cy="595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5479610" y="1772125"/>
            <a:ext cx="3374480" cy="3954216"/>
            <a:chOff x="884400" y="1081605"/>
            <a:chExt cx="3374480" cy="3954216"/>
          </a:xfrm>
        </p:grpSpPr>
        <p:grpSp>
          <p:nvGrpSpPr>
            <p:cNvPr id="5" name="4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6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" name="1 Rectángulo"/>
            <p:cNvSpPr/>
            <p:nvPr/>
          </p:nvSpPr>
          <p:spPr>
            <a:xfrm>
              <a:off x="971600" y="1561356"/>
              <a:ext cx="2736304" cy="1015663"/>
            </a:xfrm>
            <a:prstGeom prst="rect">
              <a:avLst/>
            </a:prstGeom>
          </p:spPr>
          <p:txBody>
            <a:bodyPr wrap="square">
              <a:prstTxWarp prst="textInflate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De </a:t>
              </a:r>
              <a:r>
                <a:rPr lang="en-US" sz="20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duelo</a:t>
              </a:r>
              <a:r>
                <a: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se </a:t>
              </a:r>
              <a:r>
                <a:rPr lang="en-US" sz="20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cubre</a:t>
              </a:r>
              <a:r>
                <a: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0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quien</a:t>
              </a:r>
              <a:r>
                <a: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no </a:t>
              </a:r>
              <a:r>
                <a:rPr lang="en-US" sz="20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sembró</a:t>
              </a:r>
              <a:r>
                <a: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0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</a:t>
              </a:r>
              <a:r>
                <a: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0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octubre</a:t>
              </a:r>
              <a:r>
                <a:rPr 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 </a:t>
              </a:r>
            </a:p>
            <a:p>
              <a:pPr eaLnBrk="0" hangingPunct="0">
                <a:defRPr/>
              </a:pPr>
              <a:endPara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37286" y="-94464"/>
            <a:ext cx="9283709" cy="5978487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30359" y="278233"/>
            <a:ext cx="8269523" cy="521755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71019" y="595853"/>
            <a:ext cx="7577794" cy="4607707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760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709">
        <p14:vortex dir="u"/>
      </p:transition>
    </mc:Choice>
    <mc:Fallback xmlns="">
      <p:transition spd="slow" advTm="257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Refranes de otoño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leni\Desktop\Refranes de otoño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4572000" y="1633364"/>
            <a:ext cx="3374480" cy="3954216"/>
            <a:chOff x="2352698" y="1760784"/>
            <a:chExt cx="3374480" cy="3954216"/>
          </a:xfrm>
        </p:grpSpPr>
        <p:grpSp>
          <p:nvGrpSpPr>
            <p:cNvPr id="5" name="4 Grupo"/>
            <p:cNvGrpSpPr/>
            <p:nvPr/>
          </p:nvGrpSpPr>
          <p:grpSpPr>
            <a:xfrm>
              <a:off x="2352698" y="1760784"/>
              <a:ext cx="3374480" cy="3954216"/>
              <a:chOff x="658390" y="1274626"/>
              <a:chExt cx="3374480" cy="3954216"/>
            </a:xfrm>
          </p:grpSpPr>
          <p:pic>
            <p:nvPicPr>
              <p:cNvPr id="7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Text Box 4"/>
            <p:cNvSpPr txBox="1">
              <a:spLocks noChangeArrowheads="1"/>
            </p:cNvSpPr>
            <p:nvPr/>
          </p:nvSpPr>
          <p:spPr bwMode="auto">
            <a:xfrm>
              <a:off x="2532992" y="2173917"/>
              <a:ext cx="2687079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tx1"/>
              </a:outerShdw>
            </a:effectLst>
          </p:spPr>
          <p:txBody>
            <a:bodyPr wrap="square">
              <a:prstTxWarp prst="textInflat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" sz="2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 pasado Noviembre, quien no sembró que no siembre.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-108520" y="-120822"/>
            <a:ext cx="9283709" cy="5978487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59125" y="251875"/>
            <a:ext cx="8269523" cy="5217551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99785" y="569495"/>
            <a:ext cx="7577794" cy="4607707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266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647">
        <p14:vortex dir="u"/>
      </p:transition>
    </mc:Choice>
    <mc:Fallback xmlns="">
      <p:transition spd="slow" advTm="306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6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Eleni\Desktop\Cuadros\Bellisimo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Cuadros\Bellisimo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190500"/>
            <a:ext cx="9753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179512" y="1460352"/>
            <a:ext cx="3374480" cy="3954216"/>
            <a:chOff x="884400" y="1081605"/>
            <a:chExt cx="3374480" cy="3954216"/>
          </a:xfrm>
        </p:grpSpPr>
        <p:grpSp>
          <p:nvGrpSpPr>
            <p:cNvPr id="8" name="7 Grupo"/>
            <p:cNvGrpSpPr/>
            <p:nvPr/>
          </p:nvGrpSpPr>
          <p:grpSpPr>
            <a:xfrm>
              <a:off x="884400" y="1081605"/>
              <a:ext cx="3374480" cy="3954216"/>
              <a:chOff x="658390" y="1274626"/>
              <a:chExt cx="3374480" cy="3954216"/>
            </a:xfrm>
          </p:grpSpPr>
          <p:pic>
            <p:nvPicPr>
              <p:cNvPr id="10" name="Picture 2" descr="https://1rciclovedruna.files.wordpress.com/2013/09/fada-de-la-tardor1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54374" y="2742232"/>
                <a:ext cx="2278496" cy="2486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" descr="http://lh6.ggpht.com/_QjyclTjl0TQ/SspHhaIOveI/AAAAAAAAC8o/B72Jr78_hr8/f9de42d8_thumb.png?imgmax=80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58289">
                <a:off x="658390" y="1274626"/>
                <a:ext cx="2881219" cy="26968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Rectangle 2"/>
            <p:cNvSpPr>
              <a:spLocks noChangeArrowheads="1"/>
            </p:cNvSpPr>
            <p:nvPr/>
          </p:nvSpPr>
          <p:spPr bwMode="auto">
            <a:xfrm>
              <a:off x="956488" y="1599017"/>
              <a:ext cx="2548915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tx1"/>
              </a:outerShdw>
            </a:effectLst>
          </p:spPr>
          <p:txBody>
            <a:bodyPr wrap="square" anchor="ctr">
              <a:prstTxWarp prst="textWave2">
                <a:avLst/>
              </a:prstTxWarp>
              <a:spAutoFit/>
            </a:bodyPr>
            <a:lstStyle/>
            <a:p>
              <a:pPr eaLnBrk="0" hangingPunct="0">
                <a:defRPr/>
              </a:pP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Ni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agosto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caminar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,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ni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en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diciembre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 </a:t>
              </a:r>
              <a:r>
                <a:rPr lang="en-US" sz="24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navegar</a:t>
              </a:r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. 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-421569" y="-248763"/>
            <a:ext cx="9987138" cy="611505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3031" y="123933"/>
            <a:ext cx="8896107" cy="5336733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92D050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65717" y="441554"/>
            <a:ext cx="8151965" cy="4712958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493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075">
        <p14:vortex dir="u"/>
      </p:transition>
    </mc:Choice>
    <mc:Fallback xmlns="">
      <p:transition spd="slow" advTm="290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539552" y="22181"/>
            <a:ext cx="7992888" cy="6170876"/>
            <a:chOff x="539552" y="22181"/>
            <a:chExt cx="7992888" cy="6170876"/>
          </a:xfrm>
        </p:grpSpPr>
        <p:pic>
          <p:nvPicPr>
            <p:cNvPr id="2" name="Picture 24" descr="balade_automnale222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22181"/>
              <a:ext cx="7992888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4" descr="http://api.ning.com/files/D7OtuoxqP96DN1D22LrwB8AC4j8coM89N9fa4GObZUVYwHpQKpYU7UOzCrVWK3VXfYjzJE1yjJkQZCu*1Gp0CSaVf0RWrFF-/compartir.gif"/>
            <p:cNvPicPr>
              <a:picLocks noChangeAspect="1" noChangeArrowheads="1" noCrop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9861" y="3816793"/>
              <a:ext cx="2104362" cy="1926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http://www.embroideries.com.au/prodimages/name-helen-floral-70.JPG"/>
            <p:cNvPicPr>
              <a:picLocks noChangeAspect="1" noChangeArrowheads="1"/>
            </p:cNvPicPr>
            <p:nvPr/>
          </p:nvPicPr>
          <p:blipFill>
            <a:blip r:embed="rId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rgbClr val="92D05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9732" y="3816793"/>
              <a:ext cx="2376264" cy="23762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4 CuadroTexto"/>
            <p:cNvSpPr txBox="1"/>
            <p:nvPr/>
          </p:nvSpPr>
          <p:spPr>
            <a:xfrm rot="20211352">
              <a:off x="761513" y="544618"/>
              <a:ext cx="165618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Ppsx Helen</a:t>
              </a:r>
              <a:endParaRPr lang="es-E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2050" name="Picture 2" descr="http://4.bp.blogspot.com/-4ycpOs-9qvI/UkrsL9ztk1I/AAAAAAAA4BQ/SelXMn-0doc/s1600/arx1253533615u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3969" y="2587996"/>
            <a:ext cx="936104" cy="12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blog.educastur.es/baudilioprimero11/files/2012/10/gifs-ardillas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4350544"/>
            <a:ext cx="827584" cy="85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3.bp.blogspot.com/-d8bxXFeule4/Ukrkk6129bI/AAAAAAAA3-Y/SUnQhlQt6A8/s1600/leaves-are-falling-animated-31000.gif"/>
          <p:cNvPicPr>
            <a:picLocks noChangeAspect="1" noChangeArrowheads="1" noCrop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396" y="-68483"/>
            <a:ext cx="763661" cy="267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3.bp.blogspot.com/-d8bxXFeule4/Ukrkk6129bI/AAAAAAAA3-Y/SUnQhlQt6A8/s1600/leaves-are-falling-animated-31000.gif"/>
          <p:cNvPicPr>
            <a:picLocks noChangeAspect="1" noChangeArrowheads="1" noCrop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38" y="3070006"/>
            <a:ext cx="763661" cy="267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3.bp.blogspot.com/-d8bxXFeule4/Ukrkk6129bI/AAAAAAAA3-Y/SUnQhlQt6A8/s1600/leaves-are-falling-animated-31000.gif"/>
          <p:cNvPicPr>
            <a:picLocks noChangeAspect="1" noChangeArrowheads="1" noCrop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5911" y="-84818"/>
            <a:ext cx="763661" cy="267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3.bp.blogspot.com/-d8bxXFeule4/Ukrkk6129bI/AAAAAAAA3-Y/SUnQhlQt6A8/s1600/leaves-are-falling-animated-31000.gif"/>
          <p:cNvPicPr>
            <a:picLocks noChangeAspect="1" noChangeArrowheads="1" noCrop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4685" y="2879681"/>
            <a:ext cx="763661" cy="267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Eleni\Desktop\Cuadros\Bellisimo\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4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-421569" y="-248763"/>
            <a:ext cx="9987138" cy="6115050"/>
          </a:xfrm>
          <a:prstGeom prst="rect">
            <a:avLst/>
          </a:prstGeom>
          <a:solidFill>
            <a:srgbClr val="F79646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93031" y="123933"/>
            <a:ext cx="8896107" cy="5336733"/>
          </a:xfrm>
          <a:prstGeom prst="rect">
            <a:avLst/>
          </a:prstGeom>
          <a:solidFill>
            <a:srgbClr val="F79646">
              <a:lumMod val="50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465717" y="441554"/>
            <a:ext cx="8151965" cy="4712958"/>
          </a:xfrm>
          <a:prstGeom prst="rect">
            <a:avLst/>
          </a:prstGeom>
          <a:solidFill>
            <a:srgbClr val="F79646">
              <a:lumMod val="75000"/>
              <a:alpha val="80000"/>
            </a:srgbClr>
          </a:solidFill>
          <a:ln w="25400" cap="flat" cmpd="sng" algn="ctr">
            <a:noFill/>
            <a:prstDash val="solid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833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176">
        <p14:vortex dir="u"/>
      </p:transition>
    </mc:Choice>
    <mc:Fallback xmlns="">
      <p:transition spd="slow" advTm="201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19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91548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3">
      <a:dk1>
        <a:srgbClr val="000000"/>
      </a:dk1>
      <a:lt1>
        <a:srgbClr val="CC6600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E2B8AA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3">
        <a:dk1>
          <a:srgbClr val="000000"/>
        </a:dk1>
        <a:lt1>
          <a:srgbClr val="CC6600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E2B8AA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740</TotalTime>
  <Words>297</Words>
  <Application>Microsoft Office PowerPoint</Application>
  <PresentationFormat>Presentación en pantalla (16:10)</PresentationFormat>
  <Paragraphs>59</Paragraphs>
  <Slides>27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Tema de Office</vt:lpstr>
      <vt:lpstr>Modèle par défaut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68</cp:revision>
  <dcterms:created xsi:type="dcterms:W3CDTF">2014-11-12T15:44:04Z</dcterms:created>
  <dcterms:modified xsi:type="dcterms:W3CDTF">2014-11-15T19:14:46Z</dcterms:modified>
</cp:coreProperties>
</file>