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99" r:id="rId3"/>
    <p:sldId id="416" r:id="rId4"/>
    <p:sldId id="360" r:id="rId5"/>
    <p:sldId id="361" r:id="rId6"/>
    <p:sldId id="362" r:id="rId7"/>
    <p:sldId id="396" r:id="rId8"/>
    <p:sldId id="364" r:id="rId9"/>
    <p:sldId id="365" r:id="rId10"/>
    <p:sldId id="366" r:id="rId11"/>
    <p:sldId id="329" r:id="rId12"/>
    <p:sldId id="367" r:id="rId13"/>
    <p:sldId id="340" r:id="rId14"/>
    <p:sldId id="333" r:id="rId15"/>
    <p:sldId id="335" r:id="rId16"/>
    <p:sldId id="337" r:id="rId17"/>
    <p:sldId id="338" r:id="rId18"/>
    <p:sldId id="363" r:id="rId19"/>
    <p:sldId id="339" r:id="rId20"/>
    <p:sldId id="341" r:id="rId21"/>
    <p:sldId id="343" r:id="rId22"/>
    <p:sldId id="368" r:id="rId23"/>
    <p:sldId id="369" r:id="rId24"/>
    <p:sldId id="370" r:id="rId25"/>
    <p:sldId id="371" r:id="rId26"/>
    <p:sldId id="373" r:id="rId27"/>
    <p:sldId id="345" r:id="rId28"/>
    <p:sldId id="358" r:id="rId29"/>
    <p:sldId id="349" r:id="rId30"/>
    <p:sldId id="348" r:id="rId31"/>
    <p:sldId id="347" r:id="rId32"/>
    <p:sldId id="346" r:id="rId33"/>
    <p:sldId id="359" r:id="rId34"/>
    <p:sldId id="351" r:id="rId35"/>
    <p:sldId id="353" r:id="rId36"/>
    <p:sldId id="356" r:id="rId37"/>
    <p:sldId id="354" r:id="rId38"/>
    <p:sldId id="410" r:id="rId39"/>
    <p:sldId id="402" r:id="rId40"/>
    <p:sldId id="401" r:id="rId41"/>
    <p:sldId id="403" r:id="rId42"/>
    <p:sldId id="404" r:id="rId43"/>
    <p:sldId id="405" r:id="rId44"/>
    <p:sldId id="406" r:id="rId45"/>
    <p:sldId id="407" r:id="rId46"/>
    <p:sldId id="408" r:id="rId47"/>
    <p:sldId id="409" r:id="rId48"/>
    <p:sldId id="411" r:id="rId49"/>
    <p:sldId id="412" r:id="rId50"/>
    <p:sldId id="413" r:id="rId51"/>
    <p:sldId id="414" r:id="rId52"/>
    <p:sldId id="415" r:id="rId53"/>
    <p:sldId id="342" r:id="rId54"/>
    <p:sldId id="344" r:id="rId55"/>
    <p:sldId id="374" r:id="rId56"/>
    <p:sldId id="375" r:id="rId57"/>
    <p:sldId id="395" r:id="rId58"/>
    <p:sldId id="417" r:id="rId59"/>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scnk/NHdnSBzK0ucovrIhA==" hashData="oEamrOdjTDxPFS1PpekZisxxzPrZ0zOPJnKRXigRPzdqlY+Cz0m2TRXfBwyxet/Ak7CiNqhzldUZu4Wt+GJPl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1D71"/>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03" autoAdjust="0"/>
    <p:restoredTop sz="94660"/>
  </p:normalViewPr>
  <p:slideViewPr>
    <p:cSldViewPr>
      <p:cViewPr>
        <p:scale>
          <a:sx n="60" d="100"/>
          <a:sy n="60" d="100"/>
        </p:scale>
        <p:origin x="629" y="413"/>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9BEAD80-6A73-4581-BFF1-4D66217F4DC1}" type="datetimeFigureOut">
              <a:rPr lang="es-ES"/>
              <a:pPr>
                <a:defRPr/>
              </a:pPr>
              <a:t>28/06/2025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B408CE1-EB51-4E61-B5DD-293513FF348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BA9132D-4706-4486-85E0-3E87A950781D}" type="datetimeFigureOut">
              <a:rPr lang="es-ES"/>
              <a:pPr>
                <a:defRPr/>
              </a:pPr>
              <a:t>28/06/2025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C77BE2D-A7B1-451D-8955-74492D715FA7}"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2F79F73-4E98-4C0F-A3D1-8A1E033950EC}" type="datetimeFigureOut">
              <a:rPr lang="es-ES"/>
              <a:pPr>
                <a:defRPr/>
              </a:pPr>
              <a:t>28/06/2025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78EB948-6E1D-4D93-86B2-F839B1063A47}"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C5A731D-FFEB-4976-9C45-BA6F4ED152FA}" type="datetimeFigureOut">
              <a:rPr lang="es-ES"/>
              <a:pPr>
                <a:defRPr/>
              </a:pPr>
              <a:t>28/06/2025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6836E16-79E6-4B58-A98F-117E71C4782C}"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DBD9C5F-53C5-41EB-A492-7FE7065428A6}" type="datetimeFigureOut">
              <a:rPr lang="es-ES"/>
              <a:pPr>
                <a:defRPr/>
              </a:pPr>
              <a:t>28/06/2025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49AA5CF-9646-4EA1-BB2B-792341DDD0F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E8B5876-57FC-4EB1-BB08-57624E9C3FFA}" type="datetimeFigureOut">
              <a:rPr lang="es-ES"/>
              <a:pPr>
                <a:defRPr/>
              </a:pPr>
              <a:t>28/06/2025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0393A8B-5D7C-4B04-848A-896FA5A05630}"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67E82B1-9F8B-495E-9710-17F65B1F8B7D}" type="datetimeFigureOut">
              <a:rPr lang="es-ES"/>
              <a:pPr>
                <a:defRPr/>
              </a:pPr>
              <a:t>28/06/2025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8C49C2F-2891-43A5-B542-A127CC2D6310}"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D5B8E12-41E2-440F-9BA7-2265467FFDC5}" type="datetimeFigureOut">
              <a:rPr lang="es-ES"/>
              <a:pPr>
                <a:defRPr/>
              </a:pPr>
              <a:t>28/06/2025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21A6682-1AFC-4929-876E-6C41D6A11B08}"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ACAD237-CE4E-49EF-B049-5023BB685B40}" type="datetimeFigureOut">
              <a:rPr lang="es-ES"/>
              <a:pPr>
                <a:defRPr/>
              </a:pPr>
              <a:t>28/06/2025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8275326-0BAE-448D-8438-7A84A7CE12CD}"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902EFD3-FD9F-4769-8881-A7D90E2DC144}" type="datetimeFigureOut">
              <a:rPr lang="es-ES"/>
              <a:pPr>
                <a:defRPr/>
              </a:pPr>
              <a:t>28/06/2025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437324F-77B8-42C5-8AD2-121180E7429D}"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DBCBED9-F712-42F5-AEA6-84A49D4D06A3}" type="datetimeFigureOut">
              <a:rPr lang="es-ES"/>
              <a:pPr>
                <a:defRPr/>
              </a:pPr>
              <a:t>28/06/2025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BCB20AC-08AB-456F-AC94-AB9490917E47}"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751621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6587E31D-0838-451E-8A69-3A28687DB7AD}" type="datetimeFigureOut">
              <a:rPr lang="es-ES"/>
              <a:pPr>
                <a:defRPr/>
              </a:pPr>
              <a:t>28/06/2025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92505BF9-2187-497C-A69C-C38A2A45BDD8}"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75181682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1.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8" name="WordArt 4"/>
          <p:cNvSpPr>
            <a:spLocks noChangeArrowheads="1" noChangeShapeType="1" noTextEdit="1"/>
          </p:cNvSpPr>
          <p:nvPr/>
        </p:nvSpPr>
        <p:spPr bwMode="auto">
          <a:xfrm>
            <a:off x="1331913" y="1489075"/>
            <a:ext cx="6480175" cy="800100"/>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331913" y="2713038"/>
            <a:ext cx="6408737" cy="720725"/>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250" y="3794125"/>
            <a:ext cx="5761038" cy="6540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b="1"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a:t>
            </a:r>
            <a:r>
              <a:rPr lang="pt-BR"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I C E N T E  G A R C Í </a:t>
            </a:r>
            <a:r>
              <a:rPr lang="pt-BR" sz="3600" b="1"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A  </a:t>
            </a:r>
            <a:endParaRPr lang="es-ES"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38" y="4657725"/>
            <a:ext cx="3240087" cy="6953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
        <p:nvSpPr>
          <p:cNvPr id="10" name="WordArt 3"/>
          <p:cNvSpPr>
            <a:spLocks noChangeArrowheads="1" noChangeShapeType="1" noTextEdit="1"/>
          </p:cNvSpPr>
          <p:nvPr/>
        </p:nvSpPr>
        <p:spPr bwMode="auto">
          <a:xfrm>
            <a:off x="1042988" y="120650"/>
            <a:ext cx="6985000" cy="1079500"/>
          </a:xfrm>
          <a:prstGeom prst="rect">
            <a:avLst/>
          </a:prstGeom>
        </p:spPr>
        <p:txBody>
          <a:bodyPr wrap="none" fromWordArt="1">
            <a:prstTxWarp prst="textTriangle">
              <a:avLst>
                <a:gd name="adj" fmla="val 38440"/>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fr-FR"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fr-FR"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Recorriendo</a:t>
            </a:r>
            <a:r>
              <a:rPr lang="fr-FR"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fr-FR"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Oporto</a:t>
            </a:r>
            <a:r>
              <a:rPr lang="fr-FR"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(Portugal)</a:t>
            </a:r>
            <a:r>
              <a:rPr lang="fr-FR"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strVal val="4*#ppt_w"/>
                                          </p:val>
                                        </p:tav>
                                        <p:tav tm="100000">
                                          <p:val>
                                            <p:strVal val="#ppt_w"/>
                                          </p:val>
                                        </p:tav>
                                      </p:tavLst>
                                    </p:anim>
                                    <p:anim calcmode="lin" valueType="num">
                                      <p:cBhvr>
                                        <p:cTn id="8" dur="3000" fill="hold"/>
                                        <p:tgtEl>
                                          <p:spTgt spid="10"/>
                                        </p:tgtEl>
                                        <p:attrNameLst>
                                          <p:attrName>ppt_h</p:attrName>
                                        </p:attrNameLst>
                                      </p:cBhvr>
                                      <p:tavLst>
                                        <p:tav tm="0">
                                          <p:val>
                                            <p:strVal val="4*#ppt_h"/>
                                          </p:val>
                                        </p:tav>
                                        <p:tav tm="100000">
                                          <p:val>
                                            <p:strVal val="#ppt_h"/>
                                          </p:val>
                                        </p:tav>
                                      </p:tavLst>
                                    </p:anim>
                                  </p:childTnLst>
                                </p:cTn>
                              </p:par>
                            </p:childTnLst>
                          </p:cTn>
                        </p:par>
                        <p:par>
                          <p:cTn id="9" fill="hold">
                            <p:stCondLst>
                              <p:cond delay="3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05.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835696" y="193204"/>
            <a:ext cx="5184576" cy="923330"/>
          </a:xfrm>
          <a:prstGeom prst="rect">
            <a:avLst/>
          </a:prstGeom>
          <a:noFill/>
        </p:spPr>
        <p:txBody>
          <a:bodyPr wrap="none" lIns="91440" tIns="45720" rIns="91440" bIns="45720">
            <a:prstTxWarp prst="textDeflateTop">
              <a:avLst>
                <a:gd name="adj" fmla="val 23866"/>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OPORTO</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2 CuadroTexto"/>
          <p:cNvSpPr txBox="1"/>
          <p:nvPr/>
        </p:nvSpPr>
        <p:spPr>
          <a:xfrm>
            <a:off x="395536" y="1273324"/>
            <a:ext cx="8496944"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Oporto es una ciudad para pasear y conocerla caminando. Eso sí, con mucha paciencia pues algunas de sus principales calles son muy inclinadas y te costará bastante. Pero merece la pena porque Oporto es una ciudad muy especial donde se respira un ambiente que en pocos lugares podrás encontrar.</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361556"/>
            <a:ext cx="8352928"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Oporto irás alternando entre las calles más tradicionales en las que encontrarás comercios de toda la vida, ropa tendida en las ventanas y ese aire nostálgico que se respira en las ciudades portuguesas, con otras más modernas llenas de edificios singulares, comercios de grandes cadenas y anchas avenidas.</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59000">
        <p14:vortex dir="r"/>
      </p:transition>
    </mc:Choice>
    <mc:Fallback xmlns="">
      <p:transition spd="slow" advTm="5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74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86.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6" name="5 Imagen" descr="1086.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7" name="6 Imagen" descr="1086.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sp>
        <p:nvSpPr>
          <p:cNvPr id="8" name="7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Oporto presume de tener planes para los gustos más cosmopolitas sin perder su esencia, un carisma que felizmente no perdió y, esperemos, no llegue a perder aunque el turismo desenfrenado está pisando cada vez más fuerte, sobre todo en su casco antiguo.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1000">
        <p14:vortex dir="r"/>
        <p:sndAc>
          <p:stSnd loop="1">
            <p:snd r:embed="rId2" name="Variadas.wav"/>
          </p:stSnd>
        </p:sndAc>
      </p:transition>
    </mc:Choice>
    <mc:Fallback xmlns="">
      <p:transition spd="slow" advTm="31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ppt_w*0.70"/>
                                          </p:val>
                                        </p:tav>
                                      </p:tavLst>
                                    </p:anim>
                                    <p:anim calcmode="lin" valueType="num">
                                      <p:cBhvr>
                                        <p:cTn id="7" dur="4000"/>
                                        <p:tgtEl>
                                          <p:spTgt spid="7"/>
                                        </p:tgtEl>
                                        <p:attrNameLst>
                                          <p:attrName>ppt_h</p:attrName>
                                        </p:attrNameLst>
                                      </p:cBhvr>
                                      <p:tavLst>
                                        <p:tav tm="0">
                                          <p:val>
                                            <p:strVal val="ppt_h"/>
                                          </p:val>
                                        </p:tav>
                                        <p:tav tm="100000">
                                          <p:val>
                                            <p:strVal val="ppt_h"/>
                                          </p:val>
                                        </p:tav>
                                      </p:tavLst>
                                    </p:anim>
                                    <p:animEffect transition="out" filter="fade">
                                      <p:cBhvr>
                                        <p:cTn id="8" dur="4000"/>
                                        <p:tgtEl>
                                          <p:spTgt spid="7"/>
                                        </p:tgtEl>
                                      </p:cBhvr>
                                    </p:animEffect>
                                    <p:set>
                                      <p:cBhvr>
                                        <p:cTn id="9" dur="1" fill="hold">
                                          <p:stCondLst>
                                            <p:cond delay="3999"/>
                                          </p:stCondLst>
                                        </p:cTn>
                                        <p:tgtEl>
                                          <p:spTgt spid="7"/>
                                        </p:tgtEl>
                                        <p:attrNameLst>
                                          <p:attrName>style.visibility</p:attrName>
                                        </p:attrNameLst>
                                      </p:cBhvr>
                                      <p:to>
                                        <p:strVal val="hidden"/>
                                      </p:to>
                                    </p:set>
                                  </p:childTnLst>
                                </p:cTn>
                              </p:par>
                              <p:par>
                                <p:cTn id="10" presetID="20" presetClass="exit" presetSubtype="0" fill="hold" nodeType="withEffect">
                                  <p:stCondLst>
                                    <p:cond delay="0"/>
                                  </p:stCondLst>
                                  <p:childTnLst>
                                    <p:animEffect transition="out" filter="wedge">
                                      <p:cBhvr>
                                        <p:cTn id="11" dur="4000"/>
                                        <p:tgtEl>
                                          <p:spTgt spid="6"/>
                                        </p:tgtEl>
                                      </p:cBhvr>
                                    </p:animEffect>
                                    <p:set>
                                      <p:cBhvr>
                                        <p:cTn id="12" dur="1" fill="hold">
                                          <p:stCondLst>
                                            <p:cond delay="3999"/>
                                          </p:stCondLst>
                                        </p:cTn>
                                        <p:tgtEl>
                                          <p:spTgt spid="6"/>
                                        </p:tgtEl>
                                        <p:attrNameLst>
                                          <p:attrName>style.visibility</p:attrName>
                                        </p:attrNameLst>
                                      </p:cBhvr>
                                      <p:to>
                                        <p:strVal val="hidden"/>
                                      </p:to>
                                    </p:set>
                                  </p:childTnLst>
                                </p:cTn>
                              </p:par>
                              <p:par>
                                <p:cTn id="13" presetID="50" presetClass="entr" presetSubtype="0" decel="100000" fill="hold"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p:cTn id="15" dur="4000" fill="hold"/>
                                        <p:tgtEl>
                                          <p:spTgt spid="5"/>
                                        </p:tgtEl>
                                        <p:attrNameLst>
                                          <p:attrName>ppt_w</p:attrName>
                                        </p:attrNameLst>
                                      </p:cBhvr>
                                      <p:tavLst>
                                        <p:tav tm="0">
                                          <p:val>
                                            <p:strVal val="#ppt_w+.3"/>
                                          </p:val>
                                        </p:tav>
                                        <p:tav tm="100000">
                                          <p:val>
                                            <p:strVal val="#ppt_w"/>
                                          </p:val>
                                        </p:tav>
                                      </p:tavLst>
                                    </p:anim>
                                    <p:anim calcmode="lin" valueType="num">
                                      <p:cBhvr>
                                        <p:cTn id="16" dur="4000" fill="hold"/>
                                        <p:tgtEl>
                                          <p:spTgt spid="5"/>
                                        </p:tgtEl>
                                        <p:attrNameLst>
                                          <p:attrName>ppt_h</p:attrName>
                                        </p:attrNameLst>
                                      </p:cBhvr>
                                      <p:tavLst>
                                        <p:tav tm="0">
                                          <p:val>
                                            <p:strVal val="#ppt_h"/>
                                          </p:val>
                                        </p:tav>
                                        <p:tav tm="100000">
                                          <p:val>
                                            <p:strVal val="#ppt_h"/>
                                          </p:val>
                                        </p:tav>
                                      </p:tavLst>
                                    </p:anim>
                                    <p:animEffect transition="in" filter="fade">
                                      <p:cBhvr>
                                        <p:cTn id="17" dur="4000"/>
                                        <p:tgtEl>
                                          <p:spTgt spid="5"/>
                                        </p:tgtEl>
                                      </p:cBhvr>
                                    </p:animEffect>
                                  </p:childTnLst>
                                </p:cTn>
                              </p:par>
                              <p:par>
                                <p:cTn id="18" presetID="3" presetClass="entr" presetSubtype="10" fill="hold" nodeType="withEffect">
                                  <p:stCondLst>
                                    <p:cond delay="50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4000"/>
                                        <p:tgtEl>
                                          <p:spTgt spid="5"/>
                                        </p:tgtEl>
                                      </p:cBhvr>
                                    </p:animEffect>
                                  </p:childTnLst>
                                </p:cTn>
                              </p:par>
                            </p:childTnLst>
                          </p:cTn>
                        </p:par>
                        <p:par>
                          <p:cTn id="21" fill="hold">
                            <p:stCondLst>
                              <p:cond delay="4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3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agen-330.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imagen-330.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7" name="6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Podrás explorar sus entresijos de calles color pastel mientras descubres perlas arquitectónicas con varios siglos, disfrutar de una exposición en el museo más antiguo del país o entrenar tu paladar en una cata de vinos de Oporto con la mejor panorámica como telón de fondo.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3"/>
                                          </p:val>
                                        </p:tav>
                                      </p:tavLst>
                                    </p:anim>
                                    <p:anim calcmode="lin" valueType="num">
                                      <p:cBhvr>
                                        <p:cTn id="10" dur="5000"/>
                                        <p:tgtEl>
                                          <p:spTgt spid="5"/>
                                        </p:tgtEl>
                                        <p:attrNameLst>
                                          <p:attrName>ppt_h</p:attrName>
                                        </p:attrNameLst>
                                      </p:cBhvr>
                                      <p:tavLst>
                                        <p:tav tm="0">
                                          <p:val>
                                            <p:strVal val="ppt_h"/>
                                          </p:val>
                                        </p:tav>
                                        <p:tav tm="100000">
                                          <p:val>
                                            <p:strVal val="ppt_h"/>
                                          </p:val>
                                        </p:tav>
                                      </p:tavLst>
                                    </p:anim>
                                    <p:animEffect transition="out" filter="fade">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2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edge">
                                      <p:cBhvr>
                                        <p:cTn id="15" dur="5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irando_al_mar_1[2].jpg"/>
          <p:cNvPicPr>
            <a:picLocks noChangeAspect="1"/>
          </p:cNvPicPr>
          <p:nvPr/>
        </p:nvPicPr>
        <p:blipFill>
          <a:blip r:embed="rId2" cstate="print"/>
          <a:stretch>
            <a:fillRect/>
          </a:stretch>
        </p:blipFill>
        <p:spPr bwMode="auto">
          <a:xfrm>
            <a:off x="4762" y="-1"/>
            <a:ext cx="9134476" cy="5715001"/>
          </a:xfrm>
          <a:prstGeom prst="rect">
            <a:avLst/>
          </a:prstGeom>
          <a:noFill/>
          <a:ln w="9525">
            <a:noFill/>
            <a:miter lim="800000"/>
            <a:headEnd/>
            <a:tailEnd/>
          </a:ln>
        </p:spPr>
      </p:pic>
      <p:pic>
        <p:nvPicPr>
          <p:cNvPr id="5" name="4 Imagen" descr="Mirando_al_mar_1[2].jpg"/>
          <p:cNvPicPr>
            <a:picLocks noChangeAspect="1"/>
          </p:cNvPicPr>
          <p:nvPr/>
        </p:nvPicPr>
        <p:blipFill>
          <a:blip r:embed="rId2" cstate="print"/>
          <a:stretch>
            <a:fillRect/>
          </a:stretch>
        </p:blipFill>
        <p:spPr bwMode="auto">
          <a:xfrm>
            <a:off x="4762" y="-1"/>
            <a:ext cx="9134476" cy="5715001"/>
          </a:xfrm>
          <a:prstGeom prst="rect">
            <a:avLst/>
          </a:prstGeom>
          <a:noFill/>
          <a:ln w="9525">
            <a:noFill/>
            <a:miter lim="800000"/>
            <a:headEnd/>
            <a:tailEnd/>
          </a:ln>
        </p:spPr>
      </p:pic>
      <p:pic>
        <p:nvPicPr>
          <p:cNvPr id="6" name="5 Imagen" descr="Mirando_al_mar_1[2].jpg"/>
          <p:cNvPicPr>
            <a:picLocks noChangeAspect="1"/>
          </p:cNvPicPr>
          <p:nvPr/>
        </p:nvPicPr>
        <p:blipFill>
          <a:blip r:embed="rId2" cstate="print"/>
          <a:stretch>
            <a:fillRect/>
          </a:stretch>
        </p:blipFill>
        <p:spPr bwMode="auto">
          <a:xfrm>
            <a:off x="4762" y="-1"/>
            <a:ext cx="9134476" cy="5715001"/>
          </a:xfrm>
          <a:prstGeom prst="rect">
            <a:avLst/>
          </a:prstGeom>
          <a:noFill/>
          <a:ln w="9525">
            <a:noFill/>
            <a:miter lim="800000"/>
            <a:headEnd/>
            <a:tailEnd/>
          </a:ln>
        </p:spPr>
      </p:pic>
      <p:sp>
        <p:nvSpPr>
          <p:cNvPr id="6149" name="8 CuadroTexto"/>
          <p:cNvSpPr txBox="1">
            <a:spLocks noChangeArrowheads="1"/>
          </p:cNvSpPr>
          <p:nvPr/>
        </p:nvSpPr>
        <p:spPr bwMode="auto">
          <a:xfrm>
            <a:off x="5643563" y="5551120"/>
            <a:ext cx="184150" cy="369332"/>
          </a:xfrm>
          <a:prstGeom prst="rect">
            <a:avLst/>
          </a:prstGeom>
          <a:noFill/>
          <a:ln w="9525">
            <a:noFill/>
            <a:miter lim="800000"/>
            <a:headEnd/>
            <a:tailEnd/>
          </a:ln>
        </p:spPr>
        <p:txBody>
          <a:bodyPr wrap="square">
            <a:spAutoFit/>
          </a:bodyPr>
          <a:lstStyle/>
          <a:p>
            <a:endParaRPr lang="es-ES">
              <a:latin typeface="Calibri" pitchFamily="34" charset="0"/>
            </a:endParaRPr>
          </a:p>
        </p:txBody>
      </p:sp>
      <p:sp>
        <p:nvSpPr>
          <p:cNvPr id="7" name="6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Vamos a ver en Oporto, desde lo más imprescindible a lo más fuera de ruta y alternativo, con propuestas de itinerarios de un día en la ciudad, para una escapada de fin de semana o incluso para unas vacaciones de 5 días.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0901793_724e1ad3a6_b.jpg"/>
          <p:cNvPicPr>
            <a:picLocks noChangeAspect="1"/>
          </p:cNvPicPr>
          <p:nvPr/>
        </p:nvPicPr>
        <p:blipFill>
          <a:blip r:embed="rId2" cstate="print"/>
          <a:stretch>
            <a:fillRect/>
          </a:stretch>
        </p:blipFill>
        <p:spPr bwMode="auto">
          <a:xfrm>
            <a:off x="0" y="1"/>
            <a:ext cx="9144000" cy="5722936"/>
          </a:xfrm>
          <a:prstGeom prst="rect">
            <a:avLst/>
          </a:prstGeom>
          <a:noFill/>
          <a:ln w="9525">
            <a:noFill/>
            <a:miter lim="800000"/>
            <a:headEnd/>
            <a:tailEnd/>
          </a:ln>
        </p:spPr>
      </p:pic>
      <p:pic>
        <p:nvPicPr>
          <p:cNvPr id="5" name="4 Imagen" descr="180901793_724e1ad3a6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115616" y="4657700"/>
            <a:ext cx="7272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nos dirán la mejor forma de moverse por la ciudad, donde alojarse y hasta restaurantes que nos gusten para que nuestros días por Oporto sean increíbles.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ppt_w+.3"/>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animEffect transition="in" filter="fade">
                                      <p:cBhvr>
                                        <p:cTn id="9" dur="5000"/>
                                        <p:tgtEl>
                                          <p:spTgt spid="5"/>
                                        </p:tgtEl>
                                      </p:cBhvr>
                                    </p:animEffect>
                                  </p:childTnLst>
                                </p:cTn>
                              </p:par>
                              <p:par>
                                <p:cTn id="10" presetID="1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5000"/>
                                        <p:tgtEl>
                                          <p:spTgt spid="5"/>
                                        </p:tgtEl>
                                      </p:cBhvr>
                                    </p:animEffec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5000"/>
                                        <p:tgtEl>
                                          <p:spTgt spid="4"/>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9144000" cy="5681697"/>
          </a:xfrm>
          <a:prstGeom prst="rect">
            <a:avLst/>
          </a:prstGeom>
          <a:noFill/>
          <a:ln w="9525">
            <a:noFill/>
            <a:miter lim="800000"/>
            <a:headEnd/>
            <a:tailEnd/>
          </a:ln>
        </p:spPr>
      </p:pic>
      <p:pic>
        <p:nvPicPr>
          <p:cNvPr id="4" name="Picture 4" descr="C:\Documents and Settings\Ana María\Escritorio\haena-beach-kauai-hawaii-345643.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Oporto es una ciudad con un clima bastante lluvioso; aunque se puede visitar con lluvia, se disfruta más con clima soleado, así que para evitar las masas de turistas, es recomendable ir en Mayo, Junio, Septiembre y Octubre.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30724"/>
                                        </p:tgtEl>
                                        <p:attrNameLst>
                                          <p:attrName>style.visibility</p:attrName>
                                        </p:attrNameLst>
                                      </p:cBhvr>
                                      <p:to>
                                        <p:strVal val="visible"/>
                                      </p:to>
                                    </p:set>
                                    <p:animEffect transition="in" filter="wedge">
                                      <p:cBhvr>
                                        <p:cTn id="10" dur="5000"/>
                                        <p:tgtEl>
                                          <p:spTgt spid="3072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30724"/>
                                        </p:tgtEl>
                                        <p:attrNameLst>
                                          <p:attrName>style.visibility</p:attrName>
                                        </p:attrNameLst>
                                      </p:cBhvr>
                                      <p:to>
                                        <p:strVal val="visible"/>
                                      </p:to>
                                    </p:set>
                                    <p:anim calcmode="lin" valueType="num">
                                      <p:cBhvr>
                                        <p:cTn id="13" dur="5000" fill="hold"/>
                                        <p:tgtEl>
                                          <p:spTgt spid="30724"/>
                                        </p:tgtEl>
                                        <p:attrNameLst>
                                          <p:attrName>ppt_w</p:attrName>
                                        </p:attrNameLst>
                                      </p:cBhvr>
                                      <p:tavLst>
                                        <p:tav tm="0">
                                          <p:val>
                                            <p:strVal val="#ppt_w+.3"/>
                                          </p:val>
                                        </p:tav>
                                        <p:tav tm="100000">
                                          <p:val>
                                            <p:strVal val="#ppt_w"/>
                                          </p:val>
                                        </p:tav>
                                      </p:tavLst>
                                    </p:anim>
                                    <p:anim calcmode="lin" valueType="num">
                                      <p:cBhvr>
                                        <p:cTn id="14" dur="5000" fill="hold"/>
                                        <p:tgtEl>
                                          <p:spTgt spid="30724"/>
                                        </p:tgtEl>
                                        <p:attrNameLst>
                                          <p:attrName>ppt_h</p:attrName>
                                        </p:attrNameLst>
                                      </p:cBhvr>
                                      <p:tavLst>
                                        <p:tav tm="0">
                                          <p:val>
                                            <p:strVal val="#ppt_h"/>
                                          </p:val>
                                        </p:tav>
                                        <p:tav tm="100000">
                                          <p:val>
                                            <p:strVal val="#ppt_h"/>
                                          </p:val>
                                        </p:tav>
                                      </p:tavLst>
                                    </p:anim>
                                    <p:animEffect transition="in" filter="fade">
                                      <p:cBhvr>
                                        <p:cTn id="15" dur="5000"/>
                                        <p:tgtEl>
                                          <p:spTgt spid="3072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56902_1600wb1d.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pic>
        <p:nvPicPr>
          <p:cNvPr id="6146" name="Picture 2" descr="C:\Documents and Settings\Ana María\Escritorio\56902_1600wb1d.jpg"/>
          <p:cNvPicPr>
            <a:picLocks noChangeAspect="1" noChangeArrowheads="1"/>
          </p:cNvPicPr>
          <p:nvPr/>
        </p:nvPicPr>
        <p:blipFill>
          <a:blip r:embed="rId2" cstate="print"/>
          <a:stretch>
            <a:fillRect/>
          </a:stretch>
        </p:blipFill>
        <p:spPr bwMode="auto">
          <a:xfrm>
            <a:off x="0" y="1"/>
            <a:ext cx="9144000" cy="5715000"/>
          </a:xfrm>
          <a:prstGeom prst="rect">
            <a:avLst/>
          </a:prstGeom>
          <a:noFill/>
          <a:ln w="9525">
            <a:noFill/>
            <a:miter lim="800000"/>
            <a:headEnd/>
            <a:tailEnd/>
          </a:ln>
        </p:spPr>
      </p:pic>
      <p:sp>
        <p:nvSpPr>
          <p:cNvPr id="4" name="3 CuadroTexto"/>
          <p:cNvSpPr txBox="1"/>
          <p:nvPr/>
        </p:nvSpPr>
        <p:spPr>
          <a:xfrm>
            <a:off x="323528" y="494573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hora en Oporto (Portugal) es una hora menos que en la península española y Baleares, y la misma hora que en las Islas Canarias.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19000">
        <p14:vortex dir="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23" presetClass="entr" presetSubtype="27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strVal val="2/3*#ppt_w"/>
                                          </p:val>
                                        </p:tav>
                                        <p:tav tm="100000">
                                          <p:val>
                                            <p:strVal val="#ppt_w"/>
                                          </p:val>
                                        </p:tav>
                                      </p:tavLst>
                                    </p:anim>
                                    <p:anim calcmode="lin" valueType="num">
                                      <p:cBhvr>
                                        <p:cTn id="11" dur="5000" fill="hold"/>
                                        <p:tgtEl>
                                          <p:spTgt spid="3"/>
                                        </p:tgtEl>
                                        <p:attrNameLst>
                                          <p:attrName>ppt_h</p:attrName>
                                        </p:attrNameLst>
                                      </p:cBhvr>
                                      <p:tavLst>
                                        <p:tav tm="0">
                                          <p:val>
                                            <p:strVal val="2/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randombar(horizontal)">
                                      <p:cBhvr>
                                        <p:cTn id="14" dur="5000"/>
                                        <p:tgtEl>
                                          <p:spTgt spid="6146"/>
                                        </p:tgtEl>
                                      </p:cBhvr>
                                    </p:animEffec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0323_2588861.jpg"/>
          <p:cNvPicPr>
            <a:picLocks noChangeAspect="1"/>
          </p:cNvPicPr>
          <p:nvPr/>
        </p:nvPicPr>
        <p:blipFill>
          <a:blip r:embed="rId2" cstate="print"/>
          <a:stretch>
            <a:fillRect/>
          </a:stretch>
        </p:blipFill>
        <p:spPr bwMode="auto">
          <a:xfrm>
            <a:off x="0" y="0"/>
            <a:ext cx="9144000" cy="6313884"/>
          </a:xfrm>
          <a:prstGeom prst="rect">
            <a:avLst/>
          </a:prstGeom>
          <a:noFill/>
          <a:ln w="9525">
            <a:noFill/>
            <a:miter lim="800000"/>
            <a:headEnd/>
            <a:tailEnd/>
          </a:ln>
        </p:spPr>
      </p:pic>
      <p:pic>
        <p:nvPicPr>
          <p:cNvPr id="5" name="4 Imagen" descr="20120323_2588861.jpg"/>
          <p:cNvPicPr>
            <a:picLocks noChangeAspect="1"/>
          </p:cNvPicPr>
          <p:nvPr/>
        </p:nvPicPr>
        <p:blipFill>
          <a:blip r:embed="rId2" cstate="print"/>
          <a:stretch>
            <a:fillRect/>
          </a:stretch>
        </p:blipFill>
        <p:spPr bwMode="auto">
          <a:xfrm>
            <a:off x="0" y="0"/>
            <a:ext cx="9144000" cy="6313884"/>
          </a:xfrm>
          <a:prstGeom prst="rect">
            <a:avLst/>
          </a:prstGeom>
          <a:noFill/>
          <a:ln w="9525">
            <a:noFill/>
            <a:miter lim="800000"/>
            <a:headEnd/>
            <a:tailEnd/>
          </a:ln>
        </p:spPr>
      </p:pic>
      <p:pic>
        <p:nvPicPr>
          <p:cNvPr id="6" name="5 Imagen" descr="20120323_2588861.jpg"/>
          <p:cNvPicPr>
            <a:picLocks noChangeAspect="1"/>
          </p:cNvPicPr>
          <p:nvPr/>
        </p:nvPicPr>
        <p:blipFill>
          <a:blip r:embed="rId2" cstate="print"/>
          <a:stretch>
            <a:fillRect/>
          </a:stretch>
        </p:blipFill>
        <p:spPr bwMode="auto">
          <a:xfrm>
            <a:off x="0" y="0"/>
            <a:ext cx="9144000" cy="6313884"/>
          </a:xfrm>
          <a:prstGeom prst="rect">
            <a:avLst/>
          </a:prstGeom>
          <a:noFill/>
          <a:ln w="9525">
            <a:noFill/>
            <a:miter lim="800000"/>
            <a:headEnd/>
            <a:tailEnd/>
          </a:ln>
        </p:spPr>
      </p:pic>
      <p:sp>
        <p:nvSpPr>
          <p:cNvPr id="7" name="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¿Porto , Oporto… cuál es el verdadero nombre de la ciudad? El nombre en Portugués es «Porto», que significa literalmente «Puerto». Su origen se dice que viene de </a:t>
            </a:r>
            <a:r>
              <a:rPr lang="es-ES" i="1" dirty="0" err="1" smtClean="0">
                <a:effectLst>
                  <a:glow rad="101600">
                    <a:srgbClr val="C00000">
                      <a:alpha val="60000"/>
                    </a:srgbClr>
                  </a:glow>
                  <a:outerShdw blurRad="38100" dist="38100" dir="2700000" algn="tl">
                    <a:srgbClr val="000000">
                      <a:alpha val="43137"/>
                    </a:srgbClr>
                  </a:outerShdw>
                </a:effectLst>
              </a:rPr>
              <a:t>Portus</a:t>
            </a:r>
            <a:r>
              <a:rPr lang="es-ES" i="1" dirty="0" smtClean="0">
                <a:effectLst>
                  <a:glow rad="101600">
                    <a:srgbClr val="C00000">
                      <a:alpha val="60000"/>
                    </a:srgbClr>
                  </a:glow>
                  <a:outerShdw blurRad="38100" dist="38100" dir="2700000" algn="tl">
                    <a:srgbClr val="000000">
                      <a:alpha val="43137"/>
                    </a:srgbClr>
                  </a:outerShdw>
                </a:effectLst>
              </a:rPr>
              <a:t> Cale (Puerto de Cale, el nombre de la «ciudad» que dio además nombre al país (Portugal).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2000">
        <p15:prstTrans prst="peelOff"/>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8" name="7 Imagen" descr="3_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369668"/>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Torre dos Clérigos e </a:t>
            </a:r>
            <a:r>
              <a:rPr lang="es-ES" b="1" i="1" dirty="0" err="1" smtClean="0">
                <a:effectLst>
                  <a:glow rad="101600">
                    <a:srgbClr val="C00000">
                      <a:alpha val="60000"/>
                    </a:srgbClr>
                  </a:glow>
                  <a:outerShdw blurRad="38100" dist="38100" dir="2700000" algn="tl">
                    <a:srgbClr val="000000">
                      <a:alpha val="43137"/>
                    </a:srgbClr>
                  </a:outerShdw>
                </a:effectLst>
              </a:rPr>
              <a:t>Igreja</a:t>
            </a:r>
            <a:r>
              <a:rPr lang="es-ES" b="1" i="1" dirty="0" smtClean="0">
                <a:effectLst>
                  <a:glow rad="101600">
                    <a:srgbClr val="C00000">
                      <a:alpha val="60000"/>
                    </a:srgbClr>
                  </a:glow>
                  <a:outerShdw blurRad="38100" dist="38100" dir="2700000" algn="tl">
                    <a:srgbClr val="000000">
                      <a:alpha val="43137"/>
                    </a:srgbClr>
                  </a:outerShdw>
                </a:effectLst>
              </a:rPr>
              <a:t> dos Clérigos. </a:t>
            </a:r>
            <a:r>
              <a:rPr lang="es-ES" i="1" dirty="0" smtClean="0">
                <a:effectLst>
                  <a:glow rad="101600">
                    <a:srgbClr val="C00000">
                      <a:alpha val="60000"/>
                    </a:srgbClr>
                  </a:glow>
                  <a:outerShdw blurRad="38100" dist="38100" dir="2700000" algn="tl">
                    <a:srgbClr val="000000">
                      <a:alpha val="43137"/>
                    </a:srgbClr>
                  </a:outerShdw>
                </a:effectLst>
              </a:rPr>
              <a:t>Indudablemente uno de los puntos más famosos de la ciudad, la Torre dos Clérigos y su iglesia forman parte de una edificación del siglo XVIII, de inspiración barroca, y te acompañarán en varios puntos y miradores…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1000">
        <p14:shred pattern="rectang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50" presetClass="entr" presetSubtype="0" decel="10000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p:val>
                                            <p:strVal val="#ppt_w+.3"/>
                                          </p:val>
                                        </p:tav>
                                        <p:tav tm="100000">
                                          <p:val>
                                            <p:strVal val="#ppt_w"/>
                                          </p:val>
                                        </p:tav>
                                      </p:tavLst>
                                    </p:anim>
                                    <p:anim calcmode="lin" valueType="num">
                                      <p:cBhvr>
                                        <p:cTn id="15" dur="5000" fill="hold"/>
                                        <p:tgtEl>
                                          <p:spTgt spid="8"/>
                                        </p:tgtEl>
                                        <p:attrNameLst>
                                          <p:attrName>ppt_h</p:attrName>
                                        </p:attrNameLst>
                                      </p:cBhvr>
                                      <p:tavLst>
                                        <p:tav tm="0">
                                          <p:val>
                                            <p:strVal val="#ppt_h"/>
                                          </p:val>
                                        </p:tav>
                                        <p:tav tm="100000">
                                          <p:val>
                                            <p:strVal val="#ppt_h"/>
                                          </p:val>
                                        </p:tav>
                                      </p:tavLst>
                                    </p:anim>
                                    <p:animEffect transition="in" filter="fade">
                                      <p:cBhvr>
                                        <p:cTn id="16" dur="50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0"/>
                                        <p:tgtEl>
                                          <p:spTgt spid="8"/>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30204_65816.jpg"/>
          <p:cNvPicPr>
            <a:picLocks noChangeAspect="1"/>
          </p:cNvPicPr>
          <p:nvPr/>
        </p:nvPicPr>
        <p:blipFill>
          <a:blip r:embed="rId2" cstate="print"/>
          <a:stretch>
            <a:fillRect/>
          </a:stretch>
        </p:blipFill>
        <p:spPr bwMode="auto">
          <a:xfrm>
            <a:off x="4762" y="1"/>
            <a:ext cx="9134475" cy="5714999"/>
          </a:xfrm>
          <a:prstGeom prst="rect">
            <a:avLst/>
          </a:prstGeom>
          <a:noFill/>
          <a:ln w="9525">
            <a:noFill/>
            <a:miter lim="800000"/>
            <a:headEnd/>
            <a:tailEnd/>
          </a:ln>
        </p:spPr>
      </p:pic>
      <p:pic>
        <p:nvPicPr>
          <p:cNvPr id="5" name="4 Imagen" descr="20130204_65816.jpg"/>
          <p:cNvPicPr>
            <a:picLocks noChangeAspect="1"/>
          </p:cNvPicPr>
          <p:nvPr/>
        </p:nvPicPr>
        <p:blipFill>
          <a:blip r:embed="rId2" cstate="print"/>
          <a:stretch>
            <a:fillRect/>
          </a:stretch>
        </p:blipFill>
        <p:spPr bwMode="auto">
          <a:xfrm>
            <a:off x="4762" y="1"/>
            <a:ext cx="9134475" cy="5714999"/>
          </a:xfrm>
          <a:prstGeom prst="rect">
            <a:avLst/>
          </a:prstGeom>
          <a:noFill/>
          <a:ln w="9525">
            <a:noFill/>
            <a:miter lim="800000"/>
            <a:headEnd/>
            <a:tailEnd/>
          </a:ln>
        </p:spPr>
      </p:pic>
      <p:pic>
        <p:nvPicPr>
          <p:cNvPr id="6" name="5 Imagen" descr="20130204_65816.jpg"/>
          <p:cNvPicPr>
            <a:picLocks noChangeAspect="1"/>
          </p:cNvPicPr>
          <p:nvPr/>
        </p:nvPicPr>
        <p:blipFill>
          <a:blip r:embed="rId2" cstate="print"/>
          <a:stretch>
            <a:fillRect/>
          </a:stretch>
        </p:blipFill>
        <p:spPr bwMode="auto">
          <a:xfrm>
            <a:off x="4762" y="1"/>
            <a:ext cx="9134475" cy="5714999"/>
          </a:xfrm>
          <a:prstGeom prst="rect">
            <a:avLst/>
          </a:prstGeom>
          <a:noFill/>
          <a:ln w="9525">
            <a:noFill/>
            <a:miter lim="800000"/>
            <a:headEnd/>
            <a:tailEnd/>
          </a:ln>
        </p:spPr>
      </p:pic>
      <p:sp>
        <p:nvSpPr>
          <p:cNvPr id="8" name="7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tus paseos por el centro histórico de Oporto e incluso desde el otro lado del río Duero, en </a:t>
            </a:r>
            <a:r>
              <a:rPr lang="es-ES" i="1" dirty="0" err="1" smtClean="0">
                <a:effectLst>
                  <a:glow rad="101600">
                    <a:srgbClr val="C00000">
                      <a:alpha val="60000"/>
                    </a:srgbClr>
                  </a:glow>
                  <a:outerShdw blurRad="38100" dist="38100" dir="2700000" algn="tl">
                    <a:srgbClr val="000000">
                      <a:alpha val="43137"/>
                    </a:srgbClr>
                  </a:outerShdw>
                </a:effectLst>
              </a:rPr>
              <a:t>Gaia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creeteló</a:t>
            </a:r>
            <a:r>
              <a:rPr lang="es-ES" i="1" dirty="0" smtClean="0">
                <a:effectLst>
                  <a:glow rad="101600">
                    <a:srgbClr val="C00000">
                      <a:alpha val="60000"/>
                    </a:srgbClr>
                  </a:glow>
                  <a:outerShdw blurRad="38100" dist="38100" dir="2700000" algn="tl">
                    <a:srgbClr val="000000">
                      <a:alpha val="43137"/>
                    </a:srgbClr>
                  </a:outerShdw>
                </a:effectLst>
              </a:rPr>
              <a:t>, cada dos por tres estarás con la mirada buscando a ver si ves la puntita de la torre donde quiera que estés).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shred pattern="rectang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5000"/>
                                        <p:tgtEl>
                                          <p:spTgt spid="5"/>
                                        </p:tgtEl>
                                      </p:cBhvr>
                                    </p:animEffect>
                                  </p:childTnLst>
                                </p:cTn>
                              </p:par>
                              <p:par>
                                <p:cTn id="16" presetID="17"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rma-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irma-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épocas de mayor demanda turística (y por lo tanto, cuando encontraremos     más gente, precios más caros y más complicaciones para ir a los restaurantes o lugares más famosos) son: Verano (Julio y Agosto), Semana Santa (Marzo/Abril).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9000">
        <p14:shred pattern="rectang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ppt_w+.3"/>
                                          </p:val>
                                        </p:tav>
                                        <p:tav tm="100000">
                                          <p:val>
                                            <p:strVal val="#ppt_w"/>
                                          </p:val>
                                        </p:tav>
                                      </p:tavLst>
                                    </p:anim>
                                    <p:anim calcmode="lin" valueType="num">
                                      <p:cBhvr>
                                        <p:cTn id="11" dur="5000" fill="hold"/>
                                        <p:tgtEl>
                                          <p:spTgt spid="7"/>
                                        </p:tgtEl>
                                        <p:attrNameLst>
                                          <p:attrName>ppt_h</p:attrName>
                                        </p:attrNameLst>
                                      </p:cBhvr>
                                      <p:tavLst>
                                        <p:tav tm="0">
                                          <p:val>
                                            <p:strVal val="#ppt_h"/>
                                          </p:val>
                                        </p:tav>
                                        <p:tav tm="100000">
                                          <p:val>
                                            <p:strVal val="#ppt_h"/>
                                          </p:val>
                                        </p:tav>
                                      </p:tavLst>
                                    </p:anim>
                                    <p:animEffect transition="in" filter="fade">
                                      <p:cBhvr>
                                        <p:cTn id="12" dur="5000"/>
                                        <p:tgtEl>
                                          <p:spTgt spid="7"/>
                                        </p:tgtEl>
                                      </p:cBhvr>
                                    </p:animEffect>
                                  </p:childTnLst>
                                </p:cTn>
                              </p:par>
                              <p:par>
                                <p:cTn id="13" presetID="21"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5000"/>
                                        <p:tgtEl>
                                          <p:spTgt spid="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Imagen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Imagen3.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quieres hacer coincidir tu viaje con el evento más grande de Oporto y la celebración más importante de la ciudad, apunta para estar en Oporto la noche del 23 de Junio donde se celebra a «</a:t>
            </a:r>
            <a:r>
              <a:rPr lang="es-ES" i="1" dirty="0" err="1" smtClean="0">
                <a:effectLst>
                  <a:glow rad="101600">
                    <a:srgbClr val="C00000">
                      <a:alpha val="60000"/>
                    </a:srgbClr>
                  </a:glow>
                  <a:outerShdw blurRad="38100" dist="38100" dir="2700000" algn="tl">
                    <a:srgbClr val="000000">
                      <a:alpha val="43137"/>
                    </a:srgbClr>
                  </a:outerShdw>
                </a:effectLst>
              </a:rPr>
              <a:t>Festa</a:t>
            </a:r>
            <a:r>
              <a:rPr lang="es-ES" i="1" dirty="0" smtClean="0">
                <a:effectLst>
                  <a:glow rad="101600">
                    <a:srgbClr val="C00000">
                      <a:alpha val="60000"/>
                    </a:srgbClr>
                  </a:glow>
                  <a:outerShdw blurRad="38100" dist="38100" dir="2700000" algn="tl">
                    <a:srgbClr val="000000">
                      <a:alpha val="43137"/>
                    </a:srgbClr>
                  </a:outerShdw>
                </a:effectLst>
              </a:rPr>
              <a:t> de São João» (la Fiesta de San Juan, santo patrón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1000">
        <p14:shred pattern="rectang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0" presetClass="entr" presetSubtype="0"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5000"/>
                                        <p:tgtEl>
                                          <p:spTgt spid="4"/>
                                        </p:tgtEl>
                                      </p:cBhvr>
                                    </p:animEffect>
                                  </p:childTnLst>
                                </p:cTn>
                              </p:par>
                              <p:par>
                                <p:cTn id="14" presetID="23" presetClass="entr" presetSubtype="272" fill="hold" nodeType="withEffect">
                                  <p:stCondLst>
                                    <p:cond delay="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16 NOV 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945732"/>
            <a:ext cx="6984776" cy="646331"/>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Plaza de </a:t>
            </a:r>
            <a:r>
              <a:rPr lang="es-ES" b="1" i="1" dirty="0" err="1" smtClean="0">
                <a:effectLst>
                  <a:glow rad="101600">
                    <a:srgbClr val="C00000">
                      <a:alpha val="60000"/>
                    </a:srgbClr>
                  </a:glow>
                  <a:outerShdw blurRad="38100" dist="38100" dir="2700000" algn="tl">
                    <a:srgbClr val="000000">
                      <a:alpha val="43137"/>
                    </a:srgbClr>
                  </a:outerShdw>
                </a:effectLst>
              </a:rPr>
              <a:t>Ribeira</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En nuestro listado de calles y plazas por las que pasear en Oporto no debía faltar el Barrio de </a:t>
            </a:r>
            <a:r>
              <a:rPr lang="es-ES" i="1" dirty="0" err="1" smtClean="0">
                <a:effectLst>
                  <a:glow rad="101600">
                    <a:srgbClr val="C00000">
                      <a:alpha val="60000"/>
                    </a:srgbClr>
                  </a:glow>
                  <a:outerShdw blurRad="38100" dist="38100" dir="2700000" algn="tl">
                    <a:srgbClr val="000000">
                      <a:alpha val="43137"/>
                    </a:srgbClr>
                  </a:outerShdw>
                </a:effectLst>
              </a:rPr>
              <a:t>Ribeira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19000">
        <p14:shred pattern="rectangle"/>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5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jpg"/>
          <p:cNvPicPr>
            <a:picLocks noChangeAspect="1"/>
          </p:cNvPicPr>
          <p:nvPr/>
        </p:nvPicPr>
        <p:blipFill>
          <a:blip r:embed="rId2" cstate="print"/>
          <a:stretch>
            <a:fillRect/>
          </a:stretch>
        </p:blipFill>
        <p:spPr bwMode="auto">
          <a:xfrm>
            <a:off x="-684584" y="0"/>
            <a:ext cx="10513168" cy="5715000"/>
          </a:xfrm>
          <a:prstGeom prst="rect">
            <a:avLst/>
          </a:prstGeom>
          <a:noFill/>
          <a:ln w="9525">
            <a:noFill/>
            <a:miter lim="800000"/>
            <a:headEnd/>
            <a:tailEnd/>
          </a:ln>
        </p:spPr>
      </p:pic>
      <p:pic>
        <p:nvPicPr>
          <p:cNvPr id="5" name="4 Imagen" descr="24.jpg"/>
          <p:cNvPicPr>
            <a:picLocks noChangeAspect="1"/>
          </p:cNvPicPr>
          <p:nvPr/>
        </p:nvPicPr>
        <p:blipFill>
          <a:blip r:embed="rId2" cstate="print"/>
          <a:stretch>
            <a:fillRect/>
          </a:stretch>
        </p:blipFill>
        <p:spPr bwMode="auto">
          <a:xfrm>
            <a:off x="-684584" y="0"/>
            <a:ext cx="10513168" cy="5715000"/>
          </a:xfrm>
          <a:prstGeom prst="rect">
            <a:avLst/>
          </a:prstGeom>
          <a:noFill/>
          <a:ln w="9525">
            <a:noFill/>
            <a:miter lim="800000"/>
            <a:headEnd/>
            <a:tailEnd/>
          </a:ln>
        </p:spPr>
      </p:pic>
      <p:pic>
        <p:nvPicPr>
          <p:cNvPr id="6" name="5 Imagen" descr="24.jpg"/>
          <p:cNvPicPr>
            <a:picLocks noChangeAspect="1"/>
          </p:cNvPicPr>
          <p:nvPr/>
        </p:nvPicPr>
        <p:blipFill>
          <a:blip r:embed="rId2" cstate="print"/>
          <a:stretch>
            <a:fillRect/>
          </a:stretch>
        </p:blipFill>
        <p:spPr bwMode="auto">
          <a:xfrm>
            <a:off x="-684584" y="0"/>
            <a:ext cx="10513168" cy="5715000"/>
          </a:xfrm>
          <a:prstGeom prst="rect">
            <a:avLst/>
          </a:prstGeom>
          <a:noFill/>
          <a:ln w="9525">
            <a:noFill/>
            <a:miter lim="800000"/>
            <a:headEnd/>
            <a:tailEnd/>
          </a:ln>
        </p:spPr>
      </p:pic>
      <p:sp>
        <p:nvSpPr>
          <p:cNvPr id="7" name="6 CuadroTexto"/>
          <p:cNvSpPr txBox="1"/>
          <p:nvPr/>
        </p:nvSpPr>
        <p:spPr>
          <a:xfrm>
            <a:off x="827584" y="4945732"/>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del barrio más famoso de Oporto, y el más fotografiado, el que está pegado al Río Duero y que da un color especial a esta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0000">
        <p14:shred pattern="rectang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57883736_af1fb00a5f_b.jpg"/>
          <p:cNvPicPr>
            <a:picLocks noGrp="1" noChangeAspect="1"/>
          </p:cNvPicPr>
          <p:nvPr>
            <p:ph idx="1"/>
          </p:nvPr>
        </p:nvPicPr>
        <p:blipFill>
          <a:blip r:embed="rId2" cstate="print"/>
          <a:stretch>
            <a:fillRect/>
          </a:stretch>
        </p:blipFill>
        <p:spPr>
          <a:xfrm>
            <a:off x="-684584" y="-3175"/>
            <a:ext cx="10369152" cy="5715000"/>
          </a:xfrm>
        </p:spPr>
      </p:pic>
      <p:pic>
        <p:nvPicPr>
          <p:cNvPr id="5" name="3 Marcador de contenido" descr="6257883736_af1fb00a5f_b.jpg"/>
          <p:cNvPicPr>
            <a:picLocks noChangeAspect="1"/>
          </p:cNvPicPr>
          <p:nvPr/>
        </p:nvPicPr>
        <p:blipFill>
          <a:blip r:embed="rId2" cstate="print"/>
          <a:stretch>
            <a:fillRect/>
          </a:stretch>
        </p:blipFill>
        <p:spPr bwMode="auto">
          <a:xfrm>
            <a:off x="-684584" y="0"/>
            <a:ext cx="10369152" cy="5715000"/>
          </a:xfrm>
          <a:prstGeom prst="rect">
            <a:avLst/>
          </a:prstGeom>
          <a:noFill/>
          <a:ln w="9525">
            <a:noFill/>
            <a:miter lim="800000"/>
            <a:headEnd/>
            <a:tailEnd/>
          </a:ln>
        </p:spPr>
      </p:pic>
      <p:pic>
        <p:nvPicPr>
          <p:cNvPr id="6" name="3 Marcador de contenido" descr="6257883736_af1fb00a5f_b.jpg"/>
          <p:cNvPicPr>
            <a:picLocks noChangeAspect="1"/>
          </p:cNvPicPr>
          <p:nvPr/>
        </p:nvPicPr>
        <p:blipFill>
          <a:blip r:embed="rId2" cstate="print"/>
          <a:stretch>
            <a:fillRect/>
          </a:stretch>
        </p:blipFill>
        <p:spPr bwMode="auto">
          <a:xfrm>
            <a:off x="-684584" y="0"/>
            <a:ext cx="10369152" cy="5715000"/>
          </a:xfrm>
          <a:prstGeom prst="rect">
            <a:avLst/>
          </a:prstGeom>
          <a:noFill/>
          <a:ln w="9525">
            <a:noFill/>
            <a:miter lim="800000"/>
            <a:headEnd/>
            <a:tailEnd/>
          </a:ln>
        </p:spPr>
      </p:pic>
      <p:sp>
        <p:nvSpPr>
          <p:cNvPr id="7" name="6 CuadroTexto"/>
          <p:cNvSpPr txBox="1"/>
          <p:nvPr/>
        </p:nvSpPr>
        <p:spPr>
          <a:xfrm>
            <a:off x="467544"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Del Barrio de </a:t>
            </a:r>
            <a:r>
              <a:rPr lang="es-ES" i="1" dirty="0" err="1" smtClean="0">
                <a:effectLst>
                  <a:glow rad="101600">
                    <a:srgbClr val="C00000">
                      <a:alpha val="60000"/>
                    </a:srgbClr>
                  </a:glow>
                  <a:outerShdw blurRad="38100" dist="38100" dir="2700000" algn="tl">
                    <a:srgbClr val="000000">
                      <a:alpha val="43137"/>
                    </a:srgbClr>
                  </a:outerShdw>
                </a:effectLst>
              </a:rPr>
              <a:t>Ribeira</a:t>
            </a:r>
            <a:r>
              <a:rPr lang="es-ES" i="1" dirty="0" smtClean="0">
                <a:effectLst>
                  <a:glow rad="101600">
                    <a:srgbClr val="C00000">
                      <a:alpha val="60000"/>
                    </a:srgbClr>
                  </a:glow>
                  <a:outerShdw blurRad="38100" dist="38100" dir="2700000" algn="tl">
                    <a:srgbClr val="000000">
                      <a:alpha val="43137"/>
                    </a:srgbClr>
                  </a:outerShdw>
                </a:effectLst>
              </a:rPr>
              <a:t>, antiguo barrio de pescadores, no podemos destacar una sola calle, cualquiera de ellas es perfecta para perderse y para disfrutar de la gastronomía portuguesa en alguno de sus numerosos restaurantes.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9000">
        <p14:shred pattern="rectangle"/>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MIS COSAS\DOCUMENTOS ANA\PAISAJES\PLAYAS\384386.jpg"/>
          <p:cNvPicPr>
            <a:picLocks noChangeAspect="1" noChangeArrowheads="1"/>
          </p:cNvPicPr>
          <p:nvPr/>
        </p:nvPicPr>
        <p:blipFill>
          <a:blip r:embed="rId2" cstate="print"/>
          <a:stretch>
            <a:fillRect/>
          </a:stretch>
        </p:blipFill>
        <p:spPr bwMode="auto">
          <a:xfrm>
            <a:off x="0" y="-718"/>
            <a:ext cx="9144000" cy="5715000"/>
          </a:xfrm>
          <a:prstGeom prst="rect">
            <a:avLst/>
          </a:prstGeom>
          <a:noFill/>
          <a:ln w="9525">
            <a:noFill/>
            <a:miter lim="800000"/>
            <a:headEnd/>
            <a:tailEnd/>
          </a:ln>
        </p:spPr>
      </p:pic>
      <p:pic>
        <p:nvPicPr>
          <p:cNvPr id="6146" name="Picture 2" descr="F:\MIS COSAS\DOCUMENTOS ANA\PAISAJES\PLAYAS\384386.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Plaza de </a:t>
            </a:r>
            <a:r>
              <a:rPr lang="es-ES" i="1" dirty="0" err="1" smtClean="0">
                <a:effectLst>
                  <a:glow rad="101600">
                    <a:srgbClr val="C00000">
                      <a:alpha val="60000"/>
                    </a:srgbClr>
                  </a:glow>
                  <a:outerShdw blurRad="38100" dist="38100" dir="2700000" algn="tl">
                    <a:srgbClr val="000000">
                      <a:alpha val="43137"/>
                    </a:srgbClr>
                  </a:outerShdw>
                </a:effectLst>
              </a:rPr>
              <a:t>Ribeira</a:t>
            </a:r>
            <a:r>
              <a:rPr lang="es-ES" i="1" dirty="0" smtClean="0">
                <a:effectLst>
                  <a:glow rad="101600">
                    <a:srgbClr val="C00000">
                      <a:alpha val="60000"/>
                    </a:srgbClr>
                  </a:glow>
                  <a:outerShdw blurRad="38100" dist="38100" dir="2700000" algn="tl">
                    <a:srgbClr val="000000">
                      <a:alpha val="43137"/>
                    </a:srgbClr>
                  </a:outerShdw>
                </a:effectLst>
              </a:rPr>
              <a:t>, pegada al Río Duero, encontramos numerosos restaurantes con sus terrazas instaladas salvando el desnivel de la calle. De allí parten las calles que van junto a la orilla del río, hacia el Puente </a:t>
            </a:r>
            <a:r>
              <a:rPr lang="es-ES" i="1" dirty="0" err="1" smtClean="0">
                <a:effectLst>
                  <a:glow rad="101600">
                    <a:srgbClr val="C00000">
                      <a:alpha val="60000"/>
                    </a:srgbClr>
                  </a:glow>
                  <a:outerShdw blurRad="38100" dist="38100" dir="2700000" algn="tl">
                    <a:srgbClr val="000000">
                      <a:alpha val="43137"/>
                    </a:srgbClr>
                  </a:outerShdw>
                </a:effectLst>
              </a:rPr>
              <a:t>Dom</a:t>
            </a:r>
            <a:r>
              <a:rPr lang="es-ES" i="1" dirty="0" smtClean="0">
                <a:effectLst>
                  <a:glow rad="101600">
                    <a:srgbClr val="C00000">
                      <a:alpha val="60000"/>
                    </a:srgbClr>
                  </a:glow>
                  <a:outerShdw blurRad="38100" dist="38100" dir="2700000" algn="tl">
                    <a:srgbClr val="000000">
                      <a:alpha val="43137"/>
                    </a:srgbClr>
                  </a:outerShdw>
                </a:effectLst>
              </a:rPr>
              <a:t> Luis I en un sentido y hacia </a:t>
            </a:r>
            <a:r>
              <a:rPr lang="es-ES" i="1" dirty="0" err="1" smtClean="0">
                <a:effectLst>
                  <a:glow rad="101600">
                    <a:srgbClr val="C00000">
                      <a:alpha val="60000"/>
                    </a:srgbClr>
                  </a:glow>
                  <a:outerShdw blurRad="38100" dist="38100" dir="2700000" algn="tl">
                    <a:srgbClr val="000000">
                      <a:alpha val="43137"/>
                    </a:srgbClr>
                  </a:outerShdw>
                </a:effectLst>
              </a:rPr>
              <a:t>Foz</a:t>
            </a:r>
            <a:r>
              <a:rPr lang="es-ES" i="1" dirty="0" smtClean="0">
                <a:effectLst>
                  <a:glow rad="101600">
                    <a:srgbClr val="C00000">
                      <a:alpha val="60000"/>
                    </a:srgbClr>
                  </a:glow>
                  <a:outerShdw blurRad="38100" dist="38100" dir="2700000" algn="tl">
                    <a:srgbClr val="000000">
                      <a:alpha val="43137"/>
                    </a:srgbClr>
                  </a:outerShdw>
                </a:effectLst>
              </a:rPr>
              <a:t>, en el otro sentido.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3000">
        <p15:prstTrans prst="origami"/>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146"/>
                                        </p:tgtEl>
                                      </p:cBhvr>
                                    </p:animEffect>
                                    <p:set>
                                      <p:cBhvr>
                                        <p:cTn id="7" dur="1" fill="hold">
                                          <p:stCondLst>
                                            <p:cond delay="4999"/>
                                          </p:stCondLst>
                                        </p:cTn>
                                        <p:tgtEl>
                                          <p:spTgt spid="614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5000"/>
                                        <p:tgtEl>
                                          <p:spTgt spid="6146"/>
                                        </p:tgtEl>
                                        <p:attrNameLst>
                                          <p:attrName>ppt_w</p:attrName>
                                        </p:attrNameLst>
                                      </p:cBhvr>
                                      <p:tavLst>
                                        <p:tav tm="0">
                                          <p:val>
                                            <p:strVal val="ppt_w"/>
                                          </p:val>
                                        </p:tav>
                                        <p:tav tm="100000">
                                          <p:val>
                                            <p:strVal val="ppt_w+.3"/>
                                          </p:val>
                                        </p:tav>
                                      </p:tavLst>
                                    </p:anim>
                                    <p:anim calcmode="lin" valueType="num">
                                      <p:cBhvr>
                                        <p:cTn id="10" dur="5000"/>
                                        <p:tgtEl>
                                          <p:spTgt spid="6146"/>
                                        </p:tgtEl>
                                        <p:attrNameLst>
                                          <p:attrName>ppt_h</p:attrName>
                                        </p:attrNameLst>
                                      </p:cBhvr>
                                      <p:tavLst>
                                        <p:tav tm="0">
                                          <p:val>
                                            <p:strVal val="ppt_h"/>
                                          </p:val>
                                        </p:tav>
                                        <p:tav tm="100000">
                                          <p:val>
                                            <p:strVal val="ppt_h"/>
                                          </p:val>
                                        </p:tav>
                                      </p:tavLst>
                                    </p:anim>
                                    <p:animEffect transition="out" filter="fade">
                                      <p:cBhvr>
                                        <p:cTn id="11" dur="5000"/>
                                        <p:tgtEl>
                                          <p:spTgt spid="6146"/>
                                        </p:tgtEl>
                                      </p:cBhvr>
                                    </p:animEffect>
                                    <p:set>
                                      <p:cBhvr>
                                        <p:cTn id="12" dur="1" fill="hold">
                                          <p:stCondLst>
                                            <p:cond delay="4999"/>
                                          </p:stCondLst>
                                        </p:cTn>
                                        <p:tgtEl>
                                          <p:spTgt spid="6146"/>
                                        </p:tgtEl>
                                        <p:attrNameLst>
                                          <p:attrName>style.visibility</p:attrName>
                                        </p:attrNameLst>
                                      </p:cBhvr>
                                      <p:to>
                                        <p:strVal val="hidden"/>
                                      </p:to>
                                    </p:set>
                                  </p:childTnLst>
                                </p:cTn>
                              </p:par>
                              <p:par>
                                <p:cTn id="13" presetID="20" presetClass="entr" presetSubtype="0"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edge">
                                      <p:cBhvr>
                                        <p:cTn id="15" dur="5000"/>
                                        <p:tgtEl>
                                          <p:spTgt spid="7"/>
                                        </p:tgtEl>
                                      </p:cBhvr>
                                    </p:animEffect>
                                  </p:childTnLst>
                                </p:cTn>
                              </p:par>
                              <p:par>
                                <p:cTn id="16" presetID="50" presetClass="entr" presetSubtype="0" decel="100000" fill="hold" nodeType="withEffect">
                                  <p:stCondLst>
                                    <p:cond delay="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childTnLst>
                          </p:cTn>
                        </p:par>
                        <p:par>
                          <p:cTn id="21" fill="hold">
                            <p:stCondLst>
                              <p:cond delay="5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5080460_c9d5bc5501_b.jpg"/>
          <p:cNvPicPr>
            <a:picLocks noGrp="1" noChangeAspect="1"/>
          </p:cNvPicPr>
          <p:nvPr>
            <p:ph idx="1"/>
          </p:nvPr>
        </p:nvPicPr>
        <p:blipFill>
          <a:blip r:embed="rId2" cstate="print"/>
          <a:stretch>
            <a:fillRect/>
          </a:stretch>
        </p:blipFill>
        <p:spPr>
          <a:xfrm>
            <a:off x="-11890" y="-238125"/>
            <a:ext cx="9167780" cy="6352464"/>
          </a:xfrm>
        </p:spPr>
      </p:pic>
      <p:pic>
        <p:nvPicPr>
          <p:cNvPr id="5" name="3 Marcador de contenido" descr="6265080460_c9d5bc5501_b.jpg"/>
          <p:cNvPicPr>
            <a:picLocks noChangeAspect="1"/>
          </p:cNvPicPr>
          <p:nvPr/>
        </p:nvPicPr>
        <p:blipFill>
          <a:blip r:embed="rId2" cstate="print"/>
          <a:stretch>
            <a:fillRect/>
          </a:stretch>
        </p:blipFill>
        <p:spPr bwMode="auto">
          <a:xfrm>
            <a:off x="0" y="-238126"/>
            <a:ext cx="9144000" cy="6335985"/>
          </a:xfrm>
          <a:prstGeom prst="rect">
            <a:avLst/>
          </a:prstGeom>
          <a:noFill/>
          <a:ln w="9525">
            <a:noFill/>
            <a:miter lim="800000"/>
            <a:headEnd/>
            <a:tailEnd/>
          </a:ln>
        </p:spPr>
      </p:pic>
      <p:pic>
        <p:nvPicPr>
          <p:cNvPr id="6" name="3 Marcador de contenido" descr="6265080460_c9d5bc5501_b.jpg"/>
          <p:cNvPicPr>
            <a:picLocks noChangeAspect="1"/>
          </p:cNvPicPr>
          <p:nvPr/>
        </p:nvPicPr>
        <p:blipFill>
          <a:blip r:embed="rId2" cstate="print"/>
          <a:stretch>
            <a:fillRect/>
          </a:stretch>
        </p:blipFill>
        <p:spPr bwMode="auto">
          <a:xfrm>
            <a:off x="0" y="-238126"/>
            <a:ext cx="9144000" cy="6335985"/>
          </a:xfrm>
          <a:prstGeom prst="rect">
            <a:avLst/>
          </a:prstGeom>
          <a:noFill/>
          <a:ln w="9525">
            <a:noFill/>
            <a:miter lim="800000"/>
            <a:headEnd/>
            <a:tailEnd/>
          </a:ln>
        </p:spPr>
      </p:pic>
      <p:sp>
        <p:nvSpPr>
          <p:cNvPr id="7" name="6 CuadroTexto"/>
          <p:cNvSpPr txBox="1"/>
          <p:nvPr/>
        </p:nvSpPr>
        <p:spPr>
          <a:xfrm>
            <a:off x="179512" y="4369668"/>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Plaza de la Libertad dentro de la Avenida de los Aliados, es el centro neurálgico de la ciudad, su punto más céntrico y donde parten las principales calles comerciales de la ciudad. En el centro de esta bonita plaza destaca la Estatua del Rey Pedro IV, montado en su caballo vigilando a todos los paseantes.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ripp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4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10827105_f1269c5976_o.jpg"/>
          <p:cNvPicPr>
            <a:picLocks noChangeAspect="1"/>
          </p:cNvPicPr>
          <p:nvPr/>
        </p:nvPicPr>
        <p:blipFill>
          <a:blip r:embed="rId2" cstate="print"/>
          <a:stretch>
            <a:fillRect/>
          </a:stretch>
        </p:blipFill>
        <p:spPr bwMode="auto">
          <a:xfrm>
            <a:off x="0" y="0"/>
            <a:ext cx="9144000" cy="5942012"/>
          </a:xfrm>
          <a:prstGeom prst="rect">
            <a:avLst/>
          </a:prstGeom>
          <a:noFill/>
          <a:ln w="9525">
            <a:noFill/>
            <a:miter lim="800000"/>
            <a:headEnd/>
            <a:tailEnd/>
          </a:ln>
        </p:spPr>
      </p:pic>
      <p:pic>
        <p:nvPicPr>
          <p:cNvPr id="6" name="5 Imagen" descr="2410827105_f1269c5976_o.jpg"/>
          <p:cNvPicPr>
            <a:picLocks noChangeAspect="1"/>
          </p:cNvPicPr>
          <p:nvPr/>
        </p:nvPicPr>
        <p:blipFill>
          <a:blip r:embed="rId2" cstate="print"/>
          <a:stretch>
            <a:fillRect/>
          </a:stretch>
        </p:blipFill>
        <p:spPr bwMode="auto">
          <a:xfrm>
            <a:off x="0" y="0"/>
            <a:ext cx="9144000" cy="5942012"/>
          </a:xfrm>
          <a:prstGeom prst="rect">
            <a:avLst/>
          </a:prstGeom>
          <a:noFill/>
          <a:ln w="9525">
            <a:noFill/>
            <a:miter lim="800000"/>
            <a:headEnd/>
            <a:tailEnd/>
          </a:ln>
        </p:spPr>
      </p:pic>
      <p:pic>
        <p:nvPicPr>
          <p:cNvPr id="7" name="6 Imagen" descr="2410827105_f1269c5976_o.jpg"/>
          <p:cNvPicPr>
            <a:picLocks noChangeAspect="1"/>
          </p:cNvPicPr>
          <p:nvPr/>
        </p:nvPicPr>
        <p:blipFill>
          <a:blip r:embed="rId2" cstate="print"/>
          <a:stretch>
            <a:fillRect/>
          </a:stretch>
        </p:blipFill>
        <p:spPr bwMode="auto">
          <a:xfrm>
            <a:off x="0" y="0"/>
            <a:ext cx="9144000" cy="5942012"/>
          </a:xfrm>
          <a:prstGeom prst="rect">
            <a:avLst/>
          </a:prstGeom>
          <a:noFill/>
          <a:ln w="9525">
            <a:noFill/>
            <a:miter lim="800000"/>
            <a:headEnd/>
            <a:tailEnd/>
          </a:ln>
        </p:spPr>
      </p:pic>
      <p:sp>
        <p:nvSpPr>
          <p:cNvPr id="8" name="7 CuadroTexto"/>
          <p:cNvSpPr txBox="1"/>
          <p:nvPr/>
        </p:nvSpPr>
        <p:spPr>
          <a:xfrm>
            <a:off x="467544"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vamos a movernos principalmente caminando por la ciudad, el casco antiguo se hace perfectamente a pie. Explorando los entresijos del barrio de </a:t>
            </a:r>
            <a:r>
              <a:rPr lang="es-ES" i="1" dirty="0" err="1" smtClean="0">
                <a:effectLst>
                  <a:glow rad="101600">
                    <a:srgbClr val="C00000">
                      <a:alpha val="60000"/>
                    </a:srgbClr>
                  </a:glow>
                  <a:outerShdw blurRad="38100" dist="38100" dir="2700000" algn="tl">
                    <a:srgbClr val="000000">
                      <a:alpha val="43137"/>
                    </a:srgbClr>
                  </a:outerShdw>
                </a:effectLst>
              </a:rPr>
              <a:t>Ribeira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2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edge">
                                      <p:cBhvr>
                                        <p:cTn id="10" dur="5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5000"/>
                                        <p:tgtEl>
                                          <p:spTgt spid="5"/>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Camino-de-otoo-a2316662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23528" y="4369668"/>
            <a:ext cx="856895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La </a:t>
            </a:r>
            <a:r>
              <a:rPr lang="es-ES" b="1" i="1" dirty="0" err="1" smtClean="0">
                <a:effectLst>
                  <a:glow rad="101600">
                    <a:srgbClr val="C00000">
                      <a:alpha val="60000"/>
                    </a:srgbClr>
                  </a:glow>
                  <a:outerShdw blurRad="38100" dist="38100" dir="2700000" algn="tl">
                    <a:srgbClr val="000000">
                      <a:alpha val="43137"/>
                    </a:srgbClr>
                  </a:outerShdw>
                </a:effectLst>
              </a:rPr>
              <a:t>Fonte</a:t>
            </a:r>
            <a:r>
              <a:rPr lang="es-ES" b="1" i="1" dirty="0" smtClean="0">
                <a:effectLst>
                  <a:glow rad="101600">
                    <a:srgbClr val="C00000">
                      <a:alpha val="60000"/>
                    </a:srgbClr>
                  </a:glow>
                  <a:outerShdw blurRad="38100" dist="38100" dir="2700000" algn="tl">
                    <a:srgbClr val="000000">
                      <a:alpha val="43137"/>
                    </a:srgbClr>
                  </a:outerShdw>
                </a:effectLst>
              </a:rPr>
              <a:t> dos </a:t>
            </a:r>
            <a:r>
              <a:rPr lang="es-ES" b="1" i="1" dirty="0" err="1" smtClean="0">
                <a:effectLst>
                  <a:glow rad="101600">
                    <a:srgbClr val="C00000">
                      <a:alpha val="60000"/>
                    </a:srgbClr>
                  </a:glow>
                  <a:outerShdw blurRad="38100" dist="38100" dir="2700000" algn="tl">
                    <a:srgbClr val="000000">
                      <a:alpha val="43137"/>
                    </a:srgbClr>
                  </a:outerShdw>
                </a:effectLst>
              </a:rPr>
              <a:t>Leões</a:t>
            </a:r>
            <a:r>
              <a:rPr lang="es-ES" i="1" dirty="0" smtClean="0">
                <a:effectLst>
                  <a:glow rad="101600">
                    <a:srgbClr val="C00000">
                      <a:alpha val="60000"/>
                    </a:srgbClr>
                  </a:glow>
                  <a:outerShdw blurRad="38100" dist="38100" dir="2700000" algn="tl">
                    <a:srgbClr val="000000">
                      <a:alpha val="43137"/>
                    </a:srgbClr>
                  </a:outerShdw>
                </a:effectLst>
              </a:rPr>
              <a:t> (Fuente de los Leones) está en el centro de la </a:t>
            </a:r>
            <a:r>
              <a:rPr lang="es-ES" i="1" dirty="0" err="1" smtClean="0">
                <a:effectLst>
                  <a:glow rad="101600">
                    <a:srgbClr val="C00000">
                      <a:alpha val="60000"/>
                    </a:srgbClr>
                  </a:glow>
                  <a:outerShdw blurRad="38100" dist="38100" dir="2700000" algn="tl">
                    <a:srgbClr val="000000">
                      <a:alpha val="43137"/>
                    </a:srgbClr>
                  </a:outerShdw>
                </a:effectLst>
              </a:rPr>
              <a:t>Praça</a:t>
            </a:r>
            <a:r>
              <a:rPr lang="es-ES" i="1" dirty="0" smtClean="0">
                <a:effectLst>
                  <a:glow rad="101600">
                    <a:srgbClr val="C00000">
                      <a:alpha val="60000"/>
                    </a:srgbClr>
                  </a:glow>
                  <a:outerShdw blurRad="38100" dist="38100" dir="2700000" algn="tl">
                    <a:srgbClr val="000000">
                      <a:alpha val="43137"/>
                    </a:srgbClr>
                  </a:outerShdw>
                </a:effectLst>
              </a:rPr>
              <a:t> Gomes Teixeira. Es una fuente de hierro fundido creada en el siglo XIX por la </a:t>
            </a:r>
            <a:r>
              <a:rPr lang="es-ES" i="1" dirty="0" err="1" smtClean="0">
                <a:effectLst>
                  <a:glow rad="101600">
                    <a:srgbClr val="C00000">
                      <a:alpha val="60000"/>
                    </a:srgbClr>
                  </a:glow>
                  <a:outerShdw blurRad="38100" dist="38100" dir="2700000" algn="tl">
                    <a:srgbClr val="000000">
                      <a:alpha val="43137"/>
                    </a:srgbClr>
                  </a:outerShdw>
                </a:effectLst>
              </a:rPr>
              <a:t>Compagnie</a:t>
            </a:r>
            <a:r>
              <a:rPr lang="es-ES" i="1" dirty="0" smtClean="0">
                <a:effectLst>
                  <a:glow rad="101600">
                    <a:srgbClr val="C00000">
                      <a:alpha val="60000"/>
                    </a:srgbClr>
                  </a:glow>
                  <a:outerShdw blurRad="38100" dist="38100" dir="2700000" algn="tl">
                    <a:srgbClr val="000000">
                      <a:alpha val="43137"/>
                    </a:srgbClr>
                  </a:outerShdw>
                </a:effectLst>
              </a:rPr>
              <a:t> Générale des Eaux </a:t>
            </a:r>
            <a:r>
              <a:rPr lang="es-ES" i="1" dirty="0" err="1" smtClean="0">
                <a:effectLst>
                  <a:glow rad="101600">
                    <a:srgbClr val="C00000">
                      <a:alpha val="60000"/>
                    </a:srgbClr>
                  </a:glow>
                  <a:outerShdw blurRad="38100" dist="38100" dir="2700000" algn="tl">
                    <a:srgbClr val="000000">
                      <a:alpha val="43137"/>
                    </a:srgbClr>
                  </a:outerShdw>
                </a:effectLst>
              </a:rPr>
              <a:t>pour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L’Etranger</a:t>
            </a:r>
            <a:r>
              <a:rPr lang="es-ES" i="1" dirty="0" smtClean="0">
                <a:effectLst>
                  <a:glow rad="101600">
                    <a:srgbClr val="C00000">
                      <a:alpha val="60000"/>
                    </a:srgbClr>
                  </a:glow>
                  <a:outerShdw blurRad="38100" dist="38100" dir="2700000" algn="tl">
                    <a:srgbClr val="000000">
                      <a:alpha val="43137"/>
                    </a:srgbClr>
                  </a:outerShdw>
                </a:effectLst>
              </a:rPr>
              <a:t>, la empresa responsable por aquel entonces del abastecimiento de agua en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ripple/>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nte-a22959036.jpg"/>
          <p:cNvPicPr>
            <a:picLocks noChangeAspect="1"/>
          </p:cNvPicPr>
          <p:nvPr/>
        </p:nvPicPr>
        <p:blipFill>
          <a:blip r:embed="rId2" cstate="print"/>
          <a:stretch>
            <a:fillRect/>
          </a:stretch>
        </p:blipFill>
        <p:spPr bwMode="auto">
          <a:xfrm>
            <a:off x="4762" y="-42863"/>
            <a:ext cx="9134476" cy="6089651"/>
          </a:xfrm>
          <a:prstGeom prst="rect">
            <a:avLst/>
          </a:prstGeom>
          <a:noFill/>
          <a:ln w="9525">
            <a:noFill/>
            <a:miter lim="800000"/>
            <a:headEnd/>
            <a:tailEnd/>
          </a:ln>
        </p:spPr>
      </p:pic>
      <p:pic>
        <p:nvPicPr>
          <p:cNvPr id="5" name="4 Imagen" descr="Gante-a22959036.jpg"/>
          <p:cNvPicPr>
            <a:picLocks noChangeAspect="1"/>
          </p:cNvPicPr>
          <p:nvPr/>
        </p:nvPicPr>
        <p:blipFill>
          <a:blip r:embed="rId2" cstate="print"/>
          <a:stretch>
            <a:fillRect/>
          </a:stretch>
        </p:blipFill>
        <p:spPr bwMode="auto">
          <a:xfrm>
            <a:off x="4762" y="-42863"/>
            <a:ext cx="9134476" cy="6089651"/>
          </a:xfrm>
          <a:prstGeom prst="rect">
            <a:avLst/>
          </a:prstGeom>
          <a:noFill/>
          <a:ln w="9525">
            <a:noFill/>
            <a:miter lim="800000"/>
            <a:headEnd/>
            <a:tailEnd/>
          </a:ln>
        </p:spPr>
      </p:pic>
      <p:pic>
        <p:nvPicPr>
          <p:cNvPr id="6" name="5 Imagen" descr="Gante-a22959036.jpg"/>
          <p:cNvPicPr>
            <a:picLocks noChangeAspect="1"/>
          </p:cNvPicPr>
          <p:nvPr/>
        </p:nvPicPr>
        <p:blipFill>
          <a:blip r:embed="rId2" cstate="print"/>
          <a:stretch>
            <a:fillRect/>
          </a:stretch>
        </p:blipFill>
        <p:spPr bwMode="auto">
          <a:xfrm>
            <a:off x="4762" y="-42863"/>
            <a:ext cx="9134476" cy="6089651"/>
          </a:xfrm>
          <a:prstGeom prst="rect">
            <a:avLst/>
          </a:prstGeom>
          <a:noFill/>
          <a:ln w="9525">
            <a:noFill/>
            <a:miter lim="800000"/>
            <a:headEnd/>
            <a:tailEnd/>
          </a:ln>
        </p:spPr>
      </p:pic>
      <p:sp>
        <p:nvSpPr>
          <p:cNvPr id="7" name="6 CuadroTexto"/>
          <p:cNvSpPr txBox="1"/>
          <p:nvPr/>
        </p:nvSpPr>
        <p:spPr>
          <a:xfrm>
            <a:off x="755576"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de las calles más visitadas de Oporto, aunque esta muy diferente y con otro encanto. Se trata de la Rúa Santa Caterina, repleta de comercios, unos tradicionales y otros más modernos.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9296814_eab758b532_b.jpg"/>
          <p:cNvPicPr>
            <a:picLocks noGrp="1" noChangeAspect="1"/>
          </p:cNvPicPr>
          <p:nvPr>
            <p:ph idx="1"/>
          </p:nvPr>
        </p:nvPicPr>
        <p:blipFill>
          <a:blip r:embed="rId2" cstate="print"/>
          <a:stretch>
            <a:fillRect/>
          </a:stretch>
        </p:blipFill>
        <p:spPr>
          <a:xfrm>
            <a:off x="4762" y="0"/>
            <a:ext cx="9134476" cy="5715000"/>
          </a:xfrm>
        </p:spPr>
      </p:pic>
      <p:pic>
        <p:nvPicPr>
          <p:cNvPr id="5" name="3 Marcador de contenido" descr="6269296814_eab758b532_b.jpg"/>
          <p:cNvPicPr>
            <a:picLocks noChangeAspect="1"/>
          </p:cNvPicPr>
          <p:nvPr/>
        </p:nvPicPr>
        <p:blipFill>
          <a:blip r:embed="rId2" cstate="print"/>
          <a:stretch>
            <a:fillRect/>
          </a:stretch>
        </p:blipFill>
        <p:spPr bwMode="auto">
          <a:xfrm>
            <a:off x="4762" y="0"/>
            <a:ext cx="9134476" cy="5715000"/>
          </a:xfrm>
          <a:prstGeom prst="rect">
            <a:avLst/>
          </a:prstGeom>
          <a:noFill/>
          <a:ln w="9525">
            <a:noFill/>
            <a:miter lim="800000"/>
            <a:headEnd/>
            <a:tailEnd/>
          </a:ln>
        </p:spPr>
      </p:pic>
      <p:pic>
        <p:nvPicPr>
          <p:cNvPr id="6" name="3 Marcador de contenido" descr="6269296814_eab758b532_b.jpg"/>
          <p:cNvPicPr>
            <a:picLocks noChangeAspect="1"/>
          </p:cNvPicPr>
          <p:nvPr/>
        </p:nvPicPr>
        <p:blipFill>
          <a:blip r:embed="rId2" cstate="print"/>
          <a:stretch>
            <a:fillRect/>
          </a:stretch>
        </p:blipFill>
        <p:spPr bwMode="auto">
          <a:xfrm>
            <a:off x="4762" y="0"/>
            <a:ext cx="9134476" cy="5715000"/>
          </a:xfrm>
          <a:prstGeom prst="rect">
            <a:avLst/>
          </a:prstGeom>
          <a:noFill/>
          <a:ln w="9525">
            <a:noFill/>
            <a:miter lim="800000"/>
            <a:headEnd/>
            <a:tailEnd/>
          </a:ln>
        </p:spPr>
      </p:pic>
      <p:sp>
        <p:nvSpPr>
          <p:cNvPr id="7" name="6 CuadroTexto"/>
          <p:cNvSpPr txBox="1"/>
          <p:nvPr/>
        </p:nvSpPr>
        <p:spPr>
          <a:xfrm>
            <a:off x="611560" y="4945732"/>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principales atractivos que puedes encontrar en la Rúa Santa Caterina es el </a:t>
            </a:r>
            <a:r>
              <a:rPr lang="es-ES" i="1" dirty="0" err="1" smtClean="0">
                <a:effectLst>
                  <a:glow rad="101600">
                    <a:srgbClr val="C00000">
                      <a:alpha val="60000"/>
                    </a:srgbClr>
                  </a:glow>
                  <a:outerShdw blurRad="38100" dist="38100" dir="2700000" algn="tl">
                    <a:srgbClr val="000000">
                      <a:alpha val="43137"/>
                    </a:srgbClr>
                  </a:outerShdw>
                </a:effectLst>
              </a:rPr>
              <a:t>Cafe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Majestic</a:t>
            </a:r>
            <a:r>
              <a:rPr lang="es-ES" i="1" dirty="0" smtClean="0">
                <a:effectLst>
                  <a:glow rad="101600">
                    <a:srgbClr val="C00000">
                      <a:alpha val="60000"/>
                    </a:srgbClr>
                  </a:glow>
                  <a:outerShdw blurRad="38100" dist="38100" dir="2700000" algn="tl">
                    <a:srgbClr val="000000">
                      <a:alpha val="43137"/>
                    </a:srgbClr>
                  </a:outerShdw>
                </a:effectLst>
              </a:rPr>
              <a:t>, legendario con una fachada muy curiosa…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rippl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ppt_w+.3"/>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animEffect transition="in" filter="fad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EasyCapture1.jpg"/>
          <p:cNvPicPr>
            <a:picLocks noChangeAspect="1"/>
          </p:cNvPicPr>
          <p:nvPr/>
        </p:nvPicPr>
        <p:blipFill>
          <a:blip r:embed="rId2" cstate="print"/>
          <a:stretch>
            <a:fillRect/>
          </a:stretch>
        </p:blipFill>
        <p:spPr bwMode="auto">
          <a:xfrm>
            <a:off x="4762" y="-1"/>
            <a:ext cx="9134475" cy="5715001"/>
          </a:xfrm>
          <a:prstGeom prst="rect">
            <a:avLst/>
          </a:prstGeom>
          <a:noFill/>
          <a:ln w="9525">
            <a:noFill/>
            <a:miter lim="800000"/>
            <a:headEnd/>
            <a:tailEnd/>
          </a:ln>
        </p:spPr>
      </p:pic>
      <p:pic>
        <p:nvPicPr>
          <p:cNvPr id="7" name="6 Imagen" descr="EasyCapture1.jpg"/>
          <p:cNvPicPr>
            <a:picLocks noChangeAspect="1"/>
          </p:cNvPicPr>
          <p:nvPr/>
        </p:nvPicPr>
        <p:blipFill>
          <a:blip r:embed="rId2" cstate="print"/>
          <a:stretch>
            <a:fillRect/>
          </a:stretch>
        </p:blipFill>
        <p:spPr bwMode="auto">
          <a:xfrm>
            <a:off x="4762" y="-1"/>
            <a:ext cx="9134475" cy="5715001"/>
          </a:xfrm>
          <a:prstGeom prst="rect">
            <a:avLst/>
          </a:prstGeom>
          <a:noFill/>
          <a:ln w="9525">
            <a:noFill/>
            <a:miter lim="800000"/>
            <a:headEnd/>
            <a:tailEnd/>
          </a:ln>
        </p:spPr>
      </p:pic>
      <p:sp>
        <p:nvSpPr>
          <p:cNvPr id="4" name="3 CuadroTexto"/>
          <p:cNvSpPr txBox="1"/>
          <p:nvPr/>
        </p:nvSpPr>
        <p:spPr>
          <a:xfrm>
            <a:off x="611560"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un diseño interior tradicional que invita a pasar y tomarte un café en alguna de sus mesas como si uno de los numerosos personajes ilustres que han pasado por esta ciudad se tratara.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style.rotation</p:attrName>
                                        </p:attrNameLst>
                                      </p:cBhvr>
                                      <p:tavLst>
                                        <p:tav tm="0">
                                          <p:val>
                                            <p:fltVal val="720"/>
                                          </p:val>
                                        </p:tav>
                                        <p:tav tm="100000">
                                          <p:val>
                                            <p:fltVal val="0"/>
                                          </p:val>
                                        </p:tav>
                                      </p:tavLst>
                                    </p:anim>
                                    <p:anim calcmode="lin" valueType="num">
                                      <p:cBhvr>
                                        <p:cTn id="12" dur="3000" fill="hold"/>
                                        <p:tgtEl>
                                          <p:spTgt spid="6"/>
                                        </p:tgtEl>
                                        <p:attrNameLst>
                                          <p:attrName>ppt_h</p:attrName>
                                        </p:attrNameLst>
                                      </p:cBhvr>
                                      <p:tavLst>
                                        <p:tav tm="0">
                                          <p:val>
                                            <p:fltVal val="0"/>
                                          </p:val>
                                        </p:tav>
                                        <p:tav tm="100000">
                                          <p:val>
                                            <p:strVal val="#ppt_h"/>
                                          </p:val>
                                        </p:tav>
                                      </p:tavLst>
                                    </p:anim>
                                    <p:anim calcmode="lin" valueType="num">
                                      <p:cBhvr>
                                        <p:cTn id="13" dur="3000" fill="hold"/>
                                        <p:tgtEl>
                                          <p:spTgt spid="6"/>
                                        </p:tgtEl>
                                        <p:attrNameLst>
                                          <p:attrName>ppt_w</p:attrName>
                                        </p:attrNameLst>
                                      </p:cBhvr>
                                      <p:tavLst>
                                        <p:tav tm="0">
                                          <p:val>
                                            <p:fltVal val="0"/>
                                          </p:val>
                                        </p:tav>
                                        <p:tav tm="100000">
                                          <p:val>
                                            <p:strVal val="#ppt_w"/>
                                          </p:val>
                                        </p:tav>
                                      </p:tavLst>
                                    </p:anim>
                                  </p:childTnLst>
                                </p:cTn>
                              </p:par>
                            </p:childTnLst>
                          </p:cTn>
                        </p:par>
                        <p:par>
                          <p:cTn id="14" fill="hold">
                            <p:stCondLst>
                              <p:cond delay="3000"/>
                            </p:stCondLst>
                            <p:childTnLst>
                              <p:par>
                                <p:cTn id="15" presetID="17" presetClass="exit" presetSubtype="10" fill="hold" nodeType="afterEffect">
                                  <p:stCondLst>
                                    <p:cond delay="0"/>
                                  </p:stCondLst>
                                  <p:childTnLst>
                                    <p:anim calcmode="lin" valueType="num">
                                      <p:cBhvr>
                                        <p:cTn id="16" dur="3000"/>
                                        <p:tgtEl>
                                          <p:spTgt spid="6"/>
                                        </p:tgtEl>
                                        <p:attrNameLst>
                                          <p:attrName>ppt_w</p:attrName>
                                        </p:attrNameLst>
                                      </p:cBhvr>
                                      <p:tavLst>
                                        <p:tav tm="0">
                                          <p:val>
                                            <p:strVal val="ppt_w"/>
                                          </p:val>
                                        </p:tav>
                                        <p:tav tm="100000">
                                          <p:val>
                                            <p:fltVal val="0"/>
                                          </p:val>
                                        </p:tav>
                                      </p:tavLst>
                                    </p:anim>
                                    <p:anim calcmode="lin" valueType="num">
                                      <p:cBhvr>
                                        <p:cTn id="17" dur="3000"/>
                                        <p:tgtEl>
                                          <p:spTgt spid="6"/>
                                        </p:tgtEl>
                                        <p:attrNameLst>
                                          <p:attrName>ppt_h</p:attrName>
                                        </p:attrNameLst>
                                      </p:cBhvr>
                                      <p:tavLst>
                                        <p:tav tm="0">
                                          <p:val>
                                            <p:strVal val="ppt_h"/>
                                          </p:val>
                                        </p:tav>
                                        <p:tav tm="100000">
                                          <p:val>
                                            <p:strVal val="ppt_h"/>
                                          </p:val>
                                        </p:tav>
                                      </p:tavLst>
                                    </p:anim>
                                    <p:set>
                                      <p:cBhvr>
                                        <p:cTn id="18" dur="1" fill="hold">
                                          <p:stCondLst>
                                            <p:cond delay="2999"/>
                                          </p:stCondLst>
                                        </p:cTn>
                                        <p:tgtEl>
                                          <p:spTgt spid="6"/>
                                        </p:tgtEl>
                                        <p:attrNameLst>
                                          <p:attrName>style.visibility</p:attrName>
                                        </p:attrNameLst>
                                      </p:cBhvr>
                                      <p:to>
                                        <p:strVal val="hidden"/>
                                      </p:to>
                                    </p:set>
                                  </p:childTnLst>
                                </p:cTn>
                              </p:par>
                              <p:par>
                                <p:cTn id="19" presetID="16" presetClass="entr" presetSubtype="21" fill="hold" nodeType="withEffect">
                                  <p:stCondLst>
                                    <p:cond delay="0"/>
                                  </p:stCondLst>
                                  <p:iterate type="lt">
                                    <p:tmPct val="0"/>
                                  </p:iterate>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par>
                                <p:cTn id="22" presetID="31" presetClass="entr" presetSubtype="0" fill="hold" nodeType="withEffect">
                                  <p:stCondLst>
                                    <p:cond delay="0"/>
                                  </p:stCondLst>
                                  <p:iterate type="lt">
                                    <p:tmPct val="5000"/>
                                  </p:iterate>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anim calcmode="lin" valueType="num">
                                      <p:cBhvr>
                                        <p:cTn id="26" dur="3000" fill="hold"/>
                                        <p:tgtEl>
                                          <p:spTgt spid="7"/>
                                        </p:tgtEl>
                                        <p:attrNameLst>
                                          <p:attrName>style.rotation</p:attrName>
                                        </p:attrNameLst>
                                      </p:cBhvr>
                                      <p:tavLst>
                                        <p:tav tm="0">
                                          <p:val>
                                            <p:fltVal val="90"/>
                                          </p:val>
                                        </p:tav>
                                        <p:tav tm="100000">
                                          <p:val>
                                            <p:fltVal val="0"/>
                                          </p:val>
                                        </p:tav>
                                      </p:tavLst>
                                    </p:anim>
                                    <p:animEffect transition="in" filter="fade">
                                      <p:cBhvr>
                                        <p:cTn id="27" dur="3000"/>
                                        <p:tgtEl>
                                          <p:spTgt spid="7"/>
                                        </p:tgtEl>
                                      </p:cBhvr>
                                    </p:animEffect>
                                  </p:childTnLst>
                                </p:cTn>
                              </p:par>
                            </p:childTnLst>
                          </p:cTn>
                        </p:par>
                        <p:par>
                          <p:cTn id="28" fill="hold">
                            <p:stCondLst>
                              <p:cond delay="6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1"/>
                                          </p:val>
                                        </p:tav>
                                        <p:tav tm="100000">
                                          <p:val>
                                            <p:strVal val="#ppt_x"/>
                                          </p:val>
                                        </p:tav>
                                      </p:tavLst>
                                    </p:anim>
                                    <p:anim calcmode="lin" valueType="num">
                                      <p:cBhvr>
                                        <p:cTn id="3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543865.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Picture 6" descr="C:\Documents and Settings\Ana María\Escritorio\lagos.jpg"/>
          <p:cNvPicPr>
            <a:picLocks noChangeAspect="1" noChangeArrowheads="1"/>
          </p:cNvPicPr>
          <p:nvPr/>
        </p:nvPicPr>
        <p:blipFill>
          <a:blip r:embed="rId2" cstate="print"/>
          <a:srcRect l="50000"/>
          <a:stretch>
            <a:fillRect/>
          </a:stretch>
        </p:blipFill>
        <p:spPr bwMode="auto">
          <a:xfrm>
            <a:off x="4572000" y="1"/>
            <a:ext cx="4572000" cy="5715000"/>
          </a:xfrm>
          <a:prstGeom prst="rect">
            <a:avLst/>
          </a:prstGeom>
          <a:noFill/>
          <a:ln w="9525">
            <a:noFill/>
            <a:miter lim="800000"/>
            <a:headEnd/>
            <a:tailEnd/>
          </a:ln>
        </p:spPr>
      </p:pic>
      <p:pic>
        <p:nvPicPr>
          <p:cNvPr id="8" name="7 Imagen" descr="24 plaza-con-la-fuente-de-los-leones-en-oporto-harry-potter-en-oporto.jpg"/>
          <p:cNvPicPr>
            <a:picLocks noChangeAspect="1"/>
          </p:cNvPicPr>
          <p:nvPr/>
        </p:nvPicPr>
        <p:blipFill>
          <a:blip r:embed="rId2" cstate="print"/>
          <a:srcRect r="50000"/>
          <a:stretch>
            <a:fillRect/>
          </a:stretch>
        </p:blipFill>
        <p:spPr>
          <a:xfrm>
            <a:off x="0" y="0"/>
            <a:ext cx="4572000" cy="5715000"/>
          </a:xfrm>
          <a:prstGeom prst="rect">
            <a:avLst/>
          </a:prstGeom>
        </p:spPr>
      </p:pic>
      <p:sp>
        <p:nvSpPr>
          <p:cNvPr id="7" name="6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Igual que ocurre en otros idiomas, algunos nombres de ciudad se dicen con artículo, como es el caso de Porto (o Porto, que sería «el Puerto» en español), y de ahí sale el nombre que utilizamos en español (Oporto) y también en inglés.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ripp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ppt_x</p:attrName>
                                        </p:attrNameLst>
                                      </p:cBhvr>
                                      <p:tavLst>
                                        <p:tav tm="0">
                                          <p:val>
                                            <p:strVal val="#ppt_x+#ppt_w/2"/>
                                          </p:val>
                                        </p:tav>
                                        <p:tav tm="100000">
                                          <p:val>
                                            <p:strVal val="#ppt_x"/>
                                          </p:val>
                                        </p:tav>
                                      </p:tavLst>
                                    </p:anim>
                                    <p:anim calcmode="lin" valueType="num">
                                      <p:cBhvr>
                                        <p:cTn id="8" dur="5000" fill="hold"/>
                                        <p:tgtEl>
                                          <p:spTgt spid="6"/>
                                        </p:tgtEl>
                                        <p:attrNameLst>
                                          <p:attrName>ppt_y</p:attrName>
                                        </p:attrNameLst>
                                      </p:cBhvr>
                                      <p:tavLst>
                                        <p:tav tm="0">
                                          <p:val>
                                            <p:strVal val="#ppt_y"/>
                                          </p:val>
                                        </p:tav>
                                        <p:tav tm="100000">
                                          <p:val>
                                            <p:strVal val="#ppt_y"/>
                                          </p:val>
                                        </p:tav>
                                      </p:tavLst>
                                    </p:anim>
                                    <p:anim calcmode="lin" valueType="num">
                                      <p:cBhvr>
                                        <p:cTn id="9" dur="5000" fill="hold"/>
                                        <p:tgtEl>
                                          <p:spTgt spid="6"/>
                                        </p:tgtEl>
                                        <p:attrNameLst>
                                          <p:attrName>ppt_w</p:attrName>
                                        </p:attrNameLst>
                                      </p:cBhvr>
                                      <p:tavLst>
                                        <p:tav tm="0">
                                          <p:val>
                                            <p:fltVal val="0"/>
                                          </p:val>
                                        </p:tav>
                                        <p:tav tm="100000">
                                          <p:val>
                                            <p:strVal val="#ppt_w"/>
                                          </p:val>
                                        </p:tav>
                                      </p:tavLst>
                                    </p:anim>
                                    <p:anim calcmode="lin" valueType="num">
                                      <p:cBhvr>
                                        <p:cTn id="10" dur="5000" fill="hold"/>
                                        <p:tgtEl>
                                          <p:spTgt spid="6"/>
                                        </p:tgtEl>
                                        <p:attrNameLst>
                                          <p:attrName>ppt_h</p:attrName>
                                        </p:attrNameLst>
                                      </p:cBhvr>
                                      <p:tavLst>
                                        <p:tav tm="0">
                                          <p:val>
                                            <p:strVal val="#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downLeft)">
                                      <p:cBhvr>
                                        <p:cTn id="13" dur="5000"/>
                                        <p:tgtEl>
                                          <p:spTgt spid="6"/>
                                        </p:tgtEl>
                                      </p:cBhvr>
                                    </p:animEffect>
                                  </p:childTnLst>
                                </p:cTn>
                              </p:par>
                              <p:par>
                                <p:cTn id="14" presetID="17"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0" fill="hold"/>
                                        <p:tgtEl>
                                          <p:spTgt spid="8"/>
                                        </p:tgtEl>
                                        <p:attrNameLst>
                                          <p:attrName>ppt_x</p:attrName>
                                        </p:attrNameLst>
                                      </p:cBhvr>
                                      <p:tavLst>
                                        <p:tav tm="0">
                                          <p:val>
                                            <p:strVal val="#ppt_x-#ppt_w/2"/>
                                          </p:val>
                                        </p:tav>
                                        <p:tav tm="100000">
                                          <p:val>
                                            <p:strVal val="#ppt_x"/>
                                          </p:val>
                                        </p:tav>
                                      </p:tavLst>
                                    </p:anim>
                                    <p:anim calcmode="lin" valueType="num">
                                      <p:cBhvr>
                                        <p:cTn id="17" dur="5000" fill="hold"/>
                                        <p:tgtEl>
                                          <p:spTgt spid="8"/>
                                        </p:tgtEl>
                                        <p:attrNameLst>
                                          <p:attrName>ppt_y</p:attrName>
                                        </p:attrNameLst>
                                      </p:cBhvr>
                                      <p:tavLst>
                                        <p:tav tm="0">
                                          <p:val>
                                            <p:strVal val="#ppt_y"/>
                                          </p:val>
                                        </p:tav>
                                        <p:tav tm="100000">
                                          <p:val>
                                            <p:strVal val="#ppt_y"/>
                                          </p:val>
                                        </p:tav>
                                      </p:tavLst>
                                    </p:anim>
                                    <p:anim calcmode="lin" valueType="num">
                                      <p:cBhvr>
                                        <p:cTn id="18" dur="5000" fill="hold"/>
                                        <p:tgtEl>
                                          <p:spTgt spid="8"/>
                                        </p:tgtEl>
                                        <p:attrNameLst>
                                          <p:attrName>ppt_w</p:attrName>
                                        </p:attrNameLst>
                                      </p:cBhvr>
                                      <p:tavLst>
                                        <p:tav tm="0">
                                          <p:val>
                                            <p:fltVal val="0"/>
                                          </p:val>
                                        </p:tav>
                                        <p:tav tm="100000">
                                          <p:val>
                                            <p:strVal val="#ppt_w"/>
                                          </p:val>
                                        </p:tav>
                                      </p:tavLst>
                                    </p:anim>
                                    <p:anim calcmode="lin" valueType="num">
                                      <p:cBhvr>
                                        <p:cTn id="19" dur="5000" fill="hold"/>
                                        <p:tgtEl>
                                          <p:spTgt spid="8"/>
                                        </p:tgtEl>
                                        <p:attrNameLst>
                                          <p:attrName>ppt_h</p:attrName>
                                        </p:attrNameLst>
                                      </p:cBhvr>
                                      <p:tavLst>
                                        <p:tav tm="0">
                                          <p:val>
                                            <p:strVal val="#ppt_h"/>
                                          </p:val>
                                        </p:tav>
                                        <p:tav tm="100000">
                                          <p:val>
                                            <p:strVal val="#ppt_h"/>
                                          </p:val>
                                        </p:tav>
                                      </p:tavLst>
                                    </p:anim>
                                  </p:childTnLst>
                                </p:cTn>
                              </p:par>
                              <p:par>
                                <p:cTn id="20" presetID="18" presetClass="entr" presetSubtype="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strips(downRight)">
                                      <p:cBhvr>
                                        <p:cTn id="22" dur="5000"/>
                                        <p:tgtEl>
                                          <p:spTgt spid="8"/>
                                        </p:tgtEl>
                                      </p:cBhvr>
                                    </p:animEffec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p:val>
                                            <p:strVal val="4/3*#ppt_w"/>
                                          </p:val>
                                        </p:tav>
                                        <p:tav tm="100000">
                                          <p:val>
                                            <p:strVal val="#ppt_w"/>
                                          </p:val>
                                        </p:tav>
                                      </p:tavLst>
                                    </p:anim>
                                    <p:anim calcmode="lin" valueType="num">
                                      <p:cBhvr>
                                        <p:cTn id="26" dur="5000" fill="hold"/>
                                        <p:tgtEl>
                                          <p:spTgt spid="5"/>
                                        </p:tgtEl>
                                        <p:attrNameLst>
                                          <p:attrName>ppt_h</p:attrName>
                                        </p:attrNameLst>
                                      </p:cBhvr>
                                      <p:tavLst>
                                        <p:tav tm="0">
                                          <p:val>
                                            <p:strVal val="4/3*#ppt_h"/>
                                          </p:val>
                                        </p:tav>
                                        <p:tav tm="100000">
                                          <p:val>
                                            <p:strVal val="#ppt_h"/>
                                          </p:val>
                                        </p:tav>
                                      </p:tavLst>
                                    </p:anim>
                                  </p:childTnLst>
                                </p:cTn>
                              </p:par>
                              <p:par>
                                <p:cTn id="27" presetID="9" presetClass="emph" presetSubtype="0" nodeType="withEffect">
                                  <p:stCondLst>
                                    <p:cond delay="0"/>
                                  </p:stCondLst>
                                  <p:childTnLst>
                                    <p:set>
                                      <p:cBhvr rctx="PPT">
                                        <p:cTn id="28" dur="5000"/>
                                        <p:tgtEl>
                                          <p:spTgt spid="5"/>
                                        </p:tgtEl>
                                        <p:attrNameLst>
                                          <p:attrName>style.opacity</p:attrName>
                                        </p:attrNameLst>
                                      </p:cBhvr>
                                      <p:to>
                                        <p:strVal val="0.25"/>
                                      </p:to>
                                    </p:set>
                                    <p:animEffect filter="image" prLst="opacity: 0.25">
                                      <p:cBhvr rctx="IE">
                                        <p:cTn id="29" dur="5000"/>
                                        <p:tgtEl>
                                          <p:spTgt spid="5"/>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61517184-2.jpg"/>
          <p:cNvPicPr>
            <a:picLocks noChangeAspect="1"/>
          </p:cNvPicPr>
          <p:nvPr/>
        </p:nvPicPr>
        <p:blipFill>
          <a:blip r:embed="rId2" cstate="print"/>
          <a:stretch>
            <a:fillRect/>
          </a:stretch>
        </p:blipFill>
        <p:spPr bwMode="auto">
          <a:xfrm>
            <a:off x="0" y="-1"/>
            <a:ext cx="9144000" cy="5868987"/>
          </a:xfrm>
          <a:prstGeom prst="rect">
            <a:avLst/>
          </a:prstGeom>
          <a:noFill/>
          <a:ln w="9525">
            <a:noFill/>
            <a:miter lim="800000"/>
            <a:headEnd/>
            <a:tailEnd/>
          </a:ln>
        </p:spPr>
      </p:pic>
      <p:pic>
        <p:nvPicPr>
          <p:cNvPr id="5" name="4 Imagen" descr="3361517184-2.jpg"/>
          <p:cNvPicPr>
            <a:picLocks noChangeAspect="1"/>
          </p:cNvPicPr>
          <p:nvPr/>
        </p:nvPicPr>
        <p:blipFill>
          <a:blip r:embed="rId2" cstate="print"/>
          <a:stretch>
            <a:fillRect/>
          </a:stretch>
        </p:blipFill>
        <p:spPr bwMode="auto">
          <a:xfrm>
            <a:off x="0" y="-1"/>
            <a:ext cx="9144000" cy="5868987"/>
          </a:xfrm>
          <a:prstGeom prst="rect">
            <a:avLst/>
          </a:prstGeom>
          <a:noFill/>
          <a:ln w="9525">
            <a:noFill/>
            <a:miter lim="800000"/>
            <a:headEnd/>
            <a:tailEnd/>
          </a:ln>
        </p:spPr>
      </p:pic>
      <p:pic>
        <p:nvPicPr>
          <p:cNvPr id="6" name="5 Imagen" descr="3361517184-2.jpg"/>
          <p:cNvPicPr>
            <a:picLocks noChangeAspect="1"/>
          </p:cNvPicPr>
          <p:nvPr/>
        </p:nvPicPr>
        <p:blipFill>
          <a:blip r:embed="rId2" cstate="print"/>
          <a:stretch>
            <a:fillRect/>
          </a:stretch>
        </p:blipFill>
        <p:spPr bwMode="auto">
          <a:xfrm>
            <a:off x="0" y="-1"/>
            <a:ext cx="9144000" cy="5868987"/>
          </a:xfrm>
          <a:prstGeom prst="rect">
            <a:avLst/>
          </a:prstGeom>
          <a:noFill/>
          <a:ln w="9525">
            <a:noFill/>
            <a:miter lim="800000"/>
            <a:headEnd/>
            <a:tailEnd/>
          </a:ln>
        </p:spPr>
      </p:pic>
      <p:sp>
        <p:nvSpPr>
          <p:cNvPr id="7" name="6 CuadroTexto"/>
          <p:cNvSpPr txBox="1"/>
          <p:nvPr/>
        </p:nvSpPr>
        <p:spPr>
          <a:xfrm>
            <a:off x="251520" y="4369668"/>
            <a:ext cx="8640960" cy="1200329"/>
          </a:xfrm>
          <a:prstGeom prst="rect">
            <a:avLst/>
          </a:prstGeom>
          <a:noFill/>
        </p:spPr>
        <p:txBody>
          <a:bodyPr wrap="square" rtlCol="0">
            <a:spAutoFit/>
          </a:bodyPr>
          <a:lstStyle/>
          <a:p>
            <a:r>
              <a:rPr lang="es-ES" b="1" i="1" dirty="0" err="1" smtClean="0">
                <a:effectLst>
                  <a:glow rad="101600">
                    <a:srgbClr val="C00000">
                      <a:alpha val="60000"/>
                    </a:srgbClr>
                  </a:glow>
                  <a:outerShdw blurRad="38100" dist="38100" dir="2700000" algn="tl">
                    <a:srgbClr val="000000">
                      <a:alpha val="43137"/>
                    </a:srgbClr>
                  </a:outerShdw>
                </a:effectLst>
              </a:rPr>
              <a:t>Rua</a:t>
            </a:r>
            <a:r>
              <a:rPr lang="es-ES" b="1" i="1" dirty="0" smtClean="0">
                <a:effectLst>
                  <a:glow rad="101600">
                    <a:srgbClr val="C00000">
                      <a:alpha val="60000"/>
                    </a:srgbClr>
                  </a:glow>
                  <a:outerShdw blurRad="38100" dist="38100" dir="2700000" algn="tl">
                    <a:srgbClr val="000000">
                      <a:alpha val="43137"/>
                    </a:srgbClr>
                  </a:outerShdw>
                </a:effectLst>
              </a:rPr>
              <a:t> das Flores. </a:t>
            </a:r>
            <a:r>
              <a:rPr lang="es-ES" i="1" dirty="0" smtClean="0">
                <a:effectLst>
                  <a:glow rad="101600">
                    <a:srgbClr val="C00000">
                      <a:alpha val="60000"/>
                    </a:srgbClr>
                  </a:glow>
                  <a:outerShdw blurRad="38100" dist="38100" dir="2700000" algn="tl">
                    <a:srgbClr val="000000">
                      <a:alpha val="43137"/>
                    </a:srgbClr>
                  </a:outerShdw>
                </a:effectLst>
              </a:rPr>
              <a:t>Una de las más bellas y precisamente por eso, con más movimiento del centro histórico, </a:t>
            </a:r>
            <a:r>
              <a:rPr lang="es-ES" b="1" i="1" dirty="0" err="1" smtClean="0">
                <a:effectLst>
                  <a:glow rad="101600">
                    <a:srgbClr val="C00000">
                      <a:alpha val="60000"/>
                    </a:srgbClr>
                  </a:glow>
                  <a:outerShdw blurRad="38100" dist="38100" dir="2700000" algn="tl">
                    <a:srgbClr val="000000">
                      <a:alpha val="43137"/>
                    </a:srgbClr>
                  </a:outerShdw>
                </a:effectLst>
              </a:rPr>
              <a:t>Rua</a:t>
            </a:r>
            <a:r>
              <a:rPr lang="es-ES" b="1" i="1" dirty="0" smtClean="0">
                <a:effectLst>
                  <a:glow rad="101600">
                    <a:srgbClr val="C00000">
                      <a:alpha val="60000"/>
                    </a:srgbClr>
                  </a:glow>
                  <a:outerShdw blurRad="38100" dist="38100" dir="2700000" algn="tl">
                    <a:srgbClr val="000000">
                      <a:alpha val="43137"/>
                    </a:srgbClr>
                  </a:outerShdw>
                </a:effectLst>
              </a:rPr>
              <a:t> das Flores</a:t>
            </a:r>
            <a:r>
              <a:rPr lang="es-ES" i="1" dirty="0" smtClean="0">
                <a:effectLst>
                  <a:glow rad="101600">
                    <a:srgbClr val="C00000">
                      <a:alpha val="60000"/>
                    </a:srgbClr>
                  </a:glow>
                  <a:outerShdw blurRad="38100" dist="38100" dir="2700000" algn="tl">
                    <a:srgbClr val="000000">
                      <a:alpha val="43137"/>
                    </a:srgbClr>
                  </a:outerShdw>
                </a:effectLst>
              </a:rPr>
              <a:t> es una calle peatonal del siglo XVI donde destacan las mansiones de estilo barroco con escudos de armas de familias aristócratas que ahí se instalaron en los siglos XVII, XVIII y XIX.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5000">
        <p15:prstTrans prst="curtains"/>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5000"/>
                                        <p:tgtEl>
                                          <p:spTgt spid="5"/>
                                        </p:tgtEl>
                                      </p:cBhvr>
                                    </p:animEffect>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e4r5r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657700"/>
            <a:ext cx="8280920"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Sé do Porto </a:t>
            </a:r>
            <a:r>
              <a:rPr lang="es-ES" i="1" dirty="0" smtClean="0">
                <a:effectLst>
                  <a:glow rad="101600">
                    <a:srgbClr val="C00000">
                      <a:alpha val="60000"/>
                    </a:srgbClr>
                  </a:glow>
                  <a:outerShdw blurRad="38100" dist="38100" dir="2700000" algn="tl">
                    <a:srgbClr val="000000">
                      <a:alpha val="43137"/>
                    </a:srgbClr>
                  </a:outerShdw>
                </a:effectLst>
              </a:rPr>
              <a:t>(Catedral de Oporto). La iglesia principal de la ciudad y uno de los monumentos más antiguos, la Sé de Oporto es también uno de los puntos más visitados.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0678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0678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Todos los domingos la avenida </a:t>
            </a:r>
            <a:r>
              <a:rPr lang="es-ES" i="1" dirty="0" err="1" smtClean="0">
                <a:effectLst>
                  <a:glow rad="101600">
                    <a:srgbClr val="C00000">
                      <a:alpha val="60000"/>
                    </a:srgbClr>
                  </a:glow>
                  <a:outerShdw blurRad="38100" dist="38100" dir="2700000" algn="tl">
                    <a:srgbClr val="000000">
                      <a:alpha val="43137"/>
                    </a:srgbClr>
                  </a:outerShdw>
                </a:effectLst>
              </a:rPr>
              <a:t>Rodrigues</a:t>
            </a:r>
            <a:r>
              <a:rPr lang="es-ES" i="1" dirty="0" smtClean="0">
                <a:effectLst>
                  <a:glow rad="101600">
                    <a:srgbClr val="C00000">
                      <a:alpha val="60000"/>
                    </a:srgbClr>
                  </a:glow>
                  <a:outerShdw blurRad="38100" dist="38100" dir="2700000" algn="tl">
                    <a:srgbClr val="000000">
                      <a:alpha val="43137"/>
                    </a:srgbClr>
                  </a:outerShdw>
                </a:effectLst>
              </a:rPr>
              <a:t> de Freitas cierra al tráfico y se abre a la gente. Por allí podrás encontrar en el medio de la calle clases de baile, o un concurso de maniobras en </a:t>
            </a:r>
            <a:r>
              <a:rPr lang="es-ES" i="1" dirty="0" err="1" smtClean="0">
                <a:effectLst>
                  <a:glow rad="101600">
                    <a:srgbClr val="C00000">
                      <a:alpha val="60000"/>
                    </a:srgbClr>
                  </a:glow>
                  <a:outerShdw blurRad="38100" dist="38100" dir="2700000" algn="tl">
                    <a:srgbClr val="000000">
                      <a:alpha val="43137"/>
                    </a:srgbClr>
                  </a:outerShdw>
                </a:effectLst>
              </a:rPr>
              <a:t>skate</a:t>
            </a:r>
            <a:r>
              <a:rPr lang="es-ES" i="1" dirty="0" smtClean="0">
                <a:effectLst>
                  <a:glow rad="101600">
                    <a:srgbClr val="C00000">
                      <a:alpha val="60000"/>
                    </a:srgbClr>
                  </a:glow>
                  <a:outerShdw blurRad="38100" dist="38100" dir="2700000" algn="tl">
                    <a:srgbClr val="000000">
                      <a:alpha val="43137"/>
                    </a:srgbClr>
                  </a:outerShdw>
                </a:effectLst>
              </a:rPr>
              <a:t>. Todo acompañado de música. Aquí vemos una clase de baile en la Avenida </a:t>
            </a:r>
            <a:r>
              <a:rPr lang="es-ES" i="1" dirty="0" err="1" smtClean="0">
                <a:effectLst>
                  <a:glow rad="101600">
                    <a:srgbClr val="C00000">
                      <a:alpha val="60000"/>
                    </a:srgbClr>
                  </a:glow>
                  <a:outerShdw blurRad="38100" dist="38100" dir="2700000" algn="tl">
                    <a:srgbClr val="000000">
                      <a:alpha val="43137"/>
                    </a:srgbClr>
                  </a:outerShdw>
                </a:effectLst>
              </a:rPr>
              <a:t>Rodrigues</a:t>
            </a:r>
            <a:r>
              <a:rPr lang="es-ES" i="1" dirty="0" smtClean="0">
                <a:effectLst>
                  <a:glow rad="101600">
                    <a:srgbClr val="C00000">
                      <a:alpha val="60000"/>
                    </a:srgbClr>
                  </a:glow>
                  <a:outerShdw blurRad="38100" dist="38100" dir="2700000" algn="tl">
                    <a:srgbClr val="000000">
                      <a:alpha val="43137"/>
                    </a:srgbClr>
                  </a:outerShdw>
                </a:effectLst>
              </a:rPr>
              <a:t> de Freitas, un domingo por la tarde.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glitter pattern="hexagon"/>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6" presetClass="entr" presetSubtype="26"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inHorizontal)">
                                      <p:cBhvr>
                                        <p:cTn id="15" dur="5000"/>
                                        <p:tgtEl>
                                          <p:spTgt spid="1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11670610_o.jpg"/>
          <p:cNvPicPr>
            <a:picLocks noChangeAspect="1"/>
          </p:cNvPicPr>
          <p:nvPr/>
        </p:nvPicPr>
        <p:blipFill>
          <a:blip r:embed="rId2" cstate="print"/>
          <a:stretch>
            <a:fillRect/>
          </a:stretch>
        </p:blipFill>
        <p:spPr bwMode="auto">
          <a:xfrm>
            <a:off x="0" y="-310853"/>
            <a:ext cx="9143999" cy="6025853"/>
          </a:xfrm>
          <a:prstGeom prst="rect">
            <a:avLst/>
          </a:prstGeom>
          <a:noFill/>
          <a:ln w="9525">
            <a:noFill/>
            <a:miter lim="800000"/>
            <a:headEnd/>
            <a:tailEnd/>
          </a:ln>
        </p:spPr>
      </p:pic>
      <p:pic>
        <p:nvPicPr>
          <p:cNvPr id="15" name="14 Imagen" descr="611670610_o.jpg"/>
          <p:cNvPicPr>
            <a:picLocks noChangeAspect="1"/>
          </p:cNvPicPr>
          <p:nvPr/>
        </p:nvPicPr>
        <p:blipFill>
          <a:blip r:embed="rId2" cstate="print"/>
          <a:stretch>
            <a:fillRect/>
          </a:stretch>
        </p:blipFill>
        <p:spPr bwMode="auto">
          <a:xfrm>
            <a:off x="0" y="-310852"/>
            <a:ext cx="9143999" cy="6025852"/>
          </a:xfrm>
          <a:prstGeom prst="rect">
            <a:avLst/>
          </a:prstGeom>
          <a:noFill/>
          <a:ln w="9525">
            <a:noFill/>
            <a:miter lim="800000"/>
            <a:headEnd/>
            <a:tailEnd/>
          </a:ln>
        </p:spPr>
      </p:pic>
      <p:sp>
        <p:nvSpPr>
          <p:cNvPr id="4" name="3 CuadroTexto"/>
          <p:cNvSpPr txBox="1"/>
          <p:nvPr/>
        </p:nvSpPr>
        <p:spPr>
          <a:xfrm>
            <a:off x="323528"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Disfrutar de la puesta de sol ahí, es sentir que has ido al cine de verano y que la película es una de las estampas más bellas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1000">
        <p14:glitter pattern="hexago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2/3*#ppt_w"/>
                                          </p:val>
                                        </p:tav>
                                        <p:tav tm="100000">
                                          <p:val>
                                            <p:strVal val="#ppt_w"/>
                                          </p:val>
                                        </p:tav>
                                      </p:tavLst>
                                    </p:anim>
                                    <p:anim calcmode="lin" valueType="num">
                                      <p:cBhvr>
                                        <p:cTn id="11" dur="5000" fill="hold"/>
                                        <p:tgtEl>
                                          <p:spTgt spid="5"/>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ox(in)">
                                      <p:cBhvr>
                                        <p:cTn id="14" dur="5000"/>
                                        <p:tgtEl>
                                          <p:spTgt spid="15"/>
                                        </p:tgtEl>
                                      </p:cBhvr>
                                    </p:animEffect>
                                  </p:childTnLst>
                                </p:cTn>
                              </p:par>
                              <p:par>
                                <p:cTn id="15" presetID="23" presetClass="entr" presetSubtype="28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Documents and Settings\Ana María\Escritorio\501371.jpg"/>
          <p:cNvPicPr>
            <a:picLocks noChangeAspect="1" noChangeArrowheads="1"/>
          </p:cNvPicPr>
          <p:nvPr/>
        </p:nvPicPr>
        <p:blipFill>
          <a:blip r:embed="rId2" cstate="print"/>
          <a:stretch>
            <a:fillRect/>
          </a:stretch>
        </p:blipFill>
        <p:spPr bwMode="auto">
          <a:xfrm>
            <a:off x="0" y="0"/>
            <a:ext cx="9144000" cy="5905500"/>
          </a:xfrm>
          <a:prstGeom prst="rect">
            <a:avLst/>
          </a:prstGeom>
          <a:noFill/>
          <a:ln w="9525">
            <a:noFill/>
            <a:miter lim="800000"/>
            <a:headEnd/>
            <a:tailEnd/>
          </a:ln>
        </p:spPr>
      </p:pic>
      <p:pic>
        <p:nvPicPr>
          <p:cNvPr id="3074" name="Picture 2" descr="F:\MIS COSAS\DOCUMENTOS ANA\PAISAJES\PLAYAS\007_island.jpg"/>
          <p:cNvPicPr>
            <a:picLocks noChangeAspect="1" noChangeArrowheads="1"/>
          </p:cNvPicPr>
          <p:nvPr/>
        </p:nvPicPr>
        <p:blipFill>
          <a:blip r:embed="rId2" cstate="print"/>
          <a:stretch>
            <a:fillRect/>
          </a:stretch>
        </p:blipFill>
        <p:spPr bwMode="auto">
          <a:xfrm>
            <a:off x="0" y="0"/>
            <a:ext cx="9144000" cy="5905500"/>
          </a:xfrm>
          <a:prstGeom prst="rect">
            <a:avLst/>
          </a:prstGeom>
          <a:noFill/>
          <a:ln w="9525">
            <a:noFill/>
            <a:miter lim="800000"/>
            <a:headEnd/>
            <a:tailEnd/>
          </a:ln>
        </p:spPr>
      </p:pic>
      <p:sp>
        <p:nvSpPr>
          <p:cNvPr id="4" name="3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Vista de la </a:t>
            </a:r>
            <a:r>
              <a:rPr lang="es-ES" i="1" dirty="0" err="1" smtClean="0">
                <a:effectLst>
                  <a:glow rad="101600">
                    <a:srgbClr val="C00000">
                      <a:alpha val="60000"/>
                    </a:srgbClr>
                  </a:glow>
                  <a:outerShdw blurRad="38100" dist="38100" dir="2700000" algn="tl">
                    <a:srgbClr val="000000">
                      <a:alpha val="43137"/>
                    </a:srgbClr>
                  </a:outerShdw>
                </a:effectLst>
              </a:rPr>
              <a:t>Praça</a:t>
            </a:r>
            <a:r>
              <a:rPr lang="es-ES" i="1" dirty="0" smtClean="0">
                <a:effectLst>
                  <a:glow rad="101600">
                    <a:srgbClr val="C00000">
                      <a:alpha val="60000"/>
                    </a:srgbClr>
                  </a:glow>
                  <a:outerShdw blurRad="38100" dist="38100" dir="2700000" algn="tl">
                    <a:srgbClr val="000000">
                      <a:alpha val="43137"/>
                    </a:srgbClr>
                  </a:outerShdw>
                </a:effectLst>
              </a:rPr>
              <a:t> do Infante </a:t>
            </a:r>
            <a:r>
              <a:rPr lang="es-ES" i="1" dirty="0" err="1" smtClean="0">
                <a:effectLst>
                  <a:glow rad="101600">
                    <a:srgbClr val="C00000">
                      <a:alpha val="60000"/>
                    </a:srgbClr>
                  </a:glow>
                  <a:outerShdw blurRad="38100" dist="38100" dir="2700000" algn="tl">
                    <a:srgbClr val="000000">
                      <a:alpha val="43137"/>
                    </a:srgbClr>
                  </a:outerShdw>
                </a:effectLst>
              </a:rPr>
              <a:t>Dom</a:t>
            </a:r>
            <a:r>
              <a:rPr lang="es-ES" i="1" dirty="0" smtClean="0">
                <a:effectLst>
                  <a:glow rad="101600">
                    <a:srgbClr val="C00000">
                      <a:alpha val="60000"/>
                    </a:srgbClr>
                  </a:glow>
                  <a:outerShdw blurRad="38100" dist="38100" dir="2700000" algn="tl">
                    <a:srgbClr val="000000">
                      <a:alpha val="43137"/>
                    </a:srgbClr>
                  </a:outerShdw>
                </a:effectLst>
              </a:rPr>
              <a:t> Henrique (con el monumento del importante explorador y navegador portugués) y del Palacio da Bolsa. El monumento nacional     </a:t>
            </a:r>
            <a:r>
              <a:rPr lang="es-ES" i="1" dirty="0" err="1" smtClean="0">
                <a:effectLst>
                  <a:glow rad="101600">
                    <a:srgbClr val="C00000">
                      <a:alpha val="60000"/>
                    </a:srgbClr>
                  </a:glow>
                  <a:outerShdw blurRad="38100" dist="38100" dir="2700000" algn="tl">
                    <a:srgbClr val="000000">
                      <a:alpha val="43137"/>
                    </a:srgbClr>
                  </a:outerShdw>
                </a:effectLst>
              </a:rPr>
              <a:t>Palácio</a:t>
            </a:r>
            <a:r>
              <a:rPr lang="es-ES" i="1" dirty="0" smtClean="0">
                <a:effectLst>
                  <a:glow rad="101600">
                    <a:srgbClr val="C00000">
                      <a:alpha val="60000"/>
                    </a:srgbClr>
                  </a:glow>
                  <a:outerShdw blurRad="38100" dist="38100" dir="2700000" algn="tl">
                    <a:srgbClr val="000000">
                      <a:alpha val="43137"/>
                    </a:srgbClr>
                  </a:outerShdw>
                </a:effectLst>
              </a:rPr>
              <a:t> da Bolsa es una de las atracciones arquitectónicas más importantes y más visitadas de Oporto.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glitter pattern="hexago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3074"/>
                                        </p:tgtEl>
                                      </p:cBhvr>
                                    </p:animEffect>
                                    <p:set>
                                      <p:cBhvr>
                                        <p:cTn id="7" dur="1" fill="hold">
                                          <p:stCondLst>
                                            <p:cond delay="4999"/>
                                          </p:stCondLst>
                                        </p:cTn>
                                        <p:tgtEl>
                                          <p:spTgt spid="3074"/>
                                        </p:tgtEl>
                                        <p:attrNameLst>
                                          <p:attrName>style.visibility</p:attrName>
                                        </p:attrNameLst>
                                      </p:cBhvr>
                                      <p:to>
                                        <p:strVal val="hidden"/>
                                      </p:to>
                                    </p:set>
                                  </p:childTnLst>
                                </p:cTn>
                              </p:par>
                              <p:par>
                                <p:cTn id="8" presetID="6" presetClass="entr" presetSubtype="32"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4000"/>
                                        <p:tgtEl>
                                          <p:spTgt spid="3"/>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amorados.jpg"/>
          <p:cNvPicPr>
            <a:picLocks noChangeAspect="1"/>
          </p:cNvPicPr>
          <p:nvPr/>
        </p:nvPicPr>
        <p:blipFill>
          <a:blip r:embed="rId2" cstate="print"/>
          <a:stretch>
            <a:fillRect/>
          </a:stretch>
        </p:blipFill>
        <p:spPr bwMode="auto">
          <a:xfrm>
            <a:off x="0" y="0"/>
            <a:ext cx="9144000" cy="5905500"/>
          </a:xfrm>
          <a:prstGeom prst="rect">
            <a:avLst/>
          </a:prstGeom>
          <a:noFill/>
          <a:ln w="9525">
            <a:noFill/>
            <a:miter lim="800000"/>
            <a:headEnd/>
            <a:tailEnd/>
          </a:ln>
        </p:spPr>
      </p:pic>
      <p:pic>
        <p:nvPicPr>
          <p:cNvPr id="5" name="4 Imagen" descr="Enamorados.jpg"/>
          <p:cNvPicPr>
            <a:picLocks noChangeAspect="1"/>
          </p:cNvPicPr>
          <p:nvPr/>
        </p:nvPicPr>
        <p:blipFill>
          <a:blip r:embed="rId2" cstate="print"/>
          <a:stretch>
            <a:fillRect/>
          </a:stretch>
        </p:blipFill>
        <p:spPr bwMode="auto">
          <a:xfrm>
            <a:off x="0" y="0"/>
            <a:ext cx="9144000" cy="5905500"/>
          </a:xfrm>
          <a:prstGeom prst="rect">
            <a:avLst/>
          </a:prstGeom>
          <a:noFill/>
          <a:ln w="9525">
            <a:noFill/>
            <a:miter lim="800000"/>
            <a:headEnd/>
            <a:tailEnd/>
          </a:ln>
        </p:spPr>
      </p:pic>
      <p:pic>
        <p:nvPicPr>
          <p:cNvPr id="6" name="5 Imagen" descr="Enamorados.jpg"/>
          <p:cNvPicPr>
            <a:picLocks noChangeAspect="1"/>
          </p:cNvPicPr>
          <p:nvPr/>
        </p:nvPicPr>
        <p:blipFill>
          <a:blip r:embed="rId2" cstate="print"/>
          <a:stretch>
            <a:fillRect/>
          </a:stretch>
        </p:blipFill>
        <p:spPr bwMode="auto">
          <a:xfrm>
            <a:off x="0" y="0"/>
            <a:ext cx="9144000" cy="5905500"/>
          </a:xfrm>
          <a:prstGeom prst="rect">
            <a:avLst/>
          </a:prstGeom>
          <a:noFill/>
          <a:ln w="9525">
            <a:noFill/>
            <a:miter lim="800000"/>
            <a:headEnd/>
            <a:tailEnd/>
          </a:ln>
        </p:spPr>
      </p:pic>
      <p:sp>
        <p:nvSpPr>
          <p:cNvPr id="7" name="6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actualmente no existe Bolsa en Oporto sino la Bolsa de Portugal en Lisboa, sí que existió en su día, el Palacio de la Bolsa empezó a ser construido por el arquitecto Joaquim da Costa Lima en 1842 como la Asociación Comercial de Oporto.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glitter pattern="hexago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1436269_00f0be29ee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Triángulo rectángulo"/>
          <p:cNvSpPr/>
          <p:nvPr/>
        </p:nvSpPr>
        <p:spPr>
          <a:xfrm flipH="1" flipV="1">
            <a:off x="-4857816" y="1369208"/>
            <a:ext cx="142908" cy="795344"/>
          </a:xfrm>
          <a:prstGeom prst="rtTriangle">
            <a:avLst/>
          </a:prstGeom>
          <a:blipFill dpi="0" rotWithShape="1">
            <a:blip r:embed="rId3" cstate="print">
              <a:alphaModFix amt="76000"/>
            </a:blip>
            <a:srcRect/>
            <a:stretch>
              <a:fillRect/>
            </a:stretch>
          </a:blip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6" name="5 Imagen" descr="3871436269_00f0be29ee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7" name="6 Imagen" descr="3871436269_00f0be29ee_b.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8" name="7 CuadroTexto"/>
          <p:cNvSpPr txBox="1"/>
          <p:nvPr/>
        </p:nvSpPr>
        <p:spPr>
          <a:xfrm>
            <a:off x="539552" y="494573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Alberga más de doce imponentes espacios entre salones, galerías, gabinetes, biblioteca y patio. El patio de Palacio da Bolsa.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1000">
        <p14:glitter pattern="hexago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ntr" presetSubtype="32"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6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1"/>
                                          </p:val>
                                        </p:tav>
                                        <p:tav tm="100000">
                                          <p:val>
                                            <p:strVal val="#ppt_x"/>
                                          </p:val>
                                        </p:tav>
                                      </p:tavLst>
                                    </p:anim>
                                    <p:anim calcmode="lin" valueType="num">
                                      <p:cBhvr>
                                        <p:cTn id="1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cabc48f8829c0cf2d6c0c24d3a62cde.jpg"/>
          <p:cNvPicPr>
            <a:picLocks noChangeAspect="1"/>
          </p:cNvPicPr>
          <p:nvPr/>
        </p:nvPicPr>
        <p:blipFill>
          <a:blip r:embed="rId2" cstate="print"/>
          <a:stretch>
            <a:fillRect/>
          </a:stretch>
        </p:blipFill>
        <p:spPr bwMode="auto">
          <a:xfrm>
            <a:off x="4762" y="-1"/>
            <a:ext cx="9134475" cy="5902325"/>
          </a:xfrm>
          <a:prstGeom prst="rect">
            <a:avLst/>
          </a:prstGeom>
          <a:noFill/>
          <a:ln w="9525">
            <a:noFill/>
            <a:miter lim="800000"/>
            <a:headEnd/>
            <a:tailEnd/>
          </a:ln>
        </p:spPr>
      </p:pic>
      <p:pic>
        <p:nvPicPr>
          <p:cNvPr id="8" name="7 Imagen" descr="ccabc48f8829c0cf2d6c0c24d3a62cde.jpg"/>
          <p:cNvPicPr>
            <a:picLocks noChangeAspect="1"/>
          </p:cNvPicPr>
          <p:nvPr/>
        </p:nvPicPr>
        <p:blipFill>
          <a:blip r:embed="rId2" cstate="print"/>
          <a:stretch>
            <a:fillRect/>
          </a:stretch>
        </p:blipFill>
        <p:spPr bwMode="auto">
          <a:xfrm>
            <a:off x="4762" y="-1"/>
            <a:ext cx="9134475" cy="5902325"/>
          </a:xfrm>
          <a:prstGeom prst="rect">
            <a:avLst/>
          </a:prstGeom>
          <a:noFill/>
          <a:ln w="9525">
            <a:noFill/>
            <a:miter lim="800000"/>
            <a:headEnd/>
            <a:tailEnd/>
          </a:ln>
        </p:spPr>
      </p:pic>
      <p:sp>
        <p:nvSpPr>
          <p:cNvPr id="5" name="4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muchos atractivos que tiene Oporto, destaca la </a:t>
            </a:r>
            <a:r>
              <a:rPr lang="es-ES" i="1" dirty="0" err="1" smtClean="0">
                <a:effectLst>
                  <a:glow rad="101600">
                    <a:srgbClr val="C00000">
                      <a:alpha val="60000"/>
                    </a:srgbClr>
                  </a:glow>
                  <a:outerShdw blurRad="38100" dist="38100" dir="2700000" algn="tl">
                    <a:srgbClr val="000000">
                      <a:alpha val="43137"/>
                    </a:srgbClr>
                  </a:outerShdw>
                </a:effectLst>
              </a:rPr>
              <a:t>Livraría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e </a:t>
            </a:r>
            <a:r>
              <a:rPr lang="es-ES" i="1" dirty="0" err="1" smtClean="0">
                <a:effectLst>
                  <a:glow rad="101600">
                    <a:srgbClr val="C00000">
                      <a:alpha val="60000"/>
                    </a:srgbClr>
                  </a:glow>
                  <a:outerShdw blurRad="38100" dist="38100" dir="2700000" algn="tl">
                    <a:srgbClr val="000000">
                      <a:alpha val="43137"/>
                    </a:srgbClr>
                  </a:outerShdw>
                </a:effectLst>
              </a:rPr>
              <a:t>Irmão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Libreria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y hermano), una librería situada en pleno casco histórico con un interior impresionante que atrae a cientos ¿miles? de visitantes todos los días, y para desgracia de los dueños, no todos compradores.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6000">
        <p14:glitter pattern="hexagon"/>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p:val>
                                            <p:strVal val="2/3*#ppt_w"/>
                                          </p:val>
                                        </p:tav>
                                        <p:tav tm="100000">
                                          <p:val>
                                            <p:strVal val="#ppt_w"/>
                                          </p:val>
                                        </p:tav>
                                      </p:tavLst>
                                    </p:anim>
                                    <p:anim calcmode="lin" valueType="num">
                                      <p:cBhvr>
                                        <p:cTn id="15" dur="5000" fill="hold"/>
                                        <p:tgtEl>
                                          <p:spTgt spid="8"/>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0"/>
                                        <p:tgtEl>
                                          <p:spTgt spid="8"/>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75199" cy="5902324"/>
          </a:xfrm>
          <a:prstGeom prst="rect">
            <a:avLst/>
          </a:prstGeom>
          <a:noFill/>
          <a:ln w="9525">
            <a:noFill/>
            <a:miter lim="800000"/>
            <a:headEnd/>
            <a:tailEnd/>
          </a:ln>
        </p:spPr>
      </p:pic>
      <p:pic>
        <p:nvPicPr>
          <p:cNvPr id="4" name="Picture 2" descr="C:\Documents and Settings\Ana María\Escritorio\Atardecer-en-la-playa_08.jpg"/>
          <p:cNvPicPr>
            <a:picLocks noChangeAspect="1" noChangeArrowheads="1"/>
          </p:cNvPicPr>
          <p:nvPr/>
        </p:nvPicPr>
        <p:blipFill>
          <a:blip r:embed="rId2" cstate="print"/>
          <a:stretch>
            <a:fillRect/>
          </a:stretch>
        </p:blipFill>
        <p:spPr bwMode="auto">
          <a:xfrm>
            <a:off x="0" y="0"/>
            <a:ext cx="9144000" cy="5881688"/>
          </a:xfrm>
          <a:prstGeom prst="rect">
            <a:avLst/>
          </a:prstGeom>
          <a:noFill/>
          <a:ln w="9525">
            <a:noFill/>
            <a:miter lim="800000"/>
            <a:headEnd/>
            <a:tailEnd/>
          </a:ln>
        </p:spPr>
      </p:pic>
      <p:sp>
        <p:nvSpPr>
          <p:cNvPr id="5" name="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librería es conocida como la Librería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en Oporto (en portugués </a:t>
            </a:r>
            <a:r>
              <a:rPr lang="es-ES" i="1" dirty="0" err="1" smtClean="0">
                <a:effectLst>
                  <a:glow rad="101600">
                    <a:srgbClr val="C00000">
                      <a:alpha val="60000"/>
                    </a:srgbClr>
                  </a:glow>
                  <a:outerShdw blurRad="38100" dist="38100" dir="2700000" algn="tl">
                    <a:srgbClr val="000000">
                      <a:alpha val="43137"/>
                    </a:srgbClr>
                  </a:outerShdw>
                </a:effectLst>
              </a:rPr>
              <a:t>Livraria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aunque su nombre completo es La Librería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e </a:t>
            </a:r>
            <a:r>
              <a:rPr lang="es-ES" i="1" dirty="0" err="1" smtClean="0">
                <a:effectLst>
                  <a:glow rad="101600">
                    <a:srgbClr val="C00000">
                      <a:alpha val="60000"/>
                    </a:srgbClr>
                  </a:glow>
                  <a:outerShdw blurRad="38100" dist="38100" dir="2700000" algn="tl">
                    <a:srgbClr val="000000">
                      <a:alpha val="43137"/>
                    </a:srgbClr>
                  </a:outerShdw>
                </a:effectLst>
              </a:rPr>
              <a:t>Irmão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Livraria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e </a:t>
            </a:r>
            <a:r>
              <a:rPr lang="es-ES" i="1" dirty="0" err="1" smtClean="0">
                <a:effectLst>
                  <a:glow rad="101600">
                    <a:srgbClr val="C00000">
                      <a:alpha val="60000"/>
                    </a:srgbClr>
                  </a:glow>
                  <a:outerShdw blurRad="38100" dist="38100" dir="2700000" algn="tl">
                    <a:srgbClr val="000000">
                      <a:alpha val="43137"/>
                    </a:srgbClr>
                  </a:outerShdw>
                </a:effectLst>
              </a:rPr>
              <a:t>Irmão</a:t>
            </a:r>
            <a:r>
              <a:rPr lang="es-ES" i="1" dirty="0" smtClean="0">
                <a:effectLst>
                  <a:glow rad="101600">
                    <a:srgbClr val="C00000">
                      <a:alpha val="60000"/>
                    </a:srgbClr>
                  </a:glow>
                  <a:outerShdw blurRad="38100" dist="38100" dir="2700000" algn="tl">
                    <a:srgbClr val="000000">
                      <a:alpha val="43137"/>
                    </a:srgbClr>
                  </a:outerShdw>
                </a:effectLst>
              </a:rPr>
              <a:t>), también conocida como Librería </a:t>
            </a:r>
            <a:r>
              <a:rPr lang="es-ES" i="1" dirty="0" err="1" smtClean="0">
                <a:effectLst>
                  <a:glow rad="101600">
                    <a:srgbClr val="C00000">
                      <a:alpha val="60000"/>
                    </a:srgbClr>
                  </a:glow>
                  <a:outerShdw blurRad="38100" dist="38100" dir="2700000" algn="tl">
                    <a:srgbClr val="000000">
                      <a:alpha val="43137"/>
                    </a:srgbClr>
                  </a:outerShdw>
                </a:effectLst>
              </a:rPr>
              <a:t>Chardron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Livraria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Chardron</a:t>
            </a:r>
            <a:r>
              <a:rPr lang="es-ES" i="1" dirty="0" smtClean="0">
                <a:effectLst>
                  <a:glow rad="101600">
                    <a:srgbClr val="C00000">
                      <a:alpha val="60000"/>
                    </a:srgbClr>
                  </a:glow>
                  <a:outerShdw blurRad="38100" dist="38100" dir="2700000" algn="tl">
                    <a:srgbClr val="000000">
                      <a:alpha val="43137"/>
                    </a:srgbClr>
                  </a:outerShdw>
                </a:effectLst>
              </a:rPr>
              <a:t>). La librería se encuentra situada en pleno centro de Oporto, cerca de la Torre de los Clérigos.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899592" y="481236"/>
            <a:ext cx="2847254" cy="584775"/>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32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Librería </a:t>
            </a:r>
            <a:r>
              <a:rPr lang="es-ES" sz="32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Lello</a:t>
            </a:r>
            <a:endParaRPr lang="es-ES"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42000">
        <p15:prstTrans prst="wind"/>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50" presetClass="exit" presetSubtype="0" accel="100000" fill="hold" nodeType="withEffect">
                                  <p:stCondLst>
                                    <p:cond delay="0"/>
                                  </p:stCondLst>
                                  <p:childTnLst>
                                    <p:anim calcmode="lin" valueType="num">
                                      <p:cBhvr>
                                        <p:cTn id="9" dur="5000"/>
                                        <p:tgtEl>
                                          <p:spTgt spid="4"/>
                                        </p:tgtEl>
                                        <p:attrNameLst>
                                          <p:attrName>ppt_w</p:attrName>
                                        </p:attrNameLst>
                                      </p:cBhvr>
                                      <p:tavLst>
                                        <p:tav tm="0">
                                          <p:val>
                                            <p:strVal val="ppt_w"/>
                                          </p:val>
                                        </p:tav>
                                        <p:tav tm="100000">
                                          <p:val>
                                            <p:strVal val="ppt_w+.3"/>
                                          </p:val>
                                        </p:tav>
                                      </p:tavLst>
                                    </p:anim>
                                    <p:anim calcmode="lin" valueType="num">
                                      <p:cBhvr>
                                        <p:cTn id="10" dur="5000"/>
                                        <p:tgtEl>
                                          <p:spTgt spid="4"/>
                                        </p:tgtEl>
                                        <p:attrNameLst>
                                          <p:attrName>ppt_h</p:attrName>
                                        </p:attrNameLst>
                                      </p:cBhvr>
                                      <p:tavLst>
                                        <p:tav tm="0">
                                          <p:val>
                                            <p:strVal val="ppt_h"/>
                                          </p:val>
                                        </p:tav>
                                        <p:tav tm="100000">
                                          <p:val>
                                            <p:strVal val="ppt_h"/>
                                          </p:val>
                                        </p:tav>
                                      </p:tavLst>
                                    </p:anim>
                                    <p:animEffect transition="out" filter="fade">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par>
                                <p:cTn id="13" presetID="3" presetClass="entr" presetSubtype="10" fill="hold" nodeType="withEffect">
                                  <p:stCondLst>
                                    <p:cond delay="0"/>
                                  </p:stCondLst>
                                  <p:childTnLst>
                                    <p:set>
                                      <p:cBhvr>
                                        <p:cTn id="14" dur="1" fill="hold">
                                          <p:stCondLst>
                                            <p:cond delay="0"/>
                                          </p:stCondLst>
                                        </p:cTn>
                                        <p:tgtEl>
                                          <p:spTgt spid="26626"/>
                                        </p:tgtEl>
                                        <p:attrNameLst>
                                          <p:attrName>style.visibility</p:attrName>
                                        </p:attrNameLst>
                                      </p:cBhvr>
                                      <p:to>
                                        <p:strVal val="visible"/>
                                      </p:to>
                                    </p:set>
                                    <p:animEffect transition="in" filter="blinds(horizontal)">
                                      <p:cBhvr>
                                        <p:cTn id="15" dur="5000"/>
                                        <p:tgtEl>
                                          <p:spTgt spid="26626"/>
                                        </p:tgtEl>
                                      </p:cBhvr>
                                    </p:animEffect>
                                  </p:childTnLst>
                                </p:cTn>
                              </p:par>
                            </p:childTnLst>
                          </p:cTn>
                        </p:par>
                        <p:par>
                          <p:cTn id="16" fill="hold">
                            <p:stCondLst>
                              <p:cond delay="5000"/>
                            </p:stCondLst>
                            <p:childTnLst>
                              <p:par>
                                <p:cTn id="17" presetID="23" presetClass="entr" presetSubtype="16"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fltVal val="0"/>
                                          </p:val>
                                        </p:tav>
                                        <p:tav tm="100000">
                                          <p:val>
                                            <p:strVal val="#ppt_h"/>
                                          </p:val>
                                        </p:tav>
                                      </p:tavLst>
                                    </p:anim>
                                  </p:childTnLst>
                                </p:cTn>
                              </p:par>
                            </p:childTnLst>
                          </p:cTn>
                        </p:par>
                        <p:par>
                          <p:cTn id="21" fill="hold">
                            <p:stCondLst>
                              <p:cond delay="8000"/>
                            </p:stCondLst>
                            <p:childTnLst>
                              <p:par>
                                <p:cTn id="22" presetID="9" presetClass="exit" presetSubtype="0" fill="hold" grpId="1" nodeType="afterEffect">
                                  <p:stCondLst>
                                    <p:cond delay="2500"/>
                                  </p:stCondLst>
                                  <p:childTnLst>
                                    <p:animEffect transition="out" filter="dissolve">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par>
                                <p:cTn id="25" presetID="40" presetClass="entr" presetSubtype="0" fill="hold" grpId="0" nodeType="withEffect">
                                  <p:stCondLst>
                                    <p:cond delay="2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1126_14541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101126_14541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101126_14541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librería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e </a:t>
            </a:r>
            <a:r>
              <a:rPr lang="es-ES" i="1" dirty="0" err="1" smtClean="0">
                <a:effectLst>
                  <a:glow rad="101600">
                    <a:srgbClr val="C00000">
                      <a:alpha val="60000"/>
                    </a:srgbClr>
                  </a:glow>
                  <a:outerShdw blurRad="38100" dist="38100" dir="2700000" algn="tl">
                    <a:srgbClr val="000000">
                      <a:alpha val="43137"/>
                    </a:srgbClr>
                  </a:outerShdw>
                </a:effectLst>
              </a:rPr>
              <a:t>Irmão</a:t>
            </a:r>
            <a:r>
              <a:rPr lang="es-ES" i="1" dirty="0" smtClean="0">
                <a:effectLst>
                  <a:glow rad="101600">
                    <a:srgbClr val="C00000">
                      <a:alpha val="60000"/>
                    </a:srgbClr>
                  </a:glow>
                  <a:outerShdw blurRad="38100" dist="38100" dir="2700000" algn="tl">
                    <a:srgbClr val="000000">
                      <a:alpha val="43137"/>
                    </a:srgbClr>
                  </a:outerShdw>
                </a:effectLst>
              </a:rPr>
              <a:t> fue inaugurada en el año 1906, por lo que ya cuenta con más de un siglo de existencia. Pero su origen es aún más antiguo: hay que remontarse hasta mediados del XIX, cuando el empresario francés Ernesto </a:t>
            </a:r>
            <a:r>
              <a:rPr lang="es-ES" i="1" dirty="0" err="1" smtClean="0">
                <a:effectLst>
                  <a:glow rad="101600">
                    <a:srgbClr val="C00000">
                      <a:alpha val="60000"/>
                    </a:srgbClr>
                  </a:glow>
                  <a:outerShdw blurRad="38100" dist="38100" dir="2700000" algn="tl">
                    <a:srgbClr val="000000">
                      <a:alpha val="43137"/>
                    </a:srgbClr>
                  </a:outerShdw>
                </a:effectLst>
              </a:rPr>
              <a:t>Chardron</a:t>
            </a:r>
            <a:r>
              <a:rPr lang="es-ES" i="1" dirty="0" smtClean="0">
                <a:effectLst>
                  <a:glow rad="101600">
                    <a:srgbClr val="C00000">
                      <a:alpha val="60000"/>
                    </a:srgbClr>
                  </a:glow>
                  <a:outerShdw blurRad="38100" dist="38100" dir="2700000" algn="tl">
                    <a:srgbClr val="000000">
                      <a:alpha val="43137"/>
                    </a:srgbClr>
                  </a:outerShdw>
                </a:effectLst>
              </a:rPr>
              <a:t> regentaba una librería en Oporto cercana a la Torre de los Clérigos.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5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ppt_w*0.70"/>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animEffect transition="in" filter="fade">
                                      <p:cBhvr>
                                        <p:cTn id="12" dur="5000"/>
                                        <p:tgtEl>
                                          <p:spTgt spid="5"/>
                                        </p:tgtEl>
                                      </p:cBhvr>
                                    </p:animEffect>
                                  </p:childTnLst>
                                </p:cTn>
                              </p:par>
                              <p:par>
                                <p:cTn id="13" presetID="1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plus(in)">
                                      <p:cBhvr>
                                        <p:cTn id="15" dur="5000"/>
                                        <p:tgtEl>
                                          <p:spTgt spid="4"/>
                                        </p:tgtEl>
                                      </p:cBhvr>
                                    </p:animEffect>
                                  </p:childTnLst>
                                </p:cTn>
                              </p:par>
                              <p:par>
                                <p:cTn id="16" presetID="55"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ppt_w*0.7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animEffect transition="in" filter="fade">
                                      <p:cBhvr>
                                        <p:cTn id="20" dur="5000"/>
                                        <p:tgtEl>
                                          <p:spTgt spid="4"/>
                                        </p:tgtEl>
                                      </p:cBhvr>
                                    </p:animEffect>
                                  </p:childTnLst>
                                </p:cTn>
                              </p:par>
                              <p:par>
                                <p:cTn id="21" presetID="4" presetClass="entr" presetSubtype="3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ox(out)">
                                      <p:cBhvr>
                                        <p:cTn id="23" dur="5000"/>
                                        <p:tgtEl>
                                          <p:spTgt spid="6"/>
                                        </p:tgtEl>
                                      </p:cBhvr>
                                    </p:animEffect>
                                  </p:childTnLst>
                                </p:cTn>
                              </p:par>
                              <p:par>
                                <p:cTn id="24" presetID="55"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0" fill="hold"/>
                                        <p:tgtEl>
                                          <p:spTgt spid="6"/>
                                        </p:tgtEl>
                                        <p:attrNameLst>
                                          <p:attrName>ppt_w</p:attrName>
                                        </p:attrNameLst>
                                      </p:cBhvr>
                                      <p:tavLst>
                                        <p:tav tm="0">
                                          <p:val>
                                            <p:strVal val="#ppt_w*0.70"/>
                                          </p:val>
                                        </p:tav>
                                        <p:tav tm="100000">
                                          <p:val>
                                            <p:strVal val="#ppt_w"/>
                                          </p:val>
                                        </p:tav>
                                      </p:tavLst>
                                    </p:anim>
                                    <p:anim calcmode="lin" valueType="num">
                                      <p:cBhvr>
                                        <p:cTn id="27" dur="5000" fill="hold"/>
                                        <p:tgtEl>
                                          <p:spTgt spid="6"/>
                                        </p:tgtEl>
                                        <p:attrNameLst>
                                          <p:attrName>ppt_h</p:attrName>
                                        </p:attrNameLst>
                                      </p:cBhvr>
                                      <p:tavLst>
                                        <p:tav tm="0">
                                          <p:val>
                                            <p:strVal val="#ppt_h"/>
                                          </p:val>
                                        </p:tav>
                                        <p:tav tm="100000">
                                          <p:val>
                                            <p:strVal val="#ppt_h"/>
                                          </p:val>
                                        </p:tav>
                                      </p:tavLst>
                                    </p:anim>
                                    <p:animEffect transition="in" filter="fade">
                                      <p:cBhvr>
                                        <p:cTn id="28" dur="5000"/>
                                        <p:tgtEl>
                                          <p:spTgt spid="6"/>
                                        </p:tgtEl>
                                      </p:cBhvr>
                                    </p:animEffect>
                                  </p:childTnLst>
                                </p:cTn>
                              </p:par>
                            </p:childTnLst>
                          </p:cTn>
                        </p:par>
                        <p:par>
                          <p:cTn id="29" fill="hold">
                            <p:stCondLst>
                              <p:cond delay="5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62343406_8af61c346e_h.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7362343406_8af61c346e_h.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369668"/>
            <a:ext cx="8568952" cy="1200329"/>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Sin embargo, </a:t>
            </a:r>
            <a:r>
              <a:rPr lang="es-ES" i="1" dirty="0" err="1" smtClean="0">
                <a:effectLst>
                  <a:glow rad="101600">
                    <a:srgbClr val="C00000">
                      <a:alpha val="60000"/>
                    </a:srgbClr>
                  </a:glow>
                  <a:outerShdw blurRad="38100" dist="38100" dir="2700000" algn="tl">
                    <a:srgbClr val="000000">
                      <a:alpha val="43137"/>
                    </a:srgbClr>
                  </a:outerShdw>
                </a:effectLst>
              </a:rPr>
              <a:t>Chardron</a:t>
            </a:r>
            <a:r>
              <a:rPr lang="es-ES" i="1" dirty="0" smtClean="0">
                <a:effectLst>
                  <a:glow rad="101600">
                    <a:srgbClr val="C00000">
                      <a:alpha val="60000"/>
                    </a:srgbClr>
                  </a:glow>
                  <a:outerShdw blurRad="38100" dist="38100" dir="2700000" algn="tl">
                    <a:srgbClr val="000000">
                      <a:alpha val="43137"/>
                    </a:srgbClr>
                  </a:outerShdw>
                </a:effectLst>
              </a:rPr>
              <a:t> murió muy joven. En 1894, José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compró la librería </a:t>
            </a:r>
            <a:r>
              <a:rPr lang="es-ES" i="1" dirty="0" err="1" smtClean="0">
                <a:effectLst>
                  <a:glow rad="101600">
                    <a:srgbClr val="C00000">
                      <a:alpha val="60000"/>
                    </a:srgbClr>
                  </a:glow>
                  <a:outerShdw blurRad="38100" dist="38100" dir="2700000" algn="tl">
                    <a:srgbClr val="000000">
                      <a:alpha val="43137"/>
                    </a:srgbClr>
                  </a:outerShdw>
                </a:effectLst>
              </a:rPr>
              <a:t>Chardron</a:t>
            </a:r>
            <a:r>
              <a:rPr lang="es-ES" i="1" dirty="0" smtClean="0">
                <a:effectLst>
                  <a:glow rad="101600">
                    <a:srgbClr val="C00000">
                      <a:alpha val="60000"/>
                    </a:srgbClr>
                  </a:glow>
                  <a:outerShdw blurRad="38100" dist="38100" dir="2700000" algn="tl">
                    <a:srgbClr val="000000">
                      <a:alpha val="43137"/>
                    </a:srgbClr>
                  </a:outerShdw>
                </a:effectLst>
              </a:rPr>
              <a:t> (por eso puedes ver este nombre en la fachada de la librería actual) con todo su archivo histórico y exclusivo. Esta librería había conseguido mucho éxito en la ciudad gracias a la mano del francés Ernesto </a:t>
            </a:r>
            <a:r>
              <a:rPr lang="es-ES" i="1" dirty="0" err="1" smtClean="0">
                <a:effectLst>
                  <a:glow rad="101600">
                    <a:srgbClr val="C00000">
                      <a:alpha val="60000"/>
                    </a:srgbClr>
                  </a:glow>
                  <a:outerShdw blurRad="38100" dist="38100" dir="2700000" algn="tl">
                    <a:srgbClr val="000000">
                      <a:alpha val="43137"/>
                    </a:srgbClr>
                  </a:outerShdw>
                </a:effectLst>
              </a:rPr>
              <a:t>Chardron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Horizontal)">
                                      <p:cBhvr>
                                        <p:cTn id="14" dur="5000"/>
                                        <p:tgtEl>
                                          <p:spTgt spid="7"/>
                                        </p:tgtEl>
                                      </p:cBhvr>
                                    </p:animEffect>
                                  </p:childTnLst>
                                </p:cTn>
                              </p:par>
                              <p:par>
                                <p:cTn id="15" presetID="2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fltVal val="0"/>
                                          </p:val>
                                        </p:tav>
                                        <p:tav tm="100000">
                                          <p:val>
                                            <p:strVal val="#ppt_w"/>
                                          </p:val>
                                        </p:tav>
                                      </p:tavLst>
                                    </p:anim>
                                    <p:anim calcmode="lin" valueType="num">
                                      <p:cBhvr>
                                        <p:cTn id="18" dur="50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10505 0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110505 03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79512" y="4585692"/>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Unos años después, el empresario José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y su hermano Antonio compraron la librería y la rebautizaron con el nombre que hoy la conocemos. Y desde el momento de su fundación se convirtió en una de las librerías más bonitas de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errari-world-opening-large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ferrari-world-opening-large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ferrari-world-opening-large00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que aguarda tras atravesar la entrada de la librería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e </a:t>
            </a:r>
            <a:r>
              <a:rPr lang="es-ES" i="1" dirty="0" err="1" smtClean="0">
                <a:effectLst>
                  <a:glow rad="101600">
                    <a:srgbClr val="C00000">
                      <a:alpha val="60000"/>
                    </a:srgbClr>
                  </a:glow>
                  <a:outerShdw blurRad="38100" dist="38100" dir="2700000" algn="tl">
                    <a:srgbClr val="000000">
                      <a:alpha val="43137"/>
                    </a:srgbClr>
                  </a:outerShdw>
                </a:effectLst>
              </a:rPr>
              <a:t>Irmão</a:t>
            </a:r>
            <a:r>
              <a:rPr lang="es-ES" i="1" dirty="0" smtClean="0">
                <a:effectLst>
                  <a:glow rad="101600">
                    <a:srgbClr val="C00000">
                      <a:alpha val="60000"/>
                    </a:srgbClr>
                  </a:glow>
                  <a:outerShdw blurRad="38100" dist="38100" dir="2700000" algn="tl">
                    <a:srgbClr val="000000">
                      <a:alpha val="43137"/>
                    </a:srgbClr>
                  </a:outerShdw>
                </a:effectLst>
              </a:rPr>
              <a:t> es aún mejor: estanterías de yeso que imita la madera labrada donde se elevan interminables estantes de libros y, en mitad del local, una impresionante escalera central de color rojo que serpentea y se bifurca para subir al segundo piso.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prism/>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7" presetClass="exit" presetSubtype="8" fill="hold" nodeType="withEffect">
                                  <p:stCondLst>
                                    <p:cond delay="0"/>
                                  </p:stCondLst>
                                  <p:childTnLst>
                                    <p:anim calcmode="lin" valueType="num">
                                      <p:cBhvr>
                                        <p:cTn id="14" dur="5000"/>
                                        <p:tgtEl>
                                          <p:spTgt spid="5"/>
                                        </p:tgtEl>
                                        <p:attrNameLst>
                                          <p:attrName>ppt_x</p:attrName>
                                        </p:attrNameLst>
                                      </p:cBhvr>
                                      <p:tavLst>
                                        <p:tav tm="0">
                                          <p:val>
                                            <p:strVal val="ppt_x"/>
                                          </p:val>
                                        </p:tav>
                                        <p:tav tm="100000">
                                          <p:val>
                                            <p:strVal val="ppt_x-ppt_w/2"/>
                                          </p:val>
                                        </p:tav>
                                      </p:tavLst>
                                    </p:anim>
                                    <p:anim calcmode="lin" valueType="num">
                                      <p:cBhvr>
                                        <p:cTn id="15" dur="5000"/>
                                        <p:tgtEl>
                                          <p:spTgt spid="5"/>
                                        </p:tgtEl>
                                        <p:attrNameLst>
                                          <p:attrName>ppt_y</p:attrName>
                                        </p:attrNameLst>
                                      </p:cBhvr>
                                      <p:tavLst>
                                        <p:tav tm="0">
                                          <p:val>
                                            <p:strVal val="ppt_y"/>
                                          </p:val>
                                        </p:tav>
                                        <p:tav tm="100000">
                                          <p:val>
                                            <p:strVal val="ppt_y"/>
                                          </p:val>
                                        </p:tav>
                                      </p:tavLst>
                                    </p:anim>
                                    <p:anim calcmode="lin" valueType="num">
                                      <p:cBhvr>
                                        <p:cTn id="16" dur="5000"/>
                                        <p:tgtEl>
                                          <p:spTgt spid="5"/>
                                        </p:tgtEl>
                                        <p:attrNameLst>
                                          <p:attrName>ppt_w</p:attrName>
                                        </p:attrNameLst>
                                      </p:cBhvr>
                                      <p:tavLst>
                                        <p:tav tm="0">
                                          <p:val>
                                            <p:strVal val="ppt_w"/>
                                          </p:val>
                                        </p:tav>
                                        <p:tav tm="100000">
                                          <p:val>
                                            <p:fltVal val="0"/>
                                          </p:val>
                                        </p:tav>
                                      </p:tavLst>
                                    </p:anim>
                                    <p:anim calcmode="lin" valueType="num">
                                      <p:cBhvr>
                                        <p:cTn id="17" dur="5000"/>
                                        <p:tgtEl>
                                          <p:spTgt spid="5"/>
                                        </p:tgtEl>
                                        <p:attrNameLst>
                                          <p:attrName>ppt_h</p:attrName>
                                        </p:attrNameLst>
                                      </p:cBhvr>
                                      <p:tavLst>
                                        <p:tav tm="0">
                                          <p:val>
                                            <p:strVal val="ppt_h"/>
                                          </p:val>
                                        </p:tav>
                                        <p:tav tm="100000">
                                          <p:val>
                                            <p:strVal val="ppt_h"/>
                                          </p:val>
                                        </p:tav>
                                      </p:tavLst>
                                    </p:anim>
                                    <p:set>
                                      <p:cBhvr>
                                        <p:cTn id="18" dur="1" fill="hold">
                                          <p:stCondLst>
                                            <p:cond delay="4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par>
                                <p:cTn id="22" presetID="17" presetClass="exit" presetSubtype="2" fill="hold" nodeType="withEffect">
                                  <p:stCondLst>
                                    <p:cond delay="0"/>
                                  </p:stCondLst>
                                  <p:childTnLst>
                                    <p:anim calcmode="lin" valueType="num">
                                      <p:cBhvr>
                                        <p:cTn id="23" dur="5000"/>
                                        <p:tgtEl>
                                          <p:spTgt spid="6"/>
                                        </p:tgtEl>
                                        <p:attrNameLst>
                                          <p:attrName>ppt_x</p:attrName>
                                        </p:attrNameLst>
                                      </p:cBhvr>
                                      <p:tavLst>
                                        <p:tav tm="0">
                                          <p:val>
                                            <p:strVal val="ppt_x"/>
                                          </p:val>
                                        </p:tav>
                                        <p:tav tm="100000">
                                          <p:val>
                                            <p:strVal val="ppt_x+ppt_w/2"/>
                                          </p:val>
                                        </p:tav>
                                      </p:tavLst>
                                    </p:anim>
                                    <p:anim calcmode="lin" valueType="num">
                                      <p:cBhvr>
                                        <p:cTn id="24" dur="5000"/>
                                        <p:tgtEl>
                                          <p:spTgt spid="6"/>
                                        </p:tgtEl>
                                        <p:attrNameLst>
                                          <p:attrName>ppt_y</p:attrName>
                                        </p:attrNameLst>
                                      </p:cBhvr>
                                      <p:tavLst>
                                        <p:tav tm="0">
                                          <p:val>
                                            <p:strVal val="ppt_y"/>
                                          </p:val>
                                        </p:tav>
                                        <p:tav tm="100000">
                                          <p:val>
                                            <p:strVal val="ppt_y"/>
                                          </p:val>
                                        </p:tav>
                                      </p:tavLst>
                                    </p:anim>
                                    <p:anim calcmode="lin" valueType="num">
                                      <p:cBhvr>
                                        <p:cTn id="25" dur="5000"/>
                                        <p:tgtEl>
                                          <p:spTgt spid="6"/>
                                        </p:tgtEl>
                                        <p:attrNameLst>
                                          <p:attrName>ppt_w</p:attrName>
                                        </p:attrNameLst>
                                      </p:cBhvr>
                                      <p:tavLst>
                                        <p:tav tm="0">
                                          <p:val>
                                            <p:strVal val="ppt_w"/>
                                          </p:val>
                                        </p:tav>
                                        <p:tav tm="100000">
                                          <p:val>
                                            <p:fltVal val="0"/>
                                          </p:val>
                                        </p:tav>
                                      </p:tavLst>
                                    </p:anim>
                                    <p:anim calcmode="lin" valueType="num">
                                      <p:cBhvr>
                                        <p:cTn id="26" dur="5000"/>
                                        <p:tgtEl>
                                          <p:spTgt spid="6"/>
                                        </p:tgtEl>
                                        <p:attrNameLst>
                                          <p:attrName>ppt_h</p:attrName>
                                        </p:attrNameLst>
                                      </p:cBhvr>
                                      <p:tavLst>
                                        <p:tav tm="0">
                                          <p:val>
                                            <p:strVal val="ppt_h"/>
                                          </p:val>
                                        </p:tav>
                                        <p:tav tm="100000">
                                          <p:val>
                                            <p:strVal val="ppt_h"/>
                                          </p:val>
                                        </p:tav>
                                      </p:tavLst>
                                    </p:anim>
                                    <p:set>
                                      <p:cBhvr>
                                        <p:cTn id="27" dur="1" fill="hold">
                                          <p:stCondLst>
                                            <p:cond delay="4999"/>
                                          </p:stCondLst>
                                        </p:cTn>
                                        <p:tgtEl>
                                          <p:spTgt spid="6"/>
                                        </p:tgtEl>
                                        <p:attrNameLst>
                                          <p:attrName>style.visibility</p:attrName>
                                        </p:attrNameLst>
                                      </p:cBhvr>
                                      <p:to>
                                        <p:strVal val="hidden"/>
                                      </p:to>
                                    </p:set>
                                  </p:childTnLst>
                                </p:cTn>
                              </p:par>
                              <p:par>
                                <p:cTn id="28" presetID="6" presetClass="exit" presetSubtype="32" fill="hold" nodeType="withEffect">
                                  <p:stCondLst>
                                    <p:cond delay="0"/>
                                  </p:stCondLst>
                                  <p:childTnLst>
                                    <p:animEffect transition="out" filter="circle(out)">
                                      <p:cBhvr>
                                        <p:cTn id="29" dur="5000"/>
                                        <p:tgtEl>
                                          <p:spTgt spid="6"/>
                                        </p:tgtEl>
                                      </p:cBhvr>
                                    </p:animEffect>
                                    <p:set>
                                      <p:cBhvr>
                                        <p:cTn id="30" dur="1" fill="hold">
                                          <p:stCondLst>
                                            <p:cond delay="4999"/>
                                          </p:stCondLst>
                                        </p:cTn>
                                        <p:tgtEl>
                                          <p:spTgt spid="6"/>
                                        </p:tgtEl>
                                        <p:attrNameLst>
                                          <p:attrName>style.visibility</p:attrName>
                                        </p:attrNameLst>
                                      </p:cBhvr>
                                      <p:to>
                                        <p:strVal val="hidden"/>
                                      </p:to>
                                    </p:set>
                                  </p:childTnLst>
                                </p:cTn>
                              </p:par>
                            </p:childTnLst>
                          </p:cTn>
                        </p:par>
                        <p:par>
                          <p:cTn id="31" fill="hold">
                            <p:stCondLst>
                              <p:cond delay="5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_full.jpg"/>
          <p:cNvPicPr>
            <a:picLocks noChangeAspect="1"/>
          </p:cNvPicPr>
          <p:nvPr/>
        </p:nvPicPr>
        <p:blipFill>
          <a:blip r:embed="rId2" cstate="print"/>
          <a:stretch>
            <a:fillRect/>
          </a:stretch>
        </p:blipFill>
        <p:spPr bwMode="auto">
          <a:xfrm>
            <a:off x="0" y="-310852"/>
            <a:ext cx="9144000" cy="6264696"/>
          </a:xfrm>
          <a:prstGeom prst="rect">
            <a:avLst/>
          </a:prstGeom>
          <a:noFill/>
          <a:ln w="9525">
            <a:noFill/>
            <a:miter lim="800000"/>
            <a:headEnd/>
            <a:tailEnd/>
          </a:ln>
        </p:spPr>
      </p:pic>
      <p:pic>
        <p:nvPicPr>
          <p:cNvPr id="5" name="4 Imagen" descr="66_full.jpg"/>
          <p:cNvPicPr>
            <a:picLocks noChangeAspect="1"/>
          </p:cNvPicPr>
          <p:nvPr/>
        </p:nvPicPr>
        <p:blipFill>
          <a:blip r:embed="rId2" cstate="print"/>
          <a:stretch>
            <a:fillRect/>
          </a:stretch>
        </p:blipFill>
        <p:spPr bwMode="auto">
          <a:xfrm>
            <a:off x="0" y="-310852"/>
            <a:ext cx="9144000" cy="6264696"/>
          </a:xfrm>
          <a:prstGeom prst="rect">
            <a:avLst/>
          </a:prstGeom>
          <a:noFill/>
          <a:ln w="9525">
            <a:noFill/>
            <a:miter lim="800000"/>
            <a:headEnd/>
            <a:tailEnd/>
          </a:ln>
        </p:spPr>
      </p:pic>
      <p:pic>
        <p:nvPicPr>
          <p:cNvPr id="6" name="5 Imagen" descr="66_full.jpg"/>
          <p:cNvPicPr>
            <a:picLocks noChangeAspect="1"/>
          </p:cNvPicPr>
          <p:nvPr/>
        </p:nvPicPr>
        <p:blipFill>
          <a:blip r:embed="rId2" cstate="print"/>
          <a:stretch>
            <a:fillRect/>
          </a:stretch>
        </p:blipFill>
        <p:spPr bwMode="auto">
          <a:xfrm>
            <a:off x="0" y="-310852"/>
            <a:ext cx="9144000" cy="6264696"/>
          </a:xfrm>
          <a:prstGeom prst="rect">
            <a:avLst/>
          </a:prstGeom>
          <a:noFill/>
          <a:ln w="9525">
            <a:noFill/>
            <a:miter lim="800000"/>
            <a:headEnd/>
            <a:tailEnd/>
          </a:ln>
        </p:spPr>
      </p:pic>
      <p:sp>
        <p:nvSpPr>
          <p:cNvPr id="7" name="6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techo, una vidriera de tonos azules que llena de luz toda la librería y cuya inscripción reza en latín: </a:t>
            </a:r>
            <a:r>
              <a:rPr lang="es-ES" i="1" dirty="0" err="1" smtClean="0">
                <a:effectLst>
                  <a:glow rad="101600">
                    <a:srgbClr val="C00000">
                      <a:alpha val="60000"/>
                    </a:srgbClr>
                  </a:glow>
                  <a:outerShdw blurRad="38100" dist="38100" dir="2700000" algn="tl">
                    <a:srgbClr val="000000">
                      <a:alpha val="43137"/>
                    </a:srgbClr>
                  </a:outerShdw>
                </a:effectLst>
              </a:rPr>
              <a:t>Decus</a:t>
            </a:r>
            <a:r>
              <a:rPr lang="es-ES" i="1" dirty="0" smtClean="0">
                <a:effectLst>
                  <a:glow rad="101600">
                    <a:srgbClr val="C00000">
                      <a:alpha val="60000"/>
                    </a:srgbClr>
                  </a:glow>
                  <a:outerShdw blurRad="38100" dist="38100" dir="2700000" algn="tl">
                    <a:srgbClr val="000000">
                      <a:alpha val="43137"/>
                    </a:srgbClr>
                  </a:outerShdw>
                </a:effectLst>
              </a:rPr>
              <a:t> in Labore (Decoro en el trabajo).</a:t>
            </a:r>
          </a:p>
          <a:p>
            <a:r>
              <a:rPr lang="es-ES" i="1" dirty="0" smtClean="0">
                <a:effectLst>
                  <a:glow rad="101600">
                    <a:srgbClr val="C00000">
                      <a:alpha val="60000"/>
                    </a:srgbClr>
                  </a:glow>
                  <a:outerShdw blurRad="38100" dist="38100" dir="2700000" algn="tl">
                    <a:srgbClr val="000000">
                      <a:alpha val="43137"/>
                    </a:srgbClr>
                  </a:outerShdw>
                </a:effectLst>
              </a:rPr>
              <a:t>Ahora sí se permite hacer fotografías dentro de la librería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desde que cobran la entrada.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prism/>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4" presetClass="exit" presetSubtype="16" fill="hold" nodeType="withEffect">
                                  <p:stCondLst>
                                    <p:cond delay="0"/>
                                  </p:stCondLst>
                                  <p:childTnLst>
                                    <p:animEffect transition="out" filter="box(in)">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17" presetClass="exit" presetSubtype="10" fill="hold" nodeType="withEffect">
                                  <p:stCondLst>
                                    <p:cond delay="0"/>
                                  </p:stCondLst>
                                  <p:childTnLst>
                                    <p:anim calcmode="lin" valueType="num">
                                      <p:cBhvr>
                                        <p:cTn id="16" dur="5000"/>
                                        <p:tgtEl>
                                          <p:spTgt spid="5"/>
                                        </p:tgtEl>
                                        <p:attrNameLst>
                                          <p:attrName>ppt_w</p:attrName>
                                        </p:attrNameLst>
                                      </p:cBhvr>
                                      <p:tavLst>
                                        <p:tav tm="0">
                                          <p:val>
                                            <p:strVal val="ppt_w"/>
                                          </p:val>
                                        </p:tav>
                                        <p:tav tm="100000">
                                          <p:val>
                                            <p:fltVal val="0"/>
                                          </p:val>
                                        </p:tav>
                                      </p:tavLst>
                                    </p:anim>
                                    <p:anim calcmode="lin" valueType="num">
                                      <p:cBhvr>
                                        <p:cTn id="17" dur="5000"/>
                                        <p:tgtEl>
                                          <p:spTgt spid="5"/>
                                        </p:tgtEl>
                                        <p:attrNameLst>
                                          <p:attrName>ppt_h</p:attrName>
                                        </p:attrNameLst>
                                      </p:cBhvr>
                                      <p:tavLst>
                                        <p:tav tm="0">
                                          <p:val>
                                            <p:strVal val="ppt_h"/>
                                          </p:val>
                                        </p:tav>
                                        <p:tav tm="100000">
                                          <p:val>
                                            <p:strVal val="ppt_h"/>
                                          </p:val>
                                        </p:tav>
                                      </p:tavLst>
                                    </p:anim>
                                    <p:set>
                                      <p:cBhvr>
                                        <p:cTn id="18" dur="1" fill="hold">
                                          <p:stCondLst>
                                            <p:cond delay="4999"/>
                                          </p:stCondLst>
                                        </p:cTn>
                                        <p:tgtEl>
                                          <p:spTgt spid="5"/>
                                        </p:tgtEl>
                                        <p:attrNameLst>
                                          <p:attrName>style.visibility</p:attrName>
                                        </p:attrNameLst>
                                      </p:cBhvr>
                                      <p:to>
                                        <p:strVal val="hidden"/>
                                      </p:to>
                                    </p:set>
                                  </p:childTnLst>
                                </p:cTn>
                              </p:par>
                              <p:par>
                                <p:cTn id="19" presetID="16" presetClass="exit" presetSubtype="42" fill="hold" nodeType="withEffect">
                                  <p:stCondLst>
                                    <p:cond delay="0"/>
                                  </p:stCondLst>
                                  <p:childTnLst>
                                    <p:animEffect transition="out" filter="barn(outHorizontal)">
                                      <p:cBhvr>
                                        <p:cTn id="20" dur="5000"/>
                                        <p:tgtEl>
                                          <p:spTgt spid="6"/>
                                        </p:tgtEl>
                                      </p:cBhvr>
                                    </p:animEffect>
                                    <p:set>
                                      <p:cBhvr>
                                        <p:cTn id="21" dur="1" fill="hold">
                                          <p:stCondLst>
                                            <p:cond delay="4999"/>
                                          </p:stCondLst>
                                        </p:cTn>
                                        <p:tgtEl>
                                          <p:spTgt spid="6"/>
                                        </p:tgtEl>
                                        <p:attrNameLst>
                                          <p:attrName>style.visibility</p:attrName>
                                        </p:attrNameLst>
                                      </p:cBhvr>
                                      <p:to>
                                        <p:strVal val="hidden"/>
                                      </p:to>
                                    </p:se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orena de mi copl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Rectángulo"/>
          <p:cNvSpPr/>
          <p:nvPr/>
        </p:nvSpPr>
        <p:spPr>
          <a:xfrm>
            <a:off x="0" y="1"/>
            <a:ext cx="4572000" cy="2857500"/>
          </a:xfrm>
          <a:prstGeom prst="rect">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572000" y="2857500"/>
            <a:ext cx="4572000" cy="2857500"/>
          </a:xfrm>
          <a:prstGeom prst="rect">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572000" y="0"/>
            <a:ext cx="4572000" cy="2857500"/>
          </a:xfrm>
          <a:prstGeom prst="rect">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2857500"/>
            <a:ext cx="4572000" cy="2857500"/>
          </a:xfrm>
          <a:prstGeom prst="rect">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539552" y="4585692"/>
            <a:ext cx="741682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julio de 2015 la librería comenzó a cobrar 5 € por visitante para fomentar su preservación. Dicha cantidad te la descontarán si haces alguna compra.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prism/>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1"/>
                                          </p:val>
                                        </p:tav>
                                        <p:tav tm="100000">
                                          <p:val>
                                            <p:strVal val="#ppt_x"/>
                                          </p:val>
                                        </p:tav>
                                      </p:tavLst>
                                    </p:anim>
                                    <p:anim calcmode="lin" valueType="num">
                                      <p:cBhvr>
                                        <p:cTn id="2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descr="flowers_578-1024x768.jpg"/>
          <p:cNvPicPr>
            <a:picLocks noChangeAspect="1"/>
          </p:cNvPicPr>
          <p:nvPr/>
        </p:nvPicPr>
        <p:blipFill>
          <a:blip r:embed="rId2" cstate="print"/>
          <a:stretch>
            <a:fillRect/>
          </a:stretch>
        </p:blipFill>
        <p:spPr bwMode="auto">
          <a:xfrm>
            <a:off x="0" y="0"/>
            <a:ext cx="9143999" cy="5634038"/>
          </a:xfrm>
          <a:prstGeom prst="rect">
            <a:avLst/>
          </a:prstGeom>
          <a:noFill/>
          <a:ln w="9525">
            <a:noFill/>
            <a:miter lim="800000"/>
            <a:headEnd/>
            <a:tailEnd/>
          </a:ln>
        </p:spPr>
      </p:pic>
      <p:pic>
        <p:nvPicPr>
          <p:cNvPr id="6" name="Afbeelding 5" descr="flowers_578-1024x768.jpg">
            <a:hlinkClick r:id="rId3"/>
          </p:cNvPr>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magníficas escaleras de la Librería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en la ciudad de Oporto, son icónicas, y valen la pena su visita, aunque les puedan cobrar una entrada. Quien va hasta la capital norteña y no entra en la librería portuguesa más importante de Europa, no conoce bien la mística ciudad portuense.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5000"/>
                                        <p:tgtEl>
                                          <p:spTgt spid="4"/>
                                        </p:tgtEl>
                                      </p:cBhvr>
                                    </p:animEffect>
                                  </p:childTnLst>
                                </p:cTn>
                              </p:par>
                              <p:par>
                                <p:cTn id="8" presetID="18"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trips(downLeft)">
                                      <p:cBhvr>
                                        <p:cTn id="10" dur="5000"/>
                                        <p:tgtEl>
                                          <p:spTgt spid="6"/>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855166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855166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855166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Librería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&amp; </a:t>
            </a:r>
            <a:r>
              <a:rPr lang="es-ES" i="1" dirty="0" err="1" smtClean="0">
                <a:effectLst>
                  <a:glow rad="101600">
                    <a:srgbClr val="C00000">
                      <a:alpha val="60000"/>
                    </a:srgbClr>
                  </a:glow>
                  <a:outerShdw blurRad="38100" dist="38100" dir="2700000" algn="tl">
                    <a:srgbClr val="000000">
                      <a:alpha val="43137"/>
                    </a:srgbClr>
                  </a:outerShdw>
                </a:effectLst>
              </a:rPr>
              <a:t>Irmão</a:t>
            </a:r>
            <a:r>
              <a:rPr lang="es-ES" i="1" dirty="0" smtClean="0">
                <a:effectLst>
                  <a:glow rad="101600">
                    <a:srgbClr val="C00000">
                      <a:alpha val="60000"/>
                    </a:srgbClr>
                  </a:glow>
                  <a:outerShdw blurRad="38100" dist="38100" dir="2700000" algn="tl">
                    <a:srgbClr val="000000">
                      <a:alpha val="43137"/>
                    </a:srgbClr>
                  </a:outerShdw>
                </a:effectLst>
              </a:rPr>
              <a:t>, el local que inspiró a JK </a:t>
            </a:r>
            <a:r>
              <a:rPr lang="es-ES" i="1" dirty="0" err="1" smtClean="0">
                <a:effectLst>
                  <a:glow rad="101600">
                    <a:srgbClr val="C00000">
                      <a:alpha val="60000"/>
                    </a:srgbClr>
                  </a:glow>
                  <a:outerShdw blurRad="38100" dist="38100" dir="2700000" algn="tl">
                    <a:srgbClr val="000000">
                      <a:alpha val="43137"/>
                    </a:srgbClr>
                  </a:outerShdw>
                </a:effectLst>
              </a:rPr>
              <a:t>Rowling</a:t>
            </a:r>
            <a:r>
              <a:rPr lang="es-ES" i="1" dirty="0" smtClean="0">
                <a:effectLst>
                  <a:glow rad="101600">
                    <a:srgbClr val="C00000">
                      <a:alpha val="60000"/>
                    </a:srgbClr>
                  </a:glow>
                  <a:outerShdw blurRad="38100" dist="38100" dir="2700000" algn="tl">
                    <a:srgbClr val="000000">
                      <a:alpha val="43137"/>
                    </a:srgbClr>
                  </a:outerShdw>
                </a:effectLst>
              </a:rPr>
              <a:t>, quien llegó a vivir en la ciudad, y se inspiró para escribir Harry Potter. También ha llamado la atención del premiado escritor español Enrique Vila-Matas, que la ha catalogado como «la librería más hermosa del mundo». El 40% de sus visitantes son de origen español.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7000">
        <p15:prstTrans prst="pageCurlDouble"/>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5000"/>
                                        <p:tgtEl>
                                          <p:spTgt spid="4"/>
                                        </p:tgtEl>
                                      </p:cBhvr>
                                    </p:animEffect>
                                  </p:childTnLst>
                                </p:cTn>
                              </p:par>
                              <p:par>
                                <p:cTn id="12" presetID="17" presetClass="exit" presetSubtype="10"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strVal val="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6" presetClass="exit" presetSubtype="42" fill="hold" nodeType="withEffect">
                                  <p:stCondLst>
                                    <p:cond delay="0"/>
                                  </p:stCondLst>
                                  <p:childTnLst>
                                    <p:animEffect transition="out" filter="barn(outHorizont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ans titre 4"/>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147" name="Picture 3" descr="J Sans titre 10"/>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148" name="Picture 4" descr="J Sans titre 10"/>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calle de las Carmelitas, en pleno centro histórico de la ciudad, nos encontramos con esta librería, inaugurada en 1906, y que es considerada, por el guía de viaje «</a:t>
            </a:r>
            <a:r>
              <a:rPr lang="es-ES" i="1" dirty="0" err="1" smtClean="0">
                <a:effectLst>
                  <a:glow rad="101600">
                    <a:srgbClr val="C00000">
                      <a:alpha val="60000"/>
                    </a:srgbClr>
                  </a:glow>
                  <a:outerShdw blurRad="38100" dist="38100" dir="2700000" algn="tl">
                    <a:srgbClr val="000000">
                      <a:alpha val="43137"/>
                    </a:srgbClr>
                  </a:outerShdw>
                </a:effectLst>
              </a:rPr>
              <a:t>Lonely</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Planet</a:t>
            </a:r>
            <a:r>
              <a:rPr lang="es-ES" i="1" dirty="0" smtClean="0">
                <a:effectLst>
                  <a:glow rad="101600">
                    <a:srgbClr val="C00000">
                      <a:alpha val="60000"/>
                    </a:srgbClr>
                  </a:glow>
                  <a:outerShdw blurRad="38100" dist="38100" dir="2700000" algn="tl">
                    <a:srgbClr val="000000">
                      <a:alpha val="43137"/>
                    </a:srgbClr>
                  </a:outerShdw>
                </a:effectLst>
              </a:rPr>
              <a:t>», como una de las más bellas del mundo.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gallery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4000" fill="hold"/>
                                        <p:tgtEl>
                                          <p:spTgt spid="20482"/>
                                        </p:tgtEl>
                                        <p:attrNameLst>
                                          <p:attrName>ppt_w</p:attrName>
                                        </p:attrNameLst>
                                      </p:cBhvr>
                                      <p:tavLst>
                                        <p:tav tm="0">
                                          <p:val>
                                            <p:strVal val="#ppt_w+.3"/>
                                          </p:val>
                                        </p:tav>
                                        <p:tav tm="100000">
                                          <p:val>
                                            <p:strVal val="#ppt_w"/>
                                          </p:val>
                                        </p:tav>
                                      </p:tavLst>
                                    </p:anim>
                                    <p:anim calcmode="lin" valueType="num">
                                      <p:cBhvr>
                                        <p:cTn id="8" dur="4000" fill="hold"/>
                                        <p:tgtEl>
                                          <p:spTgt spid="20482"/>
                                        </p:tgtEl>
                                        <p:attrNameLst>
                                          <p:attrName>ppt_h</p:attrName>
                                        </p:attrNameLst>
                                      </p:cBhvr>
                                      <p:tavLst>
                                        <p:tav tm="0">
                                          <p:val>
                                            <p:strVal val="#ppt_h"/>
                                          </p:val>
                                        </p:tav>
                                        <p:tav tm="100000">
                                          <p:val>
                                            <p:strVal val="#ppt_h"/>
                                          </p:val>
                                        </p:tav>
                                      </p:tavLst>
                                    </p:anim>
                                    <p:animEffect transition="in" filter="fade">
                                      <p:cBhvr>
                                        <p:cTn id="9" dur="4000"/>
                                        <p:tgtEl>
                                          <p:spTgt spid="20482"/>
                                        </p:tgtEl>
                                      </p:cBhvr>
                                    </p:animEffect>
                                  </p:childTnLst>
                                </p:cTn>
                              </p:par>
                              <p:par>
                                <p:cTn id="10" presetID="6" presetClass="entr" presetSubtype="32" fill="hold" nodeType="with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circle(out)">
                                      <p:cBhvr>
                                        <p:cTn id="12" dur="4000"/>
                                        <p:tgtEl>
                                          <p:spTgt spid="6147"/>
                                        </p:tgtEl>
                                      </p:cBhvr>
                                    </p:animEffect>
                                  </p:childTnLst>
                                </p:cTn>
                              </p:par>
                              <p:par>
                                <p:cTn id="13" presetID="25" presetClass="entr" presetSubtype="0"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2000" decel="50000" fill="hold">
                                          <p:stCondLst>
                                            <p:cond delay="0"/>
                                          </p:stCondLst>
                                        </p:cTn>
                                        <p:tgtEl>
                                          <p:spTgt spid="6147"/>
                                        </p:tgtEl>
                                        <p:attrNameLst>
                                          <p:attrName>style.rotation</p:attrName>
                                        </p:attrNameLst>
                                      </p:cBhvr>
                                      <p:tavLst>
                                        <p:tav tm="0">
                                          <p:val>
                                            <p:fltVal val="-90"/>
                                          </p:val>
                                        </p:tav>
                                        <p:tav tm="100000">
                                          <p:val>
                                            <p:fltVal val="0"/>
                                          </p:val>
                                        </p:tav>
                                      </p:tavLst>
                                    </p:anim>
                                    <p:anim calcmode="lin" valueType="num">
                                      <p:cBhvr>
                                        <p:cTn id="16" dur="2000" decel="50000" fill="hold">
                                          <p:stCondLst>
                                            <p:cond delay="0"/>
                                          </p:stCondLst>
                                        </p:cTn>
                                        <p:tgtEl>
                                          <p:spTgt spid="6147"/>
                                        </p:tgtEl>
                                        <p:attrNameLst>
                                          <p:attrName>ppt_w</p:attrName>
                                        </p:attrNameLst>
                                      </p:cBhvr>
                                      <p:tavLst>
                                        <p:tav tm="0">
                                          <p:val>
                                            <p:strVal val="#ppt_w"/>
                                          </p:val>
                                        </p:tav>
                                        <p:tav tm="100000">
                                          <p:val>
                                            <p:strVal val="#ppt_w*.05"/>
                                          </p:val>
                                        </p:tav>
                                      </p:tavLst>
                                    </p:anim>
                                    <p:anim calcmode="lin" valueType="num">
                                      <p:cBhvr>
                                        <p:cTn id="17" dur="2000" accel="50000" fill="hold">
                                          <p:stCondLst>
                                            <p:cond delay="2000"/>
                                          </p:stCondLst>
                                        </p:cTn>
                                        <p:tgtEl>
                                          <p:spTgt spid="6147"/>
                                        </p:tgtEl>
                                        <p:attrNameLst>
                                          <p:attrName>ppt_w</p:attrName>
                                        </p:attrNameLst>
                                      </p:cBhvr>
                                      <p:tavLst>
                                        <p:tav tm="0">
                                          <p:val>
                                            <p:strVal val="#ppt_w*.05"/>
                                          </p:val>
                                        </p:tav>
                                        <p:tav tm="100000">
                                          <p:val>
                                            <p:strVal val="#ppt_w"/>
                                          </p:val>
                                        </p:tav>
                                      </p:tavLst>
                                    </p:anim>
                                    <p:anim calcmode="lin" valueType="num">
                                      <p:cBhvr>
                                        <p:cTn id="18" dur="4000" fill="hold"/>
                                        <p:tgtEl>
                                          <p:spTgt spid="6147"/>
                                        </p:tgtEl>
                                        <p:attrNameLst>
                                          <p:attrName>ppt_h</p:attrName>
                                        </p:attrNameLst>
                                      </p:cBhvr>
                                      <p:tavLst>
                                        <p:tav tm="0">
                                          <p:val>
                                            <p:strVal val="#ppt_h"/>
                                          </p:val>
                                        </p:tav>
                                        <p:tav tm="100000">
                                          <p:val>
                                            <p:strVal val="#ppt_h"/>
                                          </p:val>
                                        </p:tav>
                                      </p:tavLst>
                                    </p:anim>
                                    <p:anim calcmode="lin" valueType="num">
                                      <p:cBhvr>
                                        <p:cTn id="19" dur="2000" decel="50000" fill="hold">
                                          <p:stCondLst>
                                            <p:cond delay="0"/>
                                          </p:stCondLst>
                                        </p:cTn>
                                        <p:tgtEl>
                                          <p:spTgt spid="6147"/>
                                        </p:tgtEl>
                                        <p:attrNameLst>
                                          <p:attrName>ppt_x</p:attrName>
                                        </p:attrNameLst>
                                      </p:cBhvr>
                                      <p:tavLst>
                                        <p:tav tm="0">
                                          <p:val>
                                            <p:strVal val="#ppt_x+.4"/>
                                          </p:val>
                                        </p:tav>
                                        <p:tav tm="100000">
                                          <p:val>
                                            <p:strVal val="#ppt_x"/>
                                          </p:val>
                                        </p:tav>
                                      </p:tavLst>
                                    </p:anim>
                                    <p:anim calcmode="lin" valueType="num">
                                      <p:cBhvr>
                                        <p:cTn id="20" dur="2000" decel="50000" fill="hold">
                                          <p:stCondLst>
                                            <p:cond delay="0"/>
                                          </p:stCondLst>
                                        </p:cTn>
                                        <p:tgtEl>
                                          <p:spTgt spid="6147"/>
                                        </p:tgtEl>
                                        <p:attrNameLst>
                                          <p:attrName>ppt_y</p:attrName>
                                        </p:attrNameLst>
                                      </p:cBhvr>
                                      <p:tavLst>
                                        <p:tav tm="0">
                                          <p:val>
                                            <p:strVal val="#ppt_y-.2"/>
                                          </p:val>
                                        </p:tav>
                                        <p:tav tm="100000">
                                          <p:val>
                                            <p:strVal val="#ppt_y+.1"/>
                                          </p:val>
                                        </p:tav>
                                      </p:tavLst>
                                    </p:anim>
                                    <p:anim calcmode="lin" valueType="num">
                                      <p:cBhvr>
                                        <p:cTn id="21" dur="2000" accel="50000" fill="hold">
                                          <p:stCondLst>
                                            <p:cond delay="2000"/>
                                          </p:stCondLst>
                                        </p:cTn>
                                        <p:tgtEl>
                                          <p:spTgt spid="6147"/>
                                        </p:tgtEl>
                                        <p:attrNameLst>
                                          <p:attrName>ppt_y</p:attrName>
                                        </p:attrNameLst>
                                      </p:cBhvr>
                                      <p:tavLst>
                                        <p:tav tm="0">
                                          <p:val>
                                            <p:strVal val="#ppt_y+.1"/>
                                          </p:val>
                                        </p:tav>
                                        <p:tav tm="100000">
                                          <p:val>
                                            <p:strVal val="#ppt_y"/>
                                          </p:val>
                                        </p:tav>
                                      </p:tavLst>
                                    </p:anim>
                                    <p:animEffect transition="in" filter="fade">
                                      <p:cBhvr>
                                        <p:cTn id="22" dur="4000" decel="50000">
                                          <p:stCondLst>
                                            <p:cond delay="0"/>
                                          </p:stCondLst>
                                        </p:cTn>
                                        <p:tgtEl>
                                          <p:spTgt spid="6147"/>
                                        </p:tgtEl>
                                      </p:cBhvr>
                                    </p:animEffect>
                                  </p:childTnLst>
                                </p:cTn>
                              </p:par>
                              <p:par>
                                <p:cTn id="23" presetID="6" presetClass="entr" presetSubtype="16" fill="hold" nodeType="withEffect">
                                  <p:stCondLst>
                                    <p:cond delay="0"/>
                                  </p:stCondLst>
                                  <p:childTnLst>
                                    <p:set>
                                      <p:cBhvr>
                                        <p:cTn id="24" dur="1" fill="hold">
                                          <p:stCondLst>
                                            <p:cond delay="0"/>
                                          </p:stCondLst>
                                        </p:cTn>
                                        <p:tgtEl>
                                          <p:spTgt spid="6148"/>
                                        </p:tgtEl>
                                        <p:attrNameLst>
                                          <p:attrName>style.visibility</p:attrName>
                                        </p:attrNameLst>
                                      </p:cBhvr>
                                      <p:to>
                                        <p:strVal val="visible"/>
                                      </p:to>
                                    </p:set>
                                    <p:animEffect transition="in" filter="circle(in)">
                                      <p:cBhvr>
                                        <p:cTn id="25" dur="4000"/>
                                        <p:tgtEl>
                                          <p:spTgt spid="6148"/>
                                        </p:tgtEl>
                                      </p:cBhvr>
                                    </p:animEffect>
                                  </p:childTnLst>
                                </p:cTn>
                              </p:par>
                              <p:par>
                                <p:cTn id="26" presetID="23" presetClass="entr" presetSubtype="32" fill="hold" nodeType="withEffect">
                                  <p:stCondLst>
                                    <p:cond delay="0"/>
                                  </p:stCondLst>
                                  <p:childTnLst>
                                    <p:set>
                                      <p:cBhvr>
                                        <p:cTn id="27" dur="1" fill="hold">
                                          <p:stCondLst>
                                            <p:cond delay="0"/>
                                          </p:stCondLst>
                                        </p:cTn>
                                        <p:tgtEl>
                                          <p:spTgt spid="6148"/>
                                        </p:tgtEl>
                                        <p:attrNameLst>
                                          <p:attrName>style.visibility</p:attrName>
                                        </p:attrNameLst>
                                      </p:cBhvr>
                                      <p:to>
                                        <p:strVal val="visible"/>
                                      </p:to>
                                    </p:set>
                                    <p:anim calcmode="lin" valueType="num">
                                      <p:cBhvr>
                                        <p:cTn id="28" dur="4000" fill="hold"/>
                                        <p:tgtEl>
                                          <p:spTgt spid="6148"/>
                                        </p:tgtEl>
                                        <p:attrNameLst>
                                          <p:attrName>ppt_w</p:attrName>
                                        </p:attrNameLst>
                                      </p:cBhvr>
                                      <p:tavLst>
                                        <p:tav tm="0">
                                          <p:val>
                                            <p:strVal val="4*#ppt_w"/>
                                          </p:val>
                                        </p:tav>
                                        <p:tav tm="100000">
                                          <p:val>
                                            <p:strVal val="#ppt_w"/>
                                          </p:val>
                                        </p:tav>
                                      </p:tavLst>
                                    </p:anim>
                                    <p:anim calcmode="lin" valueType="num">
                                      <p:cBhvr>
                                        <p:cTn id="29" dur="4000" fill="hold"/>
                                        <p:tgtEl>
                                          <p:spTgt spid="6148"/>
                                        </p:tgtEl>
                                        <p:attrNameLst>
                                          <p:attrName>ppt_h</p:attrName>
                                        </p:attrNameLst>
                                      </p:cBhvr>
                                      <p:tavLst>
                                        <p:tav tm="0">
                                          <p:val>
                                            <p:strVal val="4*#ppt_h"/>
                                          </p:val>
                                        </p:tav>
                                        <p:tav tm="100000">
                                          <p:val>
                                            <p:strVal val="#ppt_h"/>
                                          </p:val>
                                        </p:tav>
                                      </p:tavLst>
                                    </p:anim>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2W3.JPG"/>
          <p:cNvPicPr>
            <a:picLocks noChangeAspect="1"/>
          </p:cNvPicPr>
          <p:nvPr/>
        </p:nvPicPr>
        <p:blipFill>
          <a:blip r:embed="rId2" cstate="print"/>
          <a:stretch>
            <a:fillRect/>
          </a:stretch>
        </p:blipFill>
        <p:spPr bwMode="auto">
          <a:xfrm>
            <a:off x="13507" y="0"/>
            <a:ext cx="9116986" cy="5715000"/>
          </a:xfrm>
          <a:prstGeom prst="rect">
            <a:avLst/>
          </a:prstGeom>
          <a:noFill/>
          <a:ln w="228600" cap="sq" cmpd="thickThin">
            <a:noFill/>
            <a:miter lim="800000"/>
            <a:headEnd/>
            <a:tailEnd/>
          </a:ln>
        </p:spPr>
      </p:pic>
      <p:pic>
        <p:nvPicPr>
          <p:cNvPr id="5" name="4 Imagen" descr="P2W3.JPG"/>
          <p:cNvPicPr>
            <a:picLocks noChangeAspect="1"/>
          </p:cNvPicPr>
          <p:nvPr/>
        </p:nvPicPr>
        <p:blipFill>
          <a:blip r:embed="rId2" cstate="print"/>
          <a:stretch>
            <a:fillRect/>
          </a:stretch>
        </p:blipFill>
        <p:spPr bwMode="auto">
          <a:xfrm>
            <a:off x="13507" y="0"/>
            <a:ext cx="9116986" cy="5715000"/>
          </a:xfrm>
          <a:prstGeom prst="rect">
            <a:avLst/>
          </a:prstGeom>
          <a:noFill/>
          <a:ln w="3175" cap="sq" cmpd="thickThin">
            <a:noFill/>
            <a:miter lim="800000"/>
            <a:headEnd/>
            <a:tailEnd/>
          </a:ln>
        </p:spPr>
      </p:pic>
      <p:pic>
        <p:nvPicPr>
          <p:cNvPr id="6" name="5 Imagen" descr="P2W3.JPG"/>
          <p:cNvPicPr>
            <a:picLocks noChangeAspect="1"/>
          </p:cNvPicPr>
          <p:nvPr/>
        </p:nvPicPr>
        <p:blipFill>
          <a:blip r:embed="rId2" cstate="print"/>
          <a:stretch>
            <a:fillRect/>
          </a:stretch>
        </p:blipFill>
        <p:spPr bwMode="auto">
          <a:xfrm>
            <a:off x="13507" y="0"/>
            <a:ext cx="9116986" cy="5715000"/>
          </a:xfrm>
          <a:prstGeom prst="rect">
            <a:avLst/>
          </a:prstGeom>
          <a:noFill/>
          <a:ln w="3175" cap="sq" cmpd="thickThin">
            <a:noFill/>
            <a:miter lim="800000"/>
            <a:headEnd/>
            <a:tailEnd/>
          </a:ln>
        </p:spPr>
      </p:pic>
      <p:sp>
        <p:nvSpPr>
          <p:cNvPr id="7" name="6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Debido a la enorme afluencia de visitantes que solo entraban a curiosear, en la actualidad, para poder visitar la librería hay que pagar 10 euros, que se te descuentan si finalmente decides comprar un libro (vas a querer hacerlo, porque tienen ediciones especiales preciosas en un montón de idiomas).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gallery dir="l"/>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1+#ppt_w/2"/>
                                          </p:val>
                                        </p:tav>
                                        <p:tav tm="100000">
                                          <p:val>
                                            <p:strVal val="#ppt_x"/>
                                          </p:val>
                                        </p:tav>
                                      </p:tavLst>
                                    </p:anim>
                                    <p:anim calcmode="lin" valueType="num">
                                      <p:cBhvr additive="base">
                                        <p:cTn id="12" dur="5000" fill="hold"/>
                                        <p:tgtEl>
                                          <p:spTgt spid="5"/>
                                        </p:tgtEl>
                                        <p:attrNameLst>
                                          <p:attrName>ppt_y</p:attrName>
                                        </p:attrNameLst>
                                      </p:cBhvr>
                                      <p:tavLst>
                                        <p:tav tm="0">
                                          <p:val>
                                            <p:strVal val="#ppt_y"/>
                                          </p:val>
                                        </p:tav>
                                        <p:tav tm="100000">
                                          <p:val>
                                            <p:strVal val="#ppt_y"/>
                                          </p:val>
                                        </p:tav>
                                      </p:tavLst>
                                    </p:anim>
                                  </p:childTnLst>
                                </p:cTn>
                              </p:par>
                              <p:par>
                                <p:cTn id="13" presetID="8" presetClass="exit" presetSubtype="32" fill="hold" nodeType="withEffect">
                                  <p:stCondLst>
                                    <p:cond delay="0"/>
                                  </p:stCondLst>
                                  <p:childTnLst>
                                    <p:animEffect transition="out" filter="diamond(out)">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ywalls.com-5819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9155" name="4 CuadroTexto"/>
          <p:cNvSpPr txBox="1">
            <a:spLocks noChangeArrowheads="1"/>
          </p:cNvSpPr>
          <p:nvPr/>
        </p:nvSpPr>
        <p:spPr bwMode="auto">
          <a:xfrm>
            <a:off x="3571875" y="6072188"/>
            <a:ext cx="5000625" cy="369887"/>
          </a:xfrm>
          <a:prstGeom prst="rect">
            <a:avLst/>
          </a:prstGeom>
          <a:noFill/>
          <a:ln w="9525">
            <a:noFill/>
            <a:miter lim="800000"/>
            <a:headEnd/>
            <a:tailEnd/>
          </a:ln>
        </p:spPr>
        <p:txBody>
          <a:bodyPr>
            <a:spAutoFit/>
          </a:bodyPr>
          <a:lstStyle/>
          <a:p>
            <a:endParaRPr lang="es-ES">
              <a:solidFill>
                <a:schemeClr val="bg1"/>
              </a:solidFill>
              <a:latin typeface="Calibri" pitchFamily="34" charset="0"/>
            </a:endParaRPr>
          </a:p>
        </p:txBody>
      </p:sp>
      <p:pic>
        <p:nvPicPr>
          <p:cNvPr id="6" name="5 Imagen" descr="anywalls.com-5819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7" name="6 Imagen" descr="anywalls.com-5819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95536"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interior puedes ver altas estanterías de madera, una preciosa escalera roja en el centro que se lleva todo el protagonismo, un suelo impresionante, un techo que aunque parece una preciosa madera tallada, en realidad es yeso, y unas vidrieras en los cristales. Todo esto convierte a la librería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en una librería única en el mundo.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gallery dir="l"/>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5000"/>
                                        <p:tgtEl>
                                          <p:spTgt spid="7"/>
                                        </p:tgtEl>
                                      </p:cBhvr>
                                    </p:animEffect>
                                  </p:childTnLst>
                                </p:cTn>
                              </p:par>
                              <p:par>
                                <p:cTn id="19" presetID="17"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fltVal val="0"/>
                                          </p:val>
                                        </p:tav>
                                        <p:tav tm="100000">
                                          <p:val>
                                            <p:strVal val="#ppt_w"/>
                                          </p:val>
                                        </p:tav>
                                      </p:tavLst>
                                    </p:anim>
                                    <p:anim calcmode="lin" valueType="num">
                                      <p:cBhvr>
                                        <p:cTn id="22" dur="5000" fill="hold"/>
                                        <p:tgtEl>
                                          <p:spTgt spid="6"/>
                                        </p:tgtEl>
                                        <p:attrNameLst>
                                          <p:attrName>ppt_h</p:attrName>
                                        </p:attrNameLst>
                                      </p:cBhvr>
                                      <p:tavLst>
                                        <p:tav tm="0">
                                          <p:val>
                                            <p:strVal val="#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J Sans titre 13"/>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8196" name="Picture 4" descr="J Sans titre 13"/>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081636"/>
            <a:ext cx="8496944" cy="1477328"/>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Harry Potter y la librería </a:t>
            </a:r>
            <a:r>
              <a:rPr lang="es-ES" b="1" i="1" dirty="0" err="1" smtClean="0">
                <a:effectLst>
                  <a:glow rad="101600">
                    <a:srgbClr val="C00000">
                      <a:alpha val="60000"/>
                    </a:srgbClr>
                  </a:glow>
                  <a:outerShdw blurRad="38100" dist="38100" dir="2700000" algn="tl">
                    <a:srgbClr val="000000">
                      <a:alpha val="43137"/>
                    </a:srgbClr>
                  </a:outerShdw>
                </a:effectLst>
              </a:rPr>
              <a:t>Lello</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Si eres fan de Harry Potter seguro que no necesitas que te cuente por qué esta librería es tan famosa, pero dicen que J.K. </a:t>
            </a:r>
            <a:r>
              <a:rPr lang="es-ES" i="1" dirty="0" err="1" smtClean="0">
                <a:effectLst>
                  <a:glow rad="101600">
                    <a:srgbClr val="C00000">
                      <a:alpha val="60000"/>
                    </a:srgbClr>
                  </a:glow>
                  <a:outerShdw blurRad="38100" dist="38100" dir="2700000" algn="tl">
                    <a:srgbClr val="000000">
                      <a:alpha val="43137"/>
                    </a:srgbClr>
                  </a:outerShdw>
                </a:effectLst>
              </a:rPr>
              <a:t>Rowling</a:t>
            </a:r>
            <a:r>
              <a:rPr lang="es-ES" i="1" dirty="0" smtClean="0">
                <a:effectLst>
                  <a:glow rad="101600">
                    <a:srgbClr val="C00000">
                      <a:alpha val="60000"/>
                    </a:srgbClr>
                  </a:glow>
                  <a:outerShdw blurRad="38100" dist="38100" dir="2700000" algn="tl">
                    <a:srgbClr val="000000">
                      <a:alpha val="43137"/>
                    </a:srgbClr>
                  </a:outerShdw>
                </a:effectLst>
              </a:rPr>
              <a:t>, la autora de los libros, que vivió en Oporto durante una época de su vida (entre 1991 y 1993), se inspiró en ella para crear las escaleras cambiantes de </a:t>
            </a:r>
            <a:r>
              <a:rPr lang="es-ES" i="1" dirty="0" err="1" smtClean="0">
                <a:effectLst>
                  <a:glow rad="101600">
                    <a:srgbClr val="C00000">
                      <a:alpha val="60000"/>
                    </a:srgbClr>
                  </a:glow>
                  <a:outerShdw blurRad="38100" dist="38100" dir="2700000" algn="tl">
                    <a:srgbClr val="000000">
                      <a:alpha val="43137"/>
                    </a:srgbClr>
                  </a:outerShdw>
                </a:effectLst>
              </a:rPr>
              <a:t>Hogwarts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gallery dir="l"/>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xit" presetSubtype="0" fill="hold" nodeType="withEffect">
                                  <p:stCondLst>
                                    <p:cond delay="0"/>
                                  </p:stCondLst>
                                  <p:childTnLst>
                                    <p:animEffect transition="out" filter="fade">
                                      <p:cBhvr>
                                        <p:cTn id="6" dur="5000" accel="50000">
                                          <p:stCondLst>
                                            <p:cond delay="0"/>
                                          </p:stCondLst>
                                        </p:cTn>
                                        <p:tgtEl>
                                          <p:spTgt spid="8195"/>
                                        </p:tgtEl>
                                      </p:cBhvr>
                                    </p:animEffect>
                                    <p:anim calcmode="lin" valueType="num">
                                      <p:cBhvr>
                                        <p:cTn id="7" dur="2500" accel="50000">
                                          <p:stCondLst>
                                            <p:cond delay="0"/>
                                          </p:stCondLst>
                                        </p:cTn>
                                        <p:tgtEl>
                                          <p:spTgt spid="8195"/>
                                        </p:tgtEl>
                                        <p:attrNameLst>
                                          <p:attrName>ppt_y</p:attrName>
                                        </p:attrNameLst>
                                      </p:cBhvr>
                                      <p:tavLst>
                                        <p:tav tm="0">
                                          <p:val>
                                            <p:strVal val="ppt_y"/>
                                          </p:val>
                                        </p:tav>
                                        <p:tav tm="100000">
                                          <p:val>
                                            <p:strVal val="ppt_y+.1"/>
                                          </p:val>
                                        </p:tav>
                                      </p:tavLst>
                                    </p:anim>
                                    <p:anim calcmode="lin" valueType="num">
                                      <p:cBhvr>
                                        <p:cTn id="8" dur="2500" decel="50000">
                                          <p:stCondLst>
                                            <p:cond delay="2500"/>
                                          </p:stCondLst>
                                        </p:cTn>
                                        <p:tgtEl>
                                          <p:spTgt spid="8195"/>
                                        </p:tgtEl>
                                        <p:attrNameLst>
                                          <p:attrName>ppt_y</p:attrName>
                                        </p:attrNameLst>
                                      </p:cBhvr>
                                      <p:tavLst>
                                        <p:tav tm="0">
                                          <p:val>
                                            <p:strVal val="ppt_y"/>
                                          </p:val>
                                        </p:tav>
                                        <p:tav tm="100000">
                                          <p:val>
                                            <p:strVal val="ppt_y-.1"/>
                                          </p:val>
                                        </p:tav>
                                      </p:tavLst>
                                    </p:anim>
                                    <p:anim calcmode="lin" valueType="num">
                                      <p:cBhvr>
                                        <p:cTn id="9" dur="2500" accel="50000">
                                          <p:stCondLst>
                                            <p:cond delay="2500"/>
                                          </p:stCondLst>
                                        </p:cTn>
                                        <p:tgtEl>
                                          <p:spTgt spid="8195"/>
                                        </p:tgtEl>
                                        <p:attrNameLst>
                                          <p:attrName>ppt_x</p:attrName>
                                        </p:attrNameLst>
                                      </p:cBhvr>
                                      <p:tavLst>
                                        <p:tav tm="0">
                                          <p:val>
                                            <p:strVal val="ppt_x"/>
                                          </p:val>
                                        </p:tav>
                                        <p:tav tm="100000">
                                          <p:val>
                                            <p:strVal val="ppt_x+.4"/>
                                          </p:val>
                                        </p:tav>
                                      </p:tavLst>
                                    </p:anim>
                                    <p:anim calcmode="lin" valueType="num">
                                      <p:cBhvr>
                                        <p:cTn id="10" dur="5000"/>
                                        <p:tgtEl>
                                          <p:spTgt spid="8195"/>
                                        </p:tgtEl>
                                        <p:attrNameLst>
                                          <p:attrName>ppt_h</p:attrName>
                                        </p:attrNameLst>
                                      </p:cBhvr>
                                      <p:tavLst>
                                        <p:tav tm="0">
                                          <p:val>
                                            <p:strVal val="ppt_h"/>
                                          </p:val>
                                        </p:tav>
                                        <p:tav tm="100000">
                                          <p:val>
                                            <p:strVal val="ppt_h"/>
                                          </p:val>
                                        </p:tav>
                                      </p:tavLst>
                                    </p:anim>
                                    <p:anim calcmode="lin" valueType="num">
                                      <p:cBhvr>
                                        <p:cTn id="11" dur="2500" accel="50000">
                                          <p:stCondLst>
                                            <p:cond delay="0"/>
                                          </p:stCondLst>
                                        </p:cTn>
                                        <p:tgtEl>
                                          <p:spTgt spid="8195"/>
                                        </p:tgtEl>
                                        <p:attrNameLst>
                                          <p:attrName>ppt_w</p:attrName>
                                        </p:attrNameLst>
                                      </p:cBhvr>
                                      <p:tavLst>
                                        <p:tav tm="0">
                                          <p:val>
                                            <p:strVal val="ppt_w"/>
                                          </p:val>
                                        </p:tav>
                                        <p:tav tm="100000">
                                          <p:val>
                                            <p:strVal val="ppt_w*.05"/>
                                          </p:val>
                                        </p:tav>
                                      </p:tavLst>
                                    </p:anim>
                                    <p:anim calcmode="lin" valueType="num">
                                      <p:cBhvr>
                                        <p:cTn id="12" dur="2500" decel="50000">
                                          <p:stCondLst>
                                            <p:cond delay="2500"/>
                                          </p:stCondLst>
                                        </p:cTn>
                                        <p:tgtEl>
                                          <p:spTgt spid="8195"/>
                                        </p:tgtEl>
                                        <p:attrNameLst>
                                          <p:attrName>ppt_w</p:attrName>
                                        </p:attrNameLst>
                                      </p:cBhvr>
                                      <p:tavLst>
                                        <p:tav tm="0">
                                          <p:val>
                                            <p:strVal val="ppt_w"/>
                                          </p:val>
                                        </p:tav>
                                        <p:tav tm="100000">
                                          <p:val>
                                            <p:strVal val="ppt_w/.05"/>
                                          </p:val>
                                        </p:tav>
                                      </p:tavLst>
                                    </p:anim>
                                    <p:anim calcmode="lin" valueType="num">
                                      <p:cBhvr>
                                        <p:cTn id="13" dur="2500" accel="50000">
                                          <p:stCondLst>
                                            <p:cond delay="2500"/>
                                          </p:stCondLst>
                                        </p:cTn>
                                        <p:tgtEl>
                                          <p:spTgt spid="8195"/>
                                        </p:tgtEl>
                                        <p:attrNameLst>
                                          <p:attrName>style.rotation</p:attrName>
                                        </p:attrNameLst>
                                      </p:cBhvr>
                                      <p:tavLst>
                                        <p:tav tm="0">
                                          <p:val>
                                            <p:fltVal val="0"/>
                                          </p:val>
                                        </p:tav>
                                        <p:tav tm="100000">
                                          <p:val>
                                            <p:fltVal val="-90"/>
                                          </p:val>
                                        </p:tav>
                                      </p:tavLst>
                                    </p:anim>
                                    <p:set>
                                      <p:cBhvr>
                                        <p:cTn id="14" dur="1" fill="hold">
                                          <p:stCondLst>
                                            <p:cond delay="4999"/>
                                          </p:stCondLst>
                                        </p:cTn>
                                        <p:tgtEl>
                                          <p:spTgt spid="8195"/>
                                        </p:tgtEl>
                                        <p:attrNameLst>
                                          <p:attrName>style.visibility</p:attrName>
                                        </p:attrNameLst>
                                      </p:cBhvr>
                                      <p:to>
                                        <p:strVal val="hidden"/>
                                      </p:to>
                                    </p:se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8196"/>
                                        </p:tgtEl>
                                        <p:attrNameLst>
                                          <p:attrName>style.visibility</p:attrName>
                                        </p:attrNameLst>
                                      </p:cBhvr>
                                      <p:to>
                                        <p:strVal val="visible"/>
                                      </p:to>
                                    </p:set>
                                    <p:anim calcmode="lin" valueType="num">
                                      <p:cBhvr>
                                        <p:cTn id="17" dur="5000" fill="hold"/>
                                        <p:tgtEl>
                                          <p:spTgt spid="8196"/>
                                        </p:tgtEl>
                                        <p:attrNameLst>
                                          <p:attrName>ppt_x</p:attrName>
                                        </p:attrNameLst>
                                      </p:cBhvr>
                                      <p:tavLst>
                                        <p:tav tm="0">
                                          <p:val>
                                            <p:strVal val="#ppt_x-.2"/>
                                          </p:val>
                                        </p:tav>
                                        <p:tav tm="100000">
                                          <p:val>
                                            <p:strVal val="#ppt_x"/>
                                          </p:val>
                                        </p:tav>
                                      </p:tavLst>
                                    </p:anim>
                                    <p:anim calcmode="lin" valueType="num">
                                      <p:cBhvr>
                                        <p:cTn id="18" dur="5000" fill="hold"/>
                                        <p:tgtEl>
                                          <p:spTgt spid="8196"/>
                                        </p:tgtEl>
                                        <p:attrNameLst>
                                          <p:attrName>ppt_y</p:attrName>
                                        </p:attrNameLst>
                                      </p:cBhvr>
                                      <p:tavLst>
                                        <p:tav tm="0">
                                          <p:val>
                                            <p:strVal val="#ppt_y"/>
                                          </p:val>
                                        </p:tav>
                                        <p:tav tm="100000">
                                          <p:val>
                                            <p:strVal val="#ppt_y"/>
                                          </p:val>
                                        </p:tav>
                                      </p:tavLst>
                                    </p:anim>
                                    <p:animEffect transition="in" filter="wipe(right)" prLst="gradientSize: 0.1">
                                      <p:cBhvr>
                                        <p:cTn id="19" dur="5000"/>
                                        <p:tgtEl>
                                          <p:spTgt spid="8196"/>
                                        </p:tgtEl>
                                      </p:cBhvr>
                                    </p:animEffect>
                                  </p:childTnLst>
                                </p:cTn>
                              </p:par>
                              <p:par>
                                <p:cTn id="20" presetID="31" presetClass="entr" presetSubtype="0" fill="hold" nodeType="withEffect">
                                  <p:stCondLst>
                                    <p:cond delay="0"/>
                                  </p:stCondLst>
                                  <p:iterate type="lt">
                                    <p:tmPct val="5000"/>
                                  </p:iterate>
                                  <p:childTnLst>
                                    <p:set>
                                      <p:cBhvr>
                                        <p:cTn id="21" dur="1" fill="hold">
                                          <p:stCondLst>
                                            <p:cond delay="0"/>
                                          </p:stCondLst>
                                        </p:cTn>
                                        <p:tgtEl>
                                          <p:spTgt spid="8196"/>
                                        </p:tgtEl>
                                        <p:attrNameLst>
                                          <p:attrName>style.visibility</p:attrName>
                                        </p:attrNameLst>
                                      </p:cBhvr>
                                      <p:to>
                                        <p:strVal val="visible"/>
                                      </p:to>
                                    </p:set>
                                    <p:anim calcmode="lin" valueType="num">
                                      <p:cBhvr>
                                        <p:cTn id="22" dur="5000" fill="hold"/>
                                        <p:tgtEl>
                                          <p:spTgt spid="8196"/>
                                        </p:tgtEl>
                                        <p:attrNameLst>
                                          <p:attrName>ppt_w</p:attrName>
                                        </p:attrNameLst>
                                      </p:cBhvr>
                                      <p:tavLst>
                                        <p:tav tm="0">
                                          <p:val>
                                            <p:fltVal val="0"/>
                                          </p:val>
                                        </p:tav>
                                        <p:tav tm="100000">
                                          <p:val>
                                            <p:strVal val="#ppt_w"/>
                                          </p:val>
                                        </p:tav>
                                      </p:tavLst>
                                    </p:anim>
                                    <p:anim calcmode="lin" valueType="num">
                                      <p:cBhvr>
                                        <p:cTn id="23" dur="5000" fill="hold"/>
                                        <p:tgtEl>
                                          <p:spTgt spid="8196"/>
                                        </p:tgtEl>
                                        <p:attrNameLst>
                                          <p:attrName>ppt_h</p:attrName>
                                        </p:attrNameLst>
                                      </p:cBhvr>
                                      <p:tavLst>
                                        <p:tav tm="0">
                                          <p:val>
                                            <p:fltVal val="0"/>
                                          </p:val>
                                        </p:tav>
                                        <p:tav tm="100000">
                                          <p:val>
                                            <p:strVal val="#ppt_h"/>
                                          </p:val>
                                        </p:tav>
                                      </p:tavLst>
                                    </p:anim>
                                    <p:anim calcmode="lin" valueType="num">
                                      <p:cBhvr>
                                        <p:cTn id="24" dur="5000" fill="hold"/>
                                        <p:tgtEl>
                                          <p:spTgt spid="8196"/>
                                        </p:tgtEl>
                                        <p:attrNameLst>
                                          <p:attrName>style.rotation</p:attrName>
                                        </p:attrNameLst>
                                      </p:cBhvr>
                                      <p:tavLst>
                                        <p:tav tm="0">
                                          <p:val>
                                            <p:fltVal val="90"/>
                                          </p:val>
                                        </p:tav>
                                        <p:tav tm="100000">
                                          <p:val>
                                            <p:fltVal val="0"/>
                                          </p:val>
                                        </p:tav>
                                      </p:tavLst>
                                    </p:anim>
                                    <p:animEffect transition="in" filter="fade">
                                      <p:cBhvr>
                                        <p:cTn id="25" dur="5000"/>
                                        <p:tgtEl>
                                          <p:spTgt spid="819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Park_razvlechenij_Ferrari_World_4.jpg"/>
          <p:cNvPicPr>
            <a:picLocks noGrp="1" noChangeAspect="1"/>
          </p:cNvPicPr>
          <p:nvPr>
            <p:ph idx="1"/>
          </p:nvPr>
        </p:nvPicPr>
        <p:blipFill>
          <a:blip r:embed="rId2" cstate="print"/>
          <a:stretch>
            <a:fillRect/>
          </a:stretch>
        </p:blipFill>
        <p:spPr>
          <a:xfrm>
            <a:off x="-612576" y="0"/>
            <a:ext cx="10225136" cy="5715000"/>
          </a:xfrm>
        </p:spPr>
      </p:pic>
      <p:pic>
        <p:nvPicPr>
          <p:cNvPr id="5" name="3 Marcador de contenido" descr="Park_razvlechenij_Ferrari_World_4.jpg"/>
          <p:cNvPicPr>
            <a:picLocks noChangeAspect="1"/>
          </p:cNvPicPr>
          <p:nvPr/>
        </p:nvPicPr>
        <p:blipFill>
          <a:blip r:embed="rId2" cstate="print"/>
          <a:stretch>
            <a:fillRect/>
          </a:stretch>
        </p:blipFill>
        <p:spPr bwMode="auto">
          <a:xfrm>
            <a:off x="-612576" y="0"/>
            <a:ext cx="10225136" cy="5715000"/>
          </a:xfrm>
          <a:prstGeom prst="rect">
            <a:avLst/>
          </a:prstGeom>
          <a:noFill/>
          <a:ln w="9525">
            <a:noFill/>
            <a:miter lim="800000"/>
            <a:headEnd/>
            <a:tailEnd/>
          </a:ln>
        </p:spPr>
      </p:pic>
      <p:sp>
        <p:nvSpPr>
          <p:cNvPr id="6" name="5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historia de JK </a:t>
            </a:r>
            <a:r>
              <a:rPr lang="es-ES" i="1" dirty="0" err="1" smtClean="0">
                <a:effectLst>
                  <a:glow rad="101600">
                    <a:srgbClr val="C00000">
                      <a:alpha val="60000"/>
                    </a:srgbClr>
                  </a:glow>
                  <a:outerShdw blurRad="38100" dist="38100" dir="2700000" algn="tl">
                    <a:srgbClr val="000000">
                      <a:alpha val="43137"/>
                    </a:srgbClr>
                  </a:outerShdw>
                </a:effectLst>
              </a:rPr>
              <a:t>Rowling</a:t>
            </a:r>
            <a:r>
              <a:rPr lang="es-ES" i="1" dirty="0" smtClean="0">
                <a:effectLst>
                  <a:glow rad="101600">
                    <a:srgbClr val="C00000">
                      <a:alpha val="60000"/>
                    </a:srgbClr>
                  </a:glow>
                  <a:outerShdw blurRad="38100" dist="38100" dir="2700000" algn="tl">
                    <a:srgbClr val="000000">
                      <a:alpha val="43137"/>
                    </a:srgbClr>
                  </a:outerShdw>
                </a:effectLst>
              </a:rPr>
              <a:t> con Oporto está llena de idas y venidas, aunque es una realidad que vivió en la ciudad durante dos años porque estuvo casada con un portugués. En ese momento, Harry Potter todavía no había salido a la luz y ella se dedicaba a dar clases de inglés en una academia.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gallery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77" name="Picture 33" descr="223138572_b4e0c2e697_om1"/>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179" name="Picture 35" descr="0520m"/>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muchos años la ciudad ha ‘aprovechado’ para expandir rumores sobre cómo </a:t>
            </a:r>
            <a:r>
              <a:rPr lang="es-ES" i="1" dirty="0" err="1" smtClean="0">
                <a:effectLst>
                  <a:glow rad="101600">
                    <a:srgbClr val="C00000">
                      <a:alpha val="60000"/>
                    </a:srgbClr>
                  </a:glow>
                  <a:outerShdw blurRad="38100" dist="38100" dir="2700000" algn="tl">
                    <a:srgbClr val="000000">
                      <a:alpha val="43137"/>
                    </a:srgbClr>
                  </a:outerShdw>
                </a:effectLst>
              </a:rPr>
              <a:t>Rowling</a:t>
            </a:r>
            <a:r>
              <a:rPr lang="es-ES" i="1" dirty="0" smtClean="0">
                <a:effectLst>
                  <a:glow rad="101600">
                    <a:srgbClr val="C00000">
                      <a:alpha val="60000"/>
                    </a:srgbClr>
                  </a:glow>
                  <a:outerShdw blurRad="38100" dist="38100" dir="2700000" algn="tl">
                    <a:srgbClr val="000000">
                      <a:alpha val="43137"/>
                    </a:srgbClr>
                  </a:outerShdw>
                </a:effectLst>
              </a:rPr>
              <a:t> se había inspirado en diferentes ubicaciones de la ciudad para la saga literaria: que si las escaleras de </a:t>
            </a:r>
            <a:r>
              <a:rPr lang="es-ES" i="1" dirty="0" err="1" smtClean="0">
                <a:effectLst>
                  <a:glow rad="101600">
                    <a:srgbClr val="C00000">
                      <a:alpha val="60000"/>
                    </a:srgbClr>
                  </a:glow>
                  <a:outerShdw blurRad="38100" dist="38100" dir="2700000" algn="tl">
                    <a:srgbClr val="000000">
                      <a:alpha val="43137"/>
                    </a:srgbClr>
                  </a:outerShdw>
                </a:effectLst>
              </a:rPr>
              <a:t>Hogwarts</a:t>
            </a:r>
            <a:r>
              <a:rPr lang="es-ES" i="1" dirty="0" smtClean="0">
                <a:effectLst>
                  <a:glow rad="101600">
                    <a:srgbClr val="C00000">
                      <a:alpha val="60000"/>
                    </a:srgbClr>
                  </a:glow>
                  <a:outerShdw blurRad="38100" dist="38100" dir="2700000" algn="tl">
                    <a:srgbClr val="000000">
                      <a:alpha val="43137"/>
                    </a:srgbClr>
                  </a:outerShdw>
                </a:effectLst>
              </a:rPr>
              <a:t> están inspiradas en las de la librería </a:t>
            </a:r>
            <a:r>
              <a:rPr lang="es-ES" i="1" dirty="0" err="1" smtClean="0">
                <a:effectLst>
                  <a:glow rad="101600">
                    <a:srgbClr val="C00000">
                      <a:alpha val="60000"/>
                    </a:srgbClr>
                  </a:glow>
                  <a:outerShdw blurRad="38100" dist="38100" dir="2700000" algn="tl">
                    <a:srgbClr val="000000">
                      <a:alpha val="43137"/>
                    </a:srgbClr>
                  </a:outerShdw>
                </a:effectLst>
              </a:rPr>
              <a:t>Lello</a:t>
            </a:r>
            <a:r>
              <a:rPr lang="es-ES" i="1" dirty="0" smtClean="0">
                <a:effectLst>
                  <a:glow rad="101600">
                    <a:srgbClr val="C00000">
                      <a:alpha val="60000"/>
                    </a:srgbClr>
                  </a:glow>
                  <a:outerShdw blurRad="38100" dist="38100" dir="2700000" algn="tl">
                    <a:srgbClr val="000000">
                      <a:alpha val="43137"/>
                    </a:srgbClr>
                  </a:outerShdw>
                </a:effectLst>
              </a:rPr>
              <a:t> e </a:t>
            </a:r>
            <a:r>
              <a:rPr lang="es-ES" i="1" dirty="0" err="1" smtClean="0">
                <a:effectLst>
                  <a:glow rad="101600">
                    <a:srgbClr val="C00000">
                      <a:alpha val="60000"/>
                    </a:srgbClr>
                  </a:glow>
                  <a:outerShdw blurRad="38100" dist="38100" dir="2700000" algn="tl">
                    <a:srgbClr val="000000">
                      <a:alpha val="43137"/>
                    </a:srgbClr>
                  </a:outerShdw>
                </a:effectLst>
              </a:rPr>
              <a:t>Irmao</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gallery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6177"/>
                                        </p:tgtEl>
                                        <p:attrNameLst>
                                          <p:attrName>ppt_w</p:attrName>
                                        </p:attrNameLst>
                                      </p:cBhvr>
                                      <p:tavLst>
                                        <p:tav tm="0">
                                          <p:val>
                                            <p:strVal val="ppt_w"/>
                                          </p:val>
                                        </p:tav>
                                        <p:tav tm="100000">
                                          <p:val>
                                            <p:fltVal val="0"/>
                                          </p:val>
                                        </p:tav>
                                      </p:tavLst>
                                    </p:anim>
                                    <p:anim calcmode="lin" valueType="num">
                                      <p:cBhvr>
                                        <p:cTn id="7" dur="5000"/>
                                        <p:tgtEl>
                                          <p:spTgt spid="6177"/>
                                        </p:tgtEl>
                                        <p:attrNameLst>
                                          <p:attrName>ppt_h</p:attrName>
                                        </p:attrNameLst>
                                      </p:cBhvr>
                                      <p:tavLst>
                                        <p:tav tm="0">
                                          <p:val>
                                            <p:strVal val="ppt_h"/>
                                          </p:val>
                                        </p:tav>
                                        <p:tav tm="100000">
                                          <p:val>
                                            <p:strVal val="ppt_h"/>
                                          </p:val>
                                        </p:tav>
                                      </p:tavLst>
                                    </p:anim>
                                    <p:set>
                                      <p:cBhvr>
                                        <p:cTn id="8" dur="1" fill="hold">
                                          <p:stCondLst>
                                            <p:cond delay="4999"/>
                                          </p:stCondLst>
                                        </p:cTn>
                                        <p:tgtEl>
                                          <p:spTgt spid="6177"/>
                                        </p:tgtEl>
                                        <p:attrNameLst>
                                          <p:attrName>style.visibility</p:attrName>
                                        </p:attrNameLst>
                                      </p:cBhvr>
                                      <p:to>
                                        <p:strVal val="hidden"/>
                                      </p:to>
                                    </p:set>
                                  </p:childTnLst>
                                </p:cTn>
                              </p:par>
                              <p:par>
                                <p:cTn id="9" presetID="17" presetClass="entr" presetSubtype="10" fill="hold" nodeType="withEffect">
                                  <p:stCondLst>
                                    <p:cond delay="0"/>
                                  </p:stCondLst>
                                  <p:childTnLst>
                                    <p:set>
                                      <p:cBhvr>
                                        <p:cTn id="10" dur="1" fill="hold">
                                          <p:stCondLst>
                                            <p:cond delay="0"/>
                                          </p:stCondLst>
                                        </p:cTn>
                                        <p:tgtEl>
                                          <p:spTgt spid="6179"/>
                                        </p:tgtEl>
                                        <p:attrNameLst>
                                          <p:attrName>style.visibility</p:attrName>
                                        </p:attrNameLst>
                                      </p:cBhvr>
                                      <p:to>
                                        <p:strVal val="visible"/>
                                      </p:to>
                                    </p:set>
                                    <p:anim calcmode="lin" valueType="num">
                                      <p:cBhvr>
                                        <p:cTn id="11" dur="5000" fill="hold"/>
                                        <p:tgtEl>
                                          <p:spTgt spid="6179"/>
                                        </p:tgtEl>
                                        <p:attrNameLst>
                                          <p:attrName>ppt_w</p:attrName>
                                        </p:attrNameLst>
                                      </p:cBhvr>
                                      <p:tavLst>
                                        <p:tav tm="0">
                                          <p:val>
                                            <p:fltVal val="0"/>
                                          </p:val>
                                        </p:tav>
                                        <p:tav tm="100000">
                                          <p:val>
                                            <p:strVal val="#ppt_w"/>
                                          </p:val>
                                        </p:tav>
                                      </p:tavLst>
                                    </p:anim>
                                    <p:anim calcmode="lin" valueType="num">
                                      <p:cBhvr>
                                        <p:cTn id="12" dur="5000" fill="hold"/>
                                        <p:tgtEl>
                                          <p:spTgt spid="6179"/>
                                        </p:tgtEl>
                                        <p:attrNameLst>
                                          <p:attrName>ppt_h</p:attrName>
                                        </p:attrNameLst>
                                      </p:cBhvr>
                                      <p:tavLst>
                                        <p:tav tm="0">
                                          <p:val>
                                            <p:strVal val="#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179"/>
                                        </p:tgtEl>
                                        <p:attrNameLst>
                                          <p:attrName>style.visibility</p:attrName>
                                        </p:attrNameLst>
                                      </p:cBhvr>
                                      <p:to>
                                        <p:strVal val="visible"/>
                                      </p:to>
                                    </p:set>
                                    <p:animEffect transition="in" filter="diamond(in)">
                                      <p:cBhvr>
                                        <p:cTn id="15" dur="5000"/>
                                        <p:tgtEl>
                                          <p:spTgt spid="6179"/>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Junior_GT.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1024px-Junior_GT.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si escribía en el famoso Café </a:t>
            </a:r>
            <a:r>
              <a:rPr lang="es-ES" i="1" dirty="0" err="1" smtClean="0">
                <a:effectLst>
                  <a:glow rad="101600">
                    <a:srgbClr val="C00000">
                      <a:alpha val="60000"/>
                    </a:srgbClr>
                  </a:glow>
                  <a:outerShdw blurRad="38100" dist="38100" dir="2700000" algn="tl">
                    <a:srgbClr val="000000">
                      <a:alpha val="43137"/>
                    </a:srgbClr>
                  </a:outerShdw>
                </a:effectLst>
              </a:rPr>
              <a:t>Majestic</a:t>
            </a:r>
            <a:r>
              <a:rPr lang="es-ES" i="1" dirty="0" smtClean="0">
                <a:effectLst>
                  <a:glow rad="101600">
                    <a:srgbClr val="C00000">
                      <a:alpha val="60000"/>
                    </a:srgbClr>
                  </a:glow>
                  <a:outerShdw blurRad="38100" dist="38100" dir="2700000" algn="tl">
                    <a:srgbClr val="000000">
                      <a:alpha val="43137"/>
                    </a:srgbClr>
                  </a:outerShdw>
                </a:effectLst>
              </a:rPr>
              <a:t>, que si </a:t>
            </a:r>
            <a:r>
              <a:rPr lang="es-ES" i="1" dirty="0" err="1" smtClean="0">
                <a:effectLst>
                  <a:glow rad="101600">
                    <a:srgbClr val="C00000">
                      <a:alpha val="60000"/>
                    </a:srgbClr>
                  </a:glow>
                  <a:outerShdw blurRad="38100" dist="38100" dir="2700000" algn="tl">
                    <a:srgbClr val="000000">
                      <a:alpha val="43137"/>
                    </a:srgbClr>
                  </a:outerShdw>
                </a:effectLst>
              </a:rPr>
              <a:t>Slytherin</a:t>
            </a:r>
            <a:r>
              <a:rPr lang="es-ES" i="1" dirty="0" smtClean="0">
                <a:effectLst>
                  <a:glow rad="101600">
                    <a:srgbClr val="C00000">
                      <a:alpha val="60000"/>
                    </a:srgbClr>
                  </a:glow>
                  <a:outerShdw blurRad="38100" dist="38100" dir="2700000" algn="tl">
                    <a:srgbClr val="000000">
                      <a:alpha val="43137"/>
                    </a:srgbClr>
                  </a:outerShdw>
                </a:effectLst>
              </a:rPr>
              <a:t> se llamaba Salazar por el dictador portugués, que si la librería sirvió de inspiración para el despacho de </a:t>
            </a:r>
            <a:r>
              <a:rPr lang="es-ES" i="1" dirty="0" err="1" smtClean="0">
                <a:effectLst>
                  <a:glow rad="101600">
                    <a:srgbClr val="C00000">
                      <a:alpha val="60000"/>
                    </a:srgbClr>
                  </a:glow>
                  <a:outerShdw blurRad="38100" dist="38100" dir="2700000" algn="tl">
                    <a:srgbClr val="000000">
                      <a:alpha val="43137"/>
                    </a:srgbClr>
                  </a:outerShdw>
                </a:effectLst>
              </a:rPr>
              <a:t>Dumbledore</a:t>
            </a:r>
            <a:r>
              <a:rPr lang="es-ES" i="1" dirty="0" smtClean="0">
                <a:effectLst>
                  <a:glow rad="101600">
                    <a:srgbClr val="C00000">
                      <a:alpha val="60000"/>
                    </a:srgbClr>
                  </a:glow>
                  <a:outerShdw blurRad="38100" dist="38100" dir="2700000" algn="tl">
                    <a:srgbClr val="000000">
                      <a:alpha val="43137"/>
                    </a:srgbClr>
                  </a:outerShdw>
                </a:effectLst>
              </a:rPr>
              <a:t> o para </a:t>
            </a:r>
            <a:r>
              <a:rPr lang="es-ES" i="1" dirty="0" err="1" smtClean="0">
                <a:effectLst>
                  <a:glow rad="101600">
                    <a:srgbClr val="C00000">
                      <a:alpha val="60000"/>
                    </a:srgbClr>
                  </a:glow>
                  <a:outerShdw blurRad="38100" dist="38100" dir="2700000" algn="tl">
                    <a:srgbClr val="000000">
                      <a:alpha val="43137"/>
                    </a:srgbClr>
                  </a:outerShdw>
                </a:effectLst>
              </a:rPr>
              <a:t>Flourish</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Blotts</a:t>
            </a:r>
            <a:r>
              <a:rPr lang="es-ES" i="1" dirty="0" smtClean="0">
                <a:effectLst>
                  <a:glow rad="101600">
                    <a:srgbClr val="C00000">
                      <a:alpha val="60000"/>
                    </a:srgbClr>
                  </a:glow>
                  <a:outerShdw blurRad="38100" dist="38100" dir="2700000" algn="tl">
                    <a:srgbClr val="000000">
                      <a:alpha val="43137"/>
                    </a:srgbClr>
                  </a:outerShdw>
                </a:effectLst>
              </a:rPr>
              <a:t>… Y así con un millón de cosas.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gallery dir="l"/>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2/3*#ppt_w"/>
                                          </p:val>
                                        </p:tav>
                                        <p:tav tm="100000">
                                          <p:val>
                                            <p:strVal val="#ppt_w"/>
                                          </p:val>
                                        </p:tav>
                                      </p:tavLst>
                                    </p:anim>
                                    <p:anim calcmode="lin" valueType="num">
                                      <p:cBhvr>
                                        <p:cTn id="8" dur="5000" fill="hold"/>
                                        <p:tgtEl>
                                          <p:spTgt spid="5"/>
                                        </p:tgtEl>
                                        <p:attrNameLst>
                                          <p:attrName>ppt_h</p:attrName>
                                        </p:attrNameLst>
                                      </p:cBhvr>
                                      <p:tavLst>
                                        <p:tav tm="0">
                                          <p:val>
                                            <p:strVal val="2/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5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orena de mi copl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1" name="10 Imagen" descr="la morena de mi copla.jpg"/>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2" name="11 Imagen" descr="la morena de mi copla.jpg"/>
          <p:cNvPicPr>
            <a:picLocks noChangeAspect="1"/>
          </p:cNvPicPr>
          <p:nvPr/>
        </p:nvPicPr>
        <p:blipFill>
          <a:blip r:embed="rId2" cstate="print"/>
          <a:srcRect l="50000" t="50000"/>
          <a:stretch>
            <a:fillRect/>
          </a:stretch>
        </p:blipFill>
        <p:spPr bwMode="auto">
          <a:xfrm>
            <a:off x="4572000" y="2857500"/>
            <a:ext cx="4572000" cy="2857501"/>
          </a:xfrm>
          <a:prstGeom prst="rect">
            <a:avLst/>
          </a:prstGeom>
          <a:noFill/>
          <a:ln w="9525">
            <a:noFill/>
            <a:miter lim="800000"/>
            <a:headEnd/>
            <a:tailEnd/>
          </a:ln>
        </p:spPr>
      </p:pic>
      <p:pic>
        <p:nvPicPr>
          <p:cNvPr id="13" name="12 Imagen" descr="la morena de mi copla.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4" name="13 Imagen" descr="la morena de mi copla.jpg"/>
          <p:cNvPicPr>
            <a:picLocks noChangeAspect="1"/>
          </p:cNvPicPr>
          <p:nvPr/>
        </p:nvPicPr>
        <p:blipFill>
          <a:blip r:embed="rId2" cstate="print"/>
          <a:srcRect t="50000" r="50000"/>
          <a:stretch>
            <a:fillRect/>
          </a:stretch>
        </p:blipFill>
        <p:spPr bwMode="auto">
          <a:xfrm>
            <a:off x="0" y="2857500"/>
            <a:ext cx="4572000" cy="2857501"/>
          </a:xfrm>
          <a:prstGeom prst="rect">
            <a:avLst/>
          </a:prstGeom>
          <a:noFill/>
          <a:ln w="9525">
            <a:noFill/>
            <a:miter lim="800000"/>
            <a:headEnd/>
            <a:tailEnd/>
          </a:ln>
        </p:spPr>
      </p:pic>
      <p:sp>
        <p:nvSpPr>
          <p:cNvPr id="7" name="6 CuadroTexto"/>
          <p:cNvSpPr txBox="1"/>
          <p:nvPr/>
        </p:nvSpPr>
        <p:spPr>
          <a:xfrm>
            <a:off x="251520" y="4369668"/>
            <a:ext cx="88924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¿Qué hay de verdad? Pues no lo sabemos a ciencia cierta, pero </a:t>
            </a:r>
            <a:r>
              <a:rPr lang="es-ES" i="1" dirty="0" err="1" smtClean="0">
                <a:effectLst>
                  <a:glow rad="101600">
                    <a:srgbClr val="C00000">
                      <a:alpha val="60000"/>
                    </a:srgbClr>
                  </a:glow>
                  <a:outerShdw blurRad="38100" dist="38100" dir="2700000" algn="tl">
                    <a:srgbClr val="000000">
                      <a:alpha val="43137"/>
                    </a:srgbClr>
                  </a:outerShdw>
                </a:effectLst>
              </a:rPr>
              <a:t>Rowling</a:t>
            </a:r>
            <a:r>
              <a:rPr lang="es-ES" i="1" dirty="0" smtClean="0">
                <a:effectLst>
                  <a:glow rad="101600">
                    <a:srgbClr val="C00000">
                      <a:alpha val="60000"/>
                    </a:srgbClr>
                  </a:glow>
                  <a:outerShdw blurRad="38100" dist="38100" dir="2700000" algn="tl">
                    <a:srgbClr val="000000">
                      <a:alpha val="43137"/>
                    </a:srgbClr>
                  </a:outerShdw>
                </a:effectLst>
              </a:rPr>
              <a:t> ya ha desmentido la parte de la librería y ha confirmado que escribía en el </a:t>
            </a:r>
            <a:r>
              <a:rPr lang="es-ES" i="1" dirty="0" err="1" smtClean="0">
                <a:effectLst>
                  <a:glow rad="101600">
                    <a:srgbClr val="C00000">
                      <a:alpha val="60000"/>
                    </a:srgbClr>
                  </a:glow>
                  <a:outerShdw blurRad="38100" dist="38100" dir="2700000" algn="tl">
                    <a:srgbClr val="000000">
                      <a:alpha val="43137"/>
                    </a:srgbClr>
                  </a:outerShdw>
                </a:effectLst>
              </a:rPr>
              <a:t>Majestic</a:t>
            </a:r>
            <a:r>
              <a:rPr lang="es-ES" i="1" dirty="0" smtClean="0">
                <a:effectLst>
                  <a:glow rad="101600">
                    <a:srgbClr val="C00000">
                      <a:alpha val="60000"/>
                    </a:srgbClr>
                  </a:glow>
                  <a:outerShdw blurRad="38100" dist="38100" dir="2700000" algn="tl">
                    <a:srgbClr val="000000">
                      <a:alpha val="43137"/>
                    </a:srgbClr>
                  </a:outerShdw>
                </a:effectLst>
              </a:rPr>
              <a:t>. No en la librería.  Aún así, es una realidad que la librería ha aprovechado la situación y tiene una sección entera de ediciones especiales de Harry Potter en varios idiomas.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7000">
        <p15:prstTrans prst="fallOve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14"/>
                                        </p:tgtEl>
                                      </p:cBhvr>
                                    </p:animEffect>
                                    <p:set>
                                      <p:cBhvr>
                                        <p:cTn id="16" dur="1" fill="hold">
                                          <p:stCondLst>
                                            <p:cond delay="4999"/>
                                          </p:stCondLst>
                                        </p:cTn>
                                        <p:tgtEl>
                                          <p:spTgt spid="14"/>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más bellas del mundo. Considerada una de las estaciones de tren más bonitas del país (según la revista estadounidense </a:t>
            </a:r>
            <a:r>
              <a:rPr lang="es-ES" i="1" dirty="0" err="1" smtClean="0">
                <a:effectLst>
                  <a:glow rad="101600">
                    <a:srgbClr val="C00000">
                      <a:alpha val="60000"/>
                    </a:srgbClr>
                  </a:glow>
                  <a:outerShdw blurRad="38100" dist="38100" dir="2700000" algn="tl">
                    <a:srgbClr val="000000">
                      <a:alpha val="43137"/>
                    </a:srgbClr>
                  </a:outerShdw>
                </a:effectLst>
              </a:rPr>
              <a:t>Travel+Leisure</a:t>
            </a:r>
            <a:r>
              <a:rPr lang="es-ES" i="1" dirty="0" smtClean="0">
                <a:effectLst>
                  <a:glow rad="101600">
                    <a:srgbClr val="C00000">
                      <a:alpha val="60000"/>
                    </a:srgbClr>
                  </a:glow>
                  <a:outerShdw blurRad="38100" dist="38100" dir="2700000" algn="tl">
                    <a:srgbClr val="000000">
                      <a:alpha val="43137"/>
                    </a:srgbClr>
                  </a:outerShdw>
                </a:effectLst>
              </a:rPr>
              <a:t>, una de las más bellas del mundo), merece la pena acercarse al atrio de la estación ferroviaria de São </a:t>
            </a:r>
            <a:r>
              <a:rPr lang="es-ES" i="1" dirty="0" err="1" smtClean="0">
                <a:effectLst>
                  <a:glow rad="101600">
                    <a:srgbClr val="C00000">
                      <a:alpha val="60000"/>
                    </a:srgbClr>
                  </a:glow>
                  <a:outerShdw blurRad="38100" dist="38100" dir="2700000" algn="tl">
                    <a:srgbClr val="000000">
                      <a:alpha val="43137"/>
                    </a:srgbClr>
                  </a:outerShdw>
                </a:effectLst>
              </a:rPr>
              <a:t>Bento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1691680" y="769268"/>
            <a:ext cx="4691541" cy="461665"/>
          </a:xfrm>
          <a:prstGeom prst="rect">
            <a:avLst/>
          </a:prstGeom>
          <a:noFill/>
        </p:spPr>
        <p:txBody>
          <a:bodyPr wrap="non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Estación de Tren de São</a:t>
            </a:r>
            <a:r>
              <a:rPr lang="es-ES" sz="2400" i="1" dirty="0" smtClean="0">
                <a:effectLst>
                  <a:glow rad="101600">
                    <a:srgbClr val="C00000">
                      <a:alpha val="60000"/>
                    </a:srgbClr>
                  </a:glow>
                  <a:outerShdw blurRad="38100" dist="38100" dir="2700000" algn="tl">
                    <a:srgbClr val="000000">
                      <a:alpha val="43137"/>
                    </a:srgbClr>
                  </a:outerShdw>
                </a:effectLst>
              </a:rPr>
              <a:t> </a:t>
            </a:r>
            <a:r>
              <a:rPr lang="es-ES" sz="2400" b="1" i="1" dirty="0" err="1" smtClean="0">
                <a:effectLst>
                  <a:glow rad="101600">
                    <a:srgbClr val="C00000">
                      <a:alpha val="60000"/>
                    </a:srgbClr>
                  </a:glow>
                  <a:outerShdw blurRad="38100" dist="38100" dir="2700000" algn="tl">
                    <a:srgbClr val="000000">
                      <a:alpha val="43137"/>
                    </a:srgbClr>
                  </a:outerShdw>
                </a:effectLst>
              </a:rPr>
              <a:t>Bento</a:t>
            </a:r>
            <a:endParaRPr lang="es-ES" sz="24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flip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ppt_w</p:attrName>
                                        </p:attrNameLst>
                                      </p:cBhvr>
                                      <p:tavLst>
                                        <p:tav tm="0">
                                          <p:val>
                                            <p:strVal val="#ppt_w+.3"/>
                                          </p:val>
                                        </p:tav>
                                        <p:tav tm="100000">
                                          <p:val>
                                            <p:strVal val="#ppt_w"/>
                                          </p:val>
                                        </p:tav>
                                      </p:tavLst>
                                    </p:anim>
                                    <p:anim calcmode="lin" valueType="num">
                                      <p:cBhvr>
                                        <p:cTn id="14" dur="5000" fill="hold"/>
                                        <p:tgtEl>
                                          <p:spTgt spid="6"/>
                                        </p:tgtEl>
                                        <p:attrNameLst>
                                          <p:attrName>ppt_h</p:attrName>
                                        </p:attrNameLst>
                                      </p:cBhvr>
                                      <p:tavLst>
                                        <p:tav tm="0">
                                          <p:val>
                                            <p:strVal val="#ppt_h"/>
                                          </p:val>
                                        </p:tav>
                                        <p:tav tm="100000">
                                          <p:val>
                                            <p:strVal val="#ppt_h"/>
                                          </p:val>
                                        </p:tav>
                                      </p:tavLst>
                                    </p:anim>
                                    <p:animEffect transition="in" filter="fade">
                                      <p:cBhvr>
                                        <p:cTn id="15" dur="5000"/>
                                        <p:tgtEl>
                                          <p:spTgt spid="6"/>
                                        </p:tgtEl>
                                      </p:cBhvr>
                                    </p:animEffect>
                                  </p:childTnLst>
                                </p:cTn>
                              </p:par>
                            </p:childTnLst>
                          </p:cTn>
                        </p:par>
                        <p:par>
                          <p:cTn id="16" fill="hold">
                            <p:stCondLst>
                              <p:cond delay="5000"/>
                            </p:stCondLst>
                            <p:childTnLst>
                              <p:par>
                                <p:cTn id="17" presetID="23" presetClass="entr" presetSubtype="16"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childTnLst>
                                </p:cTn>
                              </p:par>
                            </p:childTnLst>
                          </p:cTn>
                        </p:par>
                        <p:par>
                          <p:cTn id="21" fill="hold">
                            <p:stCondLst>
                              <p:cond delay="80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20120323_258886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atrio de la estación está revestido por 20.000 azulejos pictóricos del pintor Jorge </a:t>
            </a:r>
            <a:r>
              <a:rPr lang="es-ES" i="1" dirty="0" err="1" smtClean="0">
                <a:effectLst>
                  <a:glow rad="101600">
                    <a:srgbClr val="C00000">
                      <a:alpha val="60000"/>
                    </a:srgbClr>
                  </a:glow>
                  <a:outerShdw blurRad="38100" dist="38100" dir="2700000" algn="tl">
                    <a:srgbClr val="000000">
                      <a:alpha val="43137"/>
                    </a:srgbClr>
                  </a:outerShdw>
                </a:effectLst>
              </a:rPr>
              <a:t>Colaço</a:t>
            </a:r>
            <a:r>
              <a:rPr lang="es-ES" i="1" dirty="0" smtClean="0">
                <a:effectLst>
                  <a:glow rad="101600">
                    <a:srgbClr val="C00000">
                      <a:alpha val="60000"/>
                    </a:srgbClr>
                  </a:glow>
                  <a:outerShdw blurRad="38100" dist="38100" dir="2700000" algn="tl">
                    <a:srgbClr val="000000">
                      <a:alpha val="43137"/>
                    </a:srgbClr>
                  </a:outerShdw>
                </a:effectLst>
              </a:rPr>
              <a:t> que cuentan parte de la historia del país a </a:t>
            </a:r>
            <a:r>
              <a:rPr lang="es-ES" i="1" dirty="0" smtClean="0">
                <a:effectLst>
                  <a:glow rad="101600">
                    <a:srgbClr val="C00000">
                      <a:alpha val="60000"/>
                    </a:srgbClr>
                  </a:glow>
                  <a:outerShdw blurRad="38100" dist="38100" dir="2700000" algn="tl">
                    <a:srgbClr val="000000">
                      <a:alpha val="43137"/>
                    </a:srgbClr>
                  </a:outerShdw>
                </a:effectLst>
              </a:rPr>
              <a:t>través </a:t>
            </a:r>
            <a:r>
              <a:rPr lang="es-ES" i="1" dirty="0" smtClean="0">
                <a:effectLst>
                  <a:glow rad="101600">
                    <a:srgbClr val="C00000">
                      <a:alpha val="60000"/>
                    </a:srgbClr>
                  </a:glow>
                  <a:outerShdw blurRad="38100" dist="38100" dir="2700000" algn="tl">
                    <a:srgbClr val="000000">
                      <a:alpha val="43137"/>
                    </a:srgbClr>
                  </a:outerShdw>
                </a:effectLst>
              </a:rPr>
              <a:t>de la vida cotidiana y de la evolución de los medios de transporte.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lip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5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2011_4_21_nakagaw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hay mucha gente que conozca la leyenda de la última monja de la estación de São </a:t>
            </a:r>
            <a:r>
              <a:rPr lang="es-ES" i="1" dirty="0" err="1" smtClean="0">
                <a:effectLst>
                  <a:glow rad="101600">
                    <a:srgbClr val="C00000">
                      <a:alpha val="60000"/>
                    </a:srgbClr>
                  </a:glow>
                  <a:outerShdw blurRad="38100" dist="38100" dir="2700000" algn="tl">
                    <a:srgbClr val="000000">
                      <a:alpha val="43137"/>
                    </a:srgbClr>
                  </a:outerShdw>
                </a:effectLst>
              </a:rPr>
              <a:t>Bento</a:t>
            </a:r>
            <a:r>
              <a:rPr lang="es-ES" i="1" dirty="0" smtClean="0">
                <a:effectLst>
                  <a:glow rad="101600">
                    <a:srgbClr val="C00000">
                      <a:alpha val="60000"/>
                    </a:srgbClr>
                  </a:glow>
                  <a:outerShdw blurRad="38100" dist="38100" dir="2700000" algn="tl">
                    <a:srgbClr val="000000">
                      <a:alpha val="43137"/>
                    </a:srgbClr>
                  </a:outerShdw>
                </a:effectLst>
              </a:rPr>
              <a:t>. Resulta que esta estación se construyó en el lugar donde una vez estuvo el convento benedictino de São </a:t>
            </a:r>
            <a:r>
              <a:rPr lang="es-ES" i="1" dirty="0" err="1" smtClean="0">
                <a:effectLst>
                  <a:glow rad="101600">
                    <a:srgbClr val="C00000">
                      <a:alpha val="60000"/>
                    </a:srgbClr>
                  </a:glow>
                  <a:outerShdw blurRad="38100" dist="38100" dir="2700000" algn="tl">
                    <a:srgbClr val="000000">
                      <a:alpha val="43137"/>
                    </a:srgbClr>
                  </a:outerShdw>
                </a:effectLst>
              </a:rPr>
              <a:t>Bento</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Avé</a:t>
            </a:r>
            <a:r>
              <a:rPr lang="es-ES" i="1" dirty="0" smtClean="0">
                <a:effectLst>
                  <a:glow rad="101600">
                    <a:srgbClr val="C00000">
                      <a:alpha val="60000"/>
                    </a:srgbClr>
                  </a:glow>
                  <a:outerShdw blurRad="38100" dist="38100" dir="2700000" algn="tl">
                    <a:srgbClr val="000000">
                      <a:alpha val="43137"/>
                    </a:srgbClr>
                  </a:outerShdw>
                </a:effectLst>
              </a:rPr>
              <a:t> María, un convento de mujeres nobles.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ip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5000"/>
                                        <p:tgtEl>
                                          <p:spTgt spid="6"/>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strVal val="#ppt_w+.3"/>
                                          </p:val>
                                        </p:tav>
                                        <p:tav tm="100000">
                                          <p:val>
                                            <p:strVal val="#ppt_w"/>
                                          </p:val>
                                        </p:tav>
                                      </p:tavLst>
                                    </p:anim>
                                    <p:anim calcmode="lin" valueType="num">
                                      <p:cBhvr>
                                        <p:cTn id="17" dur="5000" fill="hold"/>
                                        <p:tgtEl>
                                          <p:spTgt spid="6"/>
                                        </p:tgtEl>
                                        <p:attrNameLst>
                                          <p:attrName>ppt_h</p:attrName>
                                        </p:attrNameLst>
                                      </p:cBhvr>
                                      <p:tavLst>
                                        <p:tav tm="0">
                                          <p:val>
                                            <p:strVal val="#ppt_h"/>
                                          </p:val>
                                        </p:tav>
                                        <p:tav tm="100000">
                                          <p:val>
                                            <p:strVal val="#ppt_h"/>
                                          </p:val>
                                        </p:tav>
                                      </p:tavLst>
                                    </p:anim>
                                    <p:animEffect transition="in" filter="fade">
                                      <p:cBhvr>
                                        <p:cTn id="18" dur="5000"/>
                                        <p:tgtEl>
                                          <p:spTgt spid="6"/>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olores-de-Otoo-11-a2293484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79512"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se emitió el decreto para la extinción de las órdenes religiosas en Portugal, en 1834, se decretó la extinción inmediata de las órdenes masculinas (y la confiscación de sus propiedades) y la extinción de los conventos a la muerte de la última monja que allí residiese.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lip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g_8198.jpg"/>
          <p:cNvPicPr>
            <a:picLocks noGrp="1" noChangeAspect="1"/>
          </p:cNvPicPr>
          <p:nvPr>
            <p:ph idx="1"/>
          </p:nvPr>
        </p:nvPicPr>
        <p:blipFill>
          <a:blip r:embed="rId2" cstate="print"/>
          <a:stretch>
            <a:fillRect/>
          </a:stretch>
        </p:blipFill>
        <p:spPr>
          <a:xfrm>
            <a:off x="0" y="0"/>
            <a:ext cx="9144000" cy="5938838"/>
          </a:xfrm>
        </p:spPr>
      </p:pic>
      <p:pic>
        <p:nvPicPr>
          <p:cNvPr id="5" name="3 Marcador de contenido" descr="img_8198.jpg"/>
          <p:cNvPicPr>
            <a:picLocks noChangeAspect="1"/>
          </p:cNvPicPr>
          <p:nvPr/>
        </p:nvPicPr>
        <p:blipFill>
          <a:blip r:embed="rId2" cstate="print"/>
          <a:stretch>
            <a:fillRect/>
          </a:stretch>
        </p:blipFill>
        <p:spPr bwMode="auto">
          <a:xfrm>
            <a:off x="0" y="0"/>
            <a:ext cx="9144000" cy="5938838"/>
          </a:xfrm>
          <a:prstGeom prst="rect">
            <a:avLst/>
          </a:prstGeom>
          <a:noFill/>
          <a:ln w="9525">
            <a:noFill/>
            <a:miter lim="800000"/>
            <a:headEnd/>
            <a:tailEnd/>
          </a:ln>
        </p:spPr>
      </p:pic>
      <p:pic>
        <p:nvPicPr>
          <p:cNvPr id="6" name="3 Marcador de contenido" descr="img_8198.jpg"/>
          <p:cNvPicPr>
            <a:picLocks noChangeAspect="1"/>
          </p:cNvPicPr>
          <p:nvPr/>
        </p:nvPicPr>
        <p:blipFill>
          <a:blip r:embed="rId2" cstate="print"/>
          <a:stretch>
            <a:fillRect/>
          </a:stretch>
        </p:blipFill>
        <p:spPr bwMode="auto">
          <a:xfrm>
            <a:off x="0" y="0"/>
            <a:ext cx="9144000" cy="5938838"/>
          </a:xfrm>
          <a:prstGeom prst="rect">
            <a:avLst/>
          </a:prstGeom>
          <a:noFill/>
          <a:ln w="9525">
            <a:noFill/>
            <a:miter lim="800000"/>
            <a:headEnd/>
            <a:tailEnd/>
          </a:ln>
        </p:spPr>
      </p:pic>
      <p:sp>
        <p:nvSpPr>
          <p:cNvPr id="7" name="6 CuadroTexto"/>
          <p:cNvSpPr txBox="1"/>
          <p:nvPr/>
        </p:nvSpPr>
        <p:spPr>
          <a:xfrm>
            <a:off x="827584"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Resulta que la última abadesa de este convento vivió hasta 1892, es decir, ¡58 años después del decreto! y la construcción de la estación empezó inmediatamente después de su muerte.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flip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2/3*#ppt_w"/>
                                          </p:val>
                                        </p:tav>
                                        <p:tav tm="100000">
                                          <p:val>
                                            <p:strVal val="#ppt_w"/>
                                          </p:val>
                                        </p:tav>
                                      </p:tavLst>
                                    </p:anim>
                                    <p:anim calcmode="lin" valueType="num">
                                      <p:cBhvr>
                                        <p:cTn id="11" dur="5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5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2/3*#ppt_w"/>
                                          </p:val>
                                        </p:tav>
                                        <p:tav tm="100000">
                                          <p:val>
                                            <p:strVal val="#ppt_w"/>
                                          </p:val>
                                        </p:tav>
                                      </p:tavLst>
                                    </p:anim>
                                    <p:anim calcmode="lin" valueType="num">
                                      <p:cBhvr>
                                        <p:cTn id="25" dur="5000" fill="hold"/>
                                        <p:tgtEl>
                                          <p:spTgt spid="4"/>
                                        </p:tgtEl>
                                        <p:attrNameLst>
                                          <p:attrName>ppt_h</p:attrName>
                                        </p:attrNameLst>
                                      </p:cBhvr>
                                      <p:tavLst>
                                        <p:tav tm="0">
                                          <p:val>
                                            <p:strVal val="2/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F2659.JPG"/>
          <p:cNvPicPr>
            <a:picLocks noChangeAspect="1"/>
          </p:cNvPicPr>
          <p:nvPr/>
        </p:nvPicPr>
        <p:blipFill>
          <a:blip r:embed="rId2" cstate="print"/>
          <a:stretch>
            <a:fillRect/>
          </a:stretch>
        </p:blipFill>
        <p:spPr bwMode="auto">
          <a:xfrm>
            <a:off x="0" y="0"/>
            <a:ext cx="9144000" cy="5802383"/>
          </a:xfrm>
          <a:prstGeom prst="rect">
            <a:avLst/>
          </a:prstGeom>
          <a:noFill/>
          <a:ln w="9525">
            <a:noFill/>
            <a:miter lim="800000"/>
            <a:headEnd/>
            <a:tailEnd/>
          </a:ln>
        </p:spPr>
      </p:pic>
      <p:pic>
        <p:nvPicPr>
          <p:cNvPr id="5" name="4 Imagen" descr="DSCF2659.JPG"/>
          <p:cNvPicPr>
            <a:picLocks noChangeAspect="1"/>
          </p:cNvPicPr>
          <p:nvPr/>
        </p:nvPicPr>
        <p:blipFill>
          <a:blip r:embed="rId2" cstate="print"/>
          <a:stretch>
            <a:fillRect/>
          </a:stretch>
        </p:blipFill>
        <p:spPr bwMode="auto">
          <a:xfrm>
            <a:off x="0" y="0"/>
            <a:ext cx="9144000" cy="5802383"/>
          </a:xfrm>
          <a:prstGeom prst="rect">
            <a:avLst/>
          </a:prstGeom>
          <a:noFill/>
          <a:ln w="9525">
            <a:noFill/>
            <a:miter lim="800000"/>
            <a:headEnd/>
            <a:tailEnd/>
          </a:ln>
        </p:spPr>
      </p:pic>
      <p:pic>
        <p:nvPicPr>
          <p:cNvPr id="6" name="5 Imagen" descr="DSCF2659.JPG"/>
          <p:cNvPicPr>
            <a:picLocks noChangeAspect="1"/>
          </p:cNvPicPr>
          <p:nvPr/>
        </p:nvPicPr>
        <p:blipFill>
          <a:blip r:embed="rId2" cstate="print"/>
          <a:stretch>
            <a:fillRect/>
          </a:stretch>
        </p:blipFill>
        <p:spPr bwMode="auto">
          <a:xfrm>
            <a:off x="0" y="0"/>
            <a:ext cx="9144000" cy="5802383"/>
          </a:xfrm>
          <a:prstGeom prst="rect">
            <a:avLst/>
          </a:prstGeom>
          <a:noFill/>
          <a:ln w="9525">
            <a:noFill/>
            <a:miter lim="800000"/>
            <a:headEnd/>
            <a:tailEnd/>
          </a:ln>
        </p:spPr>
      </p:pic>
      <p:sp>
        <p:nvSpPr>
          <p:cNvPr id="7" name="6 CuadroTexto"/>
          <p:cNvSpPr txBox="1"/>
          <p:nvPr/>
        </p:nvSpPr>
        <p:spPr>
          <a:xfrm>
            <a:off x="467544" y="4237672"/>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leyenda cuenta que, en las horas de poco movimiento y poco ruido en la estación de São </a:t>
            </a:r>
            <a:r>
              <a:rPr lang="es-ES" i="1" dirty="0" err="1" smtClean="0">
                <a:effectLst>
                  <a:glow rad="101600">
                    <a:srgbClr val="C00000">
                      <a:alpha val="60000"/>
                    </a:srgbClr>
                  </a:glow>
                  <a:outerShdw blurRad="38100" dist="38100" dir="2700000" algn="tl">
                    <a:srgbClr val="000000">
                      <a:alpha val="43137"/>
                    </a:srgbClr>
                  </a:outerShdw>
                </a:effectLst>
              </a:rPr>
              <a:t>Bento</a:t>
            </a:r>
            <a:r>
              <a:rPr lang="es-ES" i="1" dirty="0" smtClean="0">
                <a:effectLst>
                  <a:glow rad="101600">
                    <a:srgbClr val="C00000">
                      <a:alpha val="60000"/>
                    </a:srgbClr>
                  </a:glow>
                  <a:outerShdw blurRad="38100" dist="38100" dir="2700000" algn="tl">
                    <a:srgbClr val="000000">
                      <a:alpha val="43137"/>
                    </a:srgbClr>
                  </a:outerShdw>
                </a:effectLst>
              </a:rPr>
              <a:t>, todavía se pueden escuchar las oraciones de la abadesa por los pasillos de la estación. La estación no te deja indiferente cuando pasas por su fachada exterior, del siglo XIX, pero es en su interior donde se encuentra su verdadero tesoro.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0000">
        <p14:vortex dir="r"/>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5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WordArt 2"/>
          <p:cNvSpPr>
            <a:spLocks noChangeArrowheads="1" noChangeShapeType="1" noTextEdit="1"/>
          </p:cNvSpPr>
          <p:nvPr/>
        </p:nvSpPr>
        <p:spPr bwMode="auto">
          <a:xfrm>
            <a:off x="1547813" y="157163"/>
            <a:ext cx="6119812" cy="828675"/>
          </a:xfrm>
          <a:prstGeom prst="rect">
            <a:avLst/>
          </a:prstGeom>
        </p:spPr>
        <p:txBody>
          <a:bodyPr wrap="none" fromWordArt="1">
            <a:prstTxWarp prst="textChevron">
              <a:avLst>
                <a:gd name="adj" fmla="val 2500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2467" name="WordArt 3"/>
          <p:cNvSpPr>
            <a:spLocks noChangeArrowheads="1" noChangeShapeType="1" noTextEdit="1"/>
          </p:cNvSpPr>
          <p:nvPr/>
        </p:nvSpPr>
        <p:spPr bwMode="auto">
          <a:xfrm>
            <a:off x="2268538" y="1177925"/>
            <a:ext cx="4608512" cy="65563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2468" name="WordArt 4"/>
          <p:cNvSpPr>
            <a:spLocks noChangeArrowheads="1" noChangeShapeType="1" noTextEdit="1"/>
          </p:cNvSpPr>
          <p:nvPr/>
        </p:nvSpPr>
        <p:spPr bwMode="auto">
          <a:xfrm>
            <a:off x="1475656" y="2065412"/>
            <a:ext cx="5904656" cy="864096"/>
          </a:xfrm>
          <a:prstGeom prst="rect">
            <a:avLst/>
          </a:prstGeom>
        </p:spPr>
        <p:txBody>
          <a:bodyPr wrap="none" fromWordArt="1">
            <a:prstTxWarp prst="textInflateTop">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Concorde ( Franck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Pourcel</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endParaRPr>
          </a:p>
        </p:txBody>
      </p:sp>
      <p:sp>
        <p:nvSpPr>
          <p:cNvPr id="62469" name="WordArt 5"/>
          <p:cNvSpPr>
            <a:spLocks noChangeArrowheads="1" noChangeShapeType="1" noTextEdit="1"/>
          </p:cNvSpPr>
          <p:nvPr/>
        </p:nvSpPr>
        <p:spPr bwMode="auto">
          <a:xfrm>
            <a:off x="1691680" y="3001516"/>
            <a:ext cx="5832648" cy="599430"/>
          </a:xfrm>
          <a:prstGeom prst="rect">
            <a:avLst/>
          </a:prstGeom>
        </p:spPr>
        <p:txBody>
          <a:bodyPr wrap="none" fromWordArt="1">
            <a:prstTxWarp prst="textInflate">
              <a:avLst>
                <a:gd name="adj" fmla="val 0"/>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Corazón</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de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niño</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Raúl</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Di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Blassio</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endParaRPr>
          </a:p>
        </p:txBody>
      </p:sp>
      <p:sp>
        <p:nvSpPr>
          <p:cNvPr id="62470" name="WordArt 6"/>
          <p:cNvSpPr>
            <a:spLocks noChangeArrowheads="1" noChangeShapeType="1" noTextEdit="1"/>
          </p:cNvSpPr>
          <p:nvPr/>
        </p:nvSpPr>
        <p:spPr bwMode="auto">
          <a:xfrm>
            <a:off x="1619672" y="3793604"/>
            <a:ext cx="5760640" cy="660400"/>
          </a:xfrm>
          <a:prstGeom prst="rect">
            <a:avLst/>
          </a:prstGeom>
        </p:spPr>
        <p:txBody>
          <a:bodyPr wrap="none" fromWordArt="1">
            <a:prstTxWarp prst="textInflateTo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effectLst>
                <a:latin typeface="High Tower Text"/>
              </a:rPr>
              <a:t> </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Mu-</a:t>
            </a:r>
            <a:r>
              <a:rPr lang="es-ES" sz="3600" kern="10" dirty="0" err="1"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Cha</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a:t>
            </a:r>
            <a:r>
              <a:rPr lang="es-ES" sz="3600" kern="10" dirty="0" err="1"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Cha</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 </a:t>
            </a:r>
            <a:r>
              <a:rPr lang="es-ES" sz="3600" kern="10" dirty="0" err="1"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Sammy</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Kayet</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endParaRPr>
          </a:p>
        </p:txBody>
      </p:sp>
      <p:sp>
        <p:nvSpPr>
          <p:cNvPr id="69641" name="WordArt 9"/>
          <p:cNvSpPr>
            <a:spLocks noChangeArrowheads="1" noChangeShapeType="1" noTextEdit="1"/>
          </p:cNvSpPr>
          <p:nvPr/>
        </p:nvSpPr>
        <p:spPr bwMode="auto">
          <a:xfrm>
            <a:off x="1475656" y="4657700"/>
            <a:ext cx="5976664" cy="720080"/>
          </a:xfrm>
          <a:prstGeom prst="rect">
            <a:avLst/>
          </a:prstGeom>
        </p:spPr>
        <p:txBody>
          <a:bodyPr wrap="none" fromWordArt="1">
            <a:prstTxWarp prst="textInflate">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FF9900"/>
                </a:solidFill>
                <a:effectLst>
                  <a:prstShdw prst="shdw17" dist="17961" dir="2700000">
                    <a:srgbClr val="995C00"/>
                  </a:prstShdw>
                </a:effectLst>
                <a:latin typeface="High Tower Text"/>
              </a:rPr>
              <a:t> </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a:t>
            </a:r>
            <a:r>
              <a:rPr lang="es-ES" sz="3600" kern="10" dirty="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Piano ( </a:t>
            </a:r>
            <a:r>
              <a:rPr lang="es-ES" sz="3600" kern="10" dirty="0" err="1"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Bebu</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a:t>
            </a:r>
            <a:r>
              <a:rPr lang="es-ES" sz="3600" kern="10" dirty="0" err="1"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Silvetti</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    </a:t>
            </a:r>
            <a:endParaRPr lang="es-ES" sz="3600" kern="10" dirty="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2000"/>
                                        <p:tgtEl>
                                          <p:spTgt spid="62466"/>
                                        </p:tgtEl>
                                      </p:cBhvr>
                                    </p:animEffect>
                                    <p:anim calcmode="lin" valueType="num">
                                      <p:cBhvr>
                                        <p:cTn id="8" dur="2000" fill="hold"/>
                                        <p:tgtEl>
                                          <p:spTgt spid="62466"/>
                                        </p:tgtEl>
                                        <p:attrNameLst>
                                          <p:attrName>ppt_x</p:attrName>
                                        </p:attrNameLst>
                                      </p:cBhvr>
                                      <p:tavLst>
                                        <p:tav tm="0">
                                          <p:val>
                                            <p:strVal val="#ppt_x"/>
                                          </p:val>
                                        </p:tav>
                                        <p:tav tm="100000">
                                          <p:val>
                                            <p:strVal val="#ppt_x"/>
                                          </p:val>
                                        </p:tav>
                                      </p:tavLst>
                                    </p:anim>
                                    <p:anim calcmode="lin" valueType="num">
                                      <p:cBhvr>
                                        <p:cTn id="9" dur="2000" fill="hold"/>
                                        <p:tgtEl>
                                          <p:spTgt spid="6246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62467"/>
                                        </p:tgtEl>
                                        <p:attrNameLst>
                                          <p:attrName>style.visibility</p:attrName>
                                        </p:attrNameLst>
                                      </p:cBhvr>
                                      <p:to>
                                        <p:strVal val="visible"/>
                                      </p:to>
                                    </p:set>
                                    <p:anim calcmode="lin" valueType="num">
                                      <p:cBhvr additive="base">
                                        <p:cTn id="13" dur="2000" fill="hold"/>
                                        <p:tgtEl>
                                          <p:spTgt spid="62467"/>
                                        </p:tgtEl>
                                        <p:attrNameLst>
                                          <p:attrName>ppt_x</p:attrName>
                                        </p:attrNameLst>
                                      </p:cBhvr>
                                      <p:tavLst>
                                        <p:tav tm="0">
                                          <p:val>
                                            <p:strVal val="#ppt_x"/>
                                          </p:val>
                                        </p:tav>
                                        <p:tav tm="100000">
                                          <p:val>
                                            <p:strVal val="#ppt_x"/>
                                          </p:val>
                                        </p:tav>
                                      </p:tavLst>
                                    </p:anim>
                                    <p:anim calcmode="lin" valueType="num">
                                      <p:cBhvr additive="base">
                                        <p:cTn id="14" dur="2000" fill="hold"/>
                                        <p:tgtEl>
                                          <p:spTgt spid="62467"/>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2467"/>
                                        </p:tgtEl>
                                        <p:attrNameLst>
                                          <p:attrName>style.visibility</p:attrName>
                                        </p:attrNameLst>
                                      </p:cBhvr>
                                      <p:to>
                                        <p:strVal val="visible"/>
                                      </p:to>
                                    </p:set>
                                    <p:anim calcmode="lin" valueType="num">
                                      <p:cBhvr>
                                        <p:cTn id="17" dur="2000" fill="hold"/>
                                        <p:tgtEl>
                                          <p:spTgt spid="62467"/>
                                        </p:tgtEl>
                                        <p:attrNameLst>
                                          <p:attrName>ppt_w</p:attrName>
                                        </p:attrNameLst>
                                      </p:cBhvr>
                                      <p:tavLst>
                                        <p:tav tm="0" fmla="#ppt_w*sin(2.5*pi*$)">
                                          <p:val>
                                            <p:fltVal val="0"/>
                                          </p:val>
                                        </p:tav>
                                        <p:tav tm="100000">
                                          <p:val>
                                            <p:fltVal val="1"/>
                                          </p:val>
                                        </p:tav>
                                      </p:tavLst>
                                    </p:anim>
                                    <p:anim calcmode="lin" valueType="num">
                                      <p:cBhvr>
                                        <p:cTn id="18" dur="2000" fill="hold"/>
                                        <p:tgtEl>
                                          <p:spTgt spid="62467"/>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7" presetClass="entr" presetSubtype="1" fill="hold" nodeType="afterEffect">
                                  <p:stCondLst>
                                    <p:cond delay="500"/>
                                  </p:stCondLst>
                                  <p:childTnLst>
                                    <p:set>
                                      <p:cBhvr>
                                        <p:cTn id="21" dur="1" fill="hold">
                                          <p:stCondLst>
                                            <p:cond delay="0"/>
                                          </p:stCondLst>
                                        </p:cTn>
                                        <p:tgtEl>
                                          <p:spTgt spid="62468"/>
                                        </p:tgtEl>
                                        <p:attrNameLst>
                                          <p:attrName>style.visibility</p:attrName>
                                        </p:attrNameLst>
                                      </p:cBhvr>
                                      <p:to>
                                        <p:strVal val="visible"/>
                                      </p:to>
                                    </p:set>
                                    <p:anim calcmode="lin" valueType="num">
                                      <p:cBhvr additive="base">
                                        <p:cTn id="22" dur="2000" fill="hold"/>
                                        <p:tgtEl>
                                          <p:spTgt spid="62468"/>
                                        </p:tgtEl>
                                        <p:attrNameLst>
                                          <p:attrName>ppt_x</p:attrName>
                                        </p:attrNameLst>
                                      </p:cBhvr>
                                      <p:tavLst>
                                        <p:tav tm="0">
                                          <p:val>
                                            <p:strVal val="#ppt_x"/>
                                          </p:val>
                                        </p:tav>
                                        <p:tav tm="100000">
                                          <p:val>
                                            <p:strVal val="#ppt_x"/>
                                          </p:val>
                                        </p:tav>
                                      </p:tavLst>
                                    </p:anim>
                                    <p:anim calcmode="lin" valueType="num">
                                      <p:cBhvr additive="base">
                                        <p:cTn id="23" dur="2000" fill="hold"/>
                                        <p:tgtEl>
                                          <p:spTgt spid="62468"/>
                                        </p:tgtEl>
                                        <p:attrNameLst>
                                          <p:attrName>ppt_y</p:attrName>
                                        </p:attrNameLst>
                                      </p:cBhvr>
                                      <p:tavLst>
                                        <p:tav tm="0">
                                          <p:val>
                                            <p:strVal val="0-#ppt_h/2"/>
                                          </p:val>
                                        </p:tav>
                                        <p:tav tm="100000">
                                          <p:val>
                                            <p:strVal val="#ppt_y"/>
                                          </p:val>
                                        </p:tav>
                                      </p:tavLst>
                                    </p:anim>
                                  </p:childTnLst>
                                </p:cTn>
                              </p:par>
                            </p:childTnLst>
                          </p:cTn>
                        </p:par>
                        <p:par>
                          <p:cTn id="24" fill="hold">
                            <p:stCondLst>
                              <p:cond delay="7000"/>
                            </p:stCondLst>
                            <p:childTnLst>
                              <p:par>
                                <p:cTn id="25" presetID="7" presetClass="entr" presetSubtype="4" fill="hold" nodeType="afterEffect">
                                  <p:stCondLst>
                                    <p:cond delay="500"/>
                                  </p:stCondLst>
                                  <p:childTnLst>
                                    <p:set>
                                      <p:cBhvr>
                                        <p:cTn id="26" dur="1" fill="hold">
                                          <p:stCondLst>
                                            <p:cond delay="0"/>
                                          </p:stCondLst>
                                        </p:cTn>
                                        <p:tgtEl>
                                          <p:spTgt spid="62469"/>
                                        </p:tgtEl>
                                        <p:attrNameLst>
                                          <p:attrName>style.visibility</p:attrName>
                                        </p:attrNameLst>
                                      </p:cBhvr>
                                      <p:to>
                                        <p:strVal val="visible"/>
                                      </p:to>
                                    </p:set>
                                    <p:anim calcmode="lin" valueType="num">
                                      <p:cBhvr additive="base">
                                        <p:cTn id="27" dur="2000" fill="hold"/>
                                        <p:tgtEl>
                                          <p:spTgt spid="62469"/>
                                        </p:tgtEl>
                                        <p:attrNameLst>
                                          <p:attrName>ppt_x</p:attrName>
                                        </p:attrNameLst>
                                      </p:cBhvr>
                                      <p:tavLst>
                                        <p:tav tm="0">
                                          <p:val>
                                            <p:strVal val="#ppt_x"/>
                                          </p:val>
                                        </p:tav>
                                        <p:tav tm="100000">
                                          <p:val>
                                            <p:strVal val="#ppt_x"/>
                                          </p:val>
                                        </p:tav>
                                      </p:tavLst>
                                    </p:anim>
                                    <p:anim calcmode="lin" valueType="num">
                                      <p:cBhvr additive="base">
                                        <p:cTn id="28" dur="2000" fill="hold"/>
                                        <p:tgtEl>
                                          <p:spTgt spid="62469"/>
                                        </p:tgtEl>
                                        <p:attrNameLst>
                                          <p:attrName>ppt_y</p:attrName>
                                        </p:attrNameLst>
                                      </p:cBhvr>
                                      <p:tavLst>
                                        <p:tav tm="0">
                                          <p:val>
                                            <p:strVal val="1+#ppt_h/2"/>
                                          </p:val>
                                        </p:tav>
                                        <p:tav tm="100000">
                                          <p:val>
                                            <p:strVal val="#ppt_y"/>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62470"/>
                                        </p:tgtEl>
                                        <p:attrNameLst>
                                          <p:attrName>style.visibility</p:attrName>
                                        </p:attrNameLst>
                                      </p:cBhvr>
                                      <p:to>
                                        <p:strVal val="visible"/>
                                      </p:to>
                                    </p:set>
                                    <p:anim calcmode="lin" valueType="num">
                                      <p:cBhvr>
                                        <p:cTn id="32" dur="2000" fill="hold"/>
                                        <p:tgtEl>
                                          <p:spTgt spid="62470"/>
                                        </p:tgtEl>
                                        <p:attrNameLst>
                                          <p:attrName>ppt_w</p:attrName>
                                        </p:attrNameLst>
                                      </p:cBhvr>
                                      <p:tavLst>
                                        <p:tav tm="0">
                                          <p:val>
                                            <p:fltVal val="0"/>
                                          </p:val>
                                        </p:tav>
                                        <p:tav tm="100000">
                                          <p:val>
                                            <p:strVal val="#ppt_w"/>
                                          </p:val>
                                        </p:tav>
                                      </p:tavLst>
                                    </p:anim>
                                    <p:anim calcmode="lin" valueType="num">
                                      <p:cBhvr>
                                        <p:cTn id="33" dur="2000" fill="hold"/>
                                        <p:tgtEl>
                                          <p:spTgt spid="62470"/>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55" presetClass="entr" presetSubtype="0" fill="hold" nodeType="afterEffect">
                                  <p:stCondLst>
                                    <p:cond delay="500"/>
                                  </p:stCondLst>
                                  <p:childTnLst>
                                    <p:set>
                                      <p:cBhvr>
                                        <p:cTn id="36" dur="1" fill="hold">
                                          <p:stCondLst>
                                            <p:cond delay="0"/>
                                          </p:stCondLst>
                                        </p:cTn>
                                        <p:tgtEl>
                                          <p:spTgt spid="69641"/>
                                        </p:tgtEl>
                                        <p:attrNameLst>
                                          <p:attrName>style.visibility</p:attrName>
                                        </p:attrNameLst>
                                      </p:cBhvr>
                                      <p:to>
                                        <p:strVal val="visible"/>
                                      </p:to>
                                    </p:set>
                                    <p:anim calcmode="lin" valueType="num">
                                      <p:cBhvr>
                                        <p:cTn id="37" dur="2000" fill="hold"/>
                                        <p:tgtEl>
                                          <p:spTgt spid="69641"/>
                                        </p:tgtEl>
                                        <p:attrNameLst>
                                          <p:attrName>ppt_w</p:attrName>
                                        </p:attrNameLst>
                                      </p:cBhvr>
                                      <p:tavLst>
                                        <p:tav tm="0">
                                          <p:val>
                                            <p:strVal val="#ppt_w*0.70"/>
                                          </p:val>
                                        </p:tav>
                                        <p:tav tm="100000">
                                          <p:val>
                                            <p:strVal val="#ppt_w"/>
                                          </p:val>
                                        </p:tav>
                                      </p:tavLst>
                                    </p:anim>
                                    <p:anim calcmode="lin" valueType="num">
                                      <p:cBhvr>
                                        <p:cTn id="38" dur="2000" fill="hold"/>
                                        <p:tgtEl>
                                          <p:spTgt spid="69641"/>
                                        </p:tgtEl>
                                        <p:attrNameLst>
                                          <p:attrName>ppt_h</p:attrName>
                                        </p:attrNameLst>
                                      </p:cBhvr>
                                      <p:tavLst>
                                        <p:tav tm="0">
                                          <p:val>
                                            <p:strVal val="#ppt_h"/>
                                          </p:val>
                                        </p:tav>
                                        <p:tav tm="100000">
                                          <p:val>
                                            <p:strVal val="#ppt_h"/>
                                          </p:val>
                                        </p:tav>
                                      </p:tavLst>
                                    </p:anim>
                                    <p:animEffect transition="in" filter="fade">
                                      <p:cBhvr>
                                        <p:cTn id="39" dur="2000"/>
                                        <p:tgtEl>
                                          <p:spTgt spid="696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430887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5042</TotalTime>
  <Words>2848</Words>
  <Application>Microsoft Office PowerPoint</Application>
  <PresentationFormat>Presentación en pantalla (16:10)</PresentationFormat>
  <Paragraphs>72</Paragraphs>
  <Slides>57</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57</vt:i4>
      </vt:variant>
    </vt:vector>
  </HeadingPairs>
  <TitlesOfParts>
    <vt:vector size="66"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374</cp:revision>
  <dcterms:created xsi:type="dcterms:W3CDTF">2013-09-24T23:00:48Z</dcterms:created>
  <dcterms:modified xsi:type="dcterms:W3CDTF">2025-06-28T19:40:57Z</dcterms:modified>
</cp:coreProperties>
</file>