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8"/>
  </p:notesMasterIdLst>
  <p:sldIdLst>
    <p:sldId id="410" r:id="rId3"/>
    <p:sldId id="515" r:id="rId4"/>
    <p:sldId id="502" r:id="rId5"/>
    <p:sldId id="535" r:id="rId6"/>
    <p:sldId id="508" r:id="rId7"/>
    <p:sldId id="519" r:id="rId8"/>
    <p:sldId id="512" r:id="rId9"/>
    <p:sldId id="521" r:id="rId10"/>
    <p:sldId id="536" r:id="rId11"/>
    <p:sldId id="524" r:id="rId12"/>
    <p:sldId id="525" r:id="rId13"/>
    <p:sldId id="513" r:id="rId14"/>
    <p:sldId id="542" r:id="rId15"/>
    <p:sldId id="527" r:id="rId16"/>
    <p:sldId id="539" r:id="rId17"/>
    <p:sldId id="528" r:id="rId18"/>
    <p:sldId id="529" r:id="rId19"/>
    <p:sldId id="530" r:id="rId20"/>
    <p:sldId id="532" r:id="rId21"/>
    <p:sldId id="534" r:id="rId22"/>
    <p:sldId id="533" r:id="rId23"/>
    <p:sldId id="538" r:id="rId24"/>
    <p:sldId id="516" r:id="rId25"/>
    <p:sldId id="458" r:id="rId26"/>
    <p:sldId id="506" r:id="rId27"/>
    <p:sldId id="487" r:id="rId28"/>
    <p:sldId id="489" r:id="rId29"/>
    <p:sldId id="473" r:id="rId30"/>
    <p:sldId id="488" r:id="rId31"/>
    <p:sldId id="511" r:id="rId32"/>
    <p:sldId id="510" r:id="rId33"/>
    <p:sldId id="469" r:id="rId34"/>
    <p:sldId id="485" r:id="rId35"/>
    <p:sldId id="476" r:id="rId36"/>
    <p:sldId id="479" r:id="rId37"/>
    <p:sldId id="478" r:id="rId38"/>
    <p:sldId id="463" r:id="rId39"/>
    <p:sldId id="493" r:id="rId40"/>
    <p:sldId id="462" r:id="rId41"/>
    <p:sldId id="480" r:id="rId42"/>
    <p:sldId id="483" r:id="rId43"/>
    <p:sldId id="474" r:id="rId44"/>
    <p:sldId id="471" r:id="rId45"/>
    <p:sldId id="475" r:id="rId46"/>
    <p:sldId id="477" r:id="rId47"/>
    <p:sldId id="464" r:id="rId48"/>
    <p:sldId id="484" r:id="rId49"/>
    <p:sldId id="466" r:id="rId50"/>
    <p:sldId id="467" r:id="rId51"/>
    <p:sldId id="486" r:id="rId52"/>
    <p:sldId id="481" r:id="rId53"/>
    <p:sldId id="470" r:id="rId54"/>
    <p:sldId id="490" r:id="rId55"/>
    <p:sldId id="491" r:id="rId56"/>
    <p:sldId id="492" r:id="rId57"/>
    <p:sldId id="494" r:id="rId58"/>
    <p:sldId id="495" r:id="rId59"/>
    <p:sldId id="496" r:id="rId60"/>
    <p:sldId id="497" r:id="rId61"/>
    <p:sldId id="499" r:id="rId62"/>
    <p:sldId id="501" r:id="rId63"/>
    <p:sldId id="460" r:id="rId64"/>
    <p:sldId id="498" r:id="rId65"/>
    <p:sldId id="411" r:id="rId66"/>
    <p:sldId id="541" r:id="rId67"/>
  </p:sldIdLst>
  <p:sldSz cx="993775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vGjguZ+PpEC3KQKDPz10kA==" hashData="jXrRSkv2/ONRJrfyNY5X/WdIRKo="/>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00FF00"/>
    <a:srgbClr val="00FF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7" autoAdjust="0"/>
    <p:restoredTop sz="94627" autoAdjust="0"/>
  </p:normalViewPr>
  <p:slideViewPr>
    <p:cSldViewPr>
      <p:cViewPr>
        <p:scale>
          <a:sx n="50" d="100"/>
          <a:sy n="50" d="100"/>
        </p:scale>
        <p:origin x="-648" y="-276"/>
      </p:cViewPr>
      <p:guideLst>
        <p:guide orient="horz" pos="2160"/>
        <p:guide pos="313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19/01/2020</a:t>
            </a:fld>
            <a:endParaRPr lang="es-ES"/>
          </a:p>
        </p:txBody>
      </p:sp>
      <p:sp>
        <p:nvSpPr>
          <p:cNvPr id="4" name="3 Marcador de imagen de diapositiva"/>
          <p:cNvSpPr>
            <a:spLocks noGrp="1" noRot="1" noChangeAspect="1"/>
          </p:cNvSpPr>
          <p:nvPr>
            <p:ph type="sldImg" idx="2"/>
          </p:nvPr>
        </p:nvSpPr>
        <p:spPr>
          <a:xfrm>
            <a:off x="944563" y="685800"/>
            <a:ext cx="496887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24465529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5331" y="2130426"/>
            <a:ext cx="8447088"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490663" y="3886200"/>
            <a:ext cx="695642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19/01/2020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19/01/2020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85014" y="4406901"/>
            <a:ext cx="8447088"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85014" y="2906713"/>
            <a:ext cx="8447088"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19/01/2020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96887" y="1600201"/>
            <a:ext cx="438917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051690" y="1600201"/>
            <a:ext cx="438917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19/01/2020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96887" y="1535113"/>
            <a:ext cx="439089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96887" y="2174875"/>
            <a:ext cx="439089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048239" y="1535113"/>
            <a:ext cx="439262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048239" y="2174875"/>
            <a:ext cx="439262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19/01/2020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19/01/2020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19/01/2020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6888" y="273050"/>
            <a:ext cx="3269451"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885384" y="273051"/>
            <a:ext cx="555547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96888" y="1435101"/>
            <a:ext cx="3269451"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19/01/2020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47869" y="4800600"/>
            <a:ext cx="596265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47869" y="612775"/>
            <a:ext cx="596265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47869" y="5367338"/>
            <a:ext cx="596265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19/01/2020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19/01/2020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204869" y="274639"/>
            <a:ext cx="2235994"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96888" y="274639"/>
            <a:ext cx="6542352"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19/01/2020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5331" y="2130428"/>
            <a:ext cx="8447088"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490664" y="3886200"/>
            <a:ext cx="695642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9617145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96888" y="274638"/>
            <a:ext cx="8943975"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96888" y="1600201"/>
            <a:ext cx="8943975"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96888" y="6356351"/>
            <a:ext cx="2318808"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19/01/2020</a:t>
            </a:fld>
            <a:endParaRPr lang="es-ES"/>
          </a:p>
        </p:txBody>
      </p:sp>
      <p:sp>
        <p:nvSpPr>
          <p:cNvPr id="5" name="4 Marcador de pie de página"/>
          <p:cNvSpPr>
            <a:spLocks noGrp="1"/>
          </p:cNvSpPr>
          <p:nvPr>
            <p:ph type="ftr" sz="quarter" idx="3"/>
          </p:nvPr>
        </p:nvSpPr>
        <p:spPr>
          <a:xfrm>
            <a:off x="3395398" y="6356351"/>
            <a:ext cx="314695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122054" y="6356351"/>
            <a:ext cx="231880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96888" y="6245225"/>
            <a:ext cx="2318808"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audio" Target="../media/audio2.wav"/><Relationship Id="rId4" Type="http://schemas.openxmlformats.org/officeDocument/2006/relationships/image" Target="../media/image7.gif"/></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7.gif"/><Relationship Id="rId1" Type="http://schemas.openxmlformats.org/officeDocument/2006/relationships/slideLayout" Target="../slideLayouts/slideLayout7.xml"/><Relationship Id="rId5" Type="http://schemas.openxmlformats.org/officeDocument/2006/relationships/image" Target="../media/image29.jpeg"/><Relationship Id="rId4" Type="http://schemas.openxmlformats.org/officeDocument/2006/relationships/image" Target="../media/image28.jpeg"/></Relationships>
</file>

<file path=ppt/slides/_rels/slide23.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audio" Target="../media/audio3.wav"/></Relationships>
</file>

<file path=ppt/slides/_rels/slide2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audio" Target="../media/audio4.wav"/></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57.jpeg"/></Relationships>
</file>

<file path=ppt/slides/_rels/slide4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78.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79.jpeg"/></Relationships>
</file>

<file path=ppt/slides/_rels/slide65.xml.rels><?xml version="1.0" encoding="UTF-8" standalone="yes"?>
<Relationships xmlns="http://schemas.openxmlformats.org/package/2006/relationships"><Relationship Id="rId8" Type="http://schemas.openxmlformats.org/officeDocument/2006/relationships/image" Target="../media/image83.png"/><Relationship Id="rId13" Type="http://schemas.openxmlformats.org/officeDocument/2006/relationships/hyperlink" Target="https://vk.com/mispps" TargetMode="External"/><Relationship Id="rId3" Type="http://schemas.openxmlformats.org/officeDocument/2006/relationships/image" Target="../media/image80.png"/><Relationship Id="rId7" Type="http://schemas.openxmlformats.org/officeDocument/2006/relationships/hyperlink" Target="https://www.facebook.com/mispps" TargetMode="External"/><Relationship Id="rId12" Type="http://schemas.openxmlformats.org/officeDocument/2006/relationships/image" Target="../media/image8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2.png"/><Relationship Id="rId11" Type="http://schemas.openxmlformats.org/officeDocument/2006/relationships/hyperlink" Target="https://plus.google.com/+Mispps/" TargetMode="External"/><Relationship Id="rId5" Type="http://schemas.openxmlformats.org/officeDocument/2006/relationships/image" Target="../media/image81.png"/><Relationship Id="rId10" Type="http://schemas.openxmlformats.org/officeDocument/2006/relationships/image" Target="../media/image8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38" y="34755"/>
            <a:ext cx="9985685" cy="685916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5">
                <a:tint val="45000"/>
                <a:satMod val="400000"/>
              </a:schemeClr>
            </a:duotone>
          </a:blip>
          <a:srcRect/>
          <a:stretch>
            <a:fillRect/>
          </a:stretch>
        </p:blipFill>
        <p:spPr bwMode="auto">
          <a:xfrm>
            <a:off x="-75648" y="69513"/>
            <a:ext cx="993775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91177" y="3391180"/>
            <a:ext cx="6858000" cy="75648"/>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6470927" y="3391180"/>
            <a:ext cx="6858000" cy="75648"/>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4" y="0"/>
            <a:ext cx="993775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4" y="6783312"/>
            <a:ext cx="9937750" cy="74688"/>
          </a:xfrm>
          <a:prstGeom prst="rect">
            <a:avLst/>
          </a:prstGeom>
          <a:noFill/>
          <a:ln w="9525">
            <a:noFill/>
            <a:miter lim="800000"/>
            <a:headEnd/>
            <a:tailEnd/>
          </a:ln>
        </p:spPr>
      </p:pic>
      <p:sp>
        <p:nvSpPr>
          <p:cNvPr id="155665" name="Rectangle 17"/>
          <p:cNvSpPr>
            <a:spLocks noChangeArrowheads="1"/>
          </p:cNvSpPr>
          <p:nvPr/>
        </p:nvSpPr>
        <p:spPr bwMode="auto">
          <a:xfrm>
            <a:off x="388165" y="5857899"/>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388165" y="5715019"/>
            <a:ext cx="759779" cy="766986"/>
          </a:xfrm>
          <a:prstGeom prst="rect">
            <a:avLst/>
          </a:prstGeom>
          <a:noFill/>
          <a:ln w="38100">
            <a:solidFill>
              <a:srgbClr val="1CDEF8"/>
            </a:solidFill>
            <a:miter lim="800000"/>
            <a:headEnd/>
            <a:tailEnd/>
          </a:ln>
        </p:spPr>
      </p:pic>
      <p:sp>
        <p:nvSpPr>
          <p:cNvPr id="19" name="18 Rectángulo"/>
          <p:cNvSpPr/>
          <p:nvPr/>
        </p:nvSpPr>
        <p:spPr>
          <a:xfrm>
            <a:off x="2152260" y="4572016"/>
            <a:ext cx="29259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670761" y="1519911"/>
            <a:ext cx="6596236" cy="3585580"/>
          </a:xfrm>
          <a:prstGeom prst="rect">
            <a:avLst/>
          </a:prstGeom>
        </p:spPr>
        <p:txBody>
          <a:bodyPr wrap="none" lIns="81272" tIns="40636" rIns="81272" bIns="40636" fromWordArt="1">
            <a:prstTxWarp prst="textPlain">
              <a:avLst>
                <a:gd name="adj" fmla="val 50000"/>
              </a:avLst>
            </a:prstTxWarp>
          </a:bodyPr>
          <a:lstStyle/>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Reciclado  </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 Plásticos</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378158" y="5611366"/>
            <a:ext cx="2183215" cy="934064"/>
          </a:xfrm>
          <a:prstGeom prst="rect">
            <a:avLst/>
          </a:prstGeom>
          <a:noFill/>
        </p:spPr>
      </p:pic>
      <p:sp>
        <p:nvSpPr>
          <p:cNvPr id="13" name="12 Rectángulo"/>
          <p:cNvSpPr/>
          <p:nvPr/>
        </p:nvSpPr>
        <p:spPr>
          <a:xfrm>
            <a:off x="-4968875" y="-642966"/>
            <a:ext cx="4968875" cy="1015663"/>
          </a:xfrm>
          <a:prstGeom prst="rect">
            <a:avLst/>
          </a:prstGeom>
        </p:spPr>
        <p:txBody>
          <a:bodyPr>
            <a:spAutoFit/>
          </a:bodyPr>
          <a:lstStyle/>
          <a:p>
            <a:endParaRPr lang="es-ES" sz="6000" b="1" dirty="0"/>
          </a:p>
        </p:txBody>
      </p:sp>
    </p:spTree>
  </p:cSld>
  <p:clrMapOvr>
    <a:masterClrMapping/>
  </p:clrMapOvr>
  <mc:AlternateContent xmlns:mc="http://schemas.openxmlformats.org/markup-compatibility/2006" xmlns:p14="http://schemas.microsoft.com/office/powerpoint/2010/main">
    <mc:Choice Requires="p14">
      <p:transition spd="slow" p14:dur="4000" advTm="11000">
        <p14:vortex dir="r"/>
        <p:sndAc>
          <p:stSnd>
            <p:snd r:embed="rId2" name="[accordeon][musette]_aimable_sur un air - 14 - fascination (valse)(2).wav"/>
          </p:stSnd>
        </p:sndAc>
      </p:transition>
    </mc:Choice>
    <mc:Fallback xmlns="">
      <p:transition spd="slow" advTm="11000">
        <p:fade/>
        <p:sndAc>
          <p:stSnd>
            <p:snd r:embed="rId8" name="[accordeon][musette]_aimable_sur un air - 14 - fascination (valse)(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1000"/>
                                  </p:stCondLst>
                                  <p:childTnLst>
                                    <p:animEffect transition="out" filter="blinds(horizontal)">
                                      <p:cBhvr>
                                        <p:cTn id="6" dur="500"/>
                                        <p:tgtEl>
                                          <p:spTgt spid="25"/>
                                        </p:tgtEl>
                                      </p:cBhvr>
                                    </p:animEffect>
                                    <p:set>
                                      <p:cBhvr>
                                        <p:cTn id="7" dur="1" fill="hold">
                                          <p:stCondLst>
                                            <p:cond delay="499"/>
                                          </p:stCondLst>
                                        </p:cTn>
                                        <p:tgtEl>
                                          <p:spTgt spid="25"/>
                                        </p:tgtEl>
                                        <p:attrNameLst>
                                          <p:attrName>style.visibility</p:attrName>
                                        </p:attrNameLst>
                                      </p:cBhvr>
                                      <p:to>
                                        <p:strVal val="hidden"/>
                                      </p:to>
                                    </p:se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86" y="-243407"/>
            <a:ext cx="10336290" cy="7152650"/>
          </a:xfrm>
          <a:prstGeom prst="rect">
            <a:avLst/>
          </a:prstGeom>
          <a:noFill/>
          <a:extLst>
            <a:ext uri="{909E8E84-426E-40DD-AFC4-6F175D3DCCD1}">
              <a14:hiddenFill xmlns:a14="http://schemas.microsoft.com/office/drawing/2010/main">
                <a:solidFill>
                  <a:srgbClr val="FFFFFF"/>
                </a:solidFill>
              </a14:hiddenFill>
            </a:ext>
          </a:extLst>
        </p:spPr>
      </p:pic>
      <p:sp>
        <p:nvSpPr>
          <p:cNvPr id="4102" name="Text Box 6"/>
          <p:cNvSpPr txBox="1">
            <a:spLocks noChangeArrowheads="1"/>
          </p:cNvSpPr>
          <p:nvPr/>
        </p:nvSpPr>
        <p:spPr bwMode="auto">
          <a:xfrm>
            <a:off x="3270251" y="5005918"/>
            <a:ext cx="6696744" cy="1569660"/>
          </a:xfrm>
          <a:prstGeom prst="rect">
            <a:avLst/>
          </a:prstGeom>
          <a:solidFill>
            <a:schemeClr val="tx1"/>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600" b="1" dirty="0" smtClean="0">
                <a:solidFill>
                  <a:srgbClr val="FFFF00"/>
                </a:solidFill>
                <a:latin typeface="Arial" pitchFamily="34" charset="0"/>
                <a:cs typeface="Arial" pitchFamily="34" charset="0"/>
              </a:rPr>
              <a:t>A </a:t>
            </a:r>
            <a:r>
              <a:rPr lang="es-ES" altLang="es-ES" sz="1600" b="1" dirty="0">
                <a:solidFill>
                  <a:srgbClr val="FFFF00"/>
                </a:solidFill>
                <a:latin typeface="Arial" pitchFamily="34" charset="0"/>
                <a:cs typeface="Arial" pitchFamily="34" charset="0"/>
              </a:rPr>
              <a:t>pesar de que el ser humano es el responsable de producir una gran cantidad de residuos, parece que a veces aún nos resistimos a reciclar. Así lo único que logramos es perjudicarnos a nosotros mismos y al medio ambiente, tanto en el corto plazo como en el futuro de los que vendrán. Para cualquier madre o padre esta es una cuestión </a:t>
            </a:r>
            <a:r>
              <a:rPr lang="es-ES" altLang="es-ES" sz="1600" b="1" dirty="0" smtClean="0">
                <a:solidFill>
                  <a:srgbClr val="FFFF00"/>
                </a:solidFill>
                <a:latin typeface="Arial" pitchFamily="34" charset="0"/>
                <a:cs typeface="Arial" pitchFamily="34" charset="0"/>
              </a:rPr>
              <a:t>preocupante.</a:t>
            </a:r>
          </a:p>
        </p:txBody>
      </p:sp>
      <p:pic>
        <p:nvPicPr>
          <p:cNvPr id="5" name="Picture 2" descr="E:\formas montar\2cxx0f8.gif"/>
          <p:cNvPicPr>
            <a:picLocks noChangeAspect="1" noChangeArrowheads="1" noCrop="1"/>
          </p:cNvPicPr>
          <p:nvPr/>
        </p:nvPicPr>
        <p:blipFill>
          <a:blip r:embed="rId3"/>
          <a:srcRect/>
          <a:stretch>
            <a:fillRect/>
          </a:stretch>
        </p:blipFill>
        <p:spPr bwMode="auto">
          <a:xfrm>
            <a:off x="32073" y="5790748"/>
            <a:ext cx="1565800" cy="1366752"/>
          </a:xfrm>
          <a:prstGeom prst="rect">
            <a:avLst/>
          </a:prstGeom>
          <a:noFill/>
        </p:spPr>
      </p:pic>
    </p:spTree>
    <p:extLst>
      <p:ext uri="{BB962C8B-B14F-4D97-AF65-F5344CB8AC3E}">
        <p14:creationId xmlns:p14="http://schemas.microsoft.com/office/powerpoint/2010/main" val="190004101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59" y="-1"/>
            <a:ext cx="10351162" cy="6858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76213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98" y="0"/>
            <a:ext cx="9969847" cy="6871990"/>
          </a:xfrm>
          <a:prstGeom prst="rect">
            <a:avLst/>
          </a:prstGeom>
          <a:noFill/>
          <a:extLst>
            <a:ext uri="{909E8E84-426E-40DD-AFC4-6F175D3DCCD1}">
              <a14:hiddenFill xmlns:a14="http://schemas.microsoft.com/office/drawing/2010/main">
                <a:solidFill>
                  <a:srgbClr val="FFFFFF"/>
                </a:solidFill>
              </a14:hiddenFill>
            </a:ext>
          </a:extLst>
        </p:spPr>
      </p:pic>
      <p:sp>
        <p:nvSpPr>
          <p:cNvPr id="4102" name="Text Box 6"/>
          <p:cNvSpPr txBox="1">
            <a:spLocks noChangeArrowheads="1"/>
          </p:cNvSpPr>
          <p:nvPr/>
        </p:nvSpPr>
        <p:spPr bwMode="auto">
          <a:xfrm>
            <a:off x="504379" y="548680"/>
            <a:ext cx="3960440" cy="830997"/>
          </a:xfrm>
          <a:prstGeom prst="rect">
            <a:avLst/>
          </a:prstGeom>
          <a:solidFill>
            <a:schemeClr val="tx1"/>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600" b="1" dirty="0" smtClean="0">
                <a:solidFill>
                  <a:srgbClr val="FFFF00"/>
                </a:solidFill>
                <a:latin typeface="Arial" pitchFamily="34" charset="0"/>
                <a:cs typeface="Arial" pitchFamily="34" charset="0"/>
              </a:rPr>
              <a:t>¿</a:t>
            </a:r>
            <a:r>
              <a:rPr lang="es-ES" altLang="es-ES" sz="1600" b="1" dirty="0">
                <a:solidFill>
                  <a:srgbClr val="FFFF00"/>
                </a:solidFill>
                <a:latin typeface="Arial" pitchFamily="34" charset="0"/>
                <a:cs typeface="Arial" pitchFamily="34" charset="0"/>
              </a:rPr>
              <a:t>Te has preguntado alguna vez qué tipo de planeta se encontrarán tus hijos e hijas en unos años? </a:t>
            </a:r>
            <a:endParaRPr lang="es-ES" altLang="es-ES" sz="1600" b="1" dirty="0" smtClean="0">
              <a:solidFill>
                <a:srgbClr val="FFFF00"/>
              </a:solidFill>
              <a:latin typeface="Arial" pitchFamily="34" charset="0"/>
              <a:cs typeface="Arial" pitchFamily="34" charset="0"/>
            </a:endParaRPr>
          </a:p>
        </p:txBody>
      </p:sp>
      <p:pic>
        <p:nvPicPr>
          <p:cNvPr id="6" name="Picture 2" descr="E:\formas montar\2cxx0f8.gif"/>
          <p:cNvPicPr>
            <a:picLocks noChangeAspect="1" noChangeArrowheads="1" noCrop="1"/>
          </p:cNvPicPr>
          <p:nvPr/>
        </p:nvPicPr>
        <p:blipFill>
          <a:blip r:embed="rId3"/>
          <a:srcRect/>
          <a:stretch>
            <a:fillRect/>
          </a:stretch>
        </p:blipFill>
        <p:spPr bwMode="auto">
          <a:xfrm>
            <a:off x="-47625" y="5661248"/>
            <a:ext cx="1565800" cy="1366752"/>
          </a:xfrm>
          <a:prstGeom prst="rect">
            <a:avLst/>
          </a:prstGeom>
          <a:noFill/>
        </p:spPr>
      </p:pic>
    </p:spTree>
    <p:extLst>
      <p:ext uri="{BB962C8B-B14F-4D97-AF65-F5344CB8AC3E}">
        <p14:creationId xmlns:p14="http://schemas.microsoft.com/office/powerpoint/2010/main" val="138411101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quot;cuidar-el-planeta-reciclando&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5116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25" y="0"/>
            <a:ext cx="10040938"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516213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2" descr="&quot;cuidar-el-planeta-reciclando&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51160" cy="6858000"/>
          </a:xfrm>
          <a:prstGeom prst="rect">
            <a:avLst/>
          </a:prstGeom>
          <a:noFill/>
          <a:extLst>
            <a:ext uri="{909E8E84-426E-40DD-AFC4-6F175D3DCCD1}">
              <a14:hiddenFill xmlns:a14="http://schemas.microsoft.com/office/drawing/2010/main">
                <a:solidFill>
                  <a:srgbClr val="FFFFFF"/>
                </a:solidFill>
              </a14:hiddenFill>
            </a:ext>
          </a:extLst>
        </p:spPr>
      </p:pic>
      <p:sp>
        <p:nvSpPr>
          <p:cNvPr id="4102" name="Text Box 6"/>
          <p:cNvSpPr txBox="1">
            <a:spLocks noChangeArrowheads="1"/>
          </p:cNvSpPr>
          <p:nvPr/>
        </p:nvSpPr>
        <p:spPr bwMode="auto">
          <a:xfrm>
            <a:off x="360363" y="404664"/>
            <a:ext cx="5688632" cy="830997"/>
          </a:xfrm>
          <a:prstGeom prst="rect">
            <a:avLst/>
          </a:prstGeom>
          <a:solidFill>
            <a:schemeClr val="tx1"/>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600" b="1" dirty="0" smtClean="0">
                <a:solidFill>
                  <a:srgbClr val="FFFF00"/>
                </a:solidFill>
                <a:latin typeface="Arial" pitchFamily="34" charset="0"/>
                <a:cs typeface="Arial" pitchFamily="34" charset="0"/>
              </a:rPr>
              <a:t>Este </a:t>
            </a:r>
            <a:r>
              <a:rPr lang="es-ES" altLang="es-ES" sz="1600" b="1" dirty="0">
                <a:solidFill>
                  <a:srgbClr val="FFFF00"/>
                </a:solidFill>
                <a:latin typeface="Arial" pitchFamily="34" charset="0"/>
                <a:cs typeface="Arial" pitchFamily="34" charset="0"/>
              </a:rPr>
              <a:t>pequeño gesto, que forma parte de practicar un consumo responsable, hará que nuestras generaciones futuras puedan disfrutar de un planeta verde y azul. </a:t>
            </a:r>
            <a:endParaRPr lang="es-ES" altLang="es-ES" sz="1600" b="1" dirty="0" smtClean="0">
              <a:solidFill>
                <a:srgbClr val="FFFF00"/>
              </a:solidFill>
              <a:latin typeface="Arial" pitchFamily="34" charset="0"/>
              <a:cs typeface="Arial" pitchFamily="34" charset="0"/>
            </a:endParaRPr>
          </a:p>
        </p:txBody>
      </p:sp>
      <p:pic>
        <p:nvPicPr>
          <p:cNvPr id="4" name="Picture 2" descr="E:\formas montar\2cxx0f8.gif"/>
          <p:cNvPicPr>
            <a:picLocks noChangeAspect="1" noChangeArrowheads="1" noCrop="1"/>
          </p:cNvPicPr>
          <p:nvPr/>
        </p:nvPicPr>
        <p:blipFill>
          <a:blip r:embed="rId3"/>
          <a:srcRect/>
          <a:stretch>
            <a:fillRect/>
          </a:stretch>
        </p:blipFill>
        <p:spPr bwMode="auto">
          <a:xfrm>
            <a:off x="-47625" y="5661248"/>
            <a:ext cx="1565800" cy="1366752"/>
          </a:xfrm>
          <a:prstGeom prst="rect">
            <a:avLst/>
          </a:prstGeom>
          <a:noFill/>
        </p:spPr>
      </p:pic>
    </p:spTree>
    <p:extLst>
      <p:ext uri="{BB962C8B-B14F-4D97-AF65-F5344CB8AC3E}">
        <p14:creationId xmlns:p14="http://schemas.microsoft.com/office/powerpoint/2010/main" val="225094876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708" y="2654"/>
            <a:ext cx="10225458" cy="69568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420427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Jose Luis\Desktop\el_pionero_recyclebank_solutek_mantenimien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454068" y="-1537086"/>
            <a:ext cx="7112417" cy="10020554"/>
          </a:xfrm>
          <a:prstGeom prst="rect">
            <a:avLst/>
          </a:prstGeom>
          <a:noFill/>
          <a:extLst>
            <a:ext uri="{909E8E84-426E-40DD-AFC4-6F175D3DCCD1}">
              <a14:hiddenFill xmlns:a14="http://schemas.microsoft.com/office/drawing/2010/main">
                <a:solidFill>
                  <a:srgbClr val="FFFFFF"/>
                </a:solidFill>
              </a14:hiddenFill>
            </a:ext>
          </a:extLst>
        </p:spPr>
      </p:pic>
      <p:sp>
        <p:nvSpPr>
          <p:cNvPr id="4102" name="Text Box 6"/>
          <p:cNvSpPr txBox="1">
            <a:spLocks noChangeArrowheads="1"/>
          </p:cNvSpPr>
          <p:nvPr/>
        </p:nvSpPr>
        <p:spPr bwMode="auto">
          <a:xfrm>
            <a:off x="4104779" y="5301208"/>
            <a:ext cx="5472608" cy="1323439"/>
          </a:xfrm>
          <a:prstGeom prst="rect">
            <a:avLst/>
          </a:prstGeom>
          <a:solidFill>
            <a:schemeClr val="tx1"/>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600" b="1" dirty="0">
                <a:solidFill>
                  <a:srgbClr val="FFFF00"/>
                </a:solidFill>
                <a:latin typeface="Arial" pitchFamily="34" charset="0"/>
                <a:cs typeface="Arial" pitchFamily="34" charset="0"/>
              </a:rPr>
              <a:t>Todas las ciudades de nuestro país ponen a nuestra disposición contenedores donde podemos introducir cada residuo, ya sea orgánico, papel, plástico o vidrio. También existen puntos limpios donde llevar objetos como electrodomésticos o maderas.</a:t>
            </a:r>
          </a:p>
        </p:txBody>
      </p:sp>
      <p:pic>
        <p:nvPicPr>
          <p:cNvPr id="5" name="Picture 2" descr="E:\formas montar\2cxx0f8.gif"/>
          <p:cNvPicPr>
            <a:picLocks noChangeAspect="1" noChangeArrowheads="1" noCrop="1"/>
          </p:cNvPicPr>
          <p:nvPr/>
        </p:nvPicPr>
        <p:blipFill>
          <a:blip r:embed="rId3"/>
          <a:srcRect/>
          <a:stretch>
            <a:fillRect/>
          </a:stretch>
        </p:blipFill>
        <p:spPr bwMode="auto">
          <a:xfrm>
            <a:off x="-47625" y="5661248"/>
            <a:ext cx="1565800" cy="1366752"/>
          </a:xfrm>
          <a:prstGeom prst="rect">
            <a:avLst/>
          </a:prstGeom>
          <a:noFill/>
        </p:spPr>
      </p:pic>
    </p:spTree>
    <p:extLst>
      <p:ext uri="{BB962C8B-B14F-4D97-AF65-F5344CB8AC3E}">
        <p14:creationId xmlns:p14="http://schemas.microsoft.com/office/powerpoint/2010/main" val="143678835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987012"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799109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Resultado de imagen de cubos para reciclar en casa"/>
          <p:cNvPicPr>
            <a:picLocks noChangeAspect="1" noChangeArrowheads="1"/>
          </p:cNvPicPr>
          <p:nvPr/>
        </p:nvPicPr>
        <p:blipFill rotWithShape="1">
          <a:blip r:embed="rId2">
            <a:extLst>
              <a:ext uri="{28A0092B-C50C-407E-A947-70E740481C1C}">
                <a14:useLocalDpi xmlns:a14="http://schemas.microsoft.com/office/drawing/2010/main" val="0"/>
              </a:ext>
            </a:extLst>
          </a:blip>
          <a:srcRect t="20182" b="20253"/>
          <a:stretch/>
        </p:blipFill>
        <p:spPr bwMode="auto">
          <a:xfrm>
            <a:off x="-1" y="-198696"/>
            <a:ext cx="9937751" cy="7056696"/>
          </a:xfrm>
          <a:prstGeom prst="rect">
            <a:avLst/>
          </a:prstGeom>
          <a:noFill/>
          <a:extLst>
            <a:ext uri="{909E8E84-426E-40DD-AFC4-6F175D3DCCD1}">
              <a14:hiddenFill xmlns:a14="http://schemas.microsoft.com/office/drawing/2010/main">
                <a:solidFill>
                  <a:srgbClr val="FFFFFF"/>
                </a:solidFill>
              </a14:hiddenFill>
            </a:ext>
          </a:extLst>
        </p:spPr>
      </p:pic>
      <p:sp>
        <p:nvSpPr>
          <p:cNvPr id="4102" name="Text Box 6"/>
          <p:cNvSpPr txBox="1">
            <a:spLocks noChangeArrowheads="1"/>
          </p:cNvSpPr>
          <p:nvPr/>
        </p:nvSpPr>
        <p:spPr bwMode="auto">
          <a:xfrm>
            <a:off x="4362897" y="5085184"/>
            <a:ext cx="5286498" cy="1569660"/>
          </a:xfrm>
          <a:prstGeom prst="rect">
            <a:avLst/>
          </a:prstGeom>
          <a:solidFill>
            <a:schemeClr val="tx1"/>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600" b="1" dirty="0" smtClean="0">
                <a:solidFill>
                  <a:srgbClr val="FFFF00"/>
                </a:solidFill>
                <a:latin typeface="Arial" pitchFamily="34" charset="0"/>
                <a:cs typeface="Arial" pitchFamily="34" charset="0"/>
              </a:rPr>
              <a:t>Por </a:t>
            </a:r>
            <a:r>
              <a:rPr lang="es-ES" altLang="es-ES" sz="1600" b="1" dirty="0">
                <a:solidFill>
                  <a:srgbClr val="FFFF00"/>
                </a:solidFill>
                <a:latin typeface="Arial" pitchFamily="34" charset="0"/>
                <a:cs typeface="Arial" pitchFamily="34" charset="0"/>
              </a:rPr>
              <a:t>otra parte, puedes colocar contenedores en tu casa para facilitar el correcto reciclaje de los productos consumidos y ayudar a desarrollar una correcta educación en toda la familia, así como un cambio de conciencia en las personas que están a nuestro alrededor</a:t>
            </a:r>
            <a:r>
              <a:rPr lang="es-ES" altLang="es-ES" sz="1600" b="1" dirty="0" smtClean="0">
                <a:solidFill>
                  <a:srgbClr val="FFFF00"/>
                </a:solidFill>
                <a:latin typeface="Arial" pitchFamily="34" charset="0"/>
                <a:cs typeface="Arial" pitchFamily="34" charset="0"/>
              </a:rPr>
              <a:t>.</a:t>
            </a:r>
            <a:endParaRPr lang="es-ES" altLang="es-ES" sz="1600" b="1" dirty="0">
              <a:solidFill>
                <a:srgbClr val="FFFF00"/>
              </a:solidFill>
              <a:latin typeface="Arial" pitchFamily="34" charset="0"/>
              <a:cs typeface="Arial" pitchFamily="34" charset="0"/>
            </a:endParaRPr>
          </a:p>
        </p:txBody>
      </p:sp>
      <p:pic>
        <p:nvPicPr>
          <p:cNvPr id="4" name="Picture 2" descr="E:\formas montar\2cxx0f8.gif"/>
          <p:cNvPicPr>
            <a:picLocks noChangeAspect="1" noChangeArrowheads="1" noCrop="1"/>
          </p:cNvPicPr>
          <p:nvPr/>
        </p:nvPicPr>
        <p:blipFill>
          <a:blip r:embed="rId3"/>
          <a:srcRect/>
          <a:stretch>
            <a:fillRect/>
          </a:stretch>
        </p:blipFill>
        <p:spPr bwMode="auto">
          <a:xfrm>
            <a:off x="-47625" y="5661248"/>
            <a:ext cx="1565800" cy="1366752"/>
          </a:xfrm>
          <a:prstGeom prst="rect">
            <a:avLst/>
          </a:prstGeom>
          <a:noFill/>
        </p:spPr>
      </p:pic>
    </p:spTree>
    <p:extLst>
      <p:ext uri="{BB962C8B-B14F-4D97-AF65-F5344CB8AC3E}">
        <p14:creationId xmlns:p14="http://schemas.microsoft.com/office/powerpoint/2010/main" val="349242181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102" name="Text Box 6"/>
          <p:cNvSpPr txBox="1">
            <a:spLocks noChangeArrowheads="1"/>
          </p:cNvSpPr>
          <p:nvPr/>
        </p:nvSpPr>
        <p:spPr bwMode="auto">
          <a:xfrm>
            <a:off x="120364" y="332656"/>
            <a:ext cx="9649394" cy="1107996"/>
          </a:xfrm>
          <a:prstGeom prst="rect">
            <a:avLst/>
          </a:prstGeom>
          <a:solidFill>
            <a:schemeClr val="tx1"/>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600" b="1" dirty="0" smtClean="0">
                <a:solidFill>
                  <a:srgbClr val="FFFF00"/>
                </a:solidFill>
                <a:latin typeface="Arial" pitchFamily="34" charset="0"/>
                <a:cs typeface="Arial" pitchFamily="34" charset="0"/>
              </a:rPr>
              <a:t>Menos </a:t>
            </a:r>
            <a:r>
              <a:rPr lang="es-ES" altLang="es-ES" sz="1600" b="1" dirty="0">
                <a:solidFill>
                  <a:srgbClr val="FFFF00"/>
                </a:solidFill>
                <a:latin typeface="Arial" pitchFamily="34" charset="0"/>
                <a:cs typeface="Arial" pitchFamily="34" charset="0"/>
              </a:rPr>
              <a:t>consumo de energía. Si reciclamos reducimos el trabajo de extracción, transporte y elaboración de nuevas materias primas, lo que conlleva una disminución importante del uso de la energía necesaria para llevar a cabo estos procesos.</a:t>
            </a:r>
          </a:p>
          <a:p>
            <a:pPr fontAlgn="base">
              <a:spcBef>
                <a:spcPct val="0"/>
              </a:spcBef>
              <a:spcAft>
                <a:spcPct val="0"/>
              </a:spcAft>
            </a:pPr>
            <a:endParaRPr lang="es-ES" altLang="es-ES" sz="1800" dirty="0" smtClean="0">
              <a:solidFill>
                <a:srgbClr val="0000FF"/>
              </a:solidFill>
              <a:latin typeface="Aharoni" pitchFamily="2" charset="-79"/>
              <a:cs typeface="Aharoni" pitchFamily="2" charset="-79"/>
            </a:endParaRPr>
          </a:p>
        </p:txBody>
      </p:sp>
      <p:pic>
        <p:nvPicPr>
          <p:cNvPr id="3" name="Picture 2" descr="&quot;cambio-climatico-y-reciclaj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26" y="1224628"/>
            <a:ext cx="9985375" cy="563337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3"/>
          <a:srcRect/>
          <a:stretch>
            <a:fillRect/>
          </a:stretch>
        </p:blipFill>
        <p:spPr bwMode="auto">
          <a:xfrm>
            <a:off x="-47625" y="5454920"/>
            <a:ext cx="1565800" cy="1366752"/>
          </a:xfrm>
          <a:prstGeom prst="rect">
            <a:avLst/>
          </a:prstGeom>
          <a:noFill/>
        </p:spPr>
      </p:pic>
    </p:spTree>
    <p:extLst>
      <p:ext uri="{BB962C8B-B14F-4D97-AF65-F5344CB8AC3E}">
        <p14:creationId xmlns:p14="http://schemas.microsoft.com/office/powerpoint/2010/main" val="361495982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507" y="0"/>
            <a:ext cx="994312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479380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esultado de imagen de reciclado de plastico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037214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578107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4" name="Picture 6"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22338"/>
            <a:ext cx="10157626" cy="6980338"/>
          </a:xfrm>
          <a:prstGeom prst="rect">
            <a:avLst/>
          </a:prstGeom>
          <a:noFill/>
          <a:extLst>
            <a:ext uri="{909E8E84-426E-40DD-AFC4-6F175D3DCCD1}">
              <a14:hiddenFill xmlns:a14="http://schemas.microsoft.com/office/drawing/2010/main">
                <a:solidFill>
                  <a:srgbClr val="FFFFFF"/>
                </a:solidFill>
              </a14:hiddenFill>
            </a:ext>
          </a:extLst>
        </p:spPr>
      </p:pic>
      <p:sp>
        <p:nvSpPr>
          <p:cNvPr id="4102" name="Text Box 6"/>
          <p:cNvSpPr txBox="1">
            <a:spLocks noChangeArrowheads="1"/>
          </p:cNvSpPr>
          <p:nvPr/>
        </p:nvSpPr>
        <p:spPr bwMode="auto">
          <a:xfrm>
            <a:off x="307975" y="186606"/>
            <a:ext cx="5127088" cy="1323439"/>
          </a:xfrm>
          <a:prstGeom prst="rect">
            <a:avLst/>
          </a:prstGeom>
          <a:solidFill>
            <a:schemeClr val="tx1"/>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600" b="1" dirty="0">
                <a:solidFill>
                  <a:srgbClr val="FFFF00"/>
                </a:solidFill>
                <a:latin typeface="Arial" pitchFamily="34" charset="0"/>
                <a:cs typeface="Arial" pitchFamily="34" charset="0"/>
              </a:rPr>
              <a:t>Menos CO2 a la atmósfera. A menor consumo de energía generamos menos CO2 y reducimos el efecto invernadero. Es decir, que reciclar en casa supone ayudar al planeta y contribuir a luchar contra el cambio climático.</a:t>
            </a:r>
          </a:p>
        </p:txBody>
      </p:sp>
      <p:sp>
        <p:nvSpPr>
          <p:cNvPr id="2" name="AutoShape 2" descr="Resultado de imagen de co2 en la atmosfer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Resultado de imagen de co2 en la atmosfera"/>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6" name="Picture 2" descr="E:\formas montar\2cxx0f8.gif"/>
          <p:cNvPicPr>
            <a:picLocks noChangeAspect="1" noChangeArrowheads="1" noCrop="1"/>
          </p:cNvPicPr>
          <p:nvPr/>
        </p:nvPicPr>
        <p:blipFill>
          <a:blip r:embed="rId4"/>
          <a:srcRect/>
          <a:stretch>
            <a:fillRect/>
          </a:stretch>
        </p:blipFill>
        <p:spPr bwMode="auto">
          <a:xfrm>
            <a:off x="-53309" y="5504196"/>
            <a:ext cx="1565800" cy="1366752"/>
          </a:xfrm>
          <a:prstGeom prst="rect">
            <a:avLst/>
          </a:prstGeom>
          <a:noFill/>
        </p:spPr>
      </p:pic>
    </p:spTree>
    <p:extLst>
      <p:ext uri="{BB962C8B-B14F-4D97-AF65-F5344CB8AC3E}">
        <p14:creationId xmlns:p14="http://schemas.microsoft.com/office/powerpoint/2010/main" val="2775046301"/>
      </p:ext>
    </p:extLst>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accordeon][musette]_aimable_accordéon_08 - poema (tango)420.wav"/>
          </p:stSnd>
        </p:sndAc>
      </p:transition>
    </mc:Choice>
    <mc:Fallback xmlns="">
      <p:transition spd="slow" advTm="6000">
        <p:fade/>
        <p:sndAc>
          <p:stSnd>
            <p:snd r:embed="rId5" name="[accordeon][musette]_aimable_accordéon_08 - poema (tango)420.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69" y="-38100"/>
            <a:ext cx="9960719" cy="6896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026184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sultado de imagen de botellas de plastico recicladas con arte"/>
          <p:cNvPicPr>
            <a:picLocks noChangeAspect="1" noChangeArrowheads="1"/>
          </p:cNvPicPr>
          <p:nvPr/>
        </p:nvPicPr>
        <p:blipFill rotWithShape="1">
          <a:blip r:embed="rId2">
            <a:extLst>
              <a:ext uri="{28A0092B-C50C-407E-A947-70E740481C1C}">
                <a14:useLocalDpi xmlns:a14="http://schemas.microsoft.com/office/drawing/2010/main" val="0"/>
              </a:ext>
            </a:extLst>
          </a:blip>
          <a:srcRect r="15693"/>
          <a:stretch/>
        </p:blipFill>
        <p:spPr bwMode="auto">
          <a:xfrm>
            <a:off x="0" y="-23614"/>
            <a:ext cx="9937750" cy="6858000"/>
          </a:xfrm>
          <a:prstGeom prst="rect">
            <a:avLst/>
          </a:prstGeom>
          <a:noFill/>
          <a:extLst>
            <a:ext uri="{909E8E84-426E-40DD-AFC4-6F175D3DCCD1}">
              <a14:hiddenFill xmlns:a14="http://schemas.microsoft.com/office/drawing/2010/main">
                <a:solidFill>
                  <a:srgbClr val="FFFFFF"/>
                </a:solidFill>
              </a14:hiddenFill>
            </a:ext>
          </a:extLst>
        </p:spPr>
      </p:pic>
      <p:sp>
        <p:nvSpPr>
          <p:cNvPr id="4102" name="Text Box 6"/>
          <p:cNvSpPr txBox="1">
            <a:spLocks noChangeArrowheads="1"/>
          </p:cNvSpPr>
          <p:nvPr/>
        </p:nvSpPr>
        <p:spPr bwMode="auto">
          <a:xfrm>
            <a:off x="54871" y="1844824"/>
            <a:ext cx="1889668" cy="3416320"/>
          </a:xfrm>
          <a:prstGeom prst="rect">
            <a:avLst/>
          </a:prstGeom>
          <a:solidFill>
            <a:schemeClr val="tx1"/>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b="1" dirty="0" smtClean="0">
                <a:solidFill>
                  <a:srgbClr val="FFFF00"/>
                </a:solidFill>
                <a:latin typeface="Arial" pitchFamily="34" charset="0"/>
                <a:cs typeface="Arial" pitchFamily="34" charset="0"/>
              </a:rPr>
              <a:t>A </a:t>
            </a:r>
            <a:r>
              <a:rPr lang="es-ES" altLang="es-ES" sz="1800" b="1" dirty="0">
                <a:solidFill>
                  <a:srgbClr val="FFFF00"/>
                </a:solidFill>
                <a:latin typeface="Arial" pitchFamily="34" charset="0"/>
                <a:cs typeface="Arial" pitchFamily="34" charset="0"/>
              </a:rPr>
              <a:t>través del reciclaje se crean nuevos productos. Aunque nunca te hayas parado a pensarlo, hay objetos cotidianos que nacen a partir del reciclaje. </a:t>
            </a:r>
            <a:endParaRPr lang="es-ES" altLang="es-ES" sz="1800" b="1" dirty="0" smtClean="0">
              <a:solidFill>
                <a:srgbClr val="FFFF00"/>
              </a:solidFill>
              <a:latin typeface="Arial" pitchFamily="34" charset="0"/>
              <a:cs typeface="Arial" pitchFamily="34" charset="0"/>
            </a:endParaRPr>
          </a:p>
        </p:txBody>
      </p:sp>
      <p:pic>
        <p:nvPicPr>
          <p:cNvPr id="4" name="Picture 2" descr="E:\formas montar\2cxx0f8.gif"/>
          <p:cNvPicPr>
            <a:picLocks noChangeAspect="1" noChangeArrowheads="1" noCrop="1"/>
          </p:cNvPicPr>
          <p:nvPr/>
        </p:nvPicPr>
        <p:blipFill>
          <a:blip r:embed="rId3"/>
          <a:srcRect/>
          <a:stretch>
            <a:fillRect/>
          </a:stretch>
        </p:blipFill>
        <p:spPr bwMode="auto">
          <a:xfrm>
            <a:off x="-47625" y="5661248"/>
            <a:ext cx="1565800" cy="1366752"/>
          </a:xfrm>
          <a:prstGeom prst="rect">
            <a:avLst/>
          </a:prstGeom>
          <a:noFill/>
        </p:spPr>
      </p:pic>
    </p:spTree>
    <p:extLst>
      <p:ext uri="{BB962C8B-B14F-4D97-AF65-F5344CB8AC3E}">
        <p14:creationId xmlns:p14="http://schemas.microsoft.com/office/powerpoint/2010/main" val="223943984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10" y="0"/>
            <a:ext cx="10064441" cy="6858000"/>
          </a:xfrm>
          <a:prstGeom prst="rect">
            <a:avLst/>
          </a:prstGeom>
          <a:noFill/>
          <a:extLst>
            <a:ext uri="{909E8E84-426E-40DD-AFC4-6F175D3DCCD1}">
              <a14:hiddenFill xmlns:a14="http://schemas.microsoft.com/office/drawing/2010/main">
                <a:solidFill>
                  <a:srgbClr val="FFFFFF"/>
                </a:solidFill>
              </a14:hiddenFill>
            </a:ext>
          </a:extLst>
        </p:spPr>
      </p:pic>
      <p:sp>
        <p:nvSpPr>
          <p:cNvPr id="4102" name="Text Box 6"/>
          <p:cNvSpPr txBox="1">
            <a:spLocks noChangeArrowheads="1"/>
          </p:cNvSpPr>
          <p:nvPr/>
        </p:nvSpPr>
        <p:spPr bwMode="auto">
          <a:xfrm>
            <a:off x="3168675" y="4376540"/>
            <a:ext cx="6351224" cy="2308324"/>
          </a:xfrm>
          <a:prstGeom prst="rect">
            <a:avLst/>
          </a:prstGeom>
          <a:solidFill>
            <a:schemeClr val="tx1"/>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600" b="1" dirty="0" smtClean="0">
                <a:solidFill>
                  <a:srgbClr val="FFFF00"/>
                </a:solidFill>
                <a:latin typeface="Arial" pitchFamily="34" charset="0"/>
                <a:cs typeface="Arial" pitchFamily="34" charset="0"/>
              </a:rPr>
              <a:t>¿</a:t>
            </a:r>
            <a:r>
              <a:rPr lang="es-ES" altLang="es-ES" sz="1600" b="1" dirty="0">
                <a:solidFill>
                  <a:srgbClr val="FFFF00"/>
                </a:solidFill>
                <a:latin typeface="Arial" pitchFamily="34" charset="0"/>
                <a:cs typeface="Arial" pitchFamily="34" charset="0"/>
              </a:rPr>
              <a:t>Qué objetos se pueden emplear? Muchas cajas de zapatos tienen su origen en los tetrabriks, una llanta de neumático se puede fabricar con esas mismas latas de refresco que guardas en tu frigorífico, y ese forro polar que tanto te abriga tiene su origen en las botellas de plástico PET. ¡Cuéntaselo a tus peques y créales curiosidad sobre el mundo del reciclaje! Ten en cuenta que estos productos necesitan menos agua y energía, y generan menos contaminación durante su proceso de elaboración</a:t>
            </a:r>
            <a:r>
              <a:rPr lang="es-ES" altLang="es-ES" sz="1600" b="1" dirty="0" smtClean="0">
                <a:solidFill>
                  <a:srgbClr val="FFFF00"/>
                </a:solidFill>
                <a:latin typeface="Arial" pitchFamily="34" charset="0"/>
                <a:cs typeface="Arial" pitchFamily="34" charset="0"/>
              </a:rPr>
              <a:t>.</a:t>
            </a:r>
            <a:endParaRPr lang="es-ES" altLang="es-ES" sz="1600" b="1" dirty="0">
              <a:solidFill>
                <a:srgbClr val="FFFF00"/>
              </a:solidFill>
              <a:latin typeface="Arial" pitchFamily="34" charset="0"/>
              <a:cs typeface="Arial" pitchFamily="34" charset="0"/>
            </a:endParaRPr>
          </a:p>
        </p:txBody>
      </p:sp>
      <p:pic>
        <p:nvPicPr>
          <p:cNvPr id="4" name="Picture 2" descr="E:\formas montar\2cxx0f8.gif"/>
          <p:cNvPicPr>
            <a:picLocks noChangeAspect="1" noChangeArrowheads="1" noCrop="1"/>
          </p:cNvPicPr>
          <p:nvPr/>
        </p:nvPicPr>
        <p:blipFill>
          <a:blip r:embed="rId3"/>
          <a:srcRect/>
          <a:stretch>
            <a:fillRect/>
          </a:stretch>
        </p:blipFill>
        <p:spPr bwMode="auto">
          <a:xfrm>
            <a:off x="-47625" y="5661248"/>
            <a:ext cx="1565800" cy="1366752"/>
          </a:xfrm>
          <a:prstGeom prst="rect">
            <a:avLst/>
          </a:prstGeom>
          <a:noFill/>
        </p:spPr>
      </p:pic>
    </p:spTree>
    <p:extLst>
      <p:ext uri="{BB962C8B-B14F-4D97-AF65-F5344CB8AC3E}">
        <p14:creationId xmlns:p14="http://schemas.microsoft.com/office/powerpoint/2010/main" val="157083853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Resultado de imagen de co2 contaminac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96916"/>
            <a:ext cx="9949373" cy="6954916"/>
          </a:xfrm>
          <a:prstGeom prst="rect">
            <a:avLst/>
          </a:prstGeom>
          <a:noFill/>
          <a:extLst>
            <a:ext uri="{909E8E84-426E-40DD-AFC4-6F175D3DCCD1}">
              <a14:hiddenFill xmlns:a14="http://schemas.microsoft.com/office/drawing/2010/main">
                <a:solidFill>
                  <a:srgbClr val="FFFFFF"/>
                </a:solidFill>
              </a14:hiddenFill>
            </a:ext>
          </a:extLst>
        </p:spPr>
      </p:pic>
      <p:sp>
        <p:nvSpPr>
          <p:cNvPr id="4102" name="Text Box 6"/>
          <p:cNvSpPr txBox="1">
            <a:spLocks noChangeArrowheads="1"/>
          </p:cNvSpPr>
          <p:nvPr/>
        </p:nvSpPr>
        <p:spPr bwMode="auto">
          <a:xfrm>
            <a:off x="2520603" y="3380542"/>
            <a:ext cx="6711264"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fontAlgn="base">
              <a:spcBef>
                <a:spcPct val="0"/>
              </a:spcBef>
              <a:spcAft>
                <a:spcPct val="0"/>
              </a:spcAft>
            </a:pPr>
            <a:endParaRPr lang="es-ES" altLang="es-ES" sz="3600" dirty="0">
              <a:solidFill>
                <a:srgbClr val="FFFF00"/>
              </a:solidFill>
              <a:latin typeface="Aharoni" pitchFamily="2" charset="-79"/>
              <a:cs typeface="Aharoni" pitchFamily="2" charset="-79"/>
            </a:endParaRPr>
          </a:p>
          <a:p>
            <a:pPr fontAlgn="base">
              <a:spcBef>
                <a:spcPct val="0"/>
              </a:spcBef>
              <a:spcAft>
                <a:spcPct val="0"/>
              </a:spcAft>
            </a:pPr>
            <a:r>
              <a:rPr lang="es-ES" altLang="es-ES" sz="3600" dirty="0" smtClean="0">
                <a:solidFill>
                  <a:srgbClr val="FFFF00"/>
                </a:solidFill>
                <a:latin typeface="Aharoni" pitchFamily="2" charset="-79"/>
                <a:cs typeface="Aharoni" pitchFamily="2" charset="-79"/>
              </a:rPr>
              <a:t>SI RECICLAMOS: La </a:t>
            </a:r>
            <a:r>
              <a:rPr lang="es-ES" altLang="es-ES" sz="3600" dirty="0">
                <a:solidFill>
                  <a:srgbClr val="FFFF00"/>
                </a:solidFill>
                <a:latin typeface="Aharoni" pitchFamily="2" charset="-79"/>
                <a:cs typeface="Aharoni" pitchFamily="2" charset="-79"/>
              </a:rPr>
              <a:t>industria contamina menos el aire al reducir la cantidad de emisiones de gases efecto invernadero.</a:t>
            </a:r>
          </a:p>
        </p:txBody>
      </p:sp>
      <p:sp>
        <p:nvSpPr>
          <p:cNvPr id="2" name="AutoShape 2" descr="Resultado de imagen de co2 contaminac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5" name="Picture 2" descr="E:\formas montar\2cxx0f8.gif"/>
          <p:cNvPicPr>
            <a:picLocks noChangeAspect="1" noChangeArrowheads="1" noCrop="1"/>
          </p:cNvPicPr>
          <p:nvPr/>
        </p:nvPicPr>
        <p:blipFill>
          <a:blip r:embed="rId3"/>
          <a:srcRect/>
          <a:stretch>
            <a:fillRect/>
          </a:stretch>
        </p:blipFill>
        <p:spPr bwMode="auto">
          <a:xfrm>
            <a:off x="-47625" y="5661248"/>
            <a:ext cx="1565800" cy="1366752"/>
          </a:xfrm>
          <a:prstGeom prst="rect">
            <a:avLst/>
          </a:prstGeom>
          <a:noFill/>
        </p:spPr>
      </p:pic>
    </p:spTree>
    <p:extLst>
      <p:ext uri="{BB962C8B-B14F-4D97-AF65-F5344CB8AC3E}">
        <p14:creationId xmlns:p14="http://schemas.microsoft.com/office/powerpoint/2010/main" val="290759809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1" end="1"/>
                                            </p:txEl>
                                          </p:spTgt>
                                        </p:tgtEl>
                                        <p:attrNameLst>
                                          <p:attrName>style.color</p:attrName>
                                        </p:attrNameLst>
                                      </p:cBhvr>
                                      <p:by>
                                        <p:hsl h="-7200000" s="0" l="0"/>
                                      </p:by>
                                    </p:animClr>
                                    <p:animClr clrSpc="hsl" dir="cw">
                                      <p:cBhvr>
                                        <p:cTn id="7" dur="500" fill="hold"/>
                                        <p:tgtEl>
                                          <p:spTgt spid="4102">
                                            <p:txEl>
                                              <p:pRg st="1" end="1"/>
                                            </p:txEl>
                                          </p:spTgt>
                                        </p:tgtEl>
                                        <p:attrNameLst>
                                          <p:attrName>fillcolor</p:attrName>
                                        </p:attrNameLst>
                                      </p:cBhvr>
                                      <p:by>
                                        <p:hsl h="-7200000" s="0" l="0"/>
                                      </p:by>
                                    </p:animClr>
                                    <p:animClr clrSpc="hsl" dir="cw">
                                      <p:cBhvr>
                                        <p:cTn id="8" dur="500" fill="hold"/>
                                        <p:tgtEl>
                                          <p:spTgt spid="4102">
                                            <p:txEl>
                                              <p:pRg st="1" end="1"/>
                                            </p:txEl>
                                          </p:spTgt>
                                        </p:tgtEl>
                                        <p:attrNameLst>
                                          <p:attrName>stroke.color</p:attrName>
                                        </p:attrNameLst>
                                      </p:cBhvr>
                                      <p:by>
                                        <p:hsl h="-7200000" s="0" l="0"/>
                                      </p:by>
                                    </p:animClr>
                                    <p:set>
                                      <p:cBhvr>
                                        <p:cTn id="9" dur="500" fill="hold"/>
                                        <p:tgtEl>
                                          <p:spTgt spid="4102">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10298904" cy="6865938"/>
          </a:xfrm>
          <a:prstGeom prst="rect">
            <a:avLst/>
          </a:prstGeom>
          <a:noFill/>
          <a:extLst>
            <a:ext uri="{909E8E84-426E-40DD-AFC4-6F175D3DCCD1}">
              <a14:hiddenFill xmlns:a14="http://schemas.microsoft.com/office/drawing/2010/main">
                <a:solidFill>
                  <a:srgbClr val="FFFFFF"/>
                </a:solidFill>
              </a14:hiddenFill>
            </a:ext>
          </a:extLst>
        </p:spPr>
      </p:pic>
      <p:sp>
        <p:nvSpPr>
          <p:cNvPr id="4102" name="Text Box 6"/>
          <p:cNvSpPr txBox="1">
            <a:spLocks noChangeArrowheads="1"/>
          </p:cNvSpPr>
          <p:nvPr/>
        </p:nvSpPr>
        <p:spPr bwMode="auto">
          <a:xfrm>
            <a:off x="288355" y="332656"/>
            <a:ext cx="3990628" cy="1077218"/>
          </a:xfrm>
          <a:prstGeom prst="rect">
            <a:avLst/>
          </a:prstGeom>
          <a:solidFill>
            <a:schemeClr val="tx1"/>
          </a:solidFill>
          <a:ln>
            <a:noFill/>
          </a:ln>
          <a:effectLst/>
          <a:extLst/>
        </p:spPr>
        <p:txBody>
          <a:bodyPr>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600" b="1" dirty="0" smtClean="0">
                <a:solidFill>
                  <a:srgbClr val="FFFF00"/>
                </a:solidFill>
                <a:latin typeface="Arial" pitchFamily="34" charset="0"/>
                <a:cs typeface="Arial" pitchFamily="34" charset="0"/>
              </a:rPr>
              <a:t>Protegemos </a:t>
            </a:r>
            <a:r>
              <a:rPr lang="es-ES" altLang="es-ES" sz="1600" b="1" dirty="0">
                <a:solidFill>
                  <a:srgbClr val="FFFF00"/>
                </a:solidFill>
                <a:latin typeface="Arial" pitchFamily="34" charset="0"/>
                <a:cs typeface="Arial" pitchFamily="34" charset="0"/>
              </a:rPr>
              <a:t>nuestros suelos porque los residuos van al lugar correspondiente y no se acumulan en las aguas de nuestros ríos y mares</a:t>
            </a:r>
            <a:r>
              <a:rPr lang="es-ES" altLang="es-ES" sz="1600" b="1" dirty="0" smtClean="0">
                <a:solidFill>
                  <a:srgbClr val="FFFF00"/>
                </a:solidFill>
                <a:latin typeface="Arial" pitchFamily="34" charset="0"/>
                <a:cs typeface="Arial" pitchFamily="34" charset="0"/>
              </a:rPr>
              <a:t>.</a:t>
            </a:r>
            <a:endParaRPr lang="es-ES" altLang="es-ES" sz="1600" b="1" dirty="0">
              <a:solidFill>
                <a:srgbClr val="FFFF00"/>
              </a:solidFill>
              <a:latin typeface="Arial" pitchFamily="34" charset="0"/>
              <a:cs typeface="Arial" pitchFamily="34" charset="0"/>
            </a:endParaRPr>
          </a:p>
        </p:txBody>
      </p:sp>
      <p:pic>
        <p:nvPicPr>
          <p:cNvPr id="4" name="Picture 2" descr="E:\formas montar\2cxx0f8.gif"/>
          <p:cNvPicPr>
            <a:picLocks noChangeAspect="1" noChangeArrowheads="1" noCrop="1"/>
          </p:cNvPicPr>
          <p:nvPr/>
        </p:nvPicPr>
        <p:blipFill>
          <a:blip r:embed="rId3"/>
          <a:srcRect/>
          <a:stretch>
            <a:fillRect/>
          </a:stretch>
        </p:blipFill>
        <p:spPr bwMode="auto">
          <a:xfrm>
            <a:off x="-47625" y="5661248"/>
            <a:ext cx="1565800" cy="1366752"/>
          </a:xfrm>
          <a:prstGeom prst="rect">
            <a:avLst/>
          </a:prstGeom>
          <a:noFill/>
        </p:spPr>
      </p:pic>
    </p:spTree>
    <p:extLst>
      <p:ext uri="{BB962C8B-B14F-4D97-AF65-F5344CB8AC3E}">
        <p14:creationId xmlns:p14="http://schemas.microsoft.com/office/powerpoint/2010/main" val="307490154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1443" cy="6858000"/>
          </a:xfrm>
          <a:prstGeom prst="rect">
            <a:avLst/>
          </a:prstGeom>
          <a:noFill/>
          <a:extLst>
            <a:ext uri="{909E8E84-426E-40DD-AFC4-6F175D3DCCD1}">
              <a14:hiddenFill xmlns:a14="http://schemas.microsoft.com/office/drawing/2010/main">
                <a:solidFill>
                  <a:srgbClr val="FFFFFF"/>
                </a:solidFill>
              </a14:hiddenFill>
            </a:ext>
          </a:extLst>
        </p:spPr>
      </p:pic>
      <p:sp>
        <p:nvSpPr>
          <p:cNvPr id="4102" name="Text Box 6"/>
          <p:cNvSpPr txBox="1">
            <a:spLocks noChangeArrowheads="1"/>
          </p:cNvSpPr>
          <p:nvPr/>
        </p:nvSpPr>
        <p:spPr bwMode="auto">
          <a:xfrm>
            <a:off x="360363" y="476672"/>
            <a:ext cx="3990628" cy="1077218"/>
          </a:xfrm>
          <a:prstGeom prst="rect">
            <a:avLst/>
          </a:prstGeom>
          <a:solidFill>
            <a:schemeClr val="tx1"/>
          </a:solidFill>
          <a:ln>
            <a:noFill/>
          </a:ln>
          <a:effectLst/>
          <a:extLst/>
        </p:spPr>
        <p:txBody>
          <a:bodyPr>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600" b="1" dirty="0" smtClean="0">
                <a:solidFill>
                  <a:srgbClr val="FFFF00"/>
                </a:solidFill>
                <a:latin typeface="Arial" pitchFamily="34" charset="0"/>
                <a:cs typeface="Arial" pitchFamily="34" charset="0"/>
              </a:rPr>
              <a:t>Al </a:t>
            </a:r>
            <a:r>
              <a:rPr lang="es-ES" altLang="es-ES" sz="1600" b="1" dirty="0">
                <a:solidFill>
                  <a:srgbClr val="FFFF00"/>
                </a:solidFill>
                <a:latin typeface="Arial" pitchFamily="34" charset="0"/>
                <a:cs typeface="Arial" pitchFamily="34" charset="0"/>
              </a:rPr>
              <a:t>usar los residuos orgánicos para el compostaje de nuestros jardines o cultivos, evitamos los fertilizantes químicos. </a:t>
            </a:r>
            <a:endParaRPr lang="es-ES" altLang="es-ES" sz="1600" b="1" dirty="0" smtClean="0">
              <a:solidFill>
                <a:srgbClr val="FFFF00"/>
              </a:solidFill>
              <a:latin typeface="Arial" pitchFamily="34" charset="0"/>
              <a:cs typeface="Arial" pitchFamily="34" charset="0"/>
            </a:endParaRPr>
          </a:p>
        </p:txBody>
      </p:sp>
      <p:pic>
        <p:nvPicPr>
          <p:cNvPr id="4" name="Picture 2" descr="E:\formas montar\2cxx0f8.gif"/>
          <p:cNvPicPr>
            <a:picLocks noChangeAspect="1" noChangeArrowheads="1" noCrop="1"/>
          </p:cNvPicPr>
          <p:nvPr/>
        </p:nvPicPr>
        <p:blipFill>
          <a:blip r:embed="rId3"/>
          <a:srcRect/>
          <a:stretch>
            <a:fillRect/>
          </a:stretch>
        </p:blipFill>
        <p:spPr bwMode="auto">
          <a:xfrm>
            <a:off x="-47625" y="5661248"/>
            <a:ext cx="1565800" cy="1366752"/>
          </a:xfrm>
          <a:prstGeom prst="rect">
            <a:avLst/>
          </a:prstGeom>
          <a:noFill/>
        </p:spPr>
      </p:pic>
    </p:spTree>
    <p:extLst>
      <p:ext uri="{BB962C8B-B14F-4D97-AF65-F5344CB8AC3E}">
        <p14:creationId xmlns:p14="http://schemas.microsoft.com/office/powerpoint/2010/main" val="412041160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Resultado de imagen de acuiferos contaminad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965" y="21754"/>
            <a:ext cx="10136974" cy="7079654"/>
          </a:xfrm>
          <a:prstGeom prst="rect">
            <a:avLst/>
          </a:prstGeom>
          <a:noFill/>
          <a:extLst>
            <a:ext uri="{909E8E84-426E-40DD-AFC4-6F175D3DCCD1}">
              <a14:hiddenFill xmlns:a14="http://schemas.microsoft.com/office/drawing/2010/main">
                <a:solidFill>
                  <a:srgbClr val="FFFFFF"/>
                </a:solidFill>
              </a14:hiddenFill>
            </a:ext>
          </a:extLst>
        </p:spPr>
      </p:pic>
      <p:sp>
        <p:nvSpPr>
          <p:cNvPr id="4102" name="Text Box 6"/>
          <p:cNvSpPr txBox="1">
            <a:spLocks noChangeArrowheads="1"/>
          </p:cNvSpPr>
          <p:nvPr/>
        </p:nvSpPr>
        <p:spPr bwMode="auto">
          <a:xfrm>
            <a:off x="360363" y="612135"/>
            <a:ext cx="3758936" cy="830997"/>
          </a:xfrm>
          <a:prstGeom prst="rect">
            <a:avLst/>
          </a:prstGeom>
          <a:solidFill>
            <a:schemeClr val="tx1"/>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600" b="1" dirty="0" smtClean="0">
                <a:solidFill>
                  <a:srgbClr val="FFFF00"/>
                </a:solidFill>
                <a:latin typeface="Arial" pitchFamily="34" charset="0"/>
                <a:cs typeface="Arial" pitchFamily="34" charset="0"/>
              </a:rPr>
              <a:t>También </a:t>
            </a:r>
            <a:r>
              <a:rPr lang="es-ES" altLang="es-ES" sz="1600" b="1" dirty="0">
                <a:solidFill>
                  <a:srgbClr val="FFFF00"/>
                </a:solidFill>
                <a:latin typeface="Arial" pitchFamily="34" charset="0"/>
                <a:cs typeface="Arial" pitchFamily="34" charset="0"/>
              </a:rPr>
              <a:t>estamos protegiendo nuestros acuíferos y preservando el hábitat natural de muchas especies </a:t>
            </a:r>
            <a:endParaRPr lang="es-ES" altLang="es-ES" sz="1600" b="1" dirty="0" smtClean="0">
              <a:solidFill>
                <a:srgbClr val="FFFF00"/>
              </a:solidFill>
              <a:latin typeface="Arial" pitchFamily="34" charset="0"/>
              <a:cs typeface="Arial" pitchFamily="34" charset="0"/>
            </a:endParaRPr>
          </a:p>
        </p:txBody>
      </p:sp>
      <p:pic>
        <p:nvPicPr>
          <p:cNvPr id="4" name="Picture 2" descr="E:\formas montar\2cxx0f8.gif"/>
          <p:cNvPicPr>
            <a:picLocks noChangeAspect="1" noChangeArrowheads="1" noCrop="1"/>
          </p:cNvPicPr>
          <p:nvPr/>
        </p:nvPicPr>
        <p:blipFill>
          <a:blip r:embed="rId3"/>
          <a:srcRect/>
          <a:stretch>
            <a:fillRect/>
          </a:stretch>
        </p:blipFill>
        <p:spPr bwMode="auto">
          <a:xfrm>
            <a:off x="-47625" y="5661248"/>
            <a:ext cx="1565800" cy="1366752"/>
          </a:xfrm>
          <a:prstGeom prst="rect">
            <a:avLst/>
          </a:prstGeom>
          <a:noFill/>
        </p:spPr>
      </p:pic>
    </p:spTree>
    <p:extLst>
      <p:ext uri="{BB962C8B-B14F-4D97-AF65-F5344CB8AC3E}">
        <p14:creationId xmlns:p14="http://schemas.microsoft.com/office/powerpoint/2010/main" val="412041160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illusion-013"/>
          <p:cNvPicPr>
            <a:picLocks noChangeAspect="1" noChangeArrowheads="1"/>
          </p:cNvPicPr>
          <p:nvPr/>
        </p:nvPicPr>
        <p:blipFill>
          <a:blip r:embed="rId2" cstate="print">
            <a:duotone>
              <a:prstClr val="black"/>
              <a:schemeClr val="accent3">
                <a:tint val="45000"/>
                <a:satMod val="400000"/>
              </a:schemeClr>
            </a:duotone>
          </a:blip>
          <a:srcRect/>
          <a:stretch>
            <a:fillRect/>
          </a:stretch>
        </p:blipFill>
        <p:spPr bwMode="auto">
          <a:xfrm>
            <a:off x="1" y="0"/>
            <a:ext cx="9937750" cy="6877050"/>
          </a:xfrm>
          <a:prstGeom prst="rect">
            <a:avLst/>
          </a:prstGeom>
          <a:noFill/>
          <a:ln w="9525">
            <a:noFill/>
            <a:miter lim="800000"/>
            <a:headEnd/>
            <a:tailEnd/>
          </a:ln>
        </p:spPr>
      </p:pic>
      <p:sp>
        <p:nvSpPr>
          <p:cNvPr id="4102" name="Text Box 6"/>
          <p:cNvSpPr txBox="1">
            <a:spLocks noChangeArrowheads="1"/>
          </p:cNvSpPr>
          <p:nvPr/>
        </p:nvSpPr>
        <p:spPr bwMode="auto">
          <a:xfrm>
            <a:off x="275033" y="308639"/>
            <a:ext cx="4189785" cy="2554545"/>
          </a:xfrm>
          <a:prstGeom prst="rect">
            <a:avLst/>
          </a:prstGeom>
          <a:solidFill>
            <a:schemeClr val="tx1"/>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600" b="1" dirty="0" smtClean="0">
                <a:solidFill>
                  <a:srgbClr val="FFFF00"/>
                </a:solidFill>
                <a:latin typeface="Arial" pitchFamily="34" charset="0"/>
                <a:cs typeface="Arial" pitchFamily="34" charset="0"/>
              </a:rPr>
              <a:t>Mientras </a:t>
            </a:r>
            <a:r>
              <a:rPr lang="es-ES" altLang="es-ES" sz="1600" b="1" dirty="0">
                <a:solidFill>
                  <a:srgbClr val="FFFF00"/>
                </a:solidFill>
                <a:latin typeface="Arial" pitchFamily="34" charset="0"/>
                <a:cs typeface="Arial" pitchFamily="34" charset="0"/>
              </a:rPr>
              <a:t>que en otros países europeos solo se reciclan las botellas, en España se reciclan todo tipo de envases plásticos, garantizando que el 100% de los plásticos que se depositen en el contenedor amarillo serán </a:t>
            </a:r>
            <a:r>
              <a:rPr lang="es-ES" altLang="es-ES" sz="1600" b="1" dirty="0" smtClean="0">
                <a:solidFill>
                  <a:srgbClr val="FFFF00"/>
                </a:solidFill>
                <a:latin typeface="Arial" pitchFamily="34" charset="0"/>
                <a:cs typeface="Arial" pitchFamily="34" charset="0"/>
              </a:rPr>
              <a:t>reciclados. España </a:t>
            </a:r>
            <a:r>
              <a:rPr lang="es-ES" altLang="es-ES" sz="1600" b="1" dirty="0">
                <a:solidFill>
                  <a:srgbClr val="FFFF00"/>
                </a:solidFill>
                <a:latin typeface="Arial" pitchFamily="34" charset="0"/>
                <a:cs typeface="Arial" pitchFamily="34" charset="0"/>
              </a:rPr>
              <a:t>dispone de más de 300.000 contenedores amarillos para reciclar los plásticos, cubriendo así al 93% de la población</a:t>
            </a:r>
            <a:r>
              <a:rPr lang="es-ES" altLang="es-ES" sz="1600" b="1" dirty="0" smtClean="0">
                <a:solidFill>
                  <a:srgbClr val="FFFF00"/>
                </a:solidFill>
                <a:latin typeface="Arial" pitchFamily="34" charset="0"/>
                <a:cs typeface="Arial" pitchFamily="34" charset="0"/>
              </a:rPr>
              <a:t>.</a:t>
            </a:r>
            <a:endParaRPr lang="es-ES" altLang="es-ES" sz="1600" b="1" dirty="0">
              <a:solidFill>
                <a:srgbClr val="FFFF00"/>
              </a:solidFill>
              <a:latin typeface="Arial" pitchFamily="34" charset="0"/>
              <a:cs typeface="Arial" pitchFamily="34" charset="0"/>
            </a:endParaRPr>
          </a:p>
        </p:txBody>
      </p:sp>
      <p:sp>
        <p:nvSpPr>
          <p:cNvPr id="2" name="AutoShape 2" descr="Resultado de imagen de co2 en la atmosfer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Resultado de imagen de co2 en la atmosfera"/>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6" name="Picture 2" descr="E:\formas montar\2cxx0f8.gif"/>
          <p:cNvPicPr>
            <a:picLocks noChangeAspect="1" noChangeArrowheads="1" noCrop="1"/>
          </p:cNvPicPr>
          <p:nvPr/>
        </p:nvPicPr>
        <p:blipFill>
          <a:blip r:embed="rId3"/>
          <a:srcRect/>
          <a:stretch>
            <a:fillRect/>
          </a:stretch>
        </p:blipFill>
        <p:spPr bwMode="auto">
          <a:xfrm>
            <a:off x="-53309" y="5504196"/>
            <a:ext cx="1565800" cy="1366752"/>
          </a:xfrm>
          <a:prstGeom prst="rect">
            <a:avLst/>
          </a:prstGeom>
          <a:noFill/>
        </p:spPr>
      </p:pic>
      <p:pic>
        <p:nvPicPr>
          <p:cNvPr id="7" name="Picture 2" descr="Resultado de imagen de reciclado de plastico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96" y="2945532"/>
            <a:ext cx="5346911" cy="3899892"/>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Reciclado de Plásticos de la agricultur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51451" y="1158627"/>
            <a:ext cx="4686300" cy="4559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5032838"/>
      </p:ext>
    </p:extLst>
  </p:cSld>
  <p:clrMapOvr>
    <a:masterClrMapping/>
  </p:clrMapOvr>
  <mc:AlternateContent xmlns:mc="http://schemas.openxmlformats.org/markup-compatibility/2006" xmlns:p14="http://schemas.microsoft.com/office/powerpoint/2010/main">
    <mc:Choice Requires="p14">
      <p:transition spd="slow" p14:dur="4000" advTm="2000">
        <p14:vortex dir="r"/>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childTnLst>
                          </p:cTn>
                        </p:par>
                        <p:par>
                          <p:cTn id="10" fill="hold">
                            <p:stCondLst>
                              <p:cond delay="15150"/>
                            </p:stCondLst>
                            <p:childTnLst>
                              <p:par>
                                <p:cTn id="11" presetID="9" presetClass="emph" presetSubtype="0" nodeType="afterEffect">
                                  <p:stCondLst>
                                    <p:cond delay="0"/>
                                  </p:stCondLst>
                                  <p:childTnLst>
                                    <p:set>
                                      <p:cBhvr rctx="PPT">
                                        <p:cTn id="12" dur="indefinite"/>
                                        <p:tgtEl>
                                          <p:spTgt spid="8"/>
                                        </p:tgtEl>
                                        <p:attrNameLst>
                                          <p:attrName>style.opacity</p:attrName>
                                        </p:attrNameLst>
                                      </p:cBhvr>
                                      <p:to>
                                        <p:strVal val="0.5"/>
                                      </p:to>
                                    </p:set>
                                    <p:animEffect filter="image" prLst="opacity: 0.5">
                                      <p:cBhvr rctx="IE">
                                        <p:cTn id="13"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prstClr val="black"/>
              <a:schemeClr val="accent4">
                <a:tint val="45000"/>
                <a:satMod val="400000"/>
              </a:schemeClr>
            </a:duotone>
          </a:blip>
          <a:srcRect/>
          <a:stretch>
            <a:fillRect/>
          </a:stretch>
        </p:blipFill>
        <p:spPr bwMode="auto">
          <a:xfrm>
            <a:off x="1" y="0"/>
            <a:ext cx="9937750" cy="6877050"/>
          </a:xfrm>
          <a:prstGeom prst="rect">
            <a:avLst/>
          </a:prstGeom>
          <a:noFill/>
          <a:ln w="9525">
            <a:noFill/>
            <a:miter lim="800000"/>
            <a:headEnd/>
            <a:tailEnd/>
          </a:ln>
        </p:spPr>
      </p:pic>
      <p:sp>
        <p:nvSpPr>
          <p:cNvPr id="87053" name="WordArt 13"/>
          <p:cNvSpPr>
            <a:spLocks noChangeArrowheads="1" noChangeShapeType="1" noTextEdit="1"/>
          </p:cNvSpPr>
          <p:nvPr/>
        </p:nvSpPr>
        <p:spPr bwMode="auto">
          <a:xfrm>
            <a:off x="1080443" y="764704"/>
            <a:ext cx="7719595" cy="5316438"/>
          </a:xfrm>
          <a:prstGeom prst="rect">
            <a:avLst/>
          </a:prstGeom>
        </p:spPr>
        <p:txBody>
          <a:bodyPr wrap="none" fromWordArt="1">
            <a:prstTxWarp prst="textCanDown">
              <a:avLst>
                <a:gd name="adj" fmla="val 14287"/>
              </a:avLst>
            </a:prstTxWarp>
          </a:bodyPr>
          <a:lstStyle/>
          <a:p>
            <a:pPr algn="ctr" eaLnBrk="0" fontAlgn="base" hangingPunct="0">
              <a:spcBef>
                <a:spcPct val="0"/>
              </a:spcBef>
              <a:spcAft>
                <a:spcPct val="0"/>
              </a:spcAft>
            </a:pPr>
            <a:r>
              <a:rPr lang="es-ES" sz="3600" b="1" kern="10" dirty="0" smtClean="0">
                <a:ln w="19050">
                  <a:solidFill>
                    <a:srgbClr val="FF0000"/>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avie" pitchFamily="82" charset="0"/>
              </a:rPr>
              <a:t> Ideas</a:t>
            </a:r>
          </a:p>
          <a:p>
            <a:pPr algn="ctr" eaLnBrk="0" fontAlgn="base" hangingPunct="0">
              <a:spcBef>
                <a:spcPct val="0"/>
              </a:spcBef>
              <a:spcAft>
                <a:spcPct val="0"/>
              </a:spcAft>
            </a:pPr>
            <a:r>
              <a:rPr lang="es-ES" sz="3600" b="1" kern="10" dirty="0" smtClean="0">
                <a:ln w="19050">
                  <a:solidFill>
                    <a:srgbClr val="FF0000"/>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avie" pitchFamily="82" charset="0"/>
              </a:rPr>
              <a:t>para</a:t>
            </a:r>
          </a:p>
          <a:p>
            <a:pPr algn="ctr" eaLnBrk="0" fontAlgn="base" hangingPunct="0">
              <a:spcBef>
                <a:spcPct val="0"/>
              </a:spcBef>
              <a:spcAft>
                <a:spcPct val="0"/>
              </a:spcAft>
            </a:pPr>
            <a:r>
              <a:rPr lang="es-ES" sz="3600" b="1" kern="10" dirty="0">
                <a:ln w="19050">
                  <a:solidFill>
                    <a:srgbClr val="FF0000"/>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avie" pitchFamily="82" charset="0"/>
              </a:rPr>
              <a:t>R</a:t>
            </a:r>
            <a:r>
              <a:rPr lang="es-ES" sz="3600" b="1" kern="10" dirty="0" smtClean="0">
                <a:ln w="19050">
                  <a:solidFill>
                    <a:srgbClr val="FF0000"/>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avie" pitchFamily="82" charset="0"/>
              </a:rPr>
              <a:t>eciclar</a:t>
            </a:r>
          </a:p>
        </p:txBody>
      </p:sp>
    </p:spTree>
    <p:extLst>
      <p:ext uri="{BB962C8B-B14F-4D97-AF65-F5344CB8AC3E}">
        <p14:creationId xmlns:p14="http://schemas.microsoft.com/office/powerpoint/2010/main" val="1948878593"/>
      </p:ext>
    </p:extLst>
  </p:cSld>
  <p:clrMapOvr>
    <a:masterClrMapping/>
  </p:clrMapOvr>
  <mc:AlternateContent xmlns:mc="http://schemas.openxmlformats.org/markup-compatibility/2006" xmlns:p14="http://schemas.microsoft.com/office/powerpoint/2010/main">
    <mc:Choice Requires="p14">
      <p:transition spd="slow" p14:dur="4000" advTm="12000">
        <p14:vortex dir="r"/>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2500"/>
                                  </p:stCondLst>
                                  <p:childTnLst>
                                    <p:set>
                                      <p:cBhvr>
                                        <p:cTn id="6" dur="1" fill="hold">
                                          <p:stCondLst>
                                            <p:cond delay="0"/>
                                          </p:stCondLst>
                                        </p:cTn>
                                        <p:tgtEl>
                                          <p:spTgt spid="87053"/>
                                        </p:tgtEl>
                                        <p:attrNameLst>
                                          <p:attrName>style.visibility</p:attrName>
                                        </p:attrNameLst>
                                      </p:cBhvr>
                                      <p:to>
                                        <p:strVal val="visible"/>
                                      </p:to>
                                    </p:set>
                                    <p:animEffect transition="in" filter="fade">
                                      <p:cBhvr>
                                        <p:cTn id="7" dur="5000"/>
                                        <p:tgtEl>
                                          <p:spTgt spid="87053"/>
                                        </p:tgtEl>
                                      </p:cBhvr>
                                    </p:animEffect>
                                    <p:anim calcmode="lin" valueType="num">
                                      <p:cBhvr>
                                        <p:cTn id="8" dur="5000" fill="hold"/>
                                        <p:tgtEl>
                                          <p:spTgt spid="87053"/>
                                        </p:tgtEl>
                                        <p:attrNameLst>
                                          <p:attrName>ppt_x</p:attrName>
                                        </p:attrNameLst>
                                      </p:cBhvr>
                                      <p:tavLst>
                                        <p:tav tm="0">
                                          <p:val>
                                            <p:strVal val="#ppt_x"/>
                                          </p:val>
                                        </p:tav>
                                        <p:tav tm="100000">
                                          <p:val>
                                            <p:strVal val="#ppt_x"/>
                                          </p:val>
                                        </p:tav>
                                      </p:tavLst>
                                    </p:anim>
                                    <p:anim calcmode="lin" valueType="num">
                                      <p:cBhvr>
                                        <p:cTn id="9" dur="5000" fill="hold"/>
                                        <p:tgtEl>
                                          <p:spTgt spid="87053"/>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7500"/>
                            </p:stCondLst>
                            <p:childTnLst>
                              <p:par>
                                <p:cTn id="11" presetID="21" presetClass="emph" presetSubtype="0" repeatCount="indefinite" fill="hold" grpId="1" nodeType="afterEffect">
                                  <p:stCondLst>
                                    <p:cond delay="0"/>
                                  </p:stCondLst>
                                  <p:childTnLst>
                                    <p:animClr clrSpc="hsl" dir="cw">
                                      <p:cBhvr override="childStyle">
                                        <p:cTn id="12" dur="500" fill="hold"/>
                                        <p:tgtEl>
                                          <p:spTgt spid="87053"/>
                                        </p:tgtEl>
                                        <p:attrNameLst>
                                          <p:attrName>style.color</p:attrName>
                                        </p:attrNameLst>
                                      </p:cBhvr>
                                      <p:by>
                                        <p:hsl h="7200000" s="0" l="0"/>
                                      </p:by>
                                    </p:animClr>
                                    <p:animClr clrSpc="hsl" dir="cw">
                                      <p:cBhvr>
                                        <p:cTn id="13" dur="500" fill="hold"/>
                                        <p:tgtEl>
                                          <p:spTgt spid="87053"/>
                                        </p:tgtEl>
                                        <p:attrNameLst>
                                          <p:attrName>fillcolor</p:attrName>
                                        </p:attrNameLst>
                                      </p:cBhvr>
                                      <p:by>
                                        <p:hsl h="7200000" s="0" l="0"/>
                                      </p:by>
                                    </p:animClr>
                                    <p:animClr clrSpc="hsl" dir="cw">
                                      <p:cBhvr>
                                        <p:cTn id="14" dur="500" fill="hold"/>
                                        <p:tgtEl>
                                          <p:spTgt spid="87053"/>
                                        </p:tgtEl>
                                        <p:attrNameLst>
                                          <p:attrName>stroke.color</p:attrName>
                                        </p:attrNameLst>
                                      </p:cBhvr>
                                      <p:by>
                                        <p:hsl h="7200000" s="0" l="0"/>
                                      </p:by>
                                    </p:animClr>
                                    <p:set>
                                      <p:cBhvr>
                                        <p:cTn id="15" dur="500" fill="hold"/>
                                        <p:tgtEl>
                                          <p:spTgt spid="87053"/>
                                        </p:tgtEl>
                                        <p:attrNameLst>
                                          <p:attrName>fill.type</p:attrName>
                                        </p:attrNameLst>
                                      </p:cBhvr>
                                      <p:to>
                                        <p:strVal val="solid"/>
                                      </p:to>
                                    </p:set>
                                  </p:childTnLst>
                                </p:cTn>
                              </p:par>
                              <p:par>
                                <p:cTn id="16" presetID="9" presetClass="emph" presetSubtype="0" nodeType="withEffect">
                                  <p:stCondLst>
                                    <p:cond delay="0"/>
                                  </p:stCondLst>
                                  <p:childTnLst>
                                    <p:set>
                                      <p:cBhvr rctx="PPT">
                                        <p:cTn id="17" dur="indefinite"/>
                                        <p:tgtEl>
                                          <p:spTgt spid="3"/>
                                        </p:tgtEl>
                                        <p:attrNameLst>
                                          <p:attrName>style.opacity</p:attrName>
                                        </p:attrNameLst>
                                      </p:cBhvr>
                                      <p:to>
                                        <p:strVal val="0.5"/>
                                      </p:to>
                                    </p:set>
                                    <p:animEffect filter="image" prLst="opacity: 0.5">
                                      <p:cBhvr rctx="IE">
                                        <p:cTn id="18"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53" grpId="0" animBg="1"/>
      <p:bldP spid="87053"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82274059_1015578615486542_6956371951656894464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693" y="0"/>
            <a:ext cx="1008144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163256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quot;productos-materiales-reciclados&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1545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044532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s://www.lareserva.com/sites/default/files/styles/article_image/public/field/image/plasticopezf.jpg?itok=Hb5LWhH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242"/>
            <a:ext cx="9937750" cy="685375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8355" y="5805264"/>
            <a:ext cx="3384376" cy="646331"/>
          </a:xfrm>
          <a:prstGeom prst="rect">
            <a:avLst/>
          </a:prstGeom>
        </p:spPr>
        <p:txBody>
          <a:bodyPr wrap="square">
            <a:spAutoFit/>
          </a:bodyPr>
          <a:lstStyle/>
          <a:p>
            <a:r>
              <a:rPr lang="es-ES" dirty="0"/>
              <a:t>E</a:t>
            </a:r>
            <a:r>
              <a:rPr lang="es-ES" dirty="0" smtClean="0"/>
              <a:t>scultura </a:t>
            </a:r>
            <a:r>
              <a:rPr lang="es-ES" dirty="0"/>
              <a:t>con botellas de plástico recicladas en Rio de Janeiro</a:t>
            </a:r>
          </a:p>
        </p:txBody>
      </p:sp>
    </p:spTree>
    <p:extLst>
      <p:ext uri="{BB962C8B-B14F-4D97-AF65-F5344CB8AC3E}">
        <p14:creationId xmlns:p14="http://schemas.microsoft.com/office/powerpoint/2010/main" val="1978557915"/>
      </p:ext>
    </p:extLst>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accordeon][musette]_aimable_accordéon_11 - petite fleur (slow).wav"/>
          </p:stSnd>
        </p:sndAc>
      </p:transition>
    </mc:Choice>
    <mc:Fallback xmlns="">
      <p:transition spd="slow" advTm="6000">
        <p:fade/>
        <p:sndAc>
          <p:stSnd>
            <p:snd r:embed="rId4" name="[accordeon][musette]_aimable_accordéon_11 - petite fleur (slow).wav"/>
          </p:stSnd>
        </p:sndAc>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s://www.lareserva.com/home/fimage/arna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71400"/>
            <a:ext cx="9937751" cy="708105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60364" y="332656"/>
            <a:ext cx="3816424" cy="646331"/>
          </a:xfrm>
          <a:prstGeom prst="rect">
            <a:avLst/>
          </a:prstGeom>
        </p:spPr>
        <p:txBody>
          <a:bodyPr wrap="square">
            <a:spAutoFit/>
          </a:bodyPr>
          <a:lstStyle/>
          <a:p>
            <a:r>
              <a:rPr lang="es-ES" dirty="0" smtClean="0"/>
              <a:t>Árbol </a:t>
            </a:r>
            <a:r>
              <a:rPr lang="es-ES" dirty="0"/>
              <a:t>de Navidad elaborado con 32.000 botellas de plástico recicladas</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47625" y="5661248"/>
            <a:ext cx="1565800" cy="1366752"/>
          </a:xfrm>
          <a:prstGeom prst="rect">
            <a:avLst/>
          </a:prstGeom>
          <a:noFill/>
        </p:spPr>
      </p:pic>
    </p:spTree>
    <p:extLst>
      <p:ext uri="{BB962C8B-B14F-4D97-AF65-F5344CB8AC3E}">
        <p14:creationId xmlns:p14="http://schemas.microsoft.com/office/powerpoint/2010/main" val="117151161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s://www.lareserva.com/home/fimage/arn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7398"/>
            <a:ext cx="4779252" cy="6915398"/>
          </a:xfrm>
          <a:prstGeom prst="rect">
            <a:avLst/>
          </a:prstGeom>
          <a:noFill/>
          <a:extLst>
            <a:ext uri="{909E8E84-426E-40DD-AFC4-6F175D3DCCD1}">
              <a14:hiddenFill xmlns:a14="http://schemas.microsoft.com/office/drawing/2010/main">
                <a:solidFill>
                  <a:srgbClr val="FFFFFF"/>
                </a:solidFill>
              </a14:hiddenFill>
            </a:ext>
          </a:extLst>
        </p:spPr>
      </p:pic>
      <p:pic>
        <p:nvPicPr>
          <p:cNvPr id="30724" name="Picture 4" descr="https://www.lareserva.com/home/fimage/arna2.jpg"/>
          <p:cNvPicPr>
            <a:picLocks noChangeAspect="1" noChangeArrowheads="1"/>
          </p:cNvPicPr>
          <p:nvPr/>
        </p:nvPicPr>
        <p:blipFill rotWithShape="1">
          <a:blip r:embed="rId3">
            <a:extLst>
              <a:ext uri="{28A0092B-C50C-407E-A947-70E740481C1C}">
                <a14:useLocalDpi xmlns:a14="http://schemas.microsoft.com/office/drawing/2010/main" val="0"/>
              </a:ext>
            </a:extLst>
          </a:blip>
          <a:srcRect l="43778"/>
          <a:stretch/>
        </p:blipFill>
        <p:spPr bwMode="auto">
          <a:xfrm flipH="1">
            <a:off x="4771512" y="-85204"/>
            <a:ext cx="5166238" cy="69432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828215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s://www.lareserva.com/home/fimage/arna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3321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930094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7856"/>
            <a:ext cx="9937751" cy="6967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560118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Resultado de imagen de botellas de plastico recicladas con ar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37750" cy="6924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25272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82584346_1015578575486546_5464780065168424960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709" y="-387424"/>
            <a:ext cx="6945660" cy="735022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Users\Jose Luis\Desktop\82424054_1015578495486554_1877630676698660864_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7565" y="17140"/>
            <a:ext cx="4394100" cy="6945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542418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42850"/>
            <a:ext cx="9937750" cy="78042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373323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Resultado de imagen de botellas de plastico recicladas con ar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8" y="0"/>
            <a:ext cx="10652109" cy="7101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111747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93775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231412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Resultado de imagen de botellas de plastico recicladas con ar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981805" cy="7533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731861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7090"/>
            <a:ext cx="9937751" cy="6913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811917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Resultado de imagen de botellas de plastico recicladas con ar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49" y="-2654"/>
            <a:ext cx="10465998" cy="6860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977276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Resultado de imagen de botellas de plastico recicladas con ar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1704"/>
            <a:ext cx="9937751" cy="7075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368473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Resultado de imagen de botellas de plastico recicladas con ar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1" y="-171400"/>
            <a:ext cx="10472102"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508781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Resultado de imagen de botellas de plastico recicladas con ar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8" y="-1"/>
            <a:ext cx="9941297" cy="7023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039241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46" y="-27063"/>
            <a:ext cx="9921503" cy="7441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318341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82537611_1015578368819900_5762622393444990976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085" y="19422"/>
            <a:ext cx="10120634" cy="68385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114636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Resultado de imagen de botellas de plastico recicladas con ar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3614"/>
            <a:ext cx="9937751" cy="7220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0493353"/>
      </p:ext>
    </p:extLst>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06 - Carlos Ponce - Estrellita.wav"/>
          </p:stSnd>
        </p:sndAc>
      </p:transition>
    </mc:Choice>
    <mc:Fallback xmlns="">
      <p:transition spd="slow" advTm="6000">
        <p:fade/>
        <p:sndAc>
          <p:stSnd>
            <p:snd r:embed="rId4" name="06 - Carlos Ponce - Estrellita.wav"/>
          </p:stSnd>
        </p:sndAc>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Resultado de imagen de botellas de plastico recicladas con ar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692" y="-1"/>
            <a:ext cx="10081442" cy="68688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344589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82854908_1015578298819907_3563822050990620672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8542"/>
            <a:ext cx="4262313" cy="700654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Users\Jose Luis\Desktop\82232803_1015578478819889_4934928800472367104_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2313" y="-255611"/>
            <a:ext cx="5675437" cy="71136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923424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FIGURAS reciclado de plastic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1989" y="0"/>
            <a:ext cx="6250930" cy="338592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8875" y="3380933"/>
            <a:ext cx="6284044" cy="353057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sultado de imagen de FIGURAS reciclado de plasticos"/>
          <p:cNvPicPr>
            <a:picLocks noChangeAspect="1" noChangeArrowheads="1"/>
          </p:cNvPicPr>
          <p:nvPr/>
        </p:nvPicPr>
        <p:blipFill rotWithShape="1">
          <a:blip r:embed="rId4">
            <a:extLst>
              <a:ext uri="{28A0092B-C50C-407E-A947-70E740481C1C}">
                <a14:useLocalDpi xmlns:a14="http://schemas.microsoft.com/office/drawing/2010/main" val="0"/>
              </a:ext>
            </a:extLst>
          </a:blip>
          <a:srcRect l="8544" r="12873"/>
          <a:stretch/>
        </p:blipFill>
        <p:spPr bwMode="auto">
          <a:xfrm>
            <a:off x="595" y="0"/>
            <a:ext cx="373139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79518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82148820_1015578302153240_3454154746896580608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964"/>
            <a:ext cx="4392811" cy="696996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Users\Jose Luis\Desktop\83338959_1015578338819903_3078544081446502400_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92811" y="-94029"/>
            <a:ext cx="5688631" cy="7381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403454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Resultado de imagen de botellas de plastico recicladas con ar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694" y="-66676"/>
            <a:ext cx="10081443" cy="6924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505996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37750" cy="727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7851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694" y="-28575"/>
            <a:ext cx="10081443" cy="6886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297373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82414315_1015578532153217_6285198086620839936_n.jpg"/>
          <p:cNvPicPr>
            <a:picLocks noChangeAspect="1" noChangeArrowheads="1"/>
          </p:cNvPicPr>
          <p:nvPr/>
        </p:nvPicPr>
        <p:blipFill rotWithShape="1">
          <a:blip r:embed="rId2">
            <a:extLst>
              <a:ext uri="{28A0092B-C50C-407E-A947-70E740481C1C}">
                <a14:useLocalDpi xmlns:a14="http://schemas.microsoft.com/office/drawing/2010/main" val="0"/>
              </a:ext>
            </a:extLst>
          </a:blip>
          <a:srcRect l="-250" t="8853" r="250" b="8853"/>
          <a:stretch/>
        </p:blipFill>
        <p:spPr bwMode="auto">
          <a:xfrm>
            <a:off x="-102617" y="-202704"/>
            <a:ext cx="5143500" cy="75247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Users\Jose Luis\Desktop\82210794_1015578388819898_9079455705764724736_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40883" y="0"/>
            <a:ext cx="507642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649985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Resultado de imagen de botellas de plastico recicladas con ar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1" y="0"/>
            <a:ext cx="994528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041815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93775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689763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6" y="0"/>
            <a:ext cx="9940875" cy="68710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010831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358"/>
            <a:ext cx="10209354" cy="68526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121514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76" y="-12154"/>
            <a:ext cx="9950425" cy="73166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5679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937751" cy="6967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247436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730"/>
            <a:ext cx="5157564" cy="6904260"/>
          </a:xfrm>
          <a:prstGeom prst="rect">
            <a:avLst/>
          </a:prstGeom>
          <a:noFill/>
          <a:extLst>
            <a:ext uri="{909E8E84-426E-40DD-AFC4-6F175D3DCCD1}">
              <a14:hiddenFill xmlns:a14="http://schemas.microsoft.com/office/drawing/2010/main">
                <a:solidFill>
                  <a:srgbClr val="FFFFFF"/>
                </a:solidFill>
              </a14:hiddenFill>
            </a:ext>
          </a:extLst>
        </p:spPr>
      </p:pic>
      <p:pic>
        <p:nvPicPr>
          <p:cNvPr id="40964" name="Picture 4" descr="Resultado de imagen de botellas de plastico recicladas con ar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4899" y="-66390"/>
            <a:ext cx="4968552" cy="73118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995123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Resultado de imagen de botellas de plastico recicladas con ar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39090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785639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Resultado de imagen de botellas de plastico recicladas con ar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7140"/>
            <a:ext cx="10217299" cy="6875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650174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82818755_1015578432153227_8196358099825590272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13" y="0"/>
            <a:ext cx="5963206" cy="684696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Users\Jose Luis\Desktop\83099296_1015578562153214_4502714039473799168_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8993" y="0"/>
            <a:ext cx="3998983"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12967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Resultado de imagen de botellas de plastico recicladas con ar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4" y="0"/>
            <a:ext cx="993864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479533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41000" contrast="63000"/>
          </a:blip>
          <a:srcRect/>
          <a:stretch>
            <a:fillRect/>
          </a:stretch>
        </p:blipFill>
        <p:spPr bwMode="auto">
          <a:xfrm>
            <a:off x="-1" y="0"/>
            <a:ext cx="993775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1176" y="3391187"/>
            <a:ext cx="6858000" cy="75647"/>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6470928" y="3391187"/>
            <a:ext cx="6858000" cy="75647"/>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993775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6783316"/>
            <a:ext cx="99377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97311" y="5803932"/>
            <a:ext cx="654858"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700133" y="501226"/>
            <a:ext cx="388054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787811" y="3"/>
            <a:ext cx="3801861"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19 de enero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19:48</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378158" y="5611366"/>
            <a:ext cx="2183215" cy="93406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93775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93775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3179" y="0"/>
            <a:ext cx="53001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99377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42219" y="4724402"/>
            <a:ext cx="2898510"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28279" y="4191000"/>
            <a:ext cx="2567252"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89173" y="4876800"/>
            <a:ext cx="132503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79702"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79702"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79702"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79702"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RECICLADO DE PLASTIC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RECICLADO DE PLASTICO</Template>
  <TotalTime>0</TotalTime>
  <Words>600</Words>
  <Application>Microsoft Office PowerPoint</Application>
  <PresentationFormat>Personalizado</PresentationFormat>
  <Paragraphs>32</Paragraphs>
  <Slides>65</Slides>
  <Notes>0</Notes>
  <HiddenSlides>0</HiddenSlides>
  <MMClips>0</MMClips>
  <ScaleCrop>false</ScaleCrop>
  <HeadingPairs>
    <vt:vector size="4" baseType="variant">
      <vt:variant>
        <vt:lpstr>Tema</vt:lpstr>
      </vt:variant>
      <vt:variant>
        <vt:i4>2</vt:i4>
      </vt:variant>
      <vt:variant>
        <vt:lpstr>Títulos de diapositiva</vt:lpstr>
      </vt:variant>
      <vt:variant>
        <vt:i4>65</vt:i4>
      </vt:variant>
    </vt:vector>
  </HeadingPairs>
  <TitlesOfParts>
    <vt:vector size="67" baseType="lpstr">
      <vt:lpstr>RECICLADO DE PLASTICO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2020-01-19T18:48:56Z</dcterms:created>
  <dcterms:modified xsi:type="dcterms:W3CDTF">2020-01-19T18:49:39Z</dcterms:modified>
</cp:coreProperties>
</file>