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8"/>
  </p:notesMasterIdLst>
  <p:sldIdLst>
    <p:sldId id="314" r:id="rId3"/>
    <p:sldId id="306" r:id="rId4"/>
    <p:sldId id="305" r:id="rId5"/>
    <p:sldId id="304" r:id="rId6"/>
    <p:sldId id="307" r:id="rId7"/>
    <p:sldId id="303" r:id="rId8"/>
    <p:sldId id="308" r:id="rId9"/>
    <p:sldId id="309" r:id="rId10"/>
    <p:sldId id="311" r:id="rId11"/>
    <p:sldId id="296" r:id="rId12"/>
    <p:sldId id="256" r:id="rId13"/>
    <p:sldId id="263" r:id="rId14"/>
    <p:sldId id="264" r:id="rId15"/>
    <p:sldId id="265" r:id="rId16"/>
    <p:sldId id="262" r:id="rId17"/>
    <p:sldId id="295" r:id="rId18"/>
    <p:sldId id="266" r:id="rId19"/>
    <p:sldId id="267" r:id="rId20"/>
    <p:sldId id="268" r:id="rId21"/>
    <p:sldId id="269" r:id="rId22"/>
    <p:sldId id="270" r:id="rId23"/>
    <p:sldId id="259" r:id="rId24"/>
    <p:sldId id="271" r:id="rId25"/>
    <p:sldId id="294" r:id="rId26"/>
    <p:sldId id="261" r:id="rId27"/>
    <p:sldId id="272" r:id="rId28"/>
    <p:sldId id="276" r:id="rId29"/>
    <p:sldId id="298" r:id="rId30"/>
    <p:sldId id="277" r:id="rId31"/>
    <p:sldId id="291" r:id="rId32"/>
    <p:sldId id="279" r:id="rId33"/>
    <p:sldId id="280" r:id="rId34"/>
    <p:sldId id="284" r:id="rId35"/>
    <p:sldId id="281" r:id="rId36"/>
    <p:sldId id="282" r:id="rId37"/>
    <p:sldId id="283" r:id="rId38"/>
    <p:sldId id="288" r:id="rId39"/>
    <p:sldId id="285" r:id="rId40"/>
    <p:sldId id="297" r:id="rId41"/>
    <p:sldId id="315" r:id="rId42"/>
    <p:sldId id="257" r:id="rId43"/>
    <p:sldId id="290" r:id="rId44"/>
    <p:sldId id="287" r:id="rId45"/>
    <p:sldId id="273" r:id="rId46"/>
    <p:sldId id="274" r:id="rId47"/>
    <p:sldId id="286" r:id="rId48"/>
    <p:sldId id="289" r:id="rId49"/>
    <p:sldId id="293" r:id="rId50"/>
    <p:sldId id="313" r:id="rId51"/>
    <p:sldId id="292" r:id="rId52"/>
    <p:sldId id="275" r:id="rId53"/>
    <p:sldId id="316" r:id="rId54"/>
    <p:sldId id="310" r:id="rId55"/>
    <p:sldId id="301" r:id="rId56"/>
    <p:sldId id="312" r:id="rId57"/>
  </p:sldIdLst>
  <p:sldSz cx="103695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sLyHLyXgi6VQQhA1LDyuZA==" hashData="/W34rYnG7ea9zGEqmD6ozlqHqQ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99FF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19" autoAdjust="0"/>
    <p:restoredTop sz="93053" autoAdjust="0"/>
  </p:normalViewPr>
  <p:slideViewPr>
    <p:cSldViewPr>
      <p:cViewPr>
        <p:scale>
          <a:sx n="30" d="100"/>
          <a:sy n="30" d="100"/>
        </p:scale>
        <p:origin x="-2022" y="-1032"/>
      </p:cViewPr>
      <p:guideLst>
        <p:guide orient="horz" pos="2160"/>
        <p:guide pos="3266"/>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notesMaster" Target="notesMasters/notesMaster1.xml"/><Relationship Id="rId5" Type="http://schemas.openxmlformats.org/officeDocument/2006/relationships/slide" Target="slides/slide3.xml"/><Relationship Id="rId61" Type="http://schemas.openxmlformats.org/officeDocument/2006/relationships/theme" Target="theme/theme1.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7A6926F-A78C-4A5E-B4BE-7B79BD43E0EB}" type="datetimeFigureOut">
              <a:rPr lang="es-ES" smtClean="0"/>
              <a:pPr/>
              <a:t>29/06/2022</a:t>
            </a:fld>
            <a:endParaRPr lang="es-ES"/>
          </a:p>
        </p:txBody>
      </p:sp>
      <p:sp>
        <p:nvSpPr>
          <p:cNvPr id="4" name="3 Marcador de imagen de diapositiva"/>
          <p:cNvSpPr>
            <a:spLocks noGrp="1" noRot="1" noChangeAspect="1"/>
          </p:cNvSpPr>
          <p:nvPr>
            <p:ph type="sldImg" idx="2"/>
          </p:nvPr>
        </p:nvSpPr>
        <p:spPr>
          <a:xfrm>
            <a:off x="836613" y="685800"/>
            <a:ext cx="518477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E662F06-AD74-4BCD-A9C8-677AD5FCA0C0}" type="slidenum">
              <a:rPr lang="es-ES" smtClean="0"/>
              <a:pPr/>
              <a:t>‹Nº›</a:t>
            </a:fld>
            <a:endParaRPr lang="es-ES"/>
          </a:p>
        </p:txBody>
      </p:sp>
    </p:spTree>
    <p:extLst>
      <p:ext uri="{BB962C8B-B14F-4D97-AF65-F5344CB8AC3E}">
        <p14:creationId xmlns:p14="http://schemas.microsoft.com/office/powerpoint/2010/main" val="25715542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836613" y="685800"/>
            <a:ext cx="5184775" cy="3429000"/>
          </a:xfrm>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E662F06-AD74-4BCD-A9C8-677AD5FCA0C0}" type="slidenum">
              <a:rPr lang="es-ES" smtClean="0"/>
              <a:pPr/>
              <a:t>31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6"/>
            <a:ext cx="8814118"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3" y="3886200"/>
            <a:ext cx="725868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19123" y="4406901"/>
            <a:ext cx="8814118"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19123" y="2906713"/>
            <a:ext cx="8814118"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18477"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271188" y="1600201"/>
            <a:ext cx="457988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535113"/>
            <a:ext cx="45816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18478" y="2174875"/>
            <a:ext cx="45816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267588" y="1535113"/>
            <a:ext cx="458348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267588" y="2174875"/>
            <a:ext cx="458348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18478" y="273050"/>
            <a:ext cx="3411511"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054206" y="273051"/>
            <a:ext cx="5796866"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18478" y="1435101"/>
            <a:ext cx="3411511"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032504" y="4800600"/>
            <a:ext cx="62217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032504" y="612775"/>
            <a:ext cx="62217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032504" y="5367338"/>
            <a:ext cx="62217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517924" y="274639"/>
            <a:ext cx="2333149"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18478" y="274639"/>
            <a:ext cx="682662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CC3B8132-A6AB-412E-A49B-217CCDC105E8}" type="datetimeFigureOut">
              <a:rPr lang="es-ES" smtClean="0"/>
              <a:pPr/>
              <a:t>29/06/2022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D120CEF-5804-4B90-8159-A089EB181828}" type="slidenum">
              <a:rPr lang="es-ES" smtClean="0"/>
              <a:pPr/>
              <a:t>‹Nº›</a:t>
            </a:fld>
            <a:endParaRPr lang="es-ES"/>
          </a:p>
        </p:txBody>
      </p:sp>
    </p:spTree>
  </p:cSld>
  <p:clrMapOvr>
    <a:masterClrMapping/>
  </p:clrMapOvr>
  <p:transition spd="slow" advTm="10000">
    <p:blinds dir="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77716" y="2130426"/>
            <a:ext cx="8814118"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555433" y="3886200"/>
            <a:ext cx="725868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0589572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18478" y="274638"/>
            <a:ext cx="933259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18478" y="1600201"/>
            <a:ext cx="933259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18477" y="6356351"/>
            <a:ext cx="2419562"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C3B8132-A6AB-412E-A49B-217CCDC105E8}" type="datetimeFigureOut">
              <a:rPr lang="es-ES" smtClean="0"/>
              <a:pPr/>
              <a:t>29/06/2022</a:t>
            </a:fld>
            <a:endParaRPr lang="es-ES"/>
          </a:p>
        </p:txBody>
      </p:sp>
      <p:sp>
        <p:nvSpPr>
          <p:cNvPr id="5" name="4 Marcador de pie de página"/>
          <p:cNvSpPr>
            <a:spLocks noGrp="1"/>
          </p:cNvSpPr>
          <p:nvPr>
            <p:ph type="ftr" sz="quarter" idx="3"/>
          </p:nvPr>
        </p:nvSpPr>
        <p:spPr>
          <a:xfrm>
            <a:off x="3542930" y="6356351"/>
            <a:ext cx="3283691"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431511" y="6356351"/>
            <a:ext cx="2419562"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120CEF-5804-4B90-8159-A089EB18182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0000">
    <p:blinds dir="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18477" y="6245225"/>
            <a:ext cx="2419562"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audio" Target="../media/audio1.wav"/><Relationship Id="rId3" Type="http://schemas.openxmlformats.org/officeDocument/2006/relationships/image" Target="../media/image1.jpe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audio" Target="../media/audio4.wav"/><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audio" Target="../media/audio5.wav"/><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59.jpeg"/></Relationships>
</file>

<file path=ppt/slides/_rels/slide55.xml.rels><?xml version="1.0" encoding="UTF-8" standalone="yes"?>
<Relationships xmlns="http://schemas.openxmlformats.org/package/2006/relationships"><Relationship Id="rId8" Type="http://schemas.openxmlformats.org/officeDocument/2006/relationships/image" Target="../media/image63.png"/><Relationship Id="rId13" Type="http://schemas.openxmlformats.org/officeDocument/2006/relationships/hyperlink" Target="https://vk.com/mispps" TargetMode="External"/><Relationship Id="rId3" Type="http://schemas.openxmlformats.org/officeDocument/2006/relationships/image" Target="../media/image60.png"/><Relationship Id="rId7" Type="http://schemas.openxmlformats.org/officeDocument/2006/relationships/hyperlink" Target="https://www.facebook.com/mispps" TargetMode="External"/><Relationship Id="rId12" Type="http://schemas.openxmlformats.org/officeDocument/2006/relationships/image" Target="../media/image65.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62.png"/><Relationship Id="rId11" Type="http://schemas.openxmlformats.org/officeDocument/2006/relationships/hyperlink" Target="https://plus.google.com/+Mispps/" TargetMode="External"/><Relationship Id="rId5" Type="http://schemas.openxmlformats.org/officeDocument/2006/relationships/image" Target="../media/image61.png"/><Relationship Id="rId10" Type="http://schemas.openxmlformats.org/officeDocument/2006/relationships/image" Target="../media/image64.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colorspiralillusion-in-color1"/>
          <p:cNvPicPr>
            <a:picLocks noChangeAspect="1" noChangeArrowheads="1"/>
          </p:cNvPicPr>
          <p:nvPr/>
        </p:nvPicPr>
        <p:blipFill>
          <a:blip r:embed="rId3" cstate="print"/>
          <a:srcRect/>
          <a:stretch>
            <a:fillRect/>
          </a:stretch>
        </p:blipFill>
        <p:spPr bwMode="auto">
          <a:xfrm>
            <a:off x="-3636459" y="-2691680"/>
            <a:ext cx="17313777" cy="12385376"/>
          </a:xfrm>
          <a:prstGeom prst="rect">
            <a:avLst/>
          </a:prstGeom>
          <a:noFill/>
        </p:spPr>
      </p:pic>
      <p:pic>
        <p:nvPicPr>
          <p:cNvPr id="155652"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3389535" y="3389536"/>
            <a:ext cx="6858000" cy="78935"/>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5400000">
            <a:off x="6901085" y="3389536"/>
            <a:ext cx="6858000" cy="78935"/>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0"/>
            <a:ext cx="103695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extLst>
              <a:ext uri="{28A0092B-C50C-407E-A947-70E740481C1C}">
                <a14:useLocalDpi xmlns:a14="http://schemas.microsoft.com/office/drawing/2010/main"/>
              </a:ext>
            </a:extLst>
          </a:blip>
          <a:srcRect/>
          <a:stretch>
            <a:fillRect/>
          </a:stretch>
        </p:blipFill>
        <p:spPr bwMode="auto">
          <a:xfrm rot="10800000">
            <a:off x="8" y="6783312"/>
            <a:ext cx="10369550" cy="74688"/>
          </a:xfrm>
          <a:prstGeom prst="rect">
            <a:avLst/>
          </a:prstGeom>
          <a:noFill/>
          <a:ln w="9525">
            <a:noFill/>
            <a:miter lim="800000"/>
            <a:headEnd/>
            <a:tailEnd/>
          </a:ln>
        </p:spPr>
      </p:pic>
      <p:sp>
        <p:nvSpPr>
          <p:cNvPr id="155665" name="Rectangle 17"/>
          <p:cNvSpPr>
            <a:spLocks noChangeArrowheads="1"/>
          </p:cNvSpPr>
          <p:nvPr/>
        </p:nvSpPr>
        <p:spPr bwMode="auto">
          <a:xfrm>
            <a:off x="405036" y="5857910"/>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05032" y="5715019"/>
            <a:ext cx="792792" cy="766986"/>
          </a:xfrm>
          <a:prstGeom prst="rect">
            <a:avLst/>
          </a:prstGeom>
          <a:noFill/>
          <a:ln w="38100">
            <a:solidFill>
              <a:srgbClr val="1CDEF8"/>
            </a:solidFill>
            <a:miter lim="800000"/>
            <a:headEnd/>
            <a:tailEnd/>
          </a:ln>
        </p:spPr>
      </p:pic>
      <p:sp>
        <p:nvSpPr>
          <p:cNvPr id="19" name="18 Rectángulo"/>
          <p:cNvSpPr/>
          <p:nvPr/>
        </p:nvSpPr>
        <p:spPr>
          <a:xfrm>
            <a:off x="2245782" y="4572027"/>
            <a:ext cx="3053058"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9225" y="1906676"/>
            <a:ext cx="9051116" cy="3044654"/>
          </a:xfrm>
          <a:prstGeom prst="rect">
            <a:avLst/>
          </a:prstGeom>
        </p:spPr>
        <p:txBody>
          <a:bodyPr wrap="none" lIns="81272" tIns="40636" rIns="81272" bIns="40636" fromWordArt="1">
            <a:prstTxWarp prst="textPlain">
              <a:avLst>
                <a:gd name="adj" fmla="val 50000"/>
              </a:avLst>
            </a:prstTxWarp>
          </a:bodyPr>
          <a:lstStyle/>
          <a:p>
            <a:pPr algn="ctr"/>
            <a:r>
              <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rPr>
              <a:t>¿Quizás no sepas que?</a:t>
            </a:r>
            <a:endParaRPr lang="es-ES" sz="3200" i="1" kern="10" dirty="0" smtClean="0">
              <a:ln w="19050">
                <a:solidFill>
                  <a:srgbClr val="0000FF"/>
                </a:solidFill>
                <a:round/>
                <a:headEnd/>
                <a:tailEnd/>
              </a:ln>
              <a:solidFill>
                <a:srgbClr val="FFFF00"/>
              </a:solidFill>
              <a:effectLst>
                <a:outerShdw dist="35921" dir="2700000" algn="ctr" rotWithShape="0">
                  <a:srgbClr val="990000"/>
                </a:outerShdw>
              </a:effectLst>
              <a:latin typeface="Ravie" pitchFamily="82" charset="0"/>
            </a:endParaRPr>
          </a:p>
        </p:txBody>
      </p:sp>
      <p:pic>
        <p:nvPicPr>
          <p:cNvPr id="16" name="Picture 6" descr="http://www.nombres-animados.net/Letra-J/Jose-Luis/Nombre-animado-Jose-Luis-04.gif"/>
          <p:cNvPicPr>
            <a:picLocks noChangeAspect="1" noChangeArrowheads="1" noCrop="1"/>
          </p:cNvPicPr>
          <p:nvPr/>
        </p:nvPicPr>
        <p:blipFill>
          <a:blip r:embed="rId6" cstate="email">
            <a:extLst>
              <a:ext uri="{28A0092B-C50C-407E-A947-70E740481C1C}">
                <a14:useLocalDpi xmlns:a14="http://schemas.microsoft.com/office/drawing/2010/main"/>
              </a:ext>
            </a:extLst>
          </a:blip>
          <a:srcRect/>
          <a:stretch>
            <a:fillRect/>
          </a:stretch>
        </p:blipFill>
        <p:spPr bwMode="auto">
          <a:xfrm>
            <a:off x="1438044" y="5611366"/>
            <a:ext cx="2278075" cy="934064"/>
          </a:xfrm>
          <a:prstGeom prst="rect">
            <a:avLst/>
          </a:prstGeom>
          <a:noFill/>
        </p:spPr>
      </p:pic>
      <p:sp>
        <p:nvSpPr>
          <p:cNvPr id="13" name="12 Rectángulo"/>
          <p:cNvSpPr/>
          <p:nvPr/>
        </p:nvSpPr>
        <p:spPr>
          <a:xfrm>
            <a:off x="-5184774" y="-642966"/>
            <a:ext cx="5184775" cy="1015663"/>
          </a:xfrm>
          <a:prstGeom prst="rect">
            <a:avLst/>
          </a:prstGeom>
        </p:spPr>
        <p:txBody>
          <a:bodyPr>
            <a:spAutoFit/>
          </a:bodyPr>
          <a:lstStyle/>
          <a:p>
            <a:endParaRPr lang="es-ES" sz="6000" b="1" dirty="0"/>
          </a:p>
        </p:txBody>
      </p:sp>
      <p:pic>
        <p:nvPicPr>
          <p:cNvPr id="14" name="Picture 8"/>
          <p:cNvPicPr>
            <a:picLocks noChangeAspect="1" noChangeArrowheads="1"/>
          </p:cNvPicPr>
          <p:nvPr/>
        </p:nvPicPr>
        <p:blipFill>
          <a:blip r:embed="rId7" cstate="print"/>
          <a:srcRect/>
          <a:stretch>
            <a:fillRect/>
          </a:stretch>
        </p:blipFill>
        <p:spPr bwMode="auto">
          <a:xfrm>
            <a:off x="243037" y="285750"/>
            <a:ext cx="1162974" cy="723900"/>
          </a:xfrm>
          <a:prstGeom prst="rect">
            <a:avLst/>
          </a:prstGeom>
          <a:noFill/>
          <a:ln w="9525">
            <a:noFill/>
            <a:round/>
            <a:headEnd/>
            <a:tailEnd/>
          </a:ln>
        </p:spPr>
      </p:pic>
    </p:spTree>
    <p:extLst>
      <p:ext uri="{BB962C8B-B14F-4D97-AF65-F5344CB8AC3E}">
        <p14:creationId xmlns:p14="http://schemas.microsoft.com/office/powerpoint/2010/main" val="686943467"/>
      </p:ext>
    </p:extLst>
  </p:cSld>
  <p:clrMapOvr>
    <a:masterClrMapping/>
  </p:clrMapOvr>
  <mc:AlternateContent xmlns:mc="http://schemas.openxmlformats.org/markup-compatibility/2006" xmlns:p14="http://schemas.microsoft.com/office/powerpoint/2010/main">
    <mc:Choice Requires="p14">
      <p:transition spd="slow" p14:dur="3000" advTm="14000">
        <p14:shred/>
        <p:sndAc>
          <p:stSnd loop="1">
            <p:snd r:embed="rId2" name="01 - tico tico(3).wav"/>
          </p:stSnd>
        </p:sndAc>
      </p:transition>
    </mc:Choice>
    <mc:Fallback xmlns="">
      <p:transition spd="slow" advTm="14000">
        <p:fade/>
        <p:sndAc>
          <p:stSnd loop="1">
            <p:snd r:embed="rId8" name="01 - tico tico(3).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fade">
                                      <p:cBhvr>
                                        <p:cTn id="7" dur="2000"/>
                                        <p:tgtEl>
                                          <p:spTgt spid="22"/>
                                        </p:tgtEl>
                                      </p:cBhvr>
                                    </p:animEffect>
                                    <p:anim calcmode="lin" valueType="num">
                                      <p:cBhvr>
                                        <p:cTn id="8" dur="2000" fill="hold"/>
                                        <p:tgtEl>
                                          <p:spTgt spid="22"/>
                                        </p:tgtEl>
                                        <p:attrNameLst>
                                          <p:attrName>ppt_x</p:attrName>
                                        </p:attrNameLst>
                                      </p:cBhvr>
                                      <p:tavLst>
                                        <p:tav tm="0">
                                          <p:val>
                                            <p:strVal val="#ppt_x"/>
                                          </p:val>
                                        </p:tav>
                                        <p:tav tm="100000">
                                          <p:val>
                                            <p:strVal val="#ppt_x"/>
                                          </p:val>
                                        </p:tav>
                                      </p:tavLst>
                                    </p:anim>
                                    <p:anim calcmode="lin" valueType="num">
                                      <p:cBhvr>
                                        <p:cTn id="9" dur="2000" fill="hold"/>
                                        <p:tgtEl>
                                          <p:spTgt spid="22"/>
                                        </p:tgtEl>
                                        <p:attrNameLst>
                                          <p:attrName>ppt_y</p:attrName>
                                        </p:attrNameLst>
                                      </p:cBhvr>
                                      <p:tavLst>
                                        <p:tav tm="0">
                                          <p:val>
                                            <p:strVal val="#ppt_y+.1"/>
                                          </p:val>
                                        </p:tav>
                                        <p:tav tm="100000">
                                          <p:val>
                                            <p:strVal val="#ppt_y"/>
                                          </p:val>
                                        </p:tav>
                                      </p:tavLst>
                                    </p:anim>
                                  </p:childTnLst>
                                </p:cTn>
                              </p:par>
                            </p:childTnLst>
                          </p:cTn>
                        </p:par>
                        <p:par>
                          <p:cTn id="10" fill="hold">
                            <p:stCondLst>
                              <p:cond delay="2000"/>
                            </p:stCondLst>
                            <p:childTnLst>
                              <p:par>
                                <p:cTn id="11" presetID="22" presetClass="emph" presetSubtype="0" repeatCount="indefinite" fill="hold" grpId="1" nodeType="afterEffect">
                                  <p:stCondLst>
                                    <p:cond delay="0"/>
                                  </p:stCondLst>
                                  <p:childTnLst>
                                    <p:animClr clrSpc="hsl" dir="cw">
                                      <p:cBhvr override="childStyle">
                                        <p:cTn id="12" dur="2000" fill="hold"/>
                                        <p:tgtEl>
                                          <p:spTgt spid="22"/>
                                        </p:tgtEl>
                                        <p:attrNameLst>
                                          <p:attrName>style.color</p:attrName>
                                        </p:attrNameLst>
                                      </p:cBhvr>
                                      <p:by>
                                        <p:hsl h="-7200000" s="0" l="0"/>
                                      </p:by>
                                    </p:animClr>
                                    <p:animClr clrSpc="hsl" dir="cw">
                                      <p:cBhvr>
                                        <p:cTn id="13" dur="2000" fill="hold"/>
                                        <p:tgtEl>
                                          <p:spTgt spid="22"/>
                                        </p:tgtEl>
                                        <p:attrNameLst>
                                          <p:attrName>fillcolor</p:attrName>
                                        </p:attrNameLst>
                                      </p:cBhvr>
                                      <p:by>
                                        <p:hsl h="-7200000" s="0" l="0"/>
                                      </p:by>
                                    </p:animClr>
                                    <p:animClr clrSpc="hsl" dir="cw">
                                      <p:cBhvr>
                                        <p:cTn id="14" dur="2000" fill="hold"/>
                                        <p:tgtEl>
                                          <p:spTgt spid="22"/>
                                        </p:tgtEl>
                                        <p:attrNameLst>
                                          <p:attrName>stroke.color</p:attrName>
                                        </p:attrNameLst>
                                      </p:cBhvr>
                                      <p:by>
                                        <p:hsl h="-7200000" s="0" l="0"/>
                                      </p:by>
                                    </p:animClr>
                                    <p:set>
                                      <p:cBhvr>
                                        <p:cTn id="15" dur="2000" fill="hold"/>
                                        <p:tgtEl>
                                          <p:spTgt spid="22"/>
                                        </p:tgtEl>
                                        <p:attrNameLst>
                                          <p:attrName>fill.type</p:attrName>
                                        </p:attrNameLst>
                                      </p:cBhvr>
                                      <p:to>
                                        <p:strVal val="solid"/>
                                      </p:to>
                                    </p:set>
                                  </p:childTnLst>
                                </p:cTn>
                              </p:par>
                            </p:childTnLst>
                          </p:cTn>
                        </p:par>
                        <p:par>
                          <p:cTn id="16" fill="hold">
                            <p:stCondLst>
                              <p:cond delay="4000"/>
                            </p:stCondLst>
                            <p:childTnLst>
                              <p:par>
                                <p:cTn id="17" presetID="8" presetClass="emph" presetSubtype="0" repeatCount="2000" fill="hold" nodeType="afterEffect">
                                  <p:stCondLst>
                                    <p:cond delay="0"/>
                                  </p:stCondLst>
                                  <p:childTnLst>
                                    <p:animRot by="21600000">
                                      <p:cBhvr>
                                        <p:cTn id="18" dur="5000" fill="hold"/>
                                        <p:tgtEl>
                                          <p:spTgt spid="1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Foto de una calle de Bangk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13" y="0"/>
            <a:ext cx="10351637"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204866" y="116632"/>
            <a:ext cx="5613773" cy="1692771"/>
          </a:xfrm>
          <a:prstGeom prst="rect">
            <a:avLst/>
          </a:prstGeom>
          <a:solidFill>
            <a:srgbClr val="FFFF00"/>
          </a:solidFill>
          <a:ln>
            <a:solidFill>
              <a:srgbClr val="92D050"/>
            </a:solidFill>
          </a:ln>
        </p:spPr>
        <p:txBody>
          <a:bodyPr wrap="square">
            <a:spAutoFit/>
          </a:bodyPr>
          <a:lstStyle/>
          <a:p>
            <a:pPr algn="ctr"/>
            <a:r>
              <a:rPr lang="es-ES" sz="2400" b="1" i="1" dirty="0"/>
              <a:t>La ciudad más visitada del mundo</a:t>
            </a:r>
          </a:p>
          <a:p>
            <a:pPr algn="ctr"/>
            <a:r>
              <a:rPr lang="es-ES" sz="1600" b="1" i="1" dirty="0"/>
              <a:t>Aunque no lo creas, la ciudad que más turistas recibe al año es Bangkok, Tailandia. Al menos 22.078.000 millones de visitantes llegan anualmente a este paradisíaco destino que durante 4 años consecutivos, ha recibido más gente que ciudades como Londres, New York y París.</a:t>
            </a:r>
          </a:p>
        </p:txBody>
      </p:sp>
    </p:spTree>
    <p:extLst>
      <p:ext uri="{BB962C8B-B14F-4D97-AF65-F5344CB8AC3E}">
        <p14:creationId xmlns:p14="http://schemas.microsoft.com/office/powerpoint/2010/main" val="3976576771"/>
      </p:ext>
    </p:extLst>
  </p:cSld>
  <p:clrMapOvr>
    <a:masterClrMapping/>
  </p:clrMapOvr>
  <p:transition spd="slow" advTm="16000">
    <p:blinds dir="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Foto del mapa de Australia que revela las cosas que no sabías hace 5 minu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382" y="-459432"/>
            <a:ext cx="10860657" cy="741682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448549" y="4919008"/>
            <a:ext cx="6164684" cy="1661993"/>
          </a:xfrm>
          <a:prstGeom prst="rect">
            <a:avLst/>
          </a:prstGeom>
        </p:spPr>
        <p:txBody>
          <a:bodyPr wrap="square">
            <a:spAutoFit/>
          </a:bodyPr>
          <a:lstStyle/>
          <a:p>
            <a:pPr algn="ctr"/>
            <a:r>
              <a:rPr lang="es-ES" sz="2400" b="1" i="1" dirty="0">
                <a:solidFill>
                  <a:schemeClr val="bg1"/>
                </a:solidFill>
              </a:rPr>
              <a:t>El país con mayor cantidad de playas en el mundo</a:t>
            </a:r>
          </a:p>
          <a:p>
            <a:pPr algn="ctr"/>
            <a:r>
              <a:rPr lang="es-ES" b="1" i="1" dirty="0">
                <a:solidFill>
                  <a:schemeClr val="bg1"/>
                </a:solidFill>
              </a:rPr>
              <a:t>Se trata de Australia. La nación ubicada en Oceanía cuenta con más de 10 mil playas, lo que haría que puedas visitar una playa nueva, todos los días, ¡durante 27 años!</a:t>
            </a:r>
          </a:p>
        </p:txBody>
      </p:sp>
    </p:spTree>
    <p:extLst>
      <p:ext uri="{BB962C8B-B14F-4D97-AF65-F5344CB8AC3E}">
        <p14:creationId xmlns:p14="http://schemas.microsoft.com/office/powerpoint/2010/main" val="1681697361"/>
      </p:ext>
    </p:extLst>
  </p:cSld>
  <p:clrMapOvr>
    <a:masterClrMapping/>
  </p:clrMapOvr>
  <p:transition spd="slow" advTm="15000">
    <p:blinds dir="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03232" y="332657"/>
            <a:ext cx="5184775" cy="1354217"/>
          </a:xfrm>
          <a:prstGeom prst="rect">
            <a:avLst/>
          </a:prstGeom>
        </p:spPr>
        <p:txBody>
          <a:bodyPr>
            <a:spAutoFit/>
          </a:bodyPr>
          <a:lstStyle/>
          <a:p>
            <a:r>
              <a:rPr lang="es-ES" sz="2800" b="1" i="1" dirty="0"/>
              <a:t>Hospitales psiquiátricos</a:t>
            </a:r>
          </a:p>
          <a:p>
            <a:endParaRPr lang="es-ES" b="1" i="1" dirty="0"/>
          </a:p>
          <a:p>
            <a:r>
              <a:rPr lang="es-ES" b="1" i="1" dirty="0"/>
              <a:t>El primer hospital psiquiátrico de la historia se construyó en Bagdad en el año 792.</a:t>
            </a:r>
          </a:p>
        </p:txBody>
      </p:sp>
      <p:pic>
        <p:nvPicPr>
          <p:cNvPr id="2050" name="Picture 2" descr="Hospital | Free SVG"/>
          <p:cNvPicPr>
            <a:picLocks noChangeAspect="1" noChangeArrowheads="1"/>
          </p:cNvPicPr>
          <p:nvPr/>
        </p:nvPicPr>
        <p:blipFill rotWithShape="1">
          <a:blip r:embed="rId2">
            <a:extLst>
              <a:ext uri="{28A0092B-C50C-407E-A947-70E740481C1C}">
                <a14:useLocalDpi xmlns:a14="http://schemas.microsoft.com/office/drawing/2010/main" val="0"/>
              </a:ext>
            </a:extLst>
          </a:blip>
          <a:srcRect t="21786"/>
          <a:stretch/>
        </p:blipFill>
        <p:spPr bwMode="auto">
          <a:xfrm>
            <a:off x="285231" y="2215166"/>
            <a:ext cx="9799089" cy="675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3942765"/>
      </p:ext>
    </p:extLst>
  </p:cSld>
  <p:clrMapOvr>
    <a:masterClrMapping/>
  </p:clrMapOvr>
  <p:transition spd="slow" advTm="13000">
    <p:blinds dir="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Foto de una botella de Coca Col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1287" y="-2120"/>
            <a:ext cx="10684238"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224063" y="332657"/>
            <a:ext cx="5634476" cy="6463308"/>
          </a:xfrm>
          <a:prstGeom prst="rect">
            <a:avLst/>
          </a:prstGeom>
        </p:spPr>
        <p:txBody>
          <a:bodyPr wrap="square">
            <a:spAutoFit/>
          </a:bodyPr>
          <a:lstStyle/>
          <a:p>
            <a:r>
              <a:rPr lang="es-ES" sz="2800" b="1" i="1" dirty="0"/>
              <a:t>Hay dos países en el mundo en los que no puedes comprar una </a:t>
            </a:r>
            <a:r>
              <a:rPr lang="es-ES" sz="2800" b="1" i="1" dirty="0" err="1" smtClean="0"/>
              <a:t>CocaCola</a:t>
            </a:r>
            <a:endParaRPr lang="es-ES" sz="2800" b="1" i="1" dirty="0" smtClean="0"/>
          </a:p>
          <a:p>
            <a:endParaRPr lang="es-ES" sz="2000" b="1" i="1" dirty="0"/>
          </a:p>
          <a:p>
            <a:endParaRPr lang="es-ES" sz="2000" b="1" i="1" dirty="0" smtClean="0"/>
          </a:p>
          <a:p>
            <a:endParaRPr lang="es-ES" sz="2000" b="1" i="1" dirty="0"/>
          </a:p>
          <a:p>
            <a:endParaRPr lang="es-ES" sz="2000" b="1" i="1" dirty="0" smtClean="0"/>
          </a:p>
          <a:p>
            <a:endParaRPr lang="es-ES" sz="2000" b="1" i="1" dirty="0"/>
          </a:p>
          <a:p>
            <a:endParaRPr lang="es-ES" sz="2000" b="1" i="1" dirty="0" smtClean="0"/>
          </a:p>
          <a:p>
            <a:endParaRPr lang="es-ES" sz="2000" b="1" i="1" dirty="0"/>
          </a:p>
          <a:p>
            <a:endParaRPr lang="es-ES" sz="2000" b="1" i="1" dirty="0"/>
          </a:p>
          <a:p>
            <a:endParaRPr lang="es-ES" sz="2000" b="1" i="1" dirty="0" smtClean="0"/>
          </a:p>
          <a:p>
            <a:endParaRPr lang="es-ES" sz="2000" b="1" i="1" dirty="0"/>
          </a:p>
          <a:p>
            <a:endParaRPr lang="es-ES" sz="2000" b="1" i="1" dirty="0" smtClean="0"/>
          </a:p>
          <a:p>
            <a:endParaRPr lang="es-ES" sz="2000" b="1" i="1" dirty="0"/>
          </a:p>
          <a:p>
            <a:r>
              <a:rPr lang="es-ES" b="1" i="1" dirty="0"/>
              <a:t>Quizá te encante tomar esta bebida cola, pero cuando visites Cuba y Corea del Norte, no vas a poder comprarla. Todo se debe a que los gobiernos de estas dos naciones no tienen tratos comerciales ni políticos con la tierra del Tío Sam (Estados Unidos).</a:t>
            </a:r>
          </a:p>
        </p:txBody>
      </p:sp>
    </p:spTree>
    <p:extLst>
      <p:ext uri="{BB962C8B-B14F-4D97-AF65-F5344CB8AC3E}">
        <p14:creationId xmlns:p14="http://schemas.microsoft.com/office/powerpoint/2010/main" val="3992775870"/>
      </p:ext>
    </p:extLst>
  </p:cSld>
  <p:clrMapOvr>
    <a:masterClrMapping/>
  </p:clrMapOvr>
  <p:transition spd="slow" advTm="22000">
    <p:blinds dir="vert"/>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10 datos que debes saber sobre los canguros | Discovery Latinoaméric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92" y="0"/>
            <a:ext cx="10547535"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336878" y="4365104"/>
            <a:ext cx="5184775" cy="2123658"/>
          </a:xfrm>
          <a:prstGeom prst="rect">
            <a:avLst/>
          </a:prstGeom>
          <a:solidFill>
            <a:srgbClr val="99FFCC">
              <a:alpha val="30000"/>
            </a:srgbClr>
          </a:solidFill>
        </p:spPr>
        <p:txBody>
          <a:bodyPr>
            <a:spAutoFit/>
          </a:bodyPr>
          <a:lstStyle/>
          <a:p>
            <a:r>
              <a:rPr lang="es-ES" sz="3200" b="1" i="1" dirty="0"/>
              <a:t>Los </a:t>
            </a:r>
            <a:r>
              <a:rPr lang="es-ES" sz="3200" b="1" i="1" dirty="0" smtClean="0"/>
              <a:t>canguros</a:t>
            </a:r>
            <a:endParaRPr lang="es-ES" sz="2000" b="1" dirty="0"/>
          </a:p>
          <a:p>
            <a:r>
              <a:rPr lang="es-ES" sz="2000" b="1" i="1" dirty="0"/>
              <a:t>Los ingleses le preguntaron el nombre de este animal a un </a:t>
            </a:r>
            <a:r>
              <a:rPr lang="es-ES" sz="2000" b="1" i="1" dirty="0" err="1"/>
              <a:t>indigena</a:t>
            </a:r>
            <a:r>
              <a:rPr lang="es-ES" sz="2000" b="1" i="1" dirty="0"/>
              <a:t> australiano, él contestó "Kan-</a:t>
            </a:r>
            <a:r>
              <a:rPr lang="es-ES" sz="2000" b="1" i="1" dirty="0" err="1"/>
              <a:t>Guh</a:t>
            </a:r>
            <a:r>
              <a:rPr lang="es-ES" sz="2000" b="1" i="1" dirty="0"/>
              <a:t>-Ru", que le dio origen a "</a:t>
            </a:r>
            <a:r>
              <a:rPr lang="es-ES" sz="2000" b="1" i="1" dirty="0" err="1"/>
              <a:t>kangaroo</a:t>
            </a:r>
            <a:r>
              <a:rPr lang="es-ES" sz="2000" b="1" i="1" dirty="0"/>
              <a:t>", nombre en inglés del animal. Pero "Kan-</a:t>
            </a:r>
            <a:r>
              <a:rPr lang="es-ES" sz="2000" b="1" i="1" dirty="0" err="1"/>
              <a:t>Guh</a:t>
            </a:r>
            <a:r>
              <a:rPr lang="es-ES" sz="2000" b="1" i="1" dirty="0"/>
              <a:t>-Ru" significa "No le entiendo"</a:t>
            </a:r>
          </a:p>
        </p:txBody>
      </p:sp>
    </p:spTree>
    <p:extLst>
      <p:ext uri="{BB962C8B-B14F-4D97-AF65-F5344CB8AC3E}">
        <p14:creationId xmlns:p14="http://schemas.microsoft.com/office/powerpoint/2010/main" val="2343096476"/>
      </p:ext>
    </p:extLst>
  </p:cSld>
  <p:clrMapOvr>
    <a:masterClrMapping/>
  </p:clrMapOvr>
  <p:transition spd="slow" advClick="0" advTm="17000">
    <p:blinds dir="vert"/>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Foto de las torres gemelas que revelan las cosas que no sabías hace 5 minuto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6" y="-415"/>
            <a:ext cx="10637033" cy="6858415"/>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326" y="116633"/>
            <a:ext cx="10742918" cy="1138773"/>
          </a:xfrm>
          <a:prstGeom prst="rect">
            <a:avLst/>
          </a:prstGeom>
        </p:spPr>
        <p:txBody>
          <a:bodyPr wrap="square">
            <a:spAutoFit/>
          </a:bodyPr>
          <a:lstStyle/>
          <a:p>
            <a:r>
              <a:rPr lang="es-ES" sz="2000" b="1" dirty="0"/>
              <a:t>Michael Jackson se salvó de morir en los atentados del 9/11 en New York</a:t>
            </a:r>
          </a:p>
          <a:p>
            <a:r>
              <a:rPr lang="es-ES" sz="1600" dirty="0"/>
              <a:t>El rey del pop tenía una importante cita en una de las torres gemelas el 11 de septiembre de 2001 en horas de la mañana. Nunca llegó a la reunión porque se quedó dormido debido al cansancio que le generó su presentación la noche anterior en el Madison </a:t>
            </a:r>
            <a:r>
              <a:rPr lang="es-ES" sz="1600" dirty="0" err="1"/>
              <a:t>Square</a:t>
            </a:r>
            <a:r>
              <a:rPr lang="es-ES" sz="1600" dirty="0"/>
              <a:t> Garden.</a:t>
            </a:r>
          </a:p>
        </p:txBody>
      </p:sp>
    </p:spTree>
    <p:extLst>
      <p:ext uri="{BB962C8B-B14F-4D97-AF65-F5344CB8AC3E}">
        <p14:creationId xmlns:p14="http://schemas.microsoft.com/office/powerpoint/2010/main" val="2986570949"/>
      </p:ext>
    </p:extLst>
  </p:cSld>
  <p:clrMapOvr>
    <a:masterClrMapping/>
  </p:clrMapOvr>
  <p:transition spd="slow" advTm="26000">
    <p:blinds dir="vert"/>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Foto de un ratón en la call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0409153"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11867" y="260648"/>
            <a:ext cx="5184775" cy="2062103"/>
          </a:xfrm>
          <a:prstGeom prst="rect">
            <a:avLst/>
          </a:prstGeom>
        </p:spPr>
        <p:txBody>
          <a:bodyPr>
            <a:spAutoFit/>
          </a:bodyPr>
          <a:lstStyle/>
          <a:p>
            <a:r>
              <a:rPr lang="es-ES" sz="2800" b="1" i="1" dirty="0">
                <a:solidFill>
                  <a:schemeClr val="bg1"/>
                </a:solidFill>
              </a:rPr>
              <a:t>Hay un ciudad en USA que prohíbe cazar ratones</a:t>
            </a:r>
          </a:p>
          <a:p>
            <a:r>
              <a:rPr lang="es-ES" b="1" i="1" dirty="0">
                <a:solidFill>
                  <a:schemeClr val="bg1"/>
                </a:solidFill>
              </a:rPr>
              <a:t>Se trata de Cleveland, Ohio. Allí, está prohibida la caza de ratones, a menos que tengas una licencia para ello. Esto se debe a una ley que protege la vida e integridad de estos roedores.</a:t>
            </a:r>
          </a:p>
        </p:txBody>
      </p:sp>
    </p:spTree>
    <p:extLst>
      <p:ext uri="{BB962C8B-B14F-4D97-AF65-F5344CB8AC3E}">
        <p14:creationId xmlns:p14="http://schemas.microsoft.com/office/powerpoint/2010/main" val="4118583623"/>
      </p:ext>
    </p:extLst>
  </p:cSld>
  <p:clrMapOvr>
    <a:masterClrMapping/>
  </p:clrMapOvr>
  <p:transition spd="slow" advTm="26000">
    <p:blinds dir="vert"/>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9FFCC"/>
        </a:solidFill>
        <a:effectLst/>
      </p:bgPr>
    </p:bg>
    <p:spTree>
      <p:nvGrpSpPr>
        <p:cNvPr id="1" name=""/>
        <p:cNvGrpSpPr/>
        <p:nvPr/>
      </p:nvGrpSpPr>
      <p:grpSpPr>
        <a:xfrm>
          <a:off x="0" y="0"/>
          <a:ext cx="0" cy="0"/>
          <a:chOff x="0" y="0"/>
          <a:chExt cx="0" cy="0"/>
        </a:xfrm>
      </p:grpSpPr>
      <p:pic>
        <p:nvPicPr>
          <p:cNvPr id="9218" name="Picture 2" descr="Foto de un metro enrollad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39" y="0"/>
            <a:ext cx="10369550" cy="4725144"/>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215" y="4941168"/>
            <a:ext cx="9950464" cy="1815882"/>
          </a:xfrm>
          <a:prstGeom prst="rect">
            <a:avLst/>
          </a:prstGeom>
        </p:spPr>
        <p:txBody>
          <a:bodyPr wrap="square">
            <a:spAutoFit/>
          </a:bodyPr>
          <a:lstStyle/>
          <a:p>
            <a:pPr algn="ctr"/>
            <a:r>
              <a:rPr lang="es-ES" sz="2000" i="1" dirty="0">
                <a:latin typeface="Arial Black" pitchFamily="34" charset="0"/>
                <a:cs typeface="Aharoni" pitchFamily="2" charset="-79"/>
              </a:rPr>
              <a:t>¿Sabías que te despiertas siendo más </a:t>
            </a:r>
            <a:r>
              <a:rPr lang="es-ES" sz="2000" i="1" dirty="0" smtClean="0">
                <a:latin typeface="Arial Black" pitchFamily="34" charset="0"/>
                <a:cs typeface="Aharoni" pitchFamily="2" charset="-79"/>
              </a:rPr>
              <a:t>alto </a:t>
            </a:r>
            <a:r>
              <a:rPr lang="es-ES" sz="2000" i="1" dirty="0">
                <a:latin typeface="Arial Black" pitchFamily="34" charset="0"/>
                <a:cs typeface="Aharoni" pitchFamily="2" charset="-79"/>
              </a:rPr>
              <a:t>y te acuestas siendo más </a:t>
            </a:r>
            <a:r>
              <a:rPr lang="es-ES" sz="2000" i="1" dirty="0" smtClean="0">
                <a:latin typeface="Arial Black" pitchFamily="34" charset="0"/>
                <a:cs typeface="Aharoni" pitchFamily="2" charset="-79"/>
              </a:rPr>
              <a:t>pequeño?</a:t>
            </a:r>
            <a:endParaRPr lang="es-ES" sz="2000" i="1" dirty="0">
              <a:latin typeface="Arial Black" pitchFamily="34" charset="0"/>
              <a:cs typeface="Aharoni" pitchFamily="2" charset="-79"/>
            </a:endParaRPr>
          </a:p>
          <a:p>
            <a:pPr algn="ctr"/>
            <a:r>
              <a:rPr lang="es-ES" b="1" i="1" dirty="0"/>
              <a:t>Así como leíste. Esto se debe a dos factores: la gravedad y la composición corporal. Científicamente se demostró que una persona es entre 1 o 2 cm más alta por la mañana gracias a la expansión de los discos intervertebrales, pero una vez avanza el día, el cuerpo llega a encogerse entre 1 y 2,5 cm dependiendo de situaciones como la altura promedio, tu edad, el sexo y hasta tu peso corporal.</a:t>
            </a:r>
          </a:p>
        </p:txBody>
      </p:sp>
    </p:spTree>
    <p:extLst>
      <p:ext uri="{BB962C8B-B14F-4D97-AF65-F5344CB8AC3E}">
        <p14:creationId xmlns:p14="http://schemas.microsoft.com/office/powerpoint/2010/main" val="2139695014"/>
      </p:ext>
    </p:extLst>
  </p:cSld>
  <p:clrMapOvr>
    <a:masterClrMapping/>
  </p:clrMapOvr>
  <p:transition spd="slow" advTm="21000">
    <p:blinds dir="vert"/>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1" name="Picture 3" descr="C:\Documents and Settings\Dell\Escritorio\CESPED~1.JPG"/>
          <p:cNvPicPr>
            <a:picLocks noChangeAspect="1" noChangeArrowheads="1"/>
          </p:cNvPicPr>
          <p:nvPr/>
        </p:nvPicPr>
        <p:blipFill>
          <a:blip r:embed="rId3" cstate="print"/>
          <a:srcRect/>
          <a:stretch>
            <a:fillRect/>
          </a:stretch>
        </p:blipFill>
        <p:spPr bwMode="auto">
          <a:xfrm>
            <a:off x="0" y="0"/>
            <a:ext cx="10369550" cy="6858000"/>
          </a:xfrm>
          <a:prstGeom prst="rect">
            <a:avLst/>
          </a:prstGeom>
          <a:noFill/>
        </p:spPr>
      </p:pic>
      <p:sp>
        <p:nvSpPr>
          <p:cNvPr id="2" name="1 Rectángulo"/>
          <p:cNvSpPr/>
          <p:nvPr/>
        </p:nvSpPr>
        <p:spPr>
          <a:xfrm>
            <a:off x="2000071" y="4919008"/>
            <a:ext cx="7430976" cy="1938992"/>
          </a:xfrm>
          <a:prstGeom prst="rect">
            <a:avLst/>
          </a:prstGeom>
        </p:spPr>
        <p:txBody>
          <a:bodyPr wrap="square">
            <a:spAutoFit/>
          </a:bodyPr>
          <a:lstStyle/>
          <a:p>
            <a:r>
              <a:rPr lang="es-ES" sz="2400" b="1" i="1" dirty="0" smtClean="0">
                <a:solidFill>
                  <a:srgbClr val="FFFF00"/>
                </a:solidFill>
              </a:rPr>
              <a:t>Un metro cuadrado de césped produce suficiente oxigeno para una persona por todo el año</a:t>
            </a:r>
            <a:br>
              <a:rPr lang="es-ES" sz="2400" b="1" i="1" dirty="0" smtClean="0">
                <a:solidFill>
                  <a:srgbClr val="FFFF00"/>
                </a:solidFill>
              </a:rPr>
            </a:br>
            <a:r>
              <a:rPr lang="es-ES" dirty="0" smtClean="0">
                <a:solidFill>
                  <a:srgbClr val="FFFF00"/>
                </a:solidFill>
              </a:rPr>
              <a:t/>
            </a:r>
            <a:br>
              <a:rPr lang="es-ES" dirty="0" smtClean="0">
                <a:solidFill>
                  <a:srgbClr val="FFFF00"/>
                </a:solidFill>
              </a:rPr>
            </a:br>
            <a:r>
              <a:rPr lang="es-ES" dirty="0" smtClean="0">
                <a:solidFill>
                  <a:srgbClr val="FFFF00"/>
                </a:solidFill>
              </a:rPr>
              <a:t/>
            </a:r>
            <a:br>
              <a:rPr lang="es-ES" dirty="0" smtClean="0">
                <a:solidFill>
                  <a:srgbClr val="FFFF00"/>
                </a:solidFill>
              </a:rPr>
            </a:br>
            <a:r>
              <a:rPr lang="es-ES" dirty="0" smtClean="0">
                <a:solidFill>
                  <a:srgbClr val="FFFF00"/>
                </a:solidFill>
              </a:rPr>
              <a:t/>
            </a:r>
            <a:br>
              <a:rPr lang="es-ES" dirty="0" smtClean="0">
                <a:solidFill>
                  <a:srgbClr val="FFFF00"/>
                </a:solidFill>
              </a:rPr>
            </a:br>
            <a:endParaRPr lang="es-ES" dirty="0">
              <a:solidFill>
                <a:srgbClr val="FFFF00"/>
              </a:solidFill>
            </a:endParaRPr>
          </a:p>
        </p:txBody>
      </p:sp>
    </p:spTree>
  </p:cSld>
  <p:clrMapOvr>
    <a:masterClrMapping/>
  </p:clrMapOvr>
  <p:transition spd="slow" advTm="12000">
    <p:blinds dir="vert"/>
    <p:sndAc>
      <p:stSnd>
        <p:snd r:embed="rId2" name="ray conniff &amp; carlos gardel - adios muchachos (tango).wav"/>
      </p:stSnd>
    </p:sndAc>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PEQUEA~1.JPG"/>
          <p:cNvPicPr>
            <a:picLocks noChangeAspect="1" noChangeArrowheads="1"/>
          </p:cNvPicPr>
          <p:nvPr/>
        </p:nvPicPr>
        <p:blipFill>
          <a:blip r:embed="rId2" cstate="print"/>
          <a:srcRect/>
          <a:stretch>
            <a:fillRect/>
          </a:stretch>
        </p:blipFill>
        <p:spPr bwMode="auto">
          <a:xfrm>
            <a:off x="0" y="0"/>
            <a:ext cx="12098933" cy="6858000"/>
          </a:xfrm>
          <a:prstGeom prst="rect">
            <a:avLst/>
          </a:prstGeom>
          <a:noFill/>
        </p:spPr>
      </p:pic>
      <p:sp>
        <p:nvSpPr>
          <p:cNvPr id="4" name="3 Rectángulo"/>
          <p:cNvSpPr/>
          <p:nvPr/>
        </p:nvSpPr>
        <p:spPr>
          <a:xfrm>
            <a:off x="4613161" y="332656"/>
            <a:ext cx="5184775" cy="1938992"/>
          </a:xfrm>
          <a:prstGeom prst="rect">
            <a:avLst/>
          </a:prstGeom>
        </p:spPr>
        <p:txBody>
          <a:bodyPr>
            <a:spAutoFit/>
          </a:bodyPr>
          <a:lstStyle/>
          <a:p>
            <a:pPr algn="r"/>
            <a:r>
              <a:rPr lang="es-ES" sz="2800" b="1" i="1" dirty="0" smtClean="0">
                <a:solidFill>
                  <a:srgbClr val="0000FF"/>
                </a:solidFill>
              </a:rPr>
              <a:t>Los humanos y los delfines son las únicas especies que practican sexo por placer.</a:t>
            </a:r>
            <a:br>
              <a:rPr lang="es-ES" sz="2800" b="1" i="1" dirty="0" smtClean="0">
                <a:solidFill>
                  <a:srgbClr val="0000FF"/>
                </a:solidFill>
              </a:rPr>
            </a:br>
            <a:r>
              <a:rPr lang="es-ES" dirty="0" smtClean="0">
                <a:solidFill>
                  <a:srgbClr val="0000FF"/>
                </a:solidFill>
              </a:rPr>
              <a:t/>
            </a:r>
            <a:br>
              <a:rPr lang="es-ES" dirty="0" smtClean="0">
                <a:solidFill>
                  <a:srgbClr val="0000FF"/>
                </a:solidFill>
              </a:rPr>
            </a:br>
            <a:endParaRPr lang="es-ES" dirty="0">
              <a:solidFill>
                <a:srgbClr val="0000FF"/>
              </a:solidFill>
            </a:endParaRPr>
          </a:p>
        </p:txBody>
      </p:sp>
    </p:spTree>
  </p:cSld>
  <p:clrMapOvr>
    <a:masterClrMapping/>
  </p:clrMapOvr>
  <p:transition spd="slow" advTm="12000">
    <p:blinds dir="vert"/>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300-mag_115311.jpg"/>
          <p:cNvPicPr>
            <a:picLocks noChangeAspect="1" noChangeArrowheads="1"/>
          </p:cNvPicPr>
          <p:nvPr/>
        </p:nvPicPr>
        <p:blipFill>
          <a:blip r:embed="rId2" cstate="print"/>
          <a:srcRect/>
          <a:stretch>
            <a:fillRect/>
          </a:stretch>
        </p:blipFill>
        <p:spPr bwMode="auto">
          <a:xfrm>
            <a:off x="0" y="0"/>
            <a:ext cx="9997485" cy="6858000"/>
          </a:xfrm>
          <a:prstGeom prst="rect">
            <a:avLst/>
          </a:prstGeom>
          <a:noFill/>
        </p:spPr>
      </p:pic>
      <p:sp>
        <p:nvSpPr>
          <p:cNvPr id="2" name="1 Rectángulo"/>
          <p:cNvSpPr/>
          <p:nvPr/>
        </p:nvSpPr>
        <p:spPr>
          <a:xfrm>
            <a:off x="5838047" y="332657"/>
            <a:ext cx="4327931" cy="1200329"/>
          </a:xfrm>
          <a:prstGeom prst="rect">
            <a:avLst/>
          </a:prstGeom>
        </p:spPr>
        <p:txBody>
          <a:bodyPr wrap="square">
            <a:spAutoFit/>
          </a:bodyPr>
          <a:lstStyle/>
          <a:p>
            <a:pPr algn="r"/>
            <a:r>
              <a:rPr lang="es-ES" sz="2400" b="1" i="1" dirty="0" smtClean="0">
                <a:solidFill>
                  <a:srgbClr val="FF0000"/>
                </a:solidFill>
              </a:rPr>
              <a:t>Las semillas de la manzana contienen cianuro, comerte 40 o 50 podrían matarte.</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gato-y-sus-bigotesABAJO ADELANTE.jpg"/>
          <p:cNvPicPr>
            <a:picLocks noChangeAspect="1" noChangeArrowheads="1"/>
          </p:cNvPicPr>
          <p:nvPr/>
        </p:nvPicPr>
        <p:blipFill>
          <a:blip r:embed="rId2" cstate="print"/>
          <a:srcRect/>
          <a:stretch>
            <a:fillRect/>
          </a:stretch>
        </p:blipFill>
        <p:spPr bwMode="auto">
          <a:xfrm>
            <a:off x="0" y="0"/>
            <a:ext cx="10427824" cy="6858000"/>
          </a:xfrm>
          <a:prstGeom prst="rect">
            <a:avLst/>
          </a:prstGeom>
          <a:noFill/>
        </p:spPr>
      </p:pic>
      <p:sp>
        <p:nvSpPr>
          <p:cNvPr id="2" name="1 Rectángulo"/>
          <p:cNvSpPr/>
          <p:nvPr/>
        </p:nvSpPr>
        <p:spPr>
          <a:xfrm>
            <a:off x="6817957" y="0"/>
            <a:ext cx="3224957" cy="2677656"/>
          </a:xfrm>
          <a:prstGeom prst="rect">
            <a:avLst/>
          </a:prstGeom>
        </p:spPr>
        <p:txBody>
          <a:bodyPr wrap="square">
            <a:spAutoFit/>
          </a:bodyPr>
          <a:lstStyle/>
          <a:p>
            <a:pPr algn="r"/>
            <a:r>
              <a:rPr lang="es-ES" sz="2400" b="1" i="1" dirty="0" smtClean="0">
                <a:solidFill>
                  <a:schemeClr val="bg1"/>
                </a:solidFill>
              </a:rPr>
              <a:t/>
            </a:r>
            <a:br>
              <a:rPr lang="es-ES" sz="2400" b="1" i="1" dirty="0" smtClean="0">
                <a:solidFill>
                  <a:schemeClr val="bg1"/>
                </a:solidFill>
              </a:rPr>
            </a:br>
            <a:r>
              <a:rPr lang="es-ES" sz="2400" b="1" i="1" dirty="0" smtClean="0">
                <a:solidFill>
                  <a:schemeClr val="bg1"/>
                </a:solidFill>
              </a:rPr>
              <a:t>Si le quitas los bigotes a un gato, éste no puede caminar bien y por lo tanto pierde el equilibrio y se cae…</a:t>
            </a:r>
            <a:br>
              <a:rPr lang="es-ES" sz="2400" b="1" i="1" dirty="0" smtClean="0">
                <a:solidFill>
                  <a:schemeClr val="bg1"/>
                </a:solidFill>
              </a:rPr>
            </a:br>
            <a:endParaRPr lang="es-ES" sz="2400" b="1" i="1" dirty="0">
              <a:solidFill>
                <a:schemeClr val="bg1"/>
              </a:solidFill>
            </a:endParaRPr>
          </a:p>
        </p:txBody>
      </p:sp>
    </p:spTree>
  </p:cSld>
  <p:clrMapOvr>
    <a:masterClrMapping/>
  </p:clrMapOvr>
  <p:transition spd="slow" advTm="10000">
    <p:blinds dir="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koala-02.jpg"/>
          <p:cNvPicPr>
            <a:picLocks noChangeAspect="1" noChangeArrowheads="1"/>
          </p:cNvPicPr>
          <p:nvPr/>
        </p:nvPicPr>
        <p:blipFill>
          <a:blip r:embed="rId2" cstate="print"/>
          <a:srcRect/>
          <a:stretch>
            <a:fillRect/>
          </a:stretch>
        </p:blipFill>
        <p:spPr bwMode="auto">
          <a:xfrm>
            <a:off x="4600" y="0"/>
            <a:ext cx="10364950" cy="6858000"/>
          </a:xfrm>
          <a:prstGeom prst="rect">
            <a:avLst/>
          </a:prstGeom>
          <a:noFill/>
        </p:spPr>
      </p:pic>
      <p:sp>
        <p:nvSpPr>
          <p:cNvPr id="2" name="1 Rectángulo"/>
          <p:cNvSpPr/>
          <p:nvPr/>
        </p:nvSpPr>
        <p:spPr>
          <a:xfrm>
            <a:off x="4286525" y="5013177"/>
            <a:ext cx="4246272" cy="1200329"/>
          </a:xfrm>
          <a:prstGeom prst="rect">
            <a:avLst/>
          </a:prstGeom>
        </p:spPr>
        <p:txBody>
          <a:bodyPr wrap="square">
            <a:spAutoFit/>
          </a:bodyPr>
          <a:lstStyle/>
          <a:p>
            <a:pPr algn="ctr"/>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Un koala puede vivir toda su vida sin tomar agua</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caballito-de-mar-5-1024x576.jpg"/>
          <p:cNvPicPr>
            <a:picLocks noChangeAspect="1" noChangeArrowheads="1"/>
          </p:cNvPicPr>
          <p:nvPr/>
        </p:nvPicPr>
        <p:blipFill>
          <a:blip r:embed="rId2" cstate="print"/>
          <a:srcRect l="6250"/>
          <a:stretch>
            <a:fillRect/>
          </a:stretch>
        </p:blipFill>
        <p:spPr bwMode="auto">
          <a:xfrm>
            <a:off x="0" y="0"/>
            <a:ext cx="10369550" cy="6858000"/>
          </a:xfrm>
          <a:prstGeom prst="rect">
            <a:avLst/>
          </a:prstGeom>
          <a:noFill/>
        </p:spPr>
      </p:pic>
      <p:sp>
        <p:nvSpPr>
          <p:cNvPr id="4" name="3 Rectángulo"/>
          <p:cNvSpPr/>
          <p:nvPr/>
        </p:nvSpPr>
        <p:spPr>
          <a:xfrm>
            <a:off x="530208" y="476672"/>
            <a:ext cx="4817885" cy="2492990"/>
          </a:xfrm>
          <a:prstGeom prst="rect">
            <a:avLst/>
          </a:prstGeom>
        </p:spPr>
        <p:txBody>
          <a:bodyPr wrap="square">
            <a:spAutoFit/>
          </a:bodyPr>
          <a:lstStyle/>
          <a:p>
            <a:r>
              <a:rPr lang="es-ES" sz="2400" b="1" i="1" dirty="0" smtClean="0">
                <a:solidFill>
                  <a:srgbClr val="FF0000"/>
                </a:solidFill>
              </a:rPr>
              <a:t>Los hipocampos o caballitos de mar elijen una pareja durante toda su vida… cuando esta muere permanecen solos por un tiempo y mueren también!</a:t>
            </a:r>
            <a:br>
              <a:rPr lang="es-ES" sz="2400" b="1" i="1" dirty="0" smtClean="0">
                <a:solidFill>
                  <a:srgbClr val="FF0000"/>
                </a:solidFill>
              </a:rPr>
            </a:br>
            <a:r>
              <a:rPr lang="es-ES" dirty="0" smtClean="0"/>
              <a:t/>
            </a:r>
            <a:br>
              <a:rPr lang="es-ES" dirty="0" smtClean="0"/>
            </a:br>
            <a:endParaRPr lang="es-ES" dirty="0"/>
          </a:p>
        </p:txBody>
      </p:sp>
    </p:spTree>
  </p:cSld>
  <p:clrMapOvr>
    <a:masterClrMapping/>
  </p:clrMapOvr>
  <p:transition spd="slow" advTm="13000">
    <p:blinds dir="vert"/>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9" name="Picture 5" descr="C:\Documents and Settings\Dell\Escritorio\cosas-curiosas-agua-africa.jpg"/>
          <p:cNvPicPr>
            <a:picLocks noChangeAspect="1" noChangeArrowheads="1"/>
          </p:cNvPicPr>
          <p:nvPr/>
        </p:nvPicPr>
        <p:blipFill>
          <a:blip r:embed="rId2" cstate="print"/>
          <a:srcRect/>
          <a:stretch>
            <a:fillRect/>
          </a:stretch>
        </p:blipFill>
        <p:spPr bwMode="auto">
          <a:xfrm>
            <a:off x="0" y="0"/>
            <a:ext cx="10369550" cy="6858000"/>
          </a:xfrm>
          <a:prstGeom prst="rect">
            <a:avLst/>
          </a:prstGeom>
          <a:noFill/>
        </p:spPr>
      </p:pic>
      <p:sp>
        <p:nvSpPr>
          <p:cNvPr id="2" name="1 Rectángulo"/>
          <p:cNvSpPr/>
          <p:nvPr/>
        </p:nvSpPr>
        <p:spPr>
          <a:xfrm>
            <a:off x="530208" y="404664"/>
            <a:ext cx="5184775" cy="1569660"/>
          </a:xfrm>
          <a:prstGeom prst="rect">
            <a:avLst/>
          </a:prstGeom>
        </p:spPr>
        <p:txBody>
          <a:bodyPr>
            <a:spAutoFit/>
          </a:bodyPr>
          <a:lstStyle/>
          <a:p>
            <a:r>
              <a:rPr lang="es-ES" sz="2400" b="1" i="1" dirty="0" smtClean="0"/>
              <a:t>La falta de agua potable causa la muerte de 4500 niños por día, en su mayoría pertenecientes a los países en desarrollo</a:t>
            </a:r>
            <a:r>
              <a:rPr lang="es-ES" dirty="0" smtClean="0"/>
              <a:t>.</a:t>
            </a:r>
            <a:endParaRPr lang="es-ES" dirty="0"/>
          </a:p>
        </p:txBody>
      </p:sp>
    </p:spTree>
  </p:cSld>
  <p:clrMapOvr>
    <a:masterClrMapping/>
  </p:clrMapOvr>
  <p:transition spd="slow" advTm="12000">
    <p:blinds dir="vert"/>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Thom.jpg"/>
          <p:cNvPicPr>
            <a:picLocks noChangeAspect="1" noChangeArrowheads="1"/>
          </p:cNvPicPr>
          <p:nvPr/>
        </p:nvPicPr>
        <p:blipFill>
          <a:blip r:embed="rId2" cstate="print"/>
          <a:srcRect/>
          <a:stretch>
            <a:fillRect/>
          </a:stretch>
        </p:blipFill>
        <p:spPr bwMode="auto">
          <a:xfrm>
            <a:off x="1" y="0"/>
            <a:ext cx="10543894" cy="6858000"/>
          </a:xfrm>
          <a:prstGeom prst="rect">
            <a:avLst/>
          </a:prstGeom>
          <a:noFill/>
        </p:spPr>
      </p:pic>
      <p:sp>
        <p:nvSpPr>
          <p:cNvPr id="2" name="1 Rectángulo"/>
          <p:cNvSpPr/>
          <p:nvPr/>
        </p:nvSpPr>
        <p:spPr>
          <a:xfrm>
            <a:off x="2326707" y="-315416"/>
            <a:ext cx="4246272" cy="2123658"/>
          </a:xfrm>
          <a:prstGeom prst="rect">
            <a:avLst/>
          </a:prstGeom>
        </p:spPr>
        <p:txBody>
          <a:bodyPr wrap="square">
            <a:spAutoFit/>
          </a:bodyPr>
          <a:lstStyle/>
          <a:p>
            <a:pPr algn="ctr"/>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Thomas </a:t>
            </a:r>
            <a:r>
              <a:rPr lang="es-ES" sz="2400" b="1" i="1" dirty="0" err="1" smtClean="0">
                <a:solidFill>
                  <a:srgbClr val="FF0000"/>
                </a:solidFill>
              </a:rPr>
              <a:t>Alva</a:t>
            </a:r>
            <a:r>
              <a:rPr lang="es-ES" sz="2400" b="1" i="1" dirty="0" smtClean="0">
                <a:solidFill>
                  <a:srgbClr val="FF0000"/>
                </a:solidFill>
              </a:rPr>
              <a:t> Edison, el inventor de la bombilla eléctrica, le temía a la oscuridad</a:t>
            </a:r>
            <a:br>
              <a:rPr lang="es-ES" sz="2400" b="1" i="1" dirty="0" smtClean="0">
                <a:solidFill>
                  <a:srgbClr val="FF0000"/>
                </a:solidFill>
              </a:rPr>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escorp.jpg"/>
          <p:cNvPicPr>
            <a:picLocks noChangeAspect="1" noChangeArrowheads="1"/>
          </p:cNvPicPr>
          <p:nvPr/>
        </p:nvPicPr>
        <p:blipFill>
          <a:blip r:embed="rId2" cstate="print"/>
          <a:srcRect/>
          <a:stretch>
            <a:fillRect/>
          </a:stretch>
        </p:blipFill>
        <p:spPr bwMode="auto">
          <a:xfrm>
            <a:off x="-1" y="0"/>
            <a:ext cx="10468216" cy="6858000"/>
          </a:xfrm>
          <a:prstGeom prst="rect">
            <a:avLst/>
          </a:prstGeom>
          <a:noFill/>
        </p:spPr>
      </p:pic>
      <p:sp>
        <p:nvSpPr>
          <p:cNvPr id="2" name="1 Rectángulo"/>
          <p:cNvSpPr/>
          <p:nvPr/>
        </p:nvSpPr>
        <p:spPr>
          <a:xfrm>
            <a:off x="5021457" y="476672"/>
            <a:ext cx="4776480" cy="2308324"/>
          </a:xfrm>
          <a:prstGeom prst="rect">
            <a:avLst/>
          </a:prstGeom>
        </p:spPr>
        <p:txBody>
          <a:bodyPr wrap="square">
            <a:spAutoFit/>
          </a:bodyPr>
          <a:lstStyle/>
          <a:p>
            <a:pPr algn="r"/>
            <a:r>
              <a:rPr lang="es-ES" sz="2400" b="1" i="1" dirty="0" smtClean="0">
                <a:solidFill>
                  <a:schemeClr val="bg1"/>
                </a:solidFill>
              </a:rPr>
              <a:t>Los escorpiones, son los únicos que se suicidan, lo hacen una vez que no pueden escapar de una situación de peligro… muy rara vez los mata otro animal. Siempre son ellos los que terminan con su vida….</a:t>
            </a:r>
            <a:endParaRPr lang="es-ES" sz="2400" b="1" i="1" dirty="0">
              <a:solidFill>
                <a:schemeClr val="bg1"/>
              </a:solidFill>
            </a:endParaRPr>
          </a:p>
        </p:txBody>
      </p:sp>
    </p:spTree>
  </p:cSld>
  <p:clrMapOvr>
    <a:masterClrMapping/>
  </p:clrMapOvr>
  <p:transition spd="slow" advTm="15000">
    <p:blinds dir="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Cobaya-tricolor.jpg"/>
          <p:cNvPicPr>
            <a:picLocks noChangeAspect="1" noChangeArrowheads="1"/>
          </p:cNvPicPr>
          <p:nvPr/>
        </p:nvPicPr>
        <p:blipFill>
          <a:blip r:embed="rId2" cstate="print"/>
          <a:srcRect/>
          <a:stretch>
            <a:fillRect/>
          </a:stretch>
        </p:blipFill>
        <p:spPr bwMode="auto">
          <a:xfrm>
            <a:off x="0" y="0"/>
            <a:ext cx="10449767" cy="6858000"/>
          </a:xfrm>
          <a:prstGeom prst="rect">
            <a:avLst/>
          </a:prstGeom>
          <a:noFill/>
        </p:spPr>
      </p:pic>
      <p:sp>
        <p:nvSpPr>
          <p:cNvPr id="2" name="1 Rectángulo"/>
          <p:cNvSpPr/>
          <p:nvPr/>
        </p:nvSpPr>
        <p:spPr>
          <a:xfrm>
            <a:off x="2100621" y="2593686"/>
            <a:ext cx="3103045" cy="1938992"/>
          </a:xfrm>
          <a:prstGeom prst="rect">
            <a:avLst/>
          </a:prstGeom>
        </p:spPr>
        <p:txBody>
          <a:bodyPr wrap="square">
            <a:spAutoFit/>
          </a:bodyPr>
          <a:lstStyle/>
          <a:p>
            <a:r>
              <a:rPr lang="es-ES" sz="2400" b="1" i="1" dirty="0" smtClean="0"/>
              <a:t>   Los ojos de un hámster (cobaya) pueden caerse si lo cuelgan con la cabeza para abajo</a:t>
            </a:r>
            <a:endParaRPr lang="es-ES" sz="2400" b="1" i="1" dirty="0"/>
          </a:p>
        </p:txBody>
      </p:sp>
    </p:spTree>
  </p:cSld>
  <p:clrMapOvr>
    <a:masterClrMapping/>
  </p:clrMapOvr>
  <p:transition spd="slow" advTm="12000">
    <p:blinds dir="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beja.jpg"/>
          <p:cNvPicPr>
            <a:picLocks noChangeAspect="1" noChangeArrowheads="1"/>
          </p:cNvPicPr>
          <p:nvPr/>
        </p:nvPicPr>
        <p:blipFill>
          <a:blip r:embed="rId2" cstate="print"/>
          <a:srcRect/>
          <a:stretch>
            <a:fillRect/>
          </a:stretch>
        </p:blipFill>
        <p:spPr bwMode="auto">
          <a:xfrm>
            <a:off x="0" y="0"/>
            <a:ext cx="10624096" cy="7029400"/>
          </a:xfrm>
          <a:prstGeom prst="rect">
            <a:avLst/>
          </a:prstGeom>
          <a:noFill/>
        </p:spPr>
      </p:pic>
      <p:sp>
        <p:nvSpPr>
          <p:cNvPr id="2" name="1 Rectángulo"/>
          <p:cNvSpPr/>
          <p:nvPr/>
        </p:nvSpPr>
        <p:spPr>
          <a:xfrm>
            <a:off x="530208" y="-171400"/>
            <a:ext cx="7552888" cy="2308324"/>
          </a:xfrm>
          <a:prstGeom prst="rect">
            <a:avLst/>
          </a:prstGeom>
        </p:spPr>
        <p:txBody>
          <a:bodyPr wrap="square">
            <a:spAutoFit/>
          </a:bodyPr>
          <a:lstStyle/>
          <a:p>
            <a:r>
              <a:rPr lang="es-ES" sz="2400" b="1" i="1" dirty="0" smtClean="0"/>
              <a:t/>
            </a:r>
            <a:br>
              <a:rPr lang="es-ES" sz="2400" b="1" i="1" dirty="0" smtClean="0"/>
            </a:br>
            <a:r>
              <a:rPr lang="es-ES" sz="2400" b="1" i="1" dirty="0" smtClean="0"/>
              <a:t>Si divides el número de abejas hembras por el de machos de cualquier panal</a:t>
            </a:r>
          </a:p>
          <a:p>
            <a:r>
              <a:rPr lang="es-ES" sz="2400" b="1" i="1" dirty="0" smtClean="0"/>
              <a:t>del mundo siempre </a:t>
            </a:r>
          </a:p>
          <a:p>
            <a:r>
              <a:rPr lang="es-ES" sz="2400" b="1" i="1" dirty="0" smtClean="0"/>
              <a:t>obtendrás el mismo </a:t>
            </a:r>
          </a:p>
          <a:p>
            <a:r>
              <a:rPr lang="es-ES" sz="2400" b="1" i="1" dirty="0" smtClean="0"/>
              <a:t>, PI. 3,14159265…</a:t>
            </a:r>
            <a:endParaRPr lang="es-ES" sz="2400" b="1" i="1" dirty="0"/>
          </a:p>
        </p:txBody>
      </p:sp>
    </p:spTree>
  </p:cSld>
  <p:clrMapOvr>
    <a:masterClrMapping/>
  </p:clrMapOvr>
  <p:transition spd="slow" advTm="12000">
    <p:blinds dir="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estornudo-msn-672xXx80.jpg"/>
          <p:cNvPicPr>
            <a:picLocks noChangeAspect="1" noChangeArrowheads="1"/>
          </p:cNvPicPr>
          <p:nvPr/>
        </p:nvPicPr>
        <p:blipFill>
          <a:blip r:embed="rId2" cstate="print"/>
          <a:srcRect l="7114"/>
          <a:stretch>
            <a:fillRect/>
          </a:stretch>
        </p:blipFill>
        <p:spPr bwMode="auto">
          <a:xfrm>
            <a:off x="0" y="0"/>
            <a:ext cx="11390864" cy="6858000"/>
          </a:xfrm>
          <a:prstGeom prst="rect">
            <a:avLst/>
          </a:prstGeom>
          <a:noFill/>
        </p:spPr>
      </p:pic>
      <p:sp>
        <p:nvSpPr>
          <p:cNvPr id="2" name="1 Rectángulo"/>
          <p:cNvSpPr/>
          <p:nvPr/>
        </p:nvSpPr>
        <p:spPr>
          <a:xfrm>
            <a:off x="448549" y="188640"/>
            <a:ext cx="5184775" cy="2308324"/>
          </a:xfrm>
          <a:prstGeom prst="rect">
            <a:avLst/>
          </a:prstGeom>
        </p:spPr>
        <p:txBody>
          <a:bodyPr>
            <a:spAutoFit/>
          </a:bodyPr>
          <a:lstStyle/>
          <a:p>
            <a:r>
              <a:rPr lang="es-ES" sz="2400" b="1" i="1" dirty="0" smtClean="0">
                <a:solidFill>
                  <a:srgbClr val="FF0000"/>
                </a:solidFill>
              </a:rPr>
              <a:t/>
            </a:r>
            <a:br>
              <a:rPr lang="es-ES" sz="2400" b="1" i="1" dirty="0" smtClean="0">
                <a:solidFill>
                  <a:srgbClr val="FF0000"/>
                </a:solidFill>
              </a:rPr>
            </a:br>
            <a:r>
              <a:rPr lang="es-ES" sz="2400" b="1" i="1" dirty="0" smtClean="0">
                <a:solidFill>
                  <a:srgbClr val="FF0000"/>
                </a:solidFill>
              </a:rPr>
              <a:t>Si estornudas tu corazón se detiene un 1milisegundo si aguantas en estornudo se te podría romper una costilla desgarrar la carótida o sufrir daños cerebrales</a:t>
            </a:r>
            <a:endParaRPr lang="es-ES" sz="2400" b="1" i="1" dirty="0">
              <a:solidFill>
                <a:srgbClr val="FF0000"/>
              </a:solidFill>
            </a:endParaRPr>
          </a:p>
        </p:txBody>
      </p:sp>
    </p:spTree>
  </p:cSld>
  <p:clrMapOvr>
    <a:masterClrMapping/>
  </p:clrMapOvr>
  <p:transition spd="slow" advTm="16000">
    <p:blinds dir="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como-preparar-la-pecera_4g0sm.jpg"/>
          <p:cNvPicPr>
            <a:picLocks noChangeAspect="1" noChangeArrowheads="1"/>
          </p:cNvPicPr>
          <p:nvPr/>
        </p:nvPicPr>
        <p:blipFill>
          <a:blip r:embed="rId2" cstate="print"/>
          <a:srcRect/>
          <a:stretch>
            <a:fillRect/>
          </a:stretch>
        </p:blipFill>
        <p:spPr bwMode="auto">
          <a:xfrm>
            <a:off x="-1" y="0"/>
            <a:ext cx="10369551" cy="6858000"/>
          </a:xfrm>
          <a:prstGeom prst="rect">
            <a:avLst/>
          </a:prstGeom>
          <a:noFill/>
        </p:spPr>
      </p:pic>
      <p:sp>
        <p:nvSpPr>
          <p:cNvPr id="2" name="1 Rectángulo"/>
          <p:cNvSpPr/>
          <p:nvPr/>
        </p:nvSpPr>
        <p:spPr>
          <a:xfrm>
            <a:off x="5511412" y="188640"/>
            <a:ext cx="4613161" cy="1938992"/>
          </a:xfrm>
          <a:prstGeom prst="rect">
            <a:avLst/>
          </a:prstGeom>
        </p:spPr>
        <p:txBody>
          <a:bodyPr wrap="square">
            <a:spAutoFit/>
          </a:bodyPr>
          <a:lstStyle/>
          <a:p>
            <a:pPr algn="r"/>
            <a:r>
              <a:rPr lang="es-ES" sz="2400" b="1" i="1" dirty="0" smtClean="0">
                <a:solidFill>
                  <a:srgbClr val="FFFF00"/>
                </a:solidFill>
              </a:rPr>
              <a:t>Los peces chicos no se</a:t>
            </a:r>
          </a:p>
          <a:p>
            <a:pPr algn="r"/>
            <a:r>
              <a:rPr lang="es-ES" sz="2400" b="1" i="1" dirty="0" smtClean="0">
                <a:solidFill>
                  <a:srgbClr val="FFFF00"/>
                </a:solidFill>
              </a:rPr>
              <a:t> aburren en las peceras</a:t>
            </a:r>
          </a:p>
          <a:p>
            <a:pPr algn="r"/>
            <a:r>
              <a:rPr lang="es-ES" sz="2400" b="1" i="1" dirty="0" smtClean="0">
                <a:solidFill>
                  <a:srgbClr val="FFFF00"/>
                </a:solidFill>
              </a:rPr>
              <a:t> porque su memoria solo </a:t>
            </a:r>
          </a:p>
          <a:p>
            <a:pPr algn="r"/>
            <a:r>
              <a:rPr lang="es-ES" sz="2400" b="1" i="1" dirty="0" smtClean="0">
                <a:solidFill>
                  <a:srgbClr val="FFFF00"/>
                </a:solidFill>
              </a:rPr>
              <a:t>dura dos minutos y es como </a:t>
            </a:r>
          </a:p>
          <a:p>
            <a:pPr algn="r"/>
            <a:r>
              <a:rPr lang="es-ES" sz="2400" b="1" i="1" dirty="0" smtClean="0">
                <a:solidFill>
                  <a:srgbClr val="FFFF00"/>
                </a:solidFill>
              </a:rPr>
              <a:t>si volvieran a nacer</a:t>
            </a:r>
            <a:endParaRPr lang="es-ES" sz="2400" b="1" i="1" dirty="0">
              <a:solidFill>
                <a:srgbClr val="FFFF00"/>
              </a:solidFill>
            </a:endParaRPr>
          </a:p>
        </p:txBody>
      </p:sp>
    </p:spTree>
  </p:cSld>
  <p:clrMapOvr>
    <a:masterClrMapping/>
  </p:clrMapOvr>
  <p:transition spd="slow" advTm="12000">
    <p:blinds dir="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C:\Documents and Settings\Dell\Escritorio\adelgazar-durmiendo.jpg"/>
          <p:cNvPicPr>
            <a:picLocks noChangeAspect="1" noChangeArrowheads="1"/>
          </p:cNvPicPr>
          <p:nvPr/>
        </p:nvPicPr>
        <p:blipFill>
          <a:blip r:embed="rId3" cstate="print"/>
          <a:srcRect/>
          <a:stretch>
            <a:fillRect/>
          </a:stretch>
        </p:blipFill>
        <p:spPr bwMode="auto">
          <a:xfrm>
            <a:off x="-5119" y="0"/>
            <a:ext cx="10374669" cy="6858000"/>
          </a:xfrm>
          <a:prstGeom prst="rect">
            <a:avLst/>
          </a:prstGeom>
          <a:noFill/>
        </p:spPr>
      </p:pic>
      <p:sp>
        <p:nvSpPr>
          <p:cNvPr id="2" name="1 Rectángulo"/>
          <p:cNvSpPr/>
          <p:nvPr/>
        </p:nvSpPr>
        <p:spPr>
          <a:xfrm>
            <a:off x="5400799" y="4547938"/>
            <a:ext cx="4694821" cy="1938992"/>
          </a:xfrm>
          <a:prstGeom prst="rect">
            <a:avLst/>
          </a:prstGeom>
        </p:spPr>
        <p:txBody>
          <a:bodyPr wrap="square">
            <a:spAutoFit/>
          </a:bodyPr>
          <a:lstStyle/>
          <a:p>
            <a:pPr algn="r"/>
            <a:r>
              <a:rPr lang="es-ES" sz="2400" b="1" i="1" dirty="0" smtClean="0"/>
              <a:t>Una persona morirá más rápido por no dormir que por no comer, el hombre solo puede aguantar 10 días sin sueño, y puede estar varias semanas sin comer.</a:t>
            </a:r>
            <a:endParaRPr lang="es-ES" sz="2400" b="1" i="1" dirty="0"/>
          </a:p>
        </p:txBody>
      </p:sp>
    </p:spTree>
  </p:cSld>
  <p:clrMapOvr>
    <a:masterClrMapping/>
  </p:clrMapOvr>
  <p:transition spd="slow" advTm="12000">
    <p:blinds dir="vert"/>
    <p:sndAc>
      <p:stSnd>
        <p:snd r:embed="rId2" name="BLUE MON.wav"/>
      </p:stSnd>
    </p:sndAc>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Documents and Settings\Dell\Escritorio\cosas-curiosas-sobre-rios-contaminados.jpg"/>
          <p:cNvPicPr>
            <a:picLocks noChangeAspect="1" noChangeArrowheads="1"/>
          </p:cNvPicPr>
          <p:nvPr/>
        </p:nvPicPr>
        <p:blipFill>
          <a:blip r:embed="rId2" cstate="print"/>
          <a:srcRect/>
          <a:stretch>
            <a:fillRect/>
          </a:stretch>
        </p:blipFill>
        <p:spPr bwMode="auto">
          <a:xfrm>
            <a:off x="0" y="0"/>
            <a:ext cx="10487439" cy="6858000"/>
          </a:xfrm>
          <a:prstGeom prst="rect">
            <a:avLst/>
          </a:prstGeom>
          <a:noFill/>
        </p:spPr>
      </p:pic>
      <p:sp>
        <p:nvSpPr>
          <p:cNvPr id="2" name="1 Rectángulo"/>
          <p:cNvSpPr/>
          <p:nvPr/>
        </p:nvSpPr>
        <p:spPr>
          <a:xfrm>
            <a:off x="448549" y="5644699"/>
            <a:ext cx="5634476" cy="830997"/>
          </a:xfrm>
          <a:prstGeom prst="rect">
            <a:avLst/>
          </a:prstGeom>
          <a:solidFill>
            <a:srgbClr val="99FFCC"/>
          </a:solidFill>
        </p:spPr>
        <p:txBody>
          <a:bodyPr wrap="square">
            <a:spAutoFit/>
          </a:bodyPr>
          <a:lstStyle/>
          <a:p>
            <a:r>
              <a:rPr lang="es-ES" sz="2400" b="1" i="1" dirty="0" smtClean="0">
                <a:solidFill>
                  <a:srgbClr val="0000FF"/>
                </a:solidFill>
              </a:rPr>
              <a:t>Existen más de 70 mil sustancias conocidas que contaminan el agua.</a:t>
            </a:r>
          </a:p>
        </p:txBody>
      </p:sp>
    </p:spTree>
  </p:cSld>
  <p:clrMapOvr>
    <a:masterClrMapping/>
  </p:clrMapOvr>
  <p:transition spd="slow" advTm="10000">
    <p:blinds dir="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8c625246-a514-4ac0-b029-501ffe849133_x365.jpg"/>
          <p:cNvPicPr>
            <a:picLocks noChangeAspect="1" noChangeArrowheads="1"/>
          </p:cNvPicPr>
          <p:nvPr/>
        </p:nvPicPr>
        <p:blipFill>
          <a:blip r:embed="rId2" cstate="print"/>
          <a:srcRect/>
          <a:stretch>
            <a:fillRect/>
          </a:stretch>
        </p:blipFill>
        <p:spPr bwMode="auto">
          <a:xfrm>
            <a:off x="0" y="0"/>
            <a:ext cx="10369550" cy="6858000"/>
          </a:xfrm>
          <a:prstGeom prst="rect">
            <a:avLst/>
          </a:prstGeom>
          <a:noFill/>
        </p:spPr>
      </p:pic>
      <p:sp>
        <p:nvSpPr>
          <p:cNvPr id="4" name="3 Rectángulo"/>
          <p:cNvSpPr/>
          <p:nvPr/>
        </p:nvSpPr>
        <p:spPr>
          <a:xfrm>
            <a:off x="530208" y="4734342"/>
            <a:ext cx="5184775" cy="2123658"/>
          </a:xfrm>
          <a:prstGeom prst="rect">
            <a:avLst/>
          </a:prstGeom>
        </p:spPr>
        <p:txBody>
          <a:bodyPr>
            <a:spAutoFit/>
          </a:bodyPr>
          <a:lstStyle/>
          <a:p>
            <a:r>
              <a:rPr lang="es-ES" sz="2400" b="1" i="1" dirty="0" smtClean="0"/>
              <a:t/>
            </a:r>
            <a:br>
              <a:rPr lang="es-ES" sz="2400" b="1" i="1" dirty="0" smtClean="0"/>
            </a:br>
            <a:r>
              <a:rPr lang="es-ES" sz="2400" b="1" i="1" dirty="0" smtClean="0"/>
              <a:t/>
            </a:r>
            <a:br>
              <a:rPr lang="es-ES" sz="2400" b="1" i="1" dirty="0" smtClean="0"/>
            </a:br>
            <a:r>
              <a:rPr lang="es-ES" sz="2400" b="1" i="1" dirty="0" smtClean="0"/>
              <a:t>Las primeras palmeras </a:t>
            </a:r>
          </a:p>
          <a:p>
            <a:r>
              <a:rPr lang="es-ES" sz="2400" b="1" i="1" dirty="0" smtClean="0"/>
              <a:t>crecieron en el polo norte</a:t>
            </a:r>
            <a:br>
              <a:rPr lang="es-ES" sz="2400" b="1" i="1"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899615" y="3933056"/>
            <a:ext cx="2858068" cy="2677656"/>
          </a:xfrm>
          <a:prstGeom prst="rect">
            <a:avLst/>
          </a:prstGeom>
        </p:spPr>
        <p:txBody>
          <a:bodyPr wrap="square">
            <a:spAutoFit/>
          </a:bodyPr>
          <a:lstStyle/>
          <a:p>
            <a:pPr algn="ctr"/>
            <a:r>
              <a:rPr lang="es-ES" sz="2400" b="1" i="1" dirty="0" smtClean="0"/>
              <a:t>Si metes una Coca Light en un recipiente con agua, flota.</a:t>
            </a:r>
          </a:p>
          <a:p>
            <a:r>
              <a:rPr lang="es-ES" sz="2400" b="1" i="1" dirty="0" smtClean="0"/>
              <a:t>Si lo haces con una de Coca-Cola normal, se hunde.</a:t>
            </a:r>
            <a:endParaRPr lang="es-ES" sz="2400" b="1" i="1" dirty="0"/>
          </a:p>
        </p:txBody>
      </p:sp>
      <p:pic>
        <p:nvPicPr>
          <p:cNvPr id="20482" name="Picture 2" descr="C:\Documents and Settings\Dell\Escritorio\cocacola-no-flota.jpg"/>
          <p:cNvPicPr>
            <a:picLocks noChangeAspect="1" noChangeArrowheads="1"/>
          </p:cNvPicPr>
          <p:nvPr/>
        </p:nvPicPr>
        <p:blipFill>
          <a:blip r:embed="rId2" cstate="print"/>
          <a:srcRect/>
          <a:stretch>
            <a:fillRect/>
          </a:stretch>
        </p:blipFill>
        <p:spPr bwMode="auto">
          <a:xfrm rot="5400000">
            <a:off x="-484868" y="-217577"/>
            <a:ext cx="7560444" cy="6590709"/>
          </a:xfrm>
          <a:prstGeom prst="rect">
            <a:avLst/>
          </a:prstGeom>
          <a:noFill/>
        </p:spPr>
      </p:pic>
      <p:pic>
        <p:nvPicPr>
          <p:cNvPr id="9218" name="Picture 2" descr="C:\Documents and Settings\Dell\Escritorio\cocacola.jpg"/>
          <p:cNvPicPr>
            <a:picLocks noChangeAspect="1" noChangeArrowheads="1"/>
          </p:cNvPicPr>
          <p:nvPr/>
        </p:nvPicPr>
        <p:blipFill>
          <a:blip r:embed="rId3" cstate="print"/>
          <a:srcRect l="15120" r="24401"/>
          <a:stretch>
            <a:fillRect/>
          </a:stretch>
        </p:blipFill>
        <p:spPr bwMode="auto">
          <a:xfrm>
            <a:off x="6409661" y="332656"/>
            <a:ext cx="2939727" cy="3214688"/>
          </a:xfrm>
          <a:prstGeom prst="rect">
            <a:avLst/>
          </a:prstGeom>
          <a:noFill/>
        </p:spPr>
      </p:pic>
    </p:spTree>
  </p:cSld>
  <p:clrMapOvr>
    <a:masterClrMapping/>
  </p:clrMapOvr>
  <p:transition spd="slow" advTm="12000">
    <p:blinds dir="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Animal-Consciousness[1].jpg"/>
          <p:cNvPicPr>
            <a:picLocks noChangeAspect="1" noChangeArrowheads="1"/>
          </p:cNvPicPr>
          <p:nvPr/>
        </p:nvPicPr>
        <p:blipFill>
          <a:blip r:embed="rId2" cstate="print"/>
          <a:srcRect/>
          <a:stretch>
            <a:fillRect/>
          </a:stretch>
        </p:blipFill>
        <p:spPr bwMode="auto">
          <a:xfrm>
            <a:off x="0" y="0"/>
            <a:ext cx="10369550" cy="6858000"/>
          </a:xfrm>
          <a:prstGeom prst="rect">
            <a:avLst/>
          </a:prstGeom>
          <a:noFill/>
        </p:spPr>
      </p:pic>
      <p:sp>
        <p:nvSpPr>
          <p:cNvPr id="2" name="1 Rectángulo"/>
          <p:cNvSpPr/>
          <p:nvPr/>
        </p:nvSpPr>
        <p:spPr>
          <a:xfrm>
            <a:off x="6328002" y="2420888"/>
            <a:ext cx="3714912" cy="2954655"/>
          </a:xfrm>
          <a:prstGeom prst="rect">
            <a:avLst/>
          </a:prstGeom>
        </p:spPr>
        <p:txBody>
          <a:bodyPr wrap="square">
            <a:spAutoFit/>
          </a:bodyPr>
          <a:lstStyle/>
          <a:p>
            <a:pPr algn="r"/>
            <a:r>
              <a:rPr lang="es-ES" sz="2400" b="1" i="1" dirty="0" smtClean="0"/>
              <a:t/>
            </a:r>
            <a:br>
              <a:rPr lang="es-ES" sz="2400" b="1" i="1" dirty="0" smtClean="0"/>
            </a:br>
            <a:r>
              <a:rPr lang="es-ES" sz="2400" b="1" i="1" dirty="0" smtClean="0"/>
              <a:t>Los chimpancés, orangutanes, delfines, elefantes y… el ser humano, son las únicas especies capaces de reconocerse a sí misma en un espejo</a:t>
            </a:r>
            <a:r>
              <a:rPr lang="es-ES" dirty="0" smtClean="0"/>
              <a:t/>
            </a:r>
            <a:br>
              <a:rPr lang="es-ES" dirty="0" smtClean="0"/>
            </a:br>
            <a:endParaRPr lang="es-ES" dirty="0"/>
          </a:p>
        </p:txBody>
      </p:sp>
    </p:spTree>
  </p:cSld>
  <p:clrMapOvr>
    <a:masterClrMapping/>
  </p:clrMapOvr>
  <p:transition spd="slow" advTm="12000">
    <p:blinds dir="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6736297" y="1268760"/>
            <a:ext cx="3082342" cy="3785652"/>
          </a:xfrm>
          <a:prstGeom prst="rect">
            <a:avLst/>
          </a:prstGeom>
        </p:spPr>
        <p:txBody>
          <a:bodyPr wrap="square">
            <a:spAutoFit/>
          </a:bodyPr>
          <a:lstStyle/>
          <a:p>
            <a:r>
              <a:rPr lang="es-ES" sz="2400" b="1" i="1" dirty="0" smtClean="0"/>
              <a:t>La temperatura más alta registrada en el mundo ha sido en El </a:t>
            </a:r>
            <a:r>
              <a:rPr lang="es-ES" sz="2400" b="1" i="1" dirty="0" err="1" smtClean="0"/>
              <a:t>Azizia</a:t>
            </a:r>
            <a:r>
              <a:rPr lang="es-ES" sz="2400" b="1" i="1" dirty="0" smtClean="0"/>
              <a:t>, </a:t>
            </a:r>
            <a:r>
              <a:rPr lang="es-ES" sz="2400" b="1" i="1" dirty="0" err="1" smtClean="0"/>
              <a:t>Lybia</a:t>
            </a:r>
            <a:r>
              <a:rPr lang="es-ES" sz="2400" b="1" i="1" dirty="0" smtClean="0"/>
              <a:t>, el 3 de septiembre de 1922 el termómetro llego a los (58º C)</a:t>
            </a: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pic>
        <p:nvPicPr>
          <p:cNvPr id="19459" name="Picture 3" descr="C:\Documents and Settings\Dell\Escritorio\temperatura-mas-alta.jpg"/>
          <p:cNvPicPr>
            <a:picLocks noChangeAspect="1" noChangeArrowheads="1"/>
          </p:cNvPicPr>
          <p:nvPr/>
        </p:nvPicPr>
        <p:blipFill>
          <a:blip r:embed="rId2" cstate="print"/>
          <a:srcRect/>
          <a:stretch>
            <a:fillRect/>
          </a:stretch>
        </p:blipFill>
        <p:spPr bwMode="auto">
          <a:xfrm rot="20418437">
            <a:off x="1406177" y="303493"/>
            <a:ext cx="4572908" cy="6993948"/>
          </a:xfrm>
          <a:prstGeom prst="rect">
            <a:avLst/>
          </a:prstGeom>
          <a:noFill/>
        </p:spPr>
      </p:pic>
    </p:spTree>
  </p:cSld>
  <p:clrMapOvr>
    <a:masterClrMapping/>
  </p:clrMapOvr>
  <p:transition spd="slow" advTm="11000">
    <p:blinds dir="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filecdn_7.jpg"/>
          <p:cNvPicPr>
            <a:picLocks noChangeAspect="1" noChangeArrowheads="1"/>
          </p:cNvPicPr>
          <p:nvPr/>
        </p:nvPicPr>
        <p:blipFill>
          <a:blip r:embed="rId2" cstate="print"/>
          <a:srcRect r="17105"/>
          <a:stretch>
            <a:fillRect/>
          </a:stretch>
        </p:blipFill>
        <p:spPr bwMode="auto">
          <a:xfrm>
            <a:off x="0" y="0"/>
            <a:ext cx="11187293" cy="6858000"/>
          </a:xfrm>
          <a:prstGeom prst="rect">
            <a:avLst/>
          </a:prstGeom>
          <a:noFill/>
        </p:spPr>
      </p:pic>
      <p:sp>
        <p:nvSpPr>
          <p:cNvPr id="2" name="1 Rectángulo"/>
          <p:cNvSpPr/>
          <p:nvPr/>
        </p:nvSpPr>
        <p:spPr>
          <a:xfrm>
            <a:off x="530208" y="3573016"/>
            <a:ext cx="5307840" cy="2677656"/>
          </a:xfrm>
          <a:prstGeom prst="rect">
            <a:avLst/>
          </a:prstGeom>
        </p:spPr>
        <p:txBody>
          <a:bodyPr wrap="square">
            <a:spAutoFit/>
          </a:bodyPr>
          <a:lstStyle/>
          <a:p>
            <a:r>
              <a:rPr lang="es-ES" sz="2400" b="1" i="1" dirty="0" smtClean="0">
                <a:solidFill>
                  <a:schemeClr val="bg1"/>
                </a:solidFill>
              </a:rPr>
              <a:t>Alex Mitchell, un albañil de 50 años de edad de </a:t>
            </a:r>
            <a:r>
              <a:rPr lang="es-ES" sz="2400" b="1" i="1" dirty="0" err="1" smtClean="0">
                <a:solidFill>
                  <a:schemeClr val="bg1"/>
                </a:solidFill>
              </a:rPr>
              <a:t>King’s</a:t>
            </a:r>
            <a:r>
              <a:rPr lang="es-ES" sz="2400" b="1" i="1" dirty="0" smtClean="0">
                <a:solidFill>
                  <a:schemeClr val="bg1"/>
                </a:solidFill>
              </a:rPr>
              <a:t> Lynn, Inglaterra, literalmente se murió de risa mientras miraba un episodio de la serie </a:t>
            </a:r>
            <a:r>
              <a:rPr lang="es-ES" sz="2400" b="1" i="1" dirty="0" err="1" smtClean="0">
                <a:solidFill>
                  <a:schemeClr val="bg1"/>
                </a:solidFill>
              </a:rPr>
              <a:t>The</a:t>
            </a:r>
            <a:r>
              <a:rPr lang="es-ES" sz="2400" b="1" i="1" dirty="0" smtClean="0">
                <a:solidFill>
                  <a:schemeClr val="bg1"/>
                </a:solidFill>
              </a:rPr>
              <a:t> </a:t>
            </a:r>
            <a:r>
              <a:rPr lang="es-ES" sz="2400" b="1" i="1" dirty="0" err="1" smtClean="0">
                <a:solidFill>
                  <a:schemeClr val="bg1"/>
                </a:solidFill>
              </a:rPr>
              <a:t>Goodies</a:t>
            </a:r>
            <a:r>
              <a:rPr lang="es-ES" sz="2400" b="1" i="1" dirty="0" smtClean="0">
                <a:solidFill>
                  <a:schemeClr val="bg1"/>
                </a:solidFill>
              </a:rPr>
              <a:t>. Después de veinticinco minutos de risa continuada, Mitchell finalmente se derrumbo en el sofá y murió.</a:t>
            </a:r>
            <a:endParaRPr lang="es-ES" sz="2400" b="1" i="1" dirty="0">
              <a:solidFill>
                <a:schemeClr val="bg1"/>
              </a:solidFill>
            </a:endParaRPr>
          </a:p>
        </p:txBody>
      </p:sp>
    </p:spTree>
  </p:cSld>
  <p:clrMapOvr>
    <a:masterClrMapping/>
  </p:clrMapOvr>
  <p:transition spd="slow" advTm="15000">
    <p:blinds dir="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cosas-curiosas-alfalfa.jpg"/>
          <p:cNvPicPr>
            <a:picLocks noChangeAspect="1" noChangeArrowheads="1"/>
          </p:cNvPicPr>
          <p:nvPr/>
        </p:nvPicPr>
        <p:blipFill>
          <a:blip r:embed="rId2" cstate="print"/>
          <a:srcRect/>
          <a:stretch>
            <a:fillRect/>
          </a:stretch>
        </p:blipFill>
        <p:spPr bwMode="auto">
          <a:xfrm>
            <a:off x="0" y="0"/>
            <a:ext cx="10369552" cy="6858000"/>
          </a:xfrm>
          <a:prstGeom prst="rect">
            <a:avLst/>
          </a:prstGeom>
          <a:noFill/>
        </p:spPr>
      </p:pic>
      <p:sp>
        <p:nvSpPr>
          <p:cNvPr id="4" name="3 Rectángulo"/>
          <p:cNvSpPr/>
          <p:nvPr/>
        </p:nvSpPr>
        <p:spPr>
          <a:xfrm>
            <a:off x="3959889" y="260648"/>
            <a:ext cx="5389499" cy="1728192"/>
          </a:xfrm>
          <a:prstGeom prst="rect">
            <a:avLst/>
          </a:prstGeom>
          <a:solidFill>
            <a:srgbClr val="FFFF00">
              <a:alpha val="3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4531502" y="476672"/>
            <a:ext cx="5184775" cy="1754326"/>
          </a:xfrm>
          <a:prstGeom prst="rect">
            <a:avLst/>
          </a:prstGeom>
        </p:spPr>
        <p:txBody>
          <a:bodyPr>
            <a:spAutoFit/>
          </a:bodyPr>
          <a:lstStyle/>
          <a:p>
            <a:r>
              <a:rPr lang="es-ES" sz="2400" b="1" i="1" dirty="0" smtClean="0"/>
              <a:t>.Las raíces de la Alfalfa pueden profundizar hasta 9 metros en busca de agua .</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Documents and Settings\Dell\Escritorio\cervantes-y-shakespeare.jpg"/>
          <p:cNvPicPr>
            <a:picLocks noChangeAspect="1" noChangeArrowheads="1"/>
          </p:cNvPicPr>
          <p:nvPr/>
        </p:nvPicPr>
        <p:blipFill>
          <a:blip r:embed="rId3" cstate="print"/>
          <a:srcRect l="2580" r="51880"/>
          <a:stretch>
            <a:fillRect/>
          </a:stretch>
        </p:blipFill>
        <p:spPr bwMode="auto">
          <a:xfrm>
            <a:off x="-204724" y="0"/>
            <a:ext cx="5226181" cy="7173416"/>
          </a:xfrm>
          <a:prstGeom prst="rect">
            <a:avLst/>
          </a:prstGeom>
          <a:noFill/>
        </p:spPr>
      </p:pic>
      <p:pic>
        <p:nvPicPr>
          <p:cNvPr id="3" name="Picture 2" descr="C:\Documents and Settings\Dell\Escritorio\cervantes-y-shakespeare.jpg"/>
          <p:cNvPicPr>
            <a:picLocks noChangeAspect="1" noChangeArrowheads="1"/>
          </p:cNvPicPr>
          <p:nvPr/>
        </p:nvPicPr>
        <p:blipFill>
          <a:blip r:embed="rId3" cstate="print"/>
          <a:srcRect l="53751" r="1834"/>
          <a:stretch>
            <a:fillRect/>
          </a:stretch>
        </p:blipFill>
        <p:spPr bwMode="auto">
          <a:xfrm>
            <a:off x="4939798" y="0"/>
            <a:ext cx="5429752" cy="7101408"/>
          </a:xfrm>
          <a:prstGeom prst="rect">
            <a:avLst/>
          </a:prstGeom>
          <a:noFill/>
        </p:spPr>
      </p:pic>
      <p:sp>
        <p:nvSpPr>
          <p:cNvPr id="4" name="3 Rectángulo"/>
          <p:cNvSpPr/>
          <p:nvPr/>
        </p:nvSpPr>
        <p:spPr>
          <a:xfrm>
            <a:off x="3633253" y="4919008"/>
            <a:ext cx="6491320" cy="1938992"/>
          </a:xfrm>
          <a:prstGeom prst="rect">
            <a:avLst/>
          </a:prstGeom>
        </p:spPr>
        <p:txBody>
          <a:bodyPr wrap="square">
            <a:spAutoFit/>
          </a:bodyPr>
          <a:lstStyle/>
          <a:p>
            <a:pPr algn="ctr"/>
            <a:r>
              <a:rPr lang="es-ES" sz="2400" b="1" i="1" dirty="0" smtClean="0">
                <a:solidFill>
                  <a:schemeClr val="bg1"/>
                </a:solidFill>
              </a:rPr>
              <a:t>Miguel de Cervantes Saavedra y William Shakespeare son considerados los más grandes exponentes de la literatura hispana e inglesa respectivamente; ambos murieron el 23 de abril de 1616…</a:t>
            </a:r>
            <a:endParaRPr lang="es-ES" sz="2400" dirty="0"/>
          </a:p>
        </p:txBody>
      </p:sp>
    </p:spTree>
  </p:cSld>
  <p:clrMapOvr>
    <a:masterClrMapping/>
  </p:clrMapOvr>
  <p:transition spd="slow" advTm="14000">
    <p:blinds dir="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descr="C:\Documents and Settings\Dell\Escritorio\juez-quiere-abolir-juramento-sobre-la-biblia-porque-ya-nadie-lo-toma.jpg"/>
          <p:cNvPicPr>
            <a:picLocks noChangeAspect="1" noChangeArrowheads="1"/>
          </p:cNvPicPr>
          <p:nvPr/>
        </p:nvPicPr>
        <p:blipFill>
          <a:blip r:embed="rId2" cstate="print"/>
          <a:srcRect/>
          <a:stretch>
            <a:fillRect/>
          </a:stretch>
        </p:blipFill>
        <p:spPr bwMode="auto">
          <a:xfrm>
            <a:off x="0" y="0"/>
            <a:ext cx="10377554" cy="6858000"/>
          </a:xfrm>
          <a:prstGeom prst="rect">
            <a:avLst/>
          </a:prstGeom>
          <a:noFill/>
        </p:spPr>
      </p:pic>
      <p:sp>
        <p:nvSpPr>
          <p:cNvPr id="2" name="1 Rectángulo"/>
          <p:cNvSpPr/>
          <p:nvPr/>
        </p:nvSpPr>
        <p:spPr>
          <a:xfrm>
            <a:off x="4776480" y="0"/>
            <a:ext cx="5184775" cy="2862322"/>
          </a:xfrm>
          <a:prstGeom prst="rect">
            <a:avLst/>
          </a:prstGeom>
        </p:spPr>
        <p:txBody>
          <a:bodyPr wrap="square">
            <a:spAutoFit/>
          </a:bodyPr>
          <a:lstStyle/>
          <a:p>
            <a:pPr algn="r"/>
            <a:r>
              <a:rPr lang="es-ES" sz="2000" b="1" i="1" dirty="0" smtClean="0">
                <a:solidFill>
                  <a:srgbClr val="FFFF00"/>
                </a:solidFill>
              </a:rPr>
              <a:t/>
            </a:r>
            <a:br>
              <a:rPr lang="es-ES" sz="2000" b="1" i="1" dirty="0" smtClean="0">
                <a:solidFill>
                  <a:srgbClr val="FFFF00"/>
                </a:solidFill>
              </a:rPr>
            </a:br>
            <a:r>
              <a:rPr lang="es-ES" sz="2000" b="1" i="1" dirty="0" smtClean="0">
                <a:solidFill>
                  <a:srgbClr val="FFFF00"/>
                </a:solidFill>
              </a:rPr>
              <a:t>Los antiguos romanos cuando tenían que decir la verdad en un juicio, en vez de jurar sobre la Biblia como en la actualidad, lo hacían apretándose los testículos con la mano derecha. </a:t>
            </a:r>
          </a:p>
          <a:p>
            <a:pPr algn="r"/>
            <a:r>
              <a:rPr lang="es-ES" sz="2000" b="1" i="1" dirty="0" smtClean="0">
                <a:solidFill>
                  <a:srgbClr val="FFFF00"/>
                </a:solidFill>
              </a:rPr>
              <a:t>De esta antigua costumbre</a:t>
            </a:r>
          </a:p>
          <a:p>
            <a:pPr algn="r"/>
            <a:r>
              <a:rPr lang="es-ES" sz="2000" b="1" i="1" dirty="0" smtClean="0">
                <a:solidFill>
                  <a:srgbClr val="FFFF00"/>
                </a:solidFill>
              </a:rPr>
              <a:t> procede la </a:t>
            </a:r>
          </a:p>
          <a:p>
            <a:pPr algn="r"/>
            <a:r>
              <a:rPr lang="es-ES" sz="2000" b="1" i="1" dirty="0" smtClean="0">
                <a:solidFill>
                  <a:srgbClr val="FFFF00"/>
                </a:solidFill>
              </a:rPr>
              <a:t>testificar</a:t>
            </a:r>
            <a:endParaRPr lang="es-ES" sz="2000" b="1" i="1" dirty="0">
              <a:solidFill>
                <a:srgbClr val="FFFF00"/>
              </a:solidFill>
            </a:endParaRPr>
          </a:p>
        </p:txBody>
      </p:sp>
    </p:spTree>
  </p:cSld>
  <p:clrMapOvr>
    <a:masterClrMapping/>
  </p:clrMapOvr>
  <p:transition spd="slow" advTm="14000">
    <p:blinds dir="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lengua_3.jpg"/>
          <p:cNvPicPr>
            <a:picLocks noChangeAspect="1" noChangeArrowheads="1"/>
          </p:cNvPicPr>
          <p:nvPr/>
        </p:nvPicPr>
        <p:blipFill>
          <a:blip r:embed="rId3" cstate="print"/>
          <a:srcRect/>
          <a:stretch>
            <a:fillRect/>
          </a:stretch>
        </p:blipFill>
        <p:spPr bwMode="auto">
          <a:xfrm>
            <a:off x="0" y="0"/>
            <a:ext cx="10364950" cy="6858000"/>
          </a:xfrm>
          <a:prstGeom prst="rect">
            <a:avLst/>
          </a:prstGeom>
          <a:noFill/>
        </p:spPr>
      </p:pic>
      <p:sp>
        <p:nvSpPr>
          <p:cNvPr id="2" name="1 Rectángulo"/>
          <p:cNvSpPr/>
          <p:nvPr/>
        </p:nvSpPr>
        <p:spPr>
          <a:xfrm>
            <a:off x="366890" y="260649"/>
            <a:ext cx="4572908" cy="830997"/>
          </a:xfrm>
          <a:prstGeom prst="rect">
            <a:avLst/>
          </a:prstGeom>
        </p:spPr>
        <p:txBody>
          <a:bodyPr wrap="square">
            <a:spAutoFit/>
          </a:bodyPr>
          <a:lstStyle/>
          <a:p>
            <a:r>
              <a:rPr lang="es-ES" sz="2400" b="1" i="1" dirty="0" smtClean="0">
                <a:solidFill>
                  <a:srgbClr val="0000FF"/>
                </a:solidFill>
              </a:rPr>
              <a:t>El músculo más potente del cuerpo humano es la lengua.</a:t>
            </a:r>
            <a:endParaRPr lang="es-ES" sz="2400" b="1" i="1" dirty="0">
              <a:solidFill>
                <a:srgbClr val="0000FF"/>
              </a:solidFill>
            </a:endParaRPr>
          </a:p>
        </p:txBody>
      </p:sp>
    </p:spTree>
  </p:cSld>
  <p:clrMapOvr>
    <a:masterClrMapping/>
  </p:clrMapOvr>
  <p:transition spd="slow" advTm="10000">
    <p:blinds dir="vert"/>
    <p:sndAc>
      <p:stSnd>
        <p:snd r:embed="rId2" name="PERFIDIA.wav"/>
      </p:stSnd>
    </p:sndAc>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515c635754779.jpg"/>
          <p:cNvPicPr>
            <a:picLocks noChangeAspect="1" noChangeArrowheads="1"/>
          </p:cNvPicPr>
          <p:nvPr/>
        </p:nvPicPr>
        <p:blipFill>
          <a:blip r:embed="rId2" cstate="print"/>
          <a:srcRect/>
          <a:stretch>
            <a:fillRect/>
          </a:stretch>
        </p:blipFill>
        <p:spPr bwMode="auto">
          <a:xfrm>
            <a:off x="-1" y="0"/>
            <a:ext cx="10475608" cy="6858000"/>
          </a:xfrm>
          <a:prstGeom prst="rect">
            <a:avLst/>
          </a:prstGeom>
          <a:noFill/>
        </p:spPr>
      </p:pic>
      <p:sp>
        <p:nvSpPr>
          <p:cNvPr id="2" name="1 Rectángulo"/>
          <p:cNvSpPr/>
          <p:nvPr/>
        </p:nvSpPr>
        <p:spPr>
          <a:xfrm>
            <a:off x="285231" y="188640"/>
            <a:ext cx="3511340" cy="1477328"/>
          </a:xfrm>
          <a:prstGeom prst="rect">
            <a:avLst/>
          </a:prstGeom>
        </p:spPr>
        <p:txBody>
          <a:bodyPr wrap="square">
            <a:spAutoFit/>
          </a:bodyPr>
          <a:lstStyle/>
          <a:p>
            <a:r>
              <a:rPr lang="es-ES" dirty="0" smtClean="0"/>
              <a:t/>
            </a:r>
            <a:br>
              <a:rPr lang="es-ES" dirty="0" smtClean="0"/>
            </a:br>
            <a:r>
              <a:rPr lang="es-ES" sz="2400" b="1" i="1" dirty="0" smtClean="0">
                <a:solidFill>
                  <a:srgbClr val="FF0000"/>
                </a:solidFill>
              </a:rPr>
              <a:t>Los mosquitos tienen dientes. (47 dientes)</a:t>
            </a:r>
            <a:br>
              <a:rPr lang="es-ES" sz="2400" b="1" i="1" dirty="0" smtClean="0">
                <a:solidFill>
                  <a:srgbClr val="FF0000"/>
                </a:solidFill>
              </a:rPr>
            </a:br>
            <a:endParaRPr lang="es-ES" sz="2400" b="1" i="1" dirty="0">
              <a:solidFill>
                <a:srgbClr val="FF0000"/>
              </a:solidFill>
            </a:endParaRPr>
          </a:p>
        </p:txBody>
      </p:sp>
    </p:spTree>
  </p:cSld>
  <p:clrMapOvr>
    <a:masterClrMapping/>
  </p:clrMapOvr>
  <p:transition spd="slow" advTm="8000">
    <p:blinds dir="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HuevoCPI.jpg"/>
          <p:cNvPicPr>
            <a:picLocks noChangeAspect="1" noChangeArrowheads="1"/>
          </p:cNvPicPr>
          <p:nvPr/>
        </p:nvPicPr>
        <p:blipFill>
          <a:blip r:embed="rId2" cstate="print"/>
          <a:srcRect l="1554" t="2751" r="3653" b="2751"/>
          <a:stretch>
            <a:fillRect/>
          </a:stretch>
        </p:blipFill>
        <p:spPr bwMode="auto">
          <a:xfrm>
            <a:off x="0" y="0"/>
            <a:ext cx="10542376" cy="6858000"/>
          </a:xfrm>
          <a:prstGeom prst="rect">
            <a:avLst/>
          </a:prstGeom>
          <a:noFill/>
        </p:spPr>
      </p:pic>
      <p:sp>
        <p:nvSpPr>
          <p:cNvPr id="2" name="1 Rectángulo"/>
          <p:cNvSpPr/>
          <p:nvPr/>
        </p:nvSpPr>
        <p:spPr>
          <a:xfrm>
            <a:off x="448549" y="332656"/>
            <a:ext cx="4327931" cy="1569660"/>
          </a:xfrm>
          <a:prstGeom prst="rect">
            <a:avLst/>
          </a:prstGeom>
        </p:spPr>
        <p:txBody>
          <a:bodyPr wrap="square">
            <a:spAutoFit/>
          </a:bodyPr>
          <a:lstStyle/>
          <a:p>
            <a:r>
              <a:rPr lang="es-ES" sz="2400" b="1" i="1" dirty="0" smtClean="0">
                <a:solidFill>
                  <a:srgbClr val="0000FF"/>
                </a:solidFill>
              </a:rPr>
              <a:t>Si pones un huevo en medio de dos celulares lograras que se cocine en aproximadamente 62 minutos</a:t>
            </a:r>
            <a:endParaRPr lang="es-ES" sz="2400" b="1" i="1" dirty="0">
              <a:solidFill>
                <a:srgbClr val="0000FF"/>
              </a:solidFill>
            </a:endParaRPr>
          </a:p>
        </p:txBody>
      </p:sp>
      <p:pic>
        <p:nvPicPr>
          <p:cNvPr id="2052" name="Picture 4" descr="C:\Documents and Settings\Dell\Escritorio\huevo-se-cocina-con-el-movil.gif"/>
          <p:cNvPicPr>
            <a:picLocks noChangeAspect="1" noChangeArrowheads="1"/>
          </p:cNvPicPr>
          <p:nvPr/>
        </p:nvPicPr>
        <p:blipFill>
          <a:blip r:embed="rId3" cstate="print"/>
          <a:srcRect/>
          <a:stretch>
            <a:fillRect/>
          </a:stretch>
        </p:blipFill>
        <p:spPr bwMode="auto">
          <a:xfrm>
            <a:off x="7129066" y="3573016"/>
            <a:ext cx="3240484" cy="2857500"/>
          </a:xfrm>
          <a:prstGeom prst="rect">
            <a:avLst/>
          </a:prstGeom>
          <a:noFill/>
        </p:spPr>
      </p:pic>
    </p:spTree>
  </p:cSld>
  <p:clrMapOvr>
    <a:masterClrMapping/>
  </p:clrMapOvr>
  <p:transition spd="slow" advTm="10000">
    <p:blinds dir="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5" name="Picture 3" descr="C:\Documents and Settings\Dell\Escritorio\ojos-verdes-300x300.jpg"/>
          <p:cNvPicPr>
            <a:picLocks noChangeAspect="1" noChangeArrowheads="1"/>
          </p:cNvPicPr>
          <p:nvPr/>
        </p:nvPicPr>
        <p:blipFill>
          <a:blip r:embed="rId2" cstate="print"/>
          <a:srcRect/>
          <a:stretch>
            <a:fillRect/>
          </a:stretch>
        </p:blipFill>
        <p:spPr bwMode="auto">
          <a:xfrm>
            <a:off x="0" y="0"/>
            <a:ext cx="10369550" cy="8181528"/>
          </a:xfrm>
          <a:prstGeom prst="rect">
            <a:avLst/>
          </a:prstGeom>
          <a:noFill/>
        </p:spPr>
      </p:pic>
      <p:sp>
        <p:nvSpPr>
          <p:cNvPr id="2" name="1 Rectángulo"/>
          <p:cNvSpPr/>
          <p:nvPr/>
        </p:nvSpPr>
        <p:spPr>
          <a:xfrm>
            <a:off x="448549" y="764705"/>
            <a:ext cx="5184775" cy="830997"/>
          </a:xfrm>
          <a:prstGeom prst="rect">
            <a:avLst/>
          </a:prstGeom>
        </p:spPr>
        <p:txBody>
          <a:bodyPr>
            <a:spAutoFit/>
          </a:bodyPr>
          <a:lstStyle/>
          <a:p>
            <a:r>
              <a:rPr lang="es-ES" sz="2400" b="1" i="1" dirty="0" smtClean="0">
                <a:solidFill>
                  <a:srgbClr val="FF0000"/>
                </a:solidFill>
              </a:rPr>
              <a:t>Desde que nacemos nuestros ojos siempre son del mismo tamaño</a:t>
            </a:r>
            <a:endParaRPr lang="es-ES" sz="2400" b="1" i="1" dirty="0">
              <a:solidFill>
                <a:srgbClr val="FF0000"/>
              </a:solidFill>
            </a:endParaRPr>
          </a:p>
        </p:txBody>
      </p:sp>
    </p:spTree>
  </p:cSld>
  <p:clrMapOvr>
    <a:masterClrMapping/>
  </p:clrMapOvr>
  <p:transition spd="slow" advTm="10000">
    <p:blinds dir="vert"/>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C:\Documents and Settings\Dell\Escritorio\pato-donald-prohibido-por-no-llevar-pantalones.jpg"/>
          <p:cNvPicPr>
            <a:picLocks noChangeAspect="1" noChangeArrowheads="1"/>
          </p:cNvPicPr>
          <p:nvPr/>
        </p:nvPicPr>
        <p:blipFill>
          <a:blip r:embed="rId2" cstate="print"/>
          <a:srcRect/>
          <a:stretch>
            <a:fillRect/>
          </a:stretch>
        </p:blipFill>
        <p:spPr bwMode="auto">
          <a:xfrm>
            <a:off x="-14813" y="0"/>
            <a:ext cx="10384364" cy="6858000"/>
          </a:xfrm>
          <a:prstGeom prst="rect">
            <a:avLst/>
          </a:prstGeom>
          <a:noFill/>
        </p:spPr>
      </p:pic>
      <p:sp>
        <p:nvSpPr>
          <p:cNvPr id="2" name="1 Rectángulo"/>
          <p:cNvSpPr/>
          <p:nvPr/>
        </p:nvSpPr>
        <p:spPr>
          <a:xfrm>
            <a:off x="285231" y="260648"/>
            <a:ext cx="4531502" cy="2123658"/>
          </a:xfrm>
          <a:prstGeom prst="rect">
            <a:avLst/>
          </a:prstGeom>
        </p:spPr>
        <p:txBody>
          <a:bodyPr wrap="square">
            <a:spAutoFit/>
          </a:bodyPr>
          <a:lstStyle/>
          <a:p>
            <a:r>
              <a:rPr lang="es-ES" sz="2400" b="1" i="1" dirty="0" smtClean="0">
                <a:solidFill>
                  <a:schemeClr val="bg1"/>
                </a:solidFill>
              </a:rPr>
              <a:t>En Finlandia se prohibieron los comics del pato Donald porque no tenia </a:t>
            </a:r>
          </a:p>
          <a:p>
            <a:r>
              <a:rPr lang="es-ES" sz="2400" b="1" i="1" dirty="0" smtClean="0">
                <a:solidFill>
                  <a:schemeClr val="bg1"/>
                </a:solidFill>
              </a:rPr>
              <a:t>pantalones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agua-potable.jpg"/>
          <p:cNvPicPr>
            <a:picLocks noChangeAspect="1" noChangeArrowheads="1"/>
          </p:cNvPicPr>
          <p:nvPr/>
        </p:nvPicPr>
        <p:blipFill>
          <a:blip r:embed="rId2" cstate="print"/>
          <a:srcRect/>
          <a:stretch>
            <a:fillRect/>
          </a:stretch>
        </p:blipFill>
        <p:spPr bwMode="auto">
          <a:xfrm>
            <a:off x="0" y="0"/>
            <a:ext cx="10369550" cy="6858000"/>
          </a:xfrm>
          <a:prstGeom prst="rect">
            <a:avLst/>
          </a:prstGeom>
          <a:noFill/>
        </p:spPr>
      </p:pic>
      <p:sp>
        <p:nvSpPr>
          <p:cNvPr id="2" name="1 Rectángulo"/>
          <p:cNvSpPr/>
          <p:nvPr/>
        </p:nvSpPr>
        <p:spPr>
          <a:xfrm>
            <a:off x="366890" y="188640"/>
            <a:ext cx="4001295" cy="1938992"/>
          </a:xfrm>
          <a:prstGeom prst="rect">
            <a:avLst/>
          </a:prstGeom>
        </p:spPr>
        <p:txBody>
          <a:bodyPr wrap="square">
            <a:spAutoFit/>
          </a:bodyPr>
          <a:lstStyle/>
          <a:p>
            <a:r>
              <a:rPr lang="es-ES" sz="2400" b="1" i="1" dirty="0" smtClean="0">
                <a:solidFill>
                  <a:schemeClr val="bg1"/>
                </a:solidFill>
              </a:rPr>
              <a:t/>
            </a:r>
            <a:br>
              <a:rPr lang="es-ES" sz="2400" b="1" i="1" dirty="0" smtClean="0">
                <a:solidFill>
                  <a:schemeClr val="bg1"/>
                </a:solidFill>
              </a:rPr>
            </a:br>
            <a:r>
              <a:rPr lang="es-ES" sz="2400" b="1" i="1" dirty="0" smtClean="0">
                <a:solidFill>
                  <a:schemeClr val="bg1"/>
                </a:solidFill>
              </a:rPr>
              <a:t>Una gota de petróleo es capaz de convertir 25 litros de agua en no potable.</a:t>
            </a:r>
            <a:r>
              <a:rPr lang="es-ES" sz="2400" b="1" i="1" dirty="0" smtClean="0"/>
              <a:t/>
            </a:r>
            <a:br>
              <a:rPr lang="es-ES" sz="2400" b="1" i="1" dirty="0" smtClean="0"/>
            </a:br>
            <a:endParaRPr lang="es-ES" sz="2400" b="1" i="1" dirty="0"/>
          </a:p>
        </p:txBody>
      </p:sp>
    </p:spTree>
  </p:cSld>
  <p:clrMapOvr>
    <a:masterClrMapping/>
  </p:clrMapOvr>
  <p:transition spd="slow" advTm="10000">
    <p:blinds dir="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brazos-abiertos-miden-lo-mismo-que-tu-altura.jpg"/>
          <p:cNvPicPr>
            <a:picLocks noChangeAspect="1" noChangeArrowheads="1"/>
          </p:cNvPicPr>
          <p:nvPr/>
        </p:nvPicPr>
        <p:blipFill>
          <a:blip r:embed="rId2" cstate="print"/>
          <a:srcRect t="9671" b="4250"/>
          <a:stretch>
            <a:fillRect/>
          </a:stretch>
        </p:blipFill>
        <p:spPr bwMode="auto">
          <a:xfrm>
            <a:off x="1" y="0"/>
            <a:ext cx="10369551" cy="6858000"/>
          </a:xfrm>
          <a:prstGeom prst="rect">
            <a:avLst/>
          </a:prstGeom>
          <a:noFill/>
        </p:spPr>
      </p:pic>
      <p:sp>
        <p:nvSpPr>
          <p:cNvPr id="2" name="1 Rectángulo"/>
          <p:cNvSpPr/>
          <p:nvPr/>
        </p:nvSpPr>
        <p:spPr>
          <a:xfrm>
            <a:off x="285231" y="3718680"/>
            <a:ext cx="3919635" cy="2400657"/>
          </a:xfrm>
          <a:prstGeom prst="rect">
            <a:avLst/>
          </a:prstGeom>
        </p:spPr>
        <p:txBody>
          <a:bodyPr wrap="square">
            <a:spAutoFit/>
          </a:bodyPr>
          <a:lstStyle/>
          <a:p>
            <a:r>
              <a:rPr lang="es-ES" sz="2400" b="1" i="1" dirty="0" smtClean="0"/>
              <a:t>La distancia con los brazos y las manos estiradas desde un dedo índice al otro, es tu altura (de pies a cabeza)</a:t>
            </a: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Perros nacen preparados para comunicarse con humanos, según estudio"/>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7" y="20870"/>
            <a:ext cx="10433502"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1449763" y="188641"/>
            <a:ext cx="8165907" cy="1200329"/>
          </a:xfrm>
          <a:prstGeom prst="rect">
            <a:avLst/>
          </a:prstGeom>
        </p:spPr>
        <p:txBody>
          <a:bodyPr wrap="square">
            <a:spAutoFit/>
          </a:bodyPr>
          <a:lstStyle/>
          <a:p>
            <a:pPr algn="ctr"/>
            <a:r>
              <a:rPr lang="es-ES" sz="2400" b="1" i="1" dirty="0"/>
              <a:t>Los perros nacen preparados para comunicarse con los seres humanos, según lo reveló un estudio científico hecho en Arizona, Estados Unidos.</a:t>
            </a:r>
          </a:p>
        </p:txBody>
      </p:sp>
    </p:spTree>
    <p:extLst>
      <p:ext uri="{BB962C8B-B14F-4D97-AF65-F5344CB8AC3E}">
        <p14:creationId xmlns:p14="http://schemas.microsoft.com/office/powerpoint/2010/main" val="1091226975"/>
      </p:ext>
    </p:extLst>
  </p:cSld>
  <p:clrMapOvr>
    <a:masterClrMapping/>
  </p:clrMapOvr>
  <p:transition spd="slow" advTm="12000">
    <p:blinds dir="vert"/>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Delfines.jpg"/>
          <p:cNvPicPr>
            <a:picLocks noChangeAspect="1" noChangeArrowheads="1"/>
          </p:cNvPicPr>
          <p:nvPr/>
        </p:nvPicPr>
        <p:blipFill>
          <a:blip r:embed="rId2" cstate="print"/>
          <a:srcRect/>
          <a:stretch>
            <a:fillRect/>
          </a:stretch>
        </p:blipFill>
        <p:spPr bwMode="auto">
          <a:xfrm>
            <a:off x="0" y="0"/>
            <a:ext cx="10368380" cy="6858000"/>
          </a:xfrm>
          <a:prstGeom prst="rect">
            <a:avLst/>
          </a:prstGeom>
          <a:noFill/>
        </p:spPr>
      </p:pic>
      <p:sp>
        <p:nvSpPr>
          <p:cNvPr id="2" name="1 Rectángulo"/>
          <p:cNvSpPr/>
          <p:nvPr/>
        </p:nvSpPr>
        <p:spPr>
          <a:xfrm>
            <a:off x="2245048" y="2348880"/>
            <a:ext cx="5184775" cy="1477328"/>
          </a:xfrm>
          <a:prstGeom prst="rect">
            <a:avLst/>
          </a:prstGeom>
        </p:spPr>
        <p:txBody>
          <a:bodyPr>
            <a:spAutoFit/>
          </a:bodyPr>
          <a:lstStyle/>
          <a:p>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
        <p:nvSpPr>
          <p:cNvPr id="3" name="2 Rectángulo"/>
          <p:cNvSpPr/>
          <p:nvPr/>
        </p:nvSpPr>
        <p:spPr>
          <a:xfrm>
            <a:off x="611867" y="332657"/>
            <a:ext cx="2592388" cy="1200329"/>
          </a:xfrm>
          <a:prstGeom prst="rect">
            <a:avLst/>
          </a:prstGeom>
        </p:spPr>
        <p:txBody>
          <a:bodyPr>
            <a:spAutoFit/>
          </a:bodyPr>
          <a:lstStyle/>
          <a:p>
            <a:r>
              <a:rPr lang="es-ES" sz="2400" b="1" i="1" dirty="0" smtClean="0">
                <a:solidFill>
                  <a:prstClr val="black"/>
                </a:solidFill>
              </a:rPr>
              <a:t>Los delfines duermen con un ojo abierto.</a:t>
            </a:r>
            <a:endParaRPr lang="es-ES" sz="2400" b="1" i="1" dirty="0"/>
          </a:p>
        </p:txBody>
      </p:sp>
    </p:spTree>
  </p:cSld>
  <p:clrMapOvr>
    <a:masterClrMapping/>
  </p:clrMapOvr>
  <p:transition spd="slow" advTm="9000">
    <p:blinds dir="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curiosidades-bambu-gigante.jpg"/>
          <p:cNvPicPr>
            <a:picLocks noChangeAspect="1" noChangeArrowheads="1"/>
          </p:cNvPicPr>
          <p:nvPr/>
        </p:nvPicPr>
        <p:blipFill>
          <a:blip r:embed="rId2" cstate="print">
            <a:lum contrast="-9000"/>
          </a:blip>
          <a:srcRect/>
          <a:stretch>
            <a:fillRect/>
          </a:stretch>
        </p:blipFill>
        <p:spPr bwMode="auto">
          <a:xfrm>
            <a:off x="1" y="0"/>
            <a:ext cx="10369549" cy="6858000"/>
          </a:xfrm>
          <a:prstGeom prst="rect">
            <a:avLst/>
          </a:prstGeom>
          <a:solidFill>
            <a:srgbClr val="00B0F0">
              <a:alpha val="52000"/>
            </a:srgbClr>
          </a:solidFill>
        </p:spPr>
      </p:pic>
      <p:sp>
        <p:nvSpPr>
          <p:cNvPr id="2" name="1 Rectángulo"/>
          <p:cNvSpPr/>
          <p:nvPr/>
        </p:nvSpPr>
        <p:spPr>
          <a:xfrm>
            <a:off x="856844" y="548681"/>
            <a:ext cx="4817885" cy="1569660"/>
          </a:xfrm>
          <a:prstGeom prst="rect">
            <a:avLst/>
          </a:prstGeom>
          <a:solidFill>
            <a:srgbClr val="FFFF00">
              <a:alpha val="56000"/>
            </a:srgbClr>
          </a:solidFill>
        </p:spPr>
        <p:txBody>
          <a:bodyPr wrap="square">
            <a:spAutoFit/>
          </a:bodyPr>
          <a:lstStyle/>
          <a:p>
            <a:pPr algn="ctr"/>
            <a:r>
              <a:rPr lang="es-ES" sz="2400" b="1" i="1" dirty="0" smtClean="0"/>
              <a:t>El Bambú Gigante puede crecer 60 cm . al día y llegar a alcanzar los 50 metros de altura y medio metro de diámetro </a:t>
            </a: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pic>
        <p:nvPicPr>
          <p:cNvPr id="8194" name="Picture 2" descr="C:\Documents and Settings\Dell\Escritorio\si-empieza-domingo-tiene-viernes13.jpg"/>
          <p:cNvPicPr>
            <a:picLocks noChangeAspect="1" noChangeArrowheads="1"/>
          </p:cNvPicPr>
          <p:nvPr/>
        </p:nvPicPr>
        <p:blipFill>
          <a:blip r:embed="rId2" cstate="print"/>
          <a:srcRect/>
          <a:stretch>
            <a:fillRect/>
          </a:stretch>
        </p:blipFill>
        <p:spPr bwMode="auto">
          <a:xfrm>
            <a:off x="2653344" y="1916832"/>
            <a:ext cx="6952054" cy="4536504"/>
          </a:xfrm>
          <a:prstGeom prst="rect">
            <a:avLst/>
          </a:prstGeom>
          <a:noFill/>
          <a:ln>
            <a:solidFill>
              <a:srgbClr val="0000FF"/>
            </a:solidFill>
          </a:ln>
        </p:spPr>
      </p:pic>
      <p:sp>
        <p:nvSpPr>
          <p:cNvPr id="2" name="1 Rectángulo"/>
          <p:cNvSpPr/>
          <p:nvPr/>
        </p:nvSpPr>
        <p:spPr>
          <a:xfrm>
            <a:off x="366890" y="0"/>
            <a:ext cx="6369408" cy="3231654"/>
          </a:xfrm>
          <a:prstGeom prst="rect">
            <a:avLst/>
          </a:prstGeom>
        </p:spPr>
        <p:txBody>
          <a:bodyPr wrap="square">
            <a:spAutoFit/>
          </a:bodyPr>
          <a:lstStyle/>
          <a:p>
            <a:r>
              <a:rPr lang="es-ES" sz="2400" b="1" i="1" dirty="0" smtClean="0"/>
              <a:t/>
            </a:r>
            <a:br>
              <a:rPr lang="es-ES" sz="2400" b="1" i="1" dirty="0" smtClean="0"/>
            </a:br>
            <a:r>
              <a:rPr lang="es-ES" sz="2400" b="1" i="1" dirty="0" smtClean="0"/>
              <a:t>Cada mes que comienza en Domingo tiene un Viernes 13 y cada mes que comienza en Jueves tiene un Martes 13</a:t>
            </a:r>
            <a:br>
              <a:rPr lang="es-ES" sz="2400" b="1" i="1"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Click="0" advTm="11000">
    <p:blinds dir="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leon-hd.jpg"/>
          <p:cNvPicPr>
            <a:picLocks noChangeAspect="1" noChangeArrowheads="1"/>
          </p:cNvPicPr>
          <p:nvPr/>
        </p:nvPicPr>
        <p:blipFill>
          <a:blip r:embed="rId2" cstate="print"/>
          <a:srcRect l="11612"/>
          <a:stretch>
            <a:fillRect/>
          </a:stretch>
        </p:blipFill>
        <p:spPr bwMode="auto">
          <a:xfrm>
            <a:off x="-449701" y="0"/>
            <a:ext cx="10819251" cy="6858000"/>
          </a:xfrm>
          <a:prstGeom prst="rect">
            <a:avLst/>
          </a:prstGeom>
          <a:noFill/>
        </p:spPr>
      </p:pic>
      <p:sp>
        <p:nvSpPr>
          <p:cNvPr id="2" name="1 Rectángulo"/>
          <p:cNvSpPr/>
          <p:nvPr/>
        </p:nvSpPr>
        <p:spPr>
          <a:xfrm>
            <a:off x="611867" y="4149081"/>
            <a:ext cx="3919635" cy="1846659"/>
          </a:xfrm>
          <a:prstGeom prst="rect">
            <a:avLst/>
          </a:prstGeom>
        </p:spPr>
        <p:txBody>
          <a:bodyPr wrap="square">
            <a:spAutoFit/>
          </a:bodyPr>
          <a:lstStyle/>
          <a:p>
            <a:r>
              <a:rPr lang="es-ES" sz="2400" b="1" i="1" dirty="0" smtClean="0">
                <a:solidFill>
                  <a:srgbClr val="FFFF00"/>
                </a:solidFill>
              </a:rPr>
              <a:t>El león, el animal de mayor actividad sexual del mundo, puede copular con la misma hembra cien veces al día </a:t>
            </a:r>
            <a:r>
              <a:rPr lang="es-ES" dirty="0" smtClean="0"/>
              <a:t>cien veces al día.</a:t>
            </a:r>
            <a:endParaRPr lang="es-ES" dirty="0"/>
          </a:p>
        </p:txBody>
      </p:sp>
    </p:spTree>
  </p:cSld>
  <p:clrMapOvr>
    <a:masterClrMapping/>
  </p:clrMapOvr>
  <p:transition spd="slow" advTm="11000">
    <p:blinds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leon-hd.jpg"/>
          <p:cNvPicPr>
            <a:picLocks noChangeAspect="1" noChangeArrowheads="1"/>
          </p:cNvPicPr>
          <p:nvPr/>
        </p:nvPicPr>
        <p:blipFill>
          <a:blip r:embed="rId2" cstate="print"/>
          <a:srcRect l="11612"/>
          <a:stretch>
            <a:fillRect/>
          </a:stretch>
        </p:blipFill>
        <p:spPr bwMode="auto">
          <a:xfrm>
            <a:off x="-449701" y="0"/>
            <a:ext cx="10819251" cy="6858000"/>
          </a:xfrm>
          <a:prstGeom prst="rect">
            <a:avLst/>
          </a:prstGeom>
          <a:noFill/>
        </p:spPr>
      </p:pic>
      <p:sp>
        <p:nvSpPr>
          <p:cNvPr id="2" name="1 Rectángulo"/>
          <p:cNvSpPr/>
          <p:nvPr/>
        </p:nvSpPr>
        <p:spPr>
          <a:xfrm>
            <a:off x="0" y="1772816"/>
            <a:ext cx="6042771" cy="4708981"/>
          </a:xfrm>
          <a:prstGeom prst="rect">
            <a:avLst/>
          </a:prstGeom>
        </p:spPr>
        <p:txBody>
          <a:bodyPr wrap="square">
            <a:spAutoFit/>
          </a:bodyPr>
          <a:lstStyle/>
          <a:p>
            <a:pPr algn="ctr"/>
            <a:r>
              <a:rPr lang="es-ES" dirty="0" smtClean="0"/>
              <a:t/>
            </a:r>
            <a:br>
              <a:rPr lang="es-ES" dirty="0" smtClean="0"/>
            </a:br>
            <a:r>
              <a:rPr lang="es-ES" dirty="0" smtClean="0"/>
              <a:t/>
            </a:r>
            <a:br>
              <a:rPr lang="es-ES" dirty="0" smtClean="0"/>
            </a:br>
            <a:r>
              <a:rPr lang="es-ES" sz="4800" b="1" i="1" dirty="0" smtClean="0">
                <a:solidFill>
                  <a:srgbClr val="0000FF"/>
                </a:solidFill>
              </a:rPr>
              <a:t/>
            </a:r>
            <a:br>
              <a:rPr lang="es-ES" sz="4800" b="1" i="1" dirty="0" smtClean="0">
                <a:solidFill>
                  <a:srgbClr val="0000FF"/>
                </a:solidFill>
              </a:rPr>
            </a:br>
            <a:r>
              <a:rPr lang="es-ES" sz="4800" b="1" i="1" dirty="0" smtClean="0">
                <a:solidFill>
                  <a:srgbClr val="0000FF"/>
                </a:solidFill>
              </a:rPr>
              <a:t/>
            </a:r>
            <a:br>
              <a:rPr lang="es-ES" sz="4800" b="1" i="1" dirty="0" smtClean="0">
                <a:solidFill>
                  <a:srgbClr val="0000FF"/>
                </a:solidFill>
              </a:rPr>
            </a:br>
            <a:r>
              <a:rPr lang="es-ES" sz="4800" b="1" i="1" dirty="0">
                <a:solidFill>
                  <a:srgbClr val="0000FF"/>
                </a:solidFill>
              </a:rPr>
              <a:t>Qué bárbaros los </a:t>
            </a:r>
            <a:r>
              <a:rPr lang="es-ES" sz="4800" b="1" i="1" dirty="0" smtClean="0">
                <a:solidFill>
                  <a:srgbClr val="0000FF"/>
                </a:solidFill>
              </a:rPr>
              <a:t>Leones </a:t>
            </a:r>
            <a:r>
              <a:rPr lang="es-ES" sz="4800" b="1" i="1" dirty="0">
                <a:solidFill>
                  <a:srgbClr val="0000FF"/>
                </a:solidFill>
              </a:rPr>
              <a:t>!!!!!!!!!!!!!!!</a:t>
            </a:r>
            <a:r>
              <a:rPr lang="es-ES" sz="4800" b="1" i="1" dirty="0" smtClean="0">
                <a:solidFill>
                  <a:srgbClr val="0000FF"/>
                </a:solidFill>
              </a:rPr>
              <a:t/>
            </a:r>
            <a:br>
              <a:rPr lang="es-ES" sz="4800" b="1" i="1" dirty="0" smtClean="0">
                <a:solidFill>
                  <a:srgbClr val="0000FF"/>
                </a:solidFill>
              </a:rPr>
            </a:br>
            <a:r>
              <a:rPr lang="es-ES" dirty="0" smtClean="0"/>
              <a:t/>
            </a:r>
            <a:br>
              <a:rPr lang="es-ES" dirty="0" smtClean="0"/>
            </a:b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9000">
    <p:blinds dir="vert"/>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NINA_L~1.JPG"/>
          <p:cNvPicPr>
            <a:picLocks noChangeAspect="1" noChangeArrowheads="1"/>
          </p:cNvPicPr>
          <p:nvPr/>
        </p:nvPicPr>
        <p:blipFill>
          <a:blip r:embed="rId3" cstate="print"/>
          <a:srcRect/>
          <a:stretch>
            <a:fillRect/>
          </a:stretch>
        </p:blipFill>
        <p:spPr bwMode="auto">
          <a:xfrm>
            <a:off x="0" y="0"/>
            <a:ext cx="10454768" cy="6858000"/>
          </a:xfrm>
          <a:prstGeom prst="rect">
            <a:avLst/>
          </a:prstGeom>
          <a:noFill/>
        </p:spPr>
      </p:pic>
      <p:sp>
        <p:nvSpPr>
          <p:cNvPr id="2" name="1 Rectángulo"/>
          <p:cNvSpPr/>
          <p:nvPr/>
        </p:nvSpPr>
        <p:spPr>
          <a:xfrm>
            <a:off x="1918412" y="5517233"/>
            <a:ext cx="6757000" cy="1200329"/>
          </a:xfrm>
          <a:prstGeom prst="rect">
            <a:avLst/>
          </a:prstGeom>
        </p:spPr>
        <p:txBody>
          <a:bodyPr wrap="square">
            <a:spAutoFit/>
          </a:bodyPr>
          <a:lstStyle/>
          <a:p>
            <a:r>
              <a:rPr lang="es-ES" sz="2400" b="1" i="1" dirty="0" smtClean="0">
                <a:solidFill>
                  <a:schemeClr val="bg1"/>
                </a:solidFill>
              </a:rPr>
              <a:t>En Bangladesh, los niños de 15 años pueden ser encarcelados por hacer trampa en sus exámenes finales</a:t>
            </a:r>
            <a:endParaRPr lang="es-ES" sz="2400" b="1" i="1" dirty="0">
              <a:solidFill>
                <a:schemeClr val="bg1"/>
              </a:solidFill>
            </a:endParaRPr>
          </a:p>
        </p:txBody>
      </p:sp>
    </p:spTree>
  </p:cSld>
  <p:clrMapOvr>
    <a:masterClrMapping/>
  </p:clrMapOvr>
  <p:transition spd="slow" advTm="12000">
    <p:blinds dir="vert"/>
    <p:sndAc>
      <p:stSnd>
        <p:snd r:embed="rId2" name="Clayderman-La-Mer.wav"/>
      </p:stSnd>
    </p:sndAc>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vaticano.jpg"/>
          <p:cNvPicPr>
            <a:picLocks noChangeAspect="1" noChangeArrowheads="1"/>
          </p:cNvPicPr>
          <p:nvPr/>
        </p:nvPicPr>
        <p:blipFill>
          <a:blip r:embed="rId2" cstate="print"/>
          <a:srcRect/>
          <a:stretch>
            <a:fillRect/>
          </a:stretch>
        </p:blipFill>
        <p:spPr bwMode="auto">
          <a:xfrm>
            <a:off x="-12586" y="0"/>
            <a:ext cx="10382137" cy="6858000"/>
          </a:xfrm>
          <a:prstGeom prst="rect">
            <a:avLst/>
          </a:prstGeom>
          <a:noFill/>
        </p:spPr>
      </p:pic>
      <p:sp>
        <p:nvSpPr>
          <p:cNvPr id="2" name="1 Rectángulo"/>
          <p:cNvSpPr/>
          <p:nvPr/>
        </p:nvSpPr>
        <p:spPr>
          <a:xfrm>
            <a:off x="285231" y="260648"/>
            <a:ext cx="6124430" cy="2123658"/>
          </a:xfrm>
          <a:prstGeom prst="rect">
            <a:avLst/>
          </a:prstGeom>
        </p:spPr>
        <p:txBody>
          <a:bodyPr wrap="square">
            <a:spAutoFit/>
          </a:bodyPr>
          <a:lstStyle/>
          <a:p>
            <a:r>
              <a:rPr lang="es-ES" sz="2400" b="1" i="1" dirty="0" smtClean="0"/>
              <a:t>El Vaticano posee la cantidad de dinero suficiente para acabar </a:t>
            </a:r>
          </a:p>
          <a:p>
            <a:r>
              <a:rPr lang="es-ES" sz="2400" b="1" i="1" dirty="0" smtClean="0"/>
              <a:t>con la pobreza mundial </a:t>
            </a:r>
          </a:p>
          <a:p>
            <a:r>
              <a:rPr lang="es-ES" sz="2400" b="1" i="1" dirty="0" smtClean="0"/>
              <a:t>dos veces</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cosas-curiosas-azafran.jpg"/>
          <p:cNvPicPr>
            <a:picLocks noChangeAspect="1" noChangeArrowheads="1"/>
          </p:cNvPicPr>
          <p:nvPr/>
        </p:nvPicPr>
        <p:blipFill>
          <a:blip r:embed="rId2" cstate="print"/>
          <a:srcRect/>
          <a:stretch>
            <a:fillRect/>
          </a:stretch>
        </p:blipFill>
        <p:spPr bwMode="auto">
          <a:xfrm>
            <a:off x="-1" y="0"/>
            <a:ext cx="10369547" cy="6858000"/>
          </a:xfrm>
          <a:prstGeom prst="rect">
            <a:avLst/>
          </a:prstGeom>
          <a:noFill/>
        </p:spPr>
      </p:pic>
      <p:sp>
        <p:nvSpPr>
          <p:cNvPr id="4" name="3 Rectángulo"/>
          <p:cNvSpPr/>
          <p:nvPr/>
        </p:nvSpPr>
        <p:spPr>
          <a:xfrm>
            <a:off x="2326707" y="5013176"/>
            <a:ext cx="5389499" cy="1584176"/>
          </a:xfrm>
          <a:prstGeom prst="rect">
            <a:avLst/>
          </a:prstGeom>
          <a:solidFill>
            <a:srgbClr val="FFFF00">
              <a:alpha val="63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2490026" y="5229201"/>
            <a:ext cx="5184775" cy="1200329"/>
          </a:xfrm>
          <a:prstGeom prst="rect">
            <a:avLst/>
          </a:prstGeom>
        </p:spPr>
        <p:txBody>
          <a:bodyPr>
            <a:spAutoFit/>
          </a:bodyPr>
          <a:lstStyle/>
          <a:p>
            <a:pPr algn="ctr"/>
            <a:r>
              <a:rPr lang="es-ES" sz="2400" b="1" i="1" dirty="0" smtClean="0"/>
              <a:t>Para conseguir 1 kilo de azafrán hay que recolectar unas 160.000 flores de la Rosa del Azafrán .</a:t>
            </a:r>
            <a:endParaRPr lang="es-ES" sz="2400" b="1" i="1" dirty="0"/>
          </a:p>
        </p:txBody>
      </p:sp>
    </p:spTree>
  </p:cSld>
  <p:clrMapOvr>
    <a:masterClrMapping/>
  </p:clrMapOvr>
  <p:transition spd="slow" advTm="11000">
    <p:blinds dir="vert"/>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Foto de una muñeca Barbi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383" y="-31820"/>
            <a:ext cx="10655933" cy="6889820"/>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613233" y="116632"/>
            <a:ext cx="3756317" cy="3693319"/>
          </a:xfrm>
          <a:prstGeom prst="rect">
            <a:avLst/>
          </a:prstGeom>
        </p:spPr>
        <p:txBody>
          <a:bodyPr wrap="square">
            <a:spAutoFit/>
          </a:bodyPr>
          <a:lstStyle/>
          <a:p>
            <a:pPr algn="ctr"/>
            <a:r>
              <a:rPr lang="es-ES" sz="2400" b="1" i="1" dirty="0"/>
              <a:t>¿Te sabes el nombre real y completo de la muñeca Barbie?</a:t>
            </a:r>
          </a:p>
          <a:p>
            <a:pPr algn="ctr"/>
            <a:r>
              <a:rPr lang="es-ES" b="1" i="1" dirty="0"/>
              <a:t>La popular muñeca Barbie, hecha por la empresa </a:t>
            </a:r>
            <a:r>
              <a:rPr lang="es-ES" b="1" i="1" dirty="0" err="1"/>
              <a:t>Mattel</a:t>
            </a:r>
            <a:r>
              <a:rPr lang="es-ES" b="1" i="1" dirty="0"/>
              <a:t>, tiene como cualquier ser humano un nombre completo. La rubia se llama en realidad </a:t>
            </a:r>
            <a:r>
              <a:rPr lang="es-ES" b="1" i="1" dirty="0" err="1"/>
              <a:t>Barbara</a:t>
            </a:r>
            <a:r>
              <a:rPr lang="es-ES" b="1" i="1" dirty="0"/>
              <a:t> </a:t>
            </a:r>
            <a:r>
              <a:rPr lang="es-ES" b="1" i="1" dirty="0" err="1"/>
              <a:t>Millicent</a:t>
            </a:r>
            <a:r>
              <a:rPr lang="es-ES" b="1" i="1" dirty="0"/>
              <a:t> Roberts, en homenaje a la hija de Ruth </a:t>
            </a:r>
            <a:r>
              <a:rPr lang="es-ES" b="1" i="1" dirty="0" err="1"/>
              <a:t>Handler</a:t>
            </a:r>
            <a:r>
              <a:rPr lang="es-ES" b="1" i="1" dirty="0"/>
              <a:t>, la inventora de este ícono pop.</a:t>
            </a:r>
          </a:p>
          <a:p>
            <a:endParaRPr lang="es-ES" dirty="0"/>
          </a:p>
        </p:txBody>
      </p:sp>
    </p:spTree>
    <p:extLst>
      <p:ext uri="{BB962C8B-B14F-4D97-AF65-F5344CB8AC3E}">
        <p14:creationId xmlns:p14="http://schemas.microsoft.com/office/powerpoint/2010/main" val="3224691583"/>
      </p:ext>
    </p:extLst>
  </p:cSld>
  <p:clrMapOvr>
    <a:masterClrMapping/>
  </p:clrMapOvr>
  <p:transition spd="slow" advTm="21000">
    <p:blinds dir="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descr="C:\Documents and Settings\Dell\Escritorio\cosas-curiosas-arboles.jpg"/>
          <p:cNvPicPr>
            <a:picLocks noChangeAspect="1" noChangeArrowheads="1"/>
          </p:cNvPicPr>
          <p:nvPr/>
        </p:nvPicPr>
        <p:blipFill>
          <a:blip r:embed="rId2" cstate="print"/>
          <a:srcRect/>
          <a:stretch>
            <a:fillRect/>
          </a:stretch>
        </p:blipFill>
        <p:spPr bwMode="auto">
          <a:xfrm>
            <a:off x="0" y="0"/>
            <a:ext cx="10369552" cy="6858000"/>
          </a:xfrm>
          <a:prstGeom prst="rect">
            <a:avLst/>
          </a:prstGeom>
          <a:noFill/>
        </p:spPr>
      </p:pic>
      <p:sp>
        <p:nvSpPr>
          <p:cNvPr id="6" name="5 Rectángulo"/>
          <p:cNvSpPr/>
          <p:nvPr/>
        </p:nvSpPr>
        <p:spPr>
          <a:xfrm>
            <a:off x="285231" y="332656"/>
            <a:ext cx="4736226" cy="1008112"/>
          </a:xfrm>
          <a:prstGeom prst="rect">
            <a:avLst/>
          </a:prstGeom>
          <a:solidFill>
            <a:srgbClr val="FFFF00">
              <a:alpha val="60000"/>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 name="1 Rectángulo"/>
          <p:cNvSpPr/>
          <p:nvPr/>
        </p:nvSpPr>
        <p:spPr>
          <a:xfrm>
            <a:off x="366890" y="404664"/>
            <a:ext cx="4491249" cy="1384995"/>
          </a:xfrm>
          <a:prstGeom prst="rect">
            <a:avLst/>
          </a:prstGeom>
        </p:spPr>
        <p:txBody>
          <a:bodyPr wrap="square">
            <a:spAutoFit/>
          </a:bodyPr>
          <a:lstStyle/>
          <a:p>
            <a:pPr algn="ctr"/>
            <a:r>
              <a:rPr lang="es-ES" sz="2400" b="1" i="1" dirty="0" smtClean="0">
                <a:solidFill>
                  <a:srgbClr val="0000FF"/>
                </a:solidFill>
              </a:rPr>
              <a:t>Los árboles pueden vivir siglos e incluso miles de años </a:t>
            </a:r>
            <a:r>
              <a:rPr lang="es-ES" sz="2400" b="1" i="1" dirty="0" smtClean="0"/>
              <a:t>.</a:t>
            </a:r>
            <a:r>
              <a:rPr lang="es-ES" dirty="0" smtClean="0"/>
              <a:t/>
            </a:r>
            <a:br>
              <a:rPr lang="es-ES" dirty="0" smtClean="0"/>
            </a:br>
            <a:r>
              <a:rPr lang="es-ES" dirty="0" smtClean="0"/>
              <a:t/>
            </a:r>
            <a:br>
              <a:rPr lang="es-ES" dirty="0" smtClean="0"/>
            </a:br>
            <a:endParaRPr lang="es-ES" dirty="0"/>
          </a:p>
        </p:txBody>
      </p:sp>
    </p:spTree>
  </p:cSld>
  <p:clrMapOvr>
    <a:masterClrMapping/>
  </p:clrMapOvr>
  <p:transition spd="slow" advTm="10000">
    <p:blinds dir="vert"/>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untitled.bmp"/>
          <p:cNvPicPr>
            <a:picLocks noChangeAspect="1" noChangeArrowheads="1"/>
          </p:cNvPicPr>
          <p:nvPr/>
        </p:nvPicPr>
        <p:blipFill>
          <a:blip r:embed="rId2" cstate="print"/>
          <a:srcRect/>
          <a:stretch>
            <a:fillRect/>
          </a:stretch>
        </p:blipFill>
        <p:spPr bwMode="auto">
          <a:xfrm>
            <a:off x="-47485" y="0"/>
            <a:ext cx="10417035" cy="6858000"/>
          </a:xfrm>
          <a:prstGeom prst="rect">
            <a:avLst/>
          </a:prstGeom>
          <a:noFill/>
        </p:spPr>
      </p:pic>
      <p:sp>
        <p:nvSpPr>
          <p:cNvPr id="2" name="1 Rectángulo"/>
          <p:cNvSpPr/>
          <p:nvPr/>
        </p:nvSpPr>
        <p:spPr>
          <a:xfrm>
            <a:off x="203572" y="2420888"/>
            <a:ext cx="2347410" cy="3416320"/>
          </a:xfrm>
          <a:prstGeom prst="rect">
            <a:avLst/>
          </a:prstGeom>
        </p:spPr>
        <p:txBody>
          <a:bodyPr wrap="square">
            <a:spAutoFit/>
          </a:bodyPr>
          <a:lstStyle/>
          <a:p>
            <a:r>
              <a:rPr lang="es-ES" sz="2400" b="1" i="1" dirty="0" smtClean="0">
                <a:solidFill>
                  <a:srgbClr val="FFFF00"/>
                </a:solidFill>
              </a:rPr>
              <a:t>Cuando un niño termina la educación primaria ha visto en su corta vida 8.000 asesinatos y 10.000 actos de violencia en la televisión.</a:t>
            </a:r>
            <a:endParaRPr lang="es-ES" sz="2400" b="1" i="1" dirty="0">
              <a:solidFill>
                <a:srgbClr val="FFFF00"/>
              </a:solidFill>
            </a:endParaRPr>
          </a:p>
        </p:txBody>
      </p:sp>
    </p:spTree>
  </p:cSld>
  <p:clrMapOvr>
    <a:masterClrMapping/>
  </p:clrMapOvr>
  <p:transition spd="slow" advTm="12000">
    <p:blinds dir="vert"/>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Briana es una gata cariños y juguetona que busca su hogar definitivo. Más información en adopciones@madridfelin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97" y="1"/>
            <a:ext cx="10693598" cy="6857999"/>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693526" y="548681"/>
            <a:ext cx="5184775" cy="1354217"/>
          </a:xfrm>
          <a:prstGeom prst="rect">
            <a:avLst/>
          </a:prstGeom>
        </p:spPr>
        <p:txBody>
          <a:bodyPr>
            <a:spAutoFit/>
          </a:bodyPr>
          <a:lstStyle/>
          <a:p>
            <a:r>
              <a:rPr lang="es-ES" sz="2800" b="1" i="1" dirty="0"/>
              <a:t>Muy descansados</a:t>
            </a:r>
          </a:p>
          <a:p>
            <a:r>
              <a:rPr lang="es-ES" b="1" i="1" dirty="0"/>
              <a:t>Los gatos duermen una media de 16 horas. En total, pasan un 70% del día durmiendo y otro 15% acicalándose.</a:t>
            </a:r>
          </a:p>
        </p:txBody>
      </p:sp>
    </p:spTree>
    <p:extLst>
      <p:ext uri="{BB962C8B-B14F-4D97-AF65-F5344CB8AC3E}">
        <p14:creationId xmlns:p14="http://schemas.microsoft.com/office/powerpoint/2010/main" val="1670214464"/>
      </p:ext>
    </p:extLst>
  </p:cSld>
  <p:clrMapOvr>
    <a:masterClrMapping/>
  </p:clrMapOvr>
  <p:transition spd="slow" advTm="10000">
    <p:blinds dir="vert"/>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Foto de la mano de una muje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6382" y="-99392"/>
            <a:ext cx="10850980" cy="6957392"/>
          </a:xfrm>
          <a:prstGeom prst="rect">
            <a:avLst/>
          </a:prstGeom>
          <a:noFill/>
          <a:extLst>
            <a:ext uri="{909E8E84-426E-40DD-AFC4-6F175D3DCCD1}">
              <a14:hiddenFill xmlns:a14="http://schemas.microsoft.com/office/drawing/2010/main">
                <a:solidFill>
                  <a:srgbClr val="FFFFFF"/>
                </a:solidFill>
              </a14:hiddenFill>
            </a:ext>
          </a:extLst>
        </p:spPr>
      </p:pic>
      <p:sp>
        <p:nvSpPr>
          <p:cNvPr id="2" name="1 Rectángulo"/>
          <p:cNvSpPr/>
          <p:nvPr/>
        </p:nvSpPr>
        <p:spPr>
          <a:xfrm>
            <a:off x="5919706" y="188640"/>
            <a:ext cx="4449843" cy="3139321"/>
          </a:xfrm>
          <a:prstGeom prst="rect">
            <a:avLst/>
          </a:prstGeom>
          <a:solidFill>
            <a:srgbClr val="99FFCC">
              <a:alpha val="55000"/>
            </a:srgbClr>
          </a:solidFill>
        </p:spPr>
        <p:txBody>
          <a:bodyPr wrap="square">
            <a:spAutoFit/>
          </a:bodyPr>
          <a:lstStyle/>
          <a:p>
            <a:pPr algn="ctr"/>
            <a:r>
              <a:rPr lang="es-ES" sz="2400" b="1" i="1" dirty="0"/>
              <a:t>Si pierdes el dedo meñique, dile adiós al 50% de tu fuerza en el </a:t>
            </a:r>
            <a:r>
              <a:rPr lang="es-ES" sz="2400" b="1" i="1" dirty="0" smtClean="0"/>
              <a:t>brazo.</a:t>
            </a:r>
            <a:endParaRPr lang="es-ES" sz="2400" b="1" i="1" dirty="0"/>
          </a:p>
          <a:p>
            <a:pPr algn="ctr"/>
            <a:r>
              <a:rPr lang="es-ES" b="1" i="1" dirty="0"/>
              <a:t>Aunque es el dedo más pequeño de tu mano, aporta la mitad de la fuerza que puedes emplear en tu mano. Si llegaras a perderlo, tu fuerza se disminuiría un 50 % puesto que de él, dependen grandes articulaciones que sirven para que puedas mover toda tu mano.</a:t>
            </a:r>
          </a:p>
        </p:txBody>
      </p:sp>
    </p:spTree>
    <p:extLst>
      <p:ext uri="{BB962C8B-B14F-4D97-AF65-F5344CB8AC3E}">
        <p14:creationId xmlns:p14="http://schemas.microsoft.com/office/powerpoint/2010/main" val="1896683138"/>
      </p:ext>
    </p:extLst>
  </p:cSld>
  <p:clrMapOvr>
    <a:masterClrMapping/>
  </p:clrMapOvr>
  <p:transition spd="slow" advTm="18000">
    <p:blinds dir="vert"/>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olorspiralillusion-in-color1"/>
          <p:cNvPicPr>
            <a:picLocks noChangeAspect="1" noChangeArrowheads="1"/>
          </p:cNvPicPr>
          <p:nvPr/>
        </p:nvPicPr>
        <p:blipFill>
          <a:blip r:embed="rId2" cstate="print"/>
          <a:srcRect/>
          <a:stretch>
            <a:fillRect/>
          </a:stretch>
        </p:blipFill>
        <p:spPr bwMode="auto">
          <a:xfrm>
            <a:off x="-3737121" y="-2763688"/>
            <a:ext cx="17414439" cy="12457384"/>
          </a:xfrm>
          <a:prstGeom prst="rect">
            <a:avLst/>
          </a:prstGeom>
          <a:noFill/>
        </p:spPr>
      </p:pic>
      <p:sp>
        <p:nvSpPr>
          <p:cNvPr id="6" name="5 Rectángulo"/>
          <p:cNvSpPr/>
          <p:nvPr/>
        </p:nvSpPr>
        <p:spPr>
          <a:xfrm>
            <a:off x="-810163" y="357166"/>
            <a:ext cx="5184775" cy="2308306"/>
          </a:xfrm>
          <a:prstGeom prst="rect">
            <a:avLst/>
          </a:prstGeom>
        </p:spPr>
        <p:txBody>
          <a:bodyPr lIns="91422" tIns="45711" rIns="91422" bIns="45711">
            <a:spAutoFit/>
          </a:bodyPr>
          <a:lstStyle/>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UN FUERTE ABRAZO QUE TENGAS UN</a:t>
            </a:r>
          </a:p>
          <a:p>
            <a:pPr lvl="1" algn="ctr">
              <a:defRPr/>
            </a:pPr>
            <a:r>
              <a:rPr lang="es-ES" sz="3600" b="1" i="1" kern="10" dirty="0">
                <a:ln w="25400">
                  <a:solidFill>
                    <a:srgbClr val="E31C07"/>
                  </a:solidFill>
                  <a:round/>
                  <a:headEnd/>
                  <a:tailEnd/>
                </a:ln>
                <a:solidFill>
                  <a:srgbClr val="FFFF00"/>
                </a:solidFill>
                <a:effectLst>
                  <a:outerShdw dist="35921" dir="2700000" algn="ctr" rotWithShape="0">
                    <a:srgbClr val="808080">
                      <a:alpha val="79999"/>
                    </a:srgbClr>
                  </a:outerShdw>
                </a:effectLst>
                <a:latin typeface="Arial Black" pitchFamily="34" charset="0"/>
                <a:cs typeface="Times New Roman"/>
              </a:rPr>
              <a:t> BUEN 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1036955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1036955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89394" y="3389394"/>
            <a:ext cx="6858000" cy="79212"/>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6900944" y="3389394"/>
            <a:ext cx="6858000" cy="79212"/>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303874" y="5492918"/>
            <a:ext cx="1134170" cy="1052512"/>
          </a:xfrm>
          <a:prstGeom prst="rect">
            <a:avLst/>
          </a:prstGeom>
          <a:noFill/>
          <a:ln w="38100">
            <a:solidFill>
              <a:srgbClr val="1CDEF8"/>
            </a:solidFill>
            <a:miter lim="800000"/>
            <a:headEnd/>
            <a:tailEnd/>
          </a:ln>
        </p:spPr>
      </p:pic>
      <p:pic>
        <p:nvPicPr>
          <p:cNvPr id="10" name="Picture 6" descr="http://www.nombres-animados.net/Letra-J/Jose-Luis/Nombre-animado-Jose-Luis-04.gif"/>
          <p:cNvPicPr>
            <a:picLocks noChangeAspect="1" noChangeArrowheads="1" noCrop="1"/>
          </p:cNvPicPr>
          <p:nvPr/>
        </p:nvPicPr>
        <p:blipFill>
          <a:blip r:embed="rId5" cstate="email">
            <a:extLst>
              <a:ext uri="{28A0092B-C50C-407E-A947-70E740481C1C}">
                <a14:useLocalDpi xmlns:a14="http://schemas.microsoft.com/office/drawing/2010/main"/>
              </a:ext>
            </a:extLst>
          </a:blip>
          <a:srcRect/>
          <a:stretch>
            <a:fillRect/>
          </a:stretch>
        </p:blipFill>
        <p:spPr bwMode="auto">
          <a:xfrm>
            <a:off x="1438044" y="5611366"/>
            <a:ext cx="2278075" cy="934064"/>
          </a:xfrm>
          <a:prstGeom prst="rect">
            <a:avLst/>
          </a:prstGeom>
          <a:noFill/>
        </p:spPr>
      </p:pic>
    </p:spTree>
  </p:cSld>
  <p:clrMapOvr>
    <a:masterClrMapping/>
  </p:clrMapOvr>
  <p:transition spd="slow" advTm="10000">
    <p:blinds dir="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repeatCount="2000" fill="hold" nodeType="afterEffect">
                                  <p:stCondLst>
                                    <p:cond delay="0"/>
                                  </p:stCondLst>
                                  <p:childTnLst>
                                    <p:animRot by="21600000">
                                      <p:cBhvr>
                                        <p:cTn id="6" dur="5000" fill="hold"/>
                                        <p:tgtEl>
                                          <p:spTgt spid="9"/>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36955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1036955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46736" y="0"/>
            <a:ext cx="5530427"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1"/>
            <a:ext cx="1036955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296194" y="4724401"/>
            <a:ext cx="3024452" cy="1615827"/>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94556" y="4191000"/>
            <a:ext cx="26788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579884" y="4876800"/>
            <a:ext cx="1382607"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60489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60489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60489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60489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BIAS QU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SABIAS QUE</Template>
  <TotalTime>4</TotalTime>
  <Words>1252</Words>
  <Application>Microsoft Office PowerPoint</Application>
  <PresentationFormat>Personalizado</PresentationFormat>
  <Paragraphs>99</Paragraphs>
  <Slides>55</Slides>
  <Notes>1</Notes>
  <HiddenSlides>0</HiddenSlides>
  <MMClips>0</MMClips>
  <ScaleCrop>false</ScaleCrop>
  <HeadingPairs>
    <vt:vector size="4" baseType="variant">
      <vt:variant>
        <vt:lpstr>Tema</vt:lpstr>
      </vt:variant>
      <vt:variant>
        <vt:i4>2</vt:i4>
      </vt:variant>
      <vt:variant>
        <vt:lpstr>Títulos de diapositiva</vt:lpstr>
      </vt:variant>
      <vt:variant>
        <vt:i4>55</vt:i4>
      </vt:variant>
    </vt:vector>
  </HeadingPairs>
  <TitlesOfParts>
    <vt:vector size="57" baseType="lpstr">
      <vt:lpstr>SABIAS QUE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2022-06-29T11:52:57Z</dcterms:created>
  <dcterms:modified xsi:type="dcterms:W3CDTF">2022-06-29T11:57:09Z</dcterms:modified>
</cp:coreProperties>
</file>