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77" r:id="rId3"/>
    <p:sldId id="449" r:id="rId4"/>
    <p:sldId id="396" r:id="rId5"/>
    <p:sldId id="451" r:id="rId6"/>
    <p:sldId id="452" r:id="rId7"/>
    <p:sldId id="453" r:id="rId8"/>
    <p:sldId id="454" r:id="rId9"/>
    <p:sldId id="435" r:id="rId10"/>
    <p:sldId id="458" r:id="rId11"/>
    <p:sldId id="455" r:id="rId12"/>
    <p:sldId id="459" r:id="rId13"/>
    <p:sldId id="508" r:id="rId14"/>
    <p:sldId id="382" r:id="rId15"/>
    <p:sldId id="491" r:id="rId16"/>
    <p:sldId id="461" r:id="rId17"/>
    <p:sldId id="481" r:id="rId18"/>
    <p:sldId id="462" r:id="rId19"/>
    <p:sldId id="401" r:id="rId20"/>
    <p:sldId id="485" r:id="rId21"/>
    <p:sldId id="463" r:id="rId22"/>
    <p:sldId id="478" r:id="rId23"/>
    <p:sldId id="484" r:id="rId24"/>
    <p:sldId id="446" r:id="rId25"/>
    <p:sldId id="464" r:id="rId26"/>
    <p:sldId id="477" r:id="rId27"/>
    <p:sldId id="471" r:id="rId28"/>
    <p:sldId id="408" r:id="rId29"/>
    <p:sldId id="479" r:id="rId30"/>
    <p:sldId id="468" r:id="rId31"/>
    <p:sldId id="482" r:id="rId32"/>
    <p:sldId id="472" r:id="rId33"/>
    <p:sldId id="470" r:id="rId34"/>
    <p:sldId id="476" r:id="rId35"/>
    <p:sldId id="474" r:id="rId36"/>
    <p:sldId id="492" r:id="rId37"/>
    <p:sldId id="483" r:id="rId38"/>
    <p:sldId id="489" r:id="rId39"/>
    <p:sldId id="486" r:id="rId40"/>
    <p:sldId id="480" r:id="rId41"/>
    <p:sldId id="487" r:id="rId42"/>
    <p:sldId id="488" r:id="rId43"/>
    <p:sldId id="384" r:id="rId44"/>
    <p:sldId id="494" r:id="rId45"/>
    <p:sldId id="473" r:id="rId46"/>
    <p:sldId id="495" r:id="rId47"/>
    <p:sldId id="499" r:id="rId48"/>
    <p:sldId id="496" r:id="rId49"/>
    <p:sldId id="447" r:id="rId50"/>
    <p:sldId id="498" r:id="rId51"/>
    <p:sldId id="504" r:id="rId52"/>
    <p:sldId id="507" r:id="rId53"/>
    <p:sldId id="502" r:id="rId54"/>
    <p:sldId id="500" r:id="rId55"/>
    <p:sldId id="501" r:id="rId56"/>
    <p:sldId id="509" r:id="rId57"/>
    <p:sldId id="510" r:id="rId58"/>
    <p:sldId id="380" r:id="rId59"/>
    <p:sldId id="505" r:id="rId60"/>
    <p:sldId id="378" r:id="rId61"/>
    <p:sldId id="511" r:id="rId62"/>
  </p:sldIdLst>
  <p:sldSz cx="11269663" cy="76327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TwVK7oQA2oKrZBT/OXux4w" hashData="dCcS3LCYLs7Bn5rnXkuhtuwlwX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14" y="-726"/>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95F37582-9C3D-44AE-853B-64B1DF1651A6}" type="datetimeFigureOut">
              <a:rPr lang="es-ES"/>
              <a:pPr>
                <a:defRPr/>
              </a:pPr>
              <a:t>26/08/2017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A75B5E5-BD47-4B1B-9842-27ECDA01DF8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9321645-FECC-440B-AC91-83AB5D7AF7CE}" type="datetimeFigureOut">
              <a:rPr lang="es-ES"/>
              <a:pPr>
                <a:defRPr/>
              </a:pPr>
              <a:t>26/08/2017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3A675B-D936-44E1-A3EF-729260E7F6F2}" type="slidenum">
              <a:rPr lang="es-ES"/>
              <a:pPr>
                <a:defRPr/>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031CA89-9F90-4015-AA2A-35CC763E4413}" type="datetimeFigureOut">
              <a:rPr lang="es-ES"/>
              <a:pPr>
                <a:defRPr/>
              </a:pPr>
              <a:t>26/08/2017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37A2B8-33B2-4AA8-898D-58E87F549A8E}" type="slidenum">
              <a:rPr lang="es-ES"/>
              <a:pPr>
                <a:defRPr/>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8886B11-50F7-4C01-9244-799A8F7F7638}" type="datetimeFigureOut">
              <a:rPr lang="es-ES"/>
              <a:pPr>
                <a:defRPr/>
              </a:pPr>
              <a:t>26/08/2017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D327969-B22C-455B-88D1-7FBFEFE35D17}" type="slidenum">
              <a:rPr lang="es-ES"/>
              <a:pPr>
                <a:defRPr/>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B7F13B2-56B4-48FA-AF58-2F39EF90FF80}" type="datetimeFigureOut">
              <a:rPr lang="es-ES"/>
              <a:pPr>
                <a:defRPr/>
              </a:pPr>
              <a:t>26/08/2017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6C8E09A-BFDB-41BA-8A36-F616324C0ADC}" type="slidenum">
              <a:rPr lang="es-ES"/>
              <a:pPr>
                <a:defRPr/>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9812E7F-25F0-431E-B313-6231A4267041}" type="datetimeFigureOut">
              <a:rPr lang="es-ES"/>
              <a:pPr>
                <a:defRPr/>
              </a:pPr>
              <a:t>26/08/2017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CF2DE36-DBC5-4279-9077-3225A0296BAA}" type="slidenum">
              <a:rPr lang="es-ES"/>
              <a:pPr>
                <a:defRPr/>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E5130D3-88ED-40C7-ADFC-9C28FCD1C5DB}" type="datetimeFigureOut">
              <a:rPr lang="es-ES"/>
              <a:pPr>
                <a:defRPr/>
              </a:pPr>
              <a:t>26/08/2017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270D4BD-A5F1-489B-A68D-570FEDBE5099}" type="slidenum">
              <a:rPr lang="es-ES"/>
              <a:pPr>
                <a:defRPr/>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3915F32-C37D-4B1C-9B16-728F515655CD}" type="datetimeFigureOut">
              <a:rPr lang="es-ES"/>
              <a:pPr>
                <a:defRPr/>
              </a:pPr>
              <a:t>26/08/2017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E6F9370-6CAF-449A-8906-713F7407978F}" type="slidenum">
              <a:rPr lang="es-ES"/>
              <a:pPr>
                <a:defRPr/>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DD3C05D-5D18-4B12-B1C3-7CF78F449AC9}" type="datetimeFigureOut">
              <a:rPr lang="es-ES"/>
              <a:pPr>
                <a:defRPr/>
              </a:pPr>
              <a:t>26/08/2017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B863C00-99E1-45B2-8DDD-6C3FDF7A832B}" type="slidenum">
              <a:rPr lang="es-ES"/>
              <a:pPr>
                <a:defRPr/>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B4BCEA4-7AF4-474C-B7D2-565624ABFFCF}" type="datetimeFigureOut">
              <a:rPr lang="es-ES"/>
              <a:pPr>
                <a:defRPr/>
              </a:pPr>
              <a:t>26/08/2017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B3B84E2-3C06-4FF2-A976-B350F3E9FB5B}" type="slidenum">
              <a:rPr lang="es-ES"/>
              <a:pPr>
                <a:defRPr/>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4423BA5-140D-4239-A99F-04E349F9A20F}" type="datetimeFigureOut">
              <a:rPr lang="es-ES"/>
              <a:pPr>
                <a:defRPr/>
              </a:pPr>
              <a:t>26/08/2017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FC80A77-77F4-45F3-8E78-79761E0F71AC}" type="slidenum">
              <a:rPr lang="es-ES"/>
              <a:pPr>
                <a:defRPr/>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177B3F7-48EB-4395-81A2-3847F1081252}" type="datetimeFigureOut">
              <a:rPr lang="es-ES"/>
              <a:pPr>
                <a:defRPr/>
              </a:pPr>
              <a:t>26/08/2017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A4F82BB-D6EC-4CF5-AD05-426EBDC4E2C9}" type="slidenum">
              <a:rPr lang="es-ES"/>
              <a:pPr>
                <a:defRPr/>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563563" y="306388"/>
            <a:ext cx="10142537" cy="12715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563563" y="1781175"/>
            <a:ext cx="10142537" cy="5037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563563" y="7073900"/>
            <a:ext cx="2628900" cy="406400"/>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5F4103CC-8D24-403A-9F3F-45978896A329}" type="datetimeFigureOut">
              <a:rPr lang="es-ES"/>
              <a:pPr>
                <a:defRPr/>
              </a:pPr>
              <a:t>26/08/2017</a:t>
            </a:fld>
            <a:endParaRPr lang="es-ES"/>
          </a:p>
        </p:txBody>
      </p:sp>
      <p:sp>
        <p:nvSpPr>
          <p:cNvPr id="5" name="4 Marcador de pie de página"/>
          <p:cNvSpPr>
            <a:spLocks noGrp="1"/>
          </p:cNvSpPr>
          <p:nvPr>
            <p:ph type="ftr" sz="quarter" idx="3"/>
          </p:nvPr>
        </p:nvSpPr>
        <p:spPr>
          <a:xfrm>
            <a:off x="3849688" y="7073900"/>
            <a:ext cx="3570287" cy="406400"/>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8077200" y="7073900"/>
            <a:ext cx="2628900" cy="406400"/>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7DCB587-04C5-46DF-96DA-62748A4B765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5.png"/><Relationship Id="rId7" Type="http://schemas.openxmlformats.org/officeDocument/2006/relationships/image" Target="../media/image32.pn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6.gif"/></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6.gif"/></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56.gif"/></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7.jpeg"/><Relationship Id="rId4" Type="http://schemas.openxmlformats.org/officeDocument/2006/relationships/image" Target="../media/image3.gif"/></Relationships>
</file>

<file path=ppt/slides/_rels/slide60.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TRPar1579881.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pic>
        <p:nvPicPr>
          <p:cNvPr id="2051" name="Image 2" descr="swirlrainbw3.gif"/>
          <p:cNvPicPr>
            <a:picLocks noChangeAspect="1"/>
          </p:cNvPicPr>
          <p:nvPr/>
        </p:nvPicPr>
        <p:blipFill>
          <a:blip r:embed="rId5"/>
          <a:srcRect/>
          <a:stretch>
            <a:fillRect/>
          </a:stretch>
        </p:blipFill>
        <p:spPr bwMode="auto">
          <a:xfrm rot="5400000">
            <a:off x="-3773487" y="3773487"/>
            <a:ext cx="7632700" cy="85725"/>
          </a:xfrm>
          <a:prstGeom prst="rect">
            <a:avLst/>
          </a:prstGeom>
          <a:noFill/>
          <a:ln w="9525">
            <a:noFill/>
            <a:miter lim="800000"/>
            <a:headEnd/>
            <a:tailEnd/>
          </a:ln>
        </p:spPr>
      </p:pic>
      <p:pic>
        <p:nvPicPr>
          <p:cNvPr id="2052" name="Image 2" descr="swirlrainbw3.gif"/>
          <p:cNvPicPr>
            <a:picLocks noChangeAspect="1"/>
          </p:cNvPicPr>
          <p:nvPr/>
        </p:nvPicPr>
        <p:blipFill>
          <a:blip r:embed="rId5"/>
          <a:srcRect/>
          <a:stretch>
            <a:fillRect/>
          </a:stretch>
        </p:blipFill>
        <p:spPr bwMode="auto">
          <a:xfrm rot="5400000">
            <a:off x="7410451" y="3773487"/>
            <a:ext cx="7632700" cy="85725"/>
          </a:xfrm>
          <a:prstGeom prst="rect">
            <a:avLst/>
          </a:prstGeom>
          <a:noFill/>
          <a:ln w="9525">
            <a:noFill/>
            <a:miter lim="800000"/>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11269663" cy="77788"/>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7550150"/>
            <a:ext cx="11269663" cy="82550"/>
          </a:xfrm>
          <a:prstGeom prst="rect">
            <a:avLst/>
          </a:prstGeom>
          <a:noFill/>
          <a:ln w="9525">
            <a:noFill/>
            <a:miter lim="800000"/>
            <a:headEnd/>
            <a:tailEnd/>
          </a:ln>
        </p:spPr>
      </p:pic>
      <p:pic>
        <p:nvPicPr>
          <p:cNvPr id="2055" name="Picture 2" descr="CARA"/>
          <p:cNvPicPr>
            <a:picLocks noChangeAspect="1" noChangeArrowheads="1"/>
          </p:cNvPicPr>
          <p:nvPr/>
        </p:nvPicPr>
        <p:blipFill>
          <a:blip r:embed="rId6"/>
          <a:srcRect/>
          <a:stretch>
            <a:fillRect/>
          </a:stretch>
        </p:blipFill>
        <p:spPr bwMode="auto">
          <a:xfrm>
            <a:off x="300038" y="6245225"/>
            <a:ext cx="762000" cy="854075"/>
          </a:xfrm>
          <a:prstGeom prst="rect">
            <a:avLst/>
          </a:prstGeom>
          <a:noFill/>
          <a:ln w="38100">
            <a:solidFill>
              <a:srgbClr val="1CDEF8"/>
            </a:solidFill>
            <a:miter lim="800000"/>
            <a:headEnd/>
            <a:tailEnd/>
          </a:ln>
        </p:spPr>
      </p:pic>
      <p:sp>
        <p:nvSpPr>
          <p:cNvPr id="19" name="18 Rectángulo"/>
          <p:cNvSpPr/>
          <p:nvPr/>
        </p:nvSpPr>
        <p:spPr>
          <a:xfrm>
            <a:off x="2439988" y="5087938"/>
            <a:ext cx="3319462" cy="1066800"/>
          </a:xfrm>
          <a:prstGeom prst="rect">
            <a:avLst/>
          </a:prstGeom>
        </p:spPr>
        <p:txBody>
          <a:bodyPr lIns="81272" tIns="40636" rIns="81272" bIns="40636">
            <a:spAutoFit/>
          </a:bodyPr>
          <a:lstStyle/>
          <a:p>
            <a:pPr algn="ctr" fontAlgn="auto">
              <a:spcBef>
                <a:spcPts val="0"/>
              </a:spcBef>
              <a:spcAft>
                <a:spcPts val="0"/>
              </a:spcAft>
              <a:defRPr/>
            </a:pP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2848749" y="315888"/>
            <a:ext cx="7930382" cy="4102089"/>
          </a:xfrm>
          <a:prstGeom prst="rect">
            <a:avLst/>
          </a:prstGeom>
        </p:spPr>
        <p:txBody>
          <a:bodyPr wrap="none"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¿QUÉ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a:rPr>
              <a:t>HACE</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endParaRP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ESTA GENTE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EN EL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a:rPr>
              <a:t>PANTANO</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2059" name="Picture 8"/>
          <p:cNvPicPr>
            <a:picLocks noChangeAspect="1" noChangeArrowheads="1"/>
          </p:cNvPicPr>
          <p:nvPr/>
        </p:nvPicPr>
        <p:blipFill>
          <a:blip r:embed="rId8"/>
          <a:srcRect/>
          <a:stretch>
            <a:fillRect/>
          </a:stretch>
        </p:blipFill>
        <p:spPr bwMode="auto">
          <a:xfrm>
            <a:off x="576263" y="850900"/>
            <a:ext cx="1263650" cy="806450"/>
          </a:xfrm>
          <a:prstGeom prst="rect">
            <a:avLst/>
          </a:prstGeom>
          <a:noFill/>
          <a:ln w="9525">
            <a:noFill/>
            <a:round/>
            <a:headEnd/>
            <a:tailEnd/>
          </a:ln>
        </p:spPr>
      </p:pic>
      <p:pic>
        <p:nvPicPr>
          <p:cNvPr id="2060" name="Picture 12" descr="Image1"/>
          <p:cNvPicPr>
            <a:picLocks noChangeAspect="1" noChangeArrowheads="1" noCrop="1"/>
          </p:cNvPicPr>
          <p:nvPr/>
        </p:nvPicPr>
        <p:blipFill>
          <a:blip r:embed="rId9"/>
          <a:srcRect/>
          <a:stretch>
            <a:fillRect/>
          </a:stretch>
        </p:blipFill>
        <p:spPr bwMode="auto">
          <a:xfrm>
            <a:off x="220663" y="209550"/>
            <a:ext cx="963612" cy="1187450"/>
          </a:xfrm>
          <a:prstGeom prst="rect">
            <a:avLst/>
          </a:prstGeom>
          <a:noFill/>
          <a:ln w="9525">
            <a:noFill/>
            <a:miter lim="800000"/>
            <a:headEnd/>
            <a:tailEnd/>
          </a:ln>
        </p:spPr>
      </p:pic>
    </p:spTree>
  </p:cSld>
  <p:clrMapOvr>
    <a:masterClrMapping/>
  </p:clrMapOvr>
  <p:transition spd="slow" advTm="12000">
    <p:comb dir="vert"/>
    <p:sndAc>
      <p:stSnd>
        <p:snd r:embed="rId2" name="ray connif-el manis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4" presetClass="entr" presetSubtype="32"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ox(out)">
                                      <p:cBhvr>
                                        <p:cTn id="24"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218660" y="3339303"/>
            <a:ext cx="5634833" cy="3407422"/>
          </a:xfrm>
          <a:prstGeom prst="rect">
            <a:avLst/>
          </a:prstGeom>
        </p:spPr>
        <p:txBody>
          <a:bodyPr lIns="97868" tIns="48934" rIns="97868" bIns="48934">
            <a:sp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Bef>
                <a:spcPts val="0"/>
              </a:spcBef>
              <a:spcAft>
                <a:spcPts val="0"/>
              </a:spcAft>
              <a:defRPr/>
            </a:pPr>
            <a:r>
              <a:rPr lang="es-ES" sz="43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1">
                      <a:satMod val="175000"/>
                      <a:alpha val="40000"/>
                    </a:schemeClr>
                  </a:glow>
                  <a:outerShdw blurRad="80000" dist="40000" dir="5040000" algn="tl">
                    <a:srgbClr val="000000">
                      <a:alpha val="30000"/>
                    </a:srgbClr>
                  </a:outerShdw>
                </a:effectLst>
                <a:latin typeface="Arial Rounded MT Bold" pitchFamily="34" charset="0"/>
                <a:cs typeface="Aharoni" pitchFamily="2" charset="-79"/>
              </a:rPr>
              <a:t>Jamás te imaginarías lo que esta gente está haciendo en el pantano</a:t>
            </a:r>
          </a:p>
        </p:txBody>
      </p:sp>
      <p:pic>
        <p:nvPicPr>
          <p:cNvPr id="3075" name="Picture 2" descr="E:\formas montar\2cxx0f8.gif"/>
          <p:cNvPicPr>
            <a:picLocks noChangeAspect="1" noChangeArrowheads="1" noCrop="1"/>
          </p:cNvPicPr>
          <p:nvPr/>
        </p:nvPicPr>
        <p:blipFill>
          <a:blip r:embed="rId2"/>
          <a:srcRect/>
          <a:stretch>
            <a:fillRect/>
          </a:stretch>
        </p:blipFill>
        <p:spPr bwMode="auto">
          <a:xfrm>
            <a:off x="-254000" y="6118225"/>
            <a:ext cx="1774825" cy="1514475"/>
          </a:xfrm>
          <a:prstGeom prst="rect">
            <a:avLst/>
          </a:prstGeom>
          <a:noFill/>
          <a:ln w="9525">
            <a:noFill/>
            <a:miter lim="800000"/>
            <a:headEnd/>
            <a:tailEnd/>
          </a:ln>
        </p:spPr>
      </p:pic>
      <p:pic>
        <p:nvPicPr>
          <p:cNvPr id="5" name="Picture 5" descr="Imagen relacionada"/>
          <p:cNvPicPr>
            <a:picLocks noChangeAspect="1" noChangeArrowheads="1"/>
          </p:cNvPicPr>
          <p:nvPr/>
        </p:nvPicPr>
        <p:blipFill>
          <a:blip r:embed="rId3"/>
          <a:srcRect/>
          <a:stretch>
            <a:fillRect/>
          </a:stretch>
        </p:blipFill>
        <p:spPr bwMode="auto">
          <a:xfrm>
            <a:off x="-1" y="0"/>
            <a:ext cx="11269664" cy="7869463"/>
          </a:xfrm>
          <a:prstGeom prst="rect">
            <a:avLst/>
          </a:prstGeom>
          <a:noFill/>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Who-We-Are-Cranberry-Harvest-Desktop.jpg"/>
          <p:cNvPicPr>
            <a:picLocks noChangeAspect="1" noChangeArrowheads="1"/>
          </p:cNvPicPr>
          <p:nvPr/>
        </p:nvPicPr>
        <p:blipFill>
          <a:blip r:embed="rId2"/>
          <a:srcRect/>
          <a:stretch>
            <a:fillRect/>
          </a:stretch>
        </p:blipFill>
        <p:spPr bwMode="auto">
          <a:xfrm>
            <a:off x="-254000" y="0"/>
            <a:ext cx="11591925" cy="7632700"/>
          </a:xfrm>
          <a:prstGeom prst="rect">
            <a:avLst/>
          </a:prstGeom>
          <a:noFill/>
          <a:ln w="9525">
            <a:noFill/>
            <a:miter lim="800000"/>
            <a:headEnd/>
            <a:tailEnd/>
          </a:ln>
        </p:spPr>
      </p:pic>
      <p:grpSp>
        <p:nvGrpSpPr>
          <p:cNvPr id="4099" name="5 Arco de bloque"/>
          <p:cNvGrpSpPr>
            <a:grpSpLocks/>
          </p:cNvGrpSpPr>
          <p:nvPr/>
        </p:nvGrpSpPr>
        <p:grpSpPr bwMode="auto">
          <a:xfrm>
            <a:off x="-23813" y="11180763"/>
            <a:ext cx="11256963" cy="1003300"/>
            <a:chOff x="-12" y="4746"/>
            <a:chExt cx="5753" cy="426"/>
          </a:xfrm>
        </p:grpSpPr>
        <p:pic>
          <p:nvPicPr>
            <p:cNvPr id="4103" name="5 Arco de bloque"/>
            <p:cNvPicPr>
              <a:picLocks noChangeArrowheads="1"/>
            </p:cNvPicPr>
            <p:nvPr/>
          </p:nvPicPr>
          <p:blipFill>
            <a:blip r:embed="rId3"/>
            <a:srcRect/>
            <a:stretch>
              <a:fillRect/>
            </a:stretch>
          </p:blipFill>
          <p:spPr bwMode="auto">
            <a:xfrm>
              <a:off x="-12" y="4746"/>
              <a:ext cx="5753" cy="426"/>
            </a:xfrm>
            <a:prstGeom prst="rect">
              <a:avLst/>
            </a:prstGeom>
            <a:noFill/>
            <a:ln w="9525">
              <a:noFill/>
              <a:miter lim="800000"/>
              <a:headEnd/>
              <a:tailEnd/>
            </a:ln>
          </p:spPr>
        </p:pic>
        <p:sp>
          <p:nvSpPr>
            <p:cNvPr id="4104"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6" name="5 Rectángulo"/>
          <p:cNvSpPr/>
          <p:nvPr/>
        </p:nvSpPr>
        <p:spPr>
          <a:xfrm>
            <a:off x="-223085" y="0"/>
            <a:ext cx="11492748" cy="7632700"/>
          </a:xfrm>
          <a:prstGeom prst="rect">
            <a:avLst/>
          </a:prstGeom>
          <a:blipFill>
            <a:blip r:embed="rId4">
              <a:duotone>
                <a:prstClr val="black"/>
                <a:schemeClr val="accent2">
                  <a:tint val="45000"/>
                  <a:satMod val="400000"/>
                </a:schemeClr>
              </a:duotone>
              <a:lum bright="-18000" contrast="58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2.bp.blogspot.com/-eOV3YGOLM-U/UVxMlZCgltI/AAAAAAAAADE/dSPbjk8J-Ok/s400/cranberry-harvest1.jpg"/>
          <p:cNvPicPr>
            <a:picLocks noChangeAspect="1" noChangeArrowheads="1"/>
          </p:cNvPicPr>
          <p:nvPr/>
        </p:nvPicPr>
        <p:blipFill>
          <a:blip r:embed="rId2"/>
          <a:srcRect/>
          <a:stretch>
            <a:fillRect/>
          </a:stretch>
        </p:blipFill>
        <p:spPr bwMode="auto">
          <a:xfrm>
            <a:off x="0" y="0"/>
            <a:ext cx="11249025"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aldeaviral.com/wp-content/uploads/2017/08/1-25.jpg"/>
          <p:cNvPicPr>
            <a:picLocks noChangeAspect="1" noChangeArrowheads="1"/>
          </p:cNvPicPr>
          <p:nvPr/>
        </p:nvPicPr>
        <p:blipFill>
          <a:blip r:embed="rId2"/>
          <a:srcRect/>
          <a:stretch>
            <a:fillRect/>
          </a:stretch>
        </p:blipFill>
        <p:spPr bwMode="auto">
          <a:xfrm>
            <a:off x="0" y="0"/>
            <a:ext cx="11280775" cy="7632700"/>
          </a:xfrm>
          <a:prstGeom prst="rect">
            <a:avLst/>
          </a:prstGeom>
          <a:noFill/>
          <a:ln w="9525">
            <a:noFill/>
            <a:miter lim="800000"/>
            <a:headEnd/>
            <a:tailEnd/>
          </a:ln>
        </p:spPr>
      </p:pic>
      <p:sp>
        <p:nvSpPr>
          <p:cNvPr id="6147" name="2 Rectángulo"/>
          <p:cNvSpPr>
            <a:spLocks noChangeArrowheads="1"/>
          </p:cNvSpPr>
          <p:nvPr/>
        </p:nvSpPr>
        <p:spPr bwMode="auto">
          <a:xfrm>
            <a:off x="1847850" y="387350"/>
            <a:ext cx="3143250" cy="2678113"/>
          </a:xfrm>
          <a:prstGeom prst="rect">
            <a:avLst/>
          </a:prstGeom>
          <a:noFill/>
          <a:ln w="9525">
            <a:noFill/>
            <a:miter lim="800000"/>
            <a:headEnd/>
            <a:tailEnd/>
          </a:ln>
        </p:spPr>
        <p:txBody>
          <a:bodyPr>
            <a:spAutoFit/>
          </a:bodyPr>
          <a:lstStyle/>
          <a:p>
            <a:pPr algn="ctr"/>
            <a:r>
              <a:rPr lang="es-ES" sz="2400" dirty="0">
                <a:effectLst>
                  <a:glow rad="228600">
                    <a:schemeClr val="accent2">
                      <a:satMod val="175000"/>
                      <a:alpha val="40000"/>
                    </a:schemeClr>
                  </a:glow>
                </a:effectLst>
                <a:latin typeface="Arial Rounded MT Bold" pitchFamily="34" charset="0"/>
                <a:cs typeface="Aharoni" pitchFamily="2" charset="-79"/>
              </a:rPr>
              <a:t>Hace poco en una revista, vi una imagen que me fascinó, el cultivo de arándanos flotantes, realmente es un espectáculo</a:t>
            </a:r>
          </a:p>
        </p:txBody>
      </p:sp>
    </p:spTree>
  </p:cSld>
  <p:clrMapOvr>
    <a:masterClrMapping/>
  </p:clrMapOvr>
  <p:transition spd="slow" advTm="14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aldeaviral.com/wp-content/uploads/2017/08/2-24.jpg"/>
          <p:cNvPicPr>
            <a:picLocks noChangeAspect="1" noChangeArrowheads="1"/>
          </p:cNvPicPr>
          <p:nvPr/>
        </p:nvPicPr>
        <p:blipFill>
          <a:blip r:embed="rId2"/>
          <a:srcRect/>
          <a:stretch>
            <a:fillRect/>
          </a:stretch>
        </p:blipFill>
        <p:spPr bwMode="auto">
          <a:xfrm>
            <a:off x="0" y="0"/>
            <a:ext cx="113966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63261" y="1816086"/>
            <a:ext cx="5820548" cy="5023249"/>
          </a:xfrm>
          <a:prstGeom prst="rect">
            <a:avLst/>
          </a:prstGeom>
        </p:spPr>
        <p:txBody>
          <a:bodyPr lIns="97868" tIns="48934" rIns="97868" bIns="48934">
            <a:sp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Bef>
                <a:spcPts val="0"/>
              </a:spcBef>
              <a:spcAft>
                <a:spcPts val="0"/>
              </a:spcAft>
              <a:defRPr/>
            </a:pPr>
            <a:r>
              <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rial Rounded MT Bold" pitchFamily="34" charset="0"/>
                <a:cs typeface="Aharoni" pitchFamily="2" charset="-79"/>
              </a:rPr>
              <a:t>Probablemente no lo sabes, pero cultivar arándanos es una de las actividades agrícolas más demandantes del mundo. </a:t>
            </a:r>
          </a:p>
          <a:p>
            <a:pPr fontAlgn="auto">
              <a:spcBef>
                <a:spcPts val="0"/>
              </a:spcBef>
              <a:spcAft>
                <a:spcPts val="0"/>
              </a:spcAft>
              <a:defRPr/>
            </a:pPr>
            <a:r>
              <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rial Rounded MT Bold" pitchFamily="34" charset="0"/>
                <a:cs typeface="Aharoni" pitchFamily="2" charset="-79"/>
              </a:rPr>
              <a:t>Llenar apenas una canasta hace que al recolector le duelan la espalda, las rodillas y los brazos. Es muy duro en verdad.</a:t>
            </a:r>
          </a:p>
        </p:txBody>
      </p:sp>
      <p:pic>
        <p:nvPicPr>
          <p:cNvPr id="3" name="Picture 5" descr="Imagen relacionada"/>
          <p:cNvPicPr>
            <a:picLocks noChangeAspect="1" noChangeArrowheads="1"/>
          </p:cNvPicPr>
          <p:nvPr/>
        </p:nvPicPr>
        <p:blipFill>
          <a:blip r:embed="rId2"/>
          <a:srcRect/>
          <a:stretch>
            <a:fillRect/>
          </a:stretch>
        </p:blipFill>
        <p:spPr bwMode="auto">
          <a:xfrm>
            <a:off x="-1" y="0"/>
            <a:ext cx="11269664" cy="7869463"/>
          </a:xfrm>
          <a:prstGeom prst="rect">
            <a:avLst/>
          </a:prstGeom>
          <a:noFill/>
        </p:spPr>
      </p:pic>
    </p:spTree>
  </p:cSld>
  <p:clrMapOvr>
    <a:masterClrMapping/>
  </p:clrMapOvr>
  <p:transition spd="slow" advTm="2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20111024PHOWWW00528.jpg"/>
          <p:cNvPicPr>
            <a:picLocks noChangeAspect="1" noChangeArrowheads="1"/>
          </p:cNvPicPr>
          <p:nvPr/>
        </p:nvPicPr>
        <p:blipFill>
          <a:blip r:embed="rId2"/>
          <a:srcRect/>
          <a:stretch>
            <a:fillRect/>
          </a:stretch>
        </p:blipFill>
        <p:spPr bwMode="auto">
          <a:xfrm>
            <a:off x="0" y="0"/>
            <a:ext cx="11404600" cy="7632700"/>
          </a:xfrm>
          <a:prstGeom prst="rect">
            <a:avLst/>
          </a:prstGeom>
          <a:noFill/>
          <a:ln w="9525">
            <a:noFill/>
            <a:miter lim="800000"/>
            <a:headEnd/>
            <a:tailEnd/>
          </a:ln>
        </p:spPr>
      </p:pic>
      <p:sp>
        <p:nvSpPr>
          <p:cNvPr id="9219" name="2 Subtítulo"/>
          <p:cNvSpPr>
            <a:spLocks noGrp="1"/>
          </p:cNvSpPr>
          <p:nvPr>
            <p:ph type="subTitle" idx="1"/>
          </p:nvPr>
        </p:nvSpPr>
        <p:spPr>
          <a:xfrm>
            <a:off x="1690688" y="4325938"/>
            <a:ext cx="7888287" cy="1949450"/>
          </a:xfrm>
        </p:spPr>
        <p:txBody>
          <a:bodyPr/>
          <a:lstStyle/>
          <a:p>
            <a:endParaRPr lang="es-ES" smtClean="0">
              <a:solidFill>
                <a:srgbClr val="898989"/>
              </a:solidFill>
            </a:endParaRPr>
          </a:p>
        </p:txBody>
      </p:sp>
      <p:sp>
        <p:nvSpPr>
          <p:cNvPr id="6" name="5 Rectángulo"/>
          <p:cNvSpPr/>
          <p:nvPr/>
        </p:nvSpPr>
        <p:spPr>
          <a:xfrm>
            <a:off x="0" y="0"/>
            <a:ext cx="1408113"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1408113" y="0"/>
            <a:ext cx="1409700"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2817813" y="0"/>
            <a:ext cx="1408112"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ectángulo"/>
          <p:cNvSpPr/>
          <p:nvPr/>
        </p:nvSpPr>
        <p:spPr>
          <a:xfrm>
            <a:off x="4225925" y="0"/>
            <a:ext cx="1409700"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a:off x="5634038" y="0"/>
            <a:ext cx="1409700"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ectángulo"/>
          <p:cNvSpPr/>
          <p:nvPr/>
        </p:nvSpPr>
        <p:spPr>
          <a:xfrm>
            <a:off x="7043738" y="0"/>
            <a:ext cx="1408112"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Rectángulo"/>
          <p:cNvSpPr/>
          <p:nvPr/>
        </p:nvSpPr>
        <p:spPr>
          <a:xfrm>
            <a:off x="8451850" y="0"/>
            <a:ext cx="1409700"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Rectángulo"/>
          <p:cNvSpPr/>
          <p:nvPr/>
        </p:nvSpPr>
        <p:spPr>
          <a:xfrm>
            <a:off x="9861550" y="0"/>
            <a:ext cx="1408113" cy="7632700"/>
          </a:xfrm>
          <a:prstGeom prst="rect">
            <a:avLst/>
          </a:prstGeom>
          <a:solidFill>
            <a:srgbClr val="FF000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6059442-Ar-ndanos-maduros-y-rojos-en-una-cosecha-de-ar-ndano-mojado-pantano-inundado-agr-cola-y-la-l-nea-de--Foto-de-archivo.jpg"/>
          <p:cNvPicPr>
            <a:picLocks noChangeAspect="1" noChangeArrowheads="1"/>
          </p:cNvPicPr>
          <p:nvPr/>
        </p:nvPicPr>
        <p:blipFill>
          <a:blip r:embed="rId2"/>
          <a:srcRect/>
          <a:stretch>
            <a:fillRect/>
          </a:stretch>
        </p:blipFill>
        <p:spPr bwMode="auto">
          <a:xfrm>
            <a:off x="0" y="0"/>
            <a:ext cx="113839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CULTIVO DE ARANDANOS"/>
          <p:cNvPicPr>
            <a:picLocks noChangeAspect="1" noChangeArrowheads="1"/>
          </p:cNvPicPr>
          <p:nvPr/>
        </p:nvPicPr>
        <p:blipFill>
          <a:blip r:embed="rId2"/>
          <a:srcRect/>
          <a:stretch>
            <a:fillRect/>
          </a:stretch>
        </p:blipFill>
        <p:spPr bwMode="auto">
          <a:xfrm>
            <a:off x="0" y="0"/>
            <a:ext cx="11476038"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aldeaviral.com/wp-content/uploads/2017/08/5-14.jpg"/>
          <p:cNvPicPr>
            <a:picLocks noChangeAspect="1" noChangeArrowheads="1"/>
          </p:cNvPicPr>
          <p:nvPr/>
        </p:nvPicPr>
        <p:blipFill>
          <a:blip r:embed="rId2"/>
          <a:srcRect/>
          <a:stretch>
            <a:fillRect/>
          </a:stretch>
        </p:blipFill>
        <p:spPr bwMode="auto">
          <a:xfrm>
            <a:off x="-47625" y="0"/>
            <a:ext cx="11317288"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91691" y="1744648"/>
            <a:ext cx="7346962" cy="5262979"/>
          </a:xfrm>
          <a:prstGeom prst="rect">
            <a:avLst/>
          </a:prstGeom>
        </p:spPr>
        <p:txBody>
          <a:bodyPr wrap="square">
            <a:spAutoFit/>
          </a:bodyPr>
          <a:lstStyle/>
          <a:p>
            <a:pPr fontAlgn="auto">
              <a:spcBef>
                <a:spcPts val="0"/>
              </a:spcBef>
              <a:spcAft>
                <a:spcPts val="0"/>
              </a:spcAft>
              <a:defRPr/>
            </a:pPr>
            <a:r>
              <a:rPr lang="es-ES" sz="2400" dirty="0">
                <a:latin typeface="Franklin Gothic Demi Cond" pitchFamily="34" charset="0"/>
                <a:cs typeface="Aharoni" pitchFamily="2" charset="-79"/>
              </a:rPr>
              <a:t>Al parecer la cosecha del arándano se realiza en  octubre y noviembre, en el Norte de Estados Unidos y Canadá, su cultivo también ha estado presente hace más de dos siglos. </a:t>
            </a:r>
          </a:p>
          <a:p>
            <a:pPr fontAlgn="auto">
              <a:spcBef>
                <a:spcPts val="0"/>
              </a:spcBef>
              <a:spcAft>
                <a:spcPts val="0"/>
              </a:spcAft>
              <a:defRPr/>
            </a:pPr>
            <a:endParaRPr lang="es-ES" sz="2400" dirty="0">
              <a:latin typeface="Franklin Gothic Demi Cond" pitchFamily="34" charset="0"/>
              <a:cs typeface="Aharoni" pitchFamily="2" charset="-79"/>
            </a:endParaRPr>
          </a:p>
          <a:p>
            <a:pPr fontAlgn="auto">
              <a:spcBef>
                <a:spcPts val="0"/>
              </a:spcBef>
              <a:spcAft>
                <a:spcPts val="0"/>
              </a:spcAft>
              <a:defRPr/>
            </a:pPr>
            <a:r>
              <a:rPr lang="es-ES" sz="2400" dirty="0">
                <a:latin typeface="Franklin Gothic Demi Cond" pitchFamily="34" charset="0"/>
                <a:cs typeface="Aharoni" pitchFamily="2" charset="-79"/>
              </a:rPr>
              <a:t>Para cosechar los </a:t>
            </a:r>
            <a:r>
              <a:rPr lang="es-ES" sz="2400" dirty="0" err="1">
                <a:latin typeface="Franklin Gothic Demi Cond" pitchFamily="34" charset="0"/>
                <a:cs typeface="Aharoni" pitchFamily="2" charset="-79"/>
              </a:rPr>
              <a:t>arándanos,inundan</a:t>
            </a:r>
            <a:r>
              <a:rPr lang="es-ES" sz="2400" dirty="0">
                <a:latin typeface="Franklin Gothic Demi Cond" pitchFamily="34" charset="0"/>
                <a:cs typeface="Aharoni" pitchFamily="2" charset="-79"/>
              </a:rPr>
              <a:t> los campos con agua durante una noche entera antes de ser recolectados. Al día siguiente, los agricultores se meten en el agua y sacuden las matas de arándanos para que el fruto se suelte y luego con unas cintas de caucho los agrupan, como se ve en la foto de arriba.</a:t>
            </a:r>
            <a:br>
              <a:rPr lang="es-ES" sz="2400" dirty="0">
                <a:latin typeface="Franklin Gothic Demi Cond" pitchFamily="34" charset="0"/>
                <a:cs typeface="Aharoni" pitchFamily="2" charset="-79"/>
              </a:rPr>
            </a:br>
            <a:r>
              <a:rPr lang="es-ES" sz="2400" dirty="0">
                <a:latin typeface="Franklin Gothic Demi Cond" pitchFamily="34" charset="0"/>
                <a:cs typeface="Aharoni" pitchFamily="2" charset="-79"/>
              </a:rPr>
              <a:t/>
            </a:r>
            <a:br>
              <a:rPr lang="es-ES" sz="2400" dirty="0">
                <a:latin typeface="Franklin Gothic Demi Cond" pitchFamily="34" charset="0"/>
                <a:cs typeface="Aharoni" pitchFamily="2" charset="-79"/>
              </a:rPr>
            </a:br>
            <a:r>
              <a:rPr lang="es-ES" sz="2400" dirty="0">
                <a:latin typeface="Franklin Gothic Demi Cond" pitchFamily="34" charset="0"/>
                <a:cs typeface="Aharoni" pitchFamily="2" charset="-79"/>
              </a:rPr>
              <a:t>Los frutos se arrastran con el caucho hacia un tubo que los absorbe hacia dentro de un camión y luego solamente queda darle uso al fruto.</a:t>
            </a:r>
            <a:endParaRPr lang="es-ES" sz="2400"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254000" y="6118225"/>
            <a:ext cx="1774825" cy="1514475"/>
          </a:xfrm>
          <a:prstGeom prst="rect">
            <a:avLst/>
          </a:prstGeom>
          <a:noFill/>
          <a:ln w="9525">
            <a:noFill/>
            <a:miter lim="800000"/>
            <a:headEnd/>
            <a:tailEnd/>
          </a:ln>
        </p:spPr>
      </p:pic>
      <p:pic>
        <p:nvPicPr>
          <p:cNvPr id="4" name="Picture 5" descr="Imagen relacionada"/>
          <p:cNvPicPr>
            <a:picLocks noChangeAspect="1" noChangeArrowheads="1"/>
          </p:cNvPicPr>
          <p:nvPr/>
        </p:nvPicPr>
        <p:blipFill>
          <a:blip r:embed="rId3"/>
          <a:srcRect/>
          <a:stretch>
            <a:fillRect/>
          </a:stretch>
        </p:blipFill>
        <p:spPr bwMode="auto">
          <a:xfrm>
            <a:off x="0" y="0"/>
            <a:ext cx="11269664" cy="7869463"/>
          </a:xfrm>
          <a:prstGeom prst="rect">
            <a:avLst/>
          </a:prstGeom>
          <a:noFill/>
        </p:spPr>
      </p:pic>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Ocean-Spray2.png"/>
          <p:cNvPicPr>
            <a:picLocks noChangeAspect="1" noChangeArrowheads="1"/>
          </p:cNvPicPr>
          <p:nvPr/>
        </p:nvPicPr>
        <p:blipFill>
          <a:blip r:embed="rId2"/>
          <a:srcRect/>
          <a:stretch>
            <a:fillRect/>
          </a:stretch>
        </p:blipFill>
        <p:spPr bwMode="auto">
          <a:xfrm>
            <a:off x="0" y="0"/>
            <a:ext cx="11476038" cy="7632700"/>
          </a:xfrm>
          <a:prstGeom prst="rect">
            <a:avLst/>
          </a:prstGeom>
          <a:noFill/>
          <a:ln w="9525">
            <a:noFill/>
            <a:miter lim="800000"/>
            <a:headEnd/>
            <a:tailEnd/>
          </a:ln>
        </p:spPr>
      </p:pic>
      <p:sp>
        <p:nvSpPr>
          <p:cNvPr id="5" name="4 Marco"/>
          <p:cNvSpPr/>
          <p:nvPr/>
        </p:nvSpPr>
        <p:spPr>
          <a:xfrm>
            <a:off x="0" y="0"/>
            <a:ext cx="11269663" cy="1192213"/>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
        <p:nvSpPr>
          <p:cNvPr id="6" name="5 Marco"/>
          <p:cNvSpPr/>
          <p:nvPr/>
        </p:nvSpPr>
        <p:spPr>
          <a:xfrm>
            <a:off x="0" y="1271588"/>
            <a:ext cx="11269663" cy="1193800"/>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
        <p:nvSpPr>
          <p:cNvPr id="7" name="6 Marco"/>
          <p:cNvSpPr/>
          <p:nvPr/>
        </p:nvSpPr>
        <p:spPr>
          <a:xfrm>
            <a:off x="0" y="2544763"/>
            <a:ext cx="11269663" cy="1192212"/>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0" y="3895725"/>
            <a:ext cx="11269663" cy="1192213"/>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
        <p:nvSpPr>
          <p:cNvPr id="9" name="8 Marco"/>
          <p:cNvSpPr/>
          <p:nvPr/>
        </p:nvSpPr>
        <p:spPr>
          <a:xfrm>
            <a:off x="0" y="5167313"/>
            <a:ext cx="11269663" cy="1193800"/>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0" y="6440488"/>
            <a:ext cx="11269663" cy="1192212"/>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n relacionada"/>
          <p:cNvPicPr>
            <a:picLocks noChangeAspect="1" noChangeArrowheads="1"/>
          </p:cNvPicPr>
          <p:nvPr/>
        </p:nvPicPr>
        <p:blipFill>
          <a:blip r:embed="rId2"/>
          <a:srcRect/>
          <a:stretch>
            <a:fillRect/>
          </a:stretch>
        </p:blipFill>
        <p:spPr bwMode="auto">
          <a:xfrm>
            <a:off x="0" y="0"/>
            <a:ext cx="114474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2.bp.blogspot.com/-X_JuDZl_5LA/UVxMraCWAKI/AAAAAAAAADM/dYQcSj6FGQ4/s400/PA170369.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16387" name="2 Rectángulo"/>
          <p:cNvSpPr>
            <a:spLocks noChangeArrowheads="1"/>
          </p:cNvSpPr>
          <p:nvPr/>
        </p:nvSpPr>
        <p:spPr bwMode="auto">
          <a:xfrm>
            <a:off x="342900" y="476250"/>
            <a:ext cx="8578079" cy="929820"/>
          </a:xfrm>
          <a:prstGeom prst="rect">
            <a:avLst/>
          </a:prstGeom>
          <a:noFill/>
          <a:ln w="9525">
            <a:noFill/>
            <a:miter lim="800000"/>
            <a:headEnd/>
            <a:tailEnd/>
          </a:ln>
        </p:spPr>
        <p:txBody>
          <a:bodyPr wrap="square" lIns="97868" tIns="48934" rIns="97868" bIns="48934">
            <a:spAutoFit/>
          </a:bodyPr>
          <a:lstStyle/>
          <a:p>
            <a:r>
              <a:rPr lang="es-ES" b="1" dirty="0">
                <a:latin typeface="Arial Black" pitchFamily="34" charset="0"/>
                <a:cs typeface="Aharoni" pitchFamily="2" charset="-79"/>
              </a:rPr>
              <a:t>Me ha fascinado precisamente porque no es un tipo de cultivo habitual en España </a:t>
            </a:r>
            <a:r>
              <a:rPr lang="es-ES" b="1" dirty="0" smtClean="0">
                <a:latin typeface="Arial Black" pitchFamily="34" charset="0"/>
                <a:cs typeface="Aharoni" pitchFamily="2" charset="-79"/>
              </a:rPr>
              <a:t>me </a:t>
            </a:r>
            <a:r>
              <a:rPr lang="es-ES" b="1" dirty="0">
                <a:latin typeface="Arial Black" pitchFamily="34" charset="0"/>
                <a:cs typeface="Aharoni" pitchFamily="2" charset="-79"/>
              </a:rPr>
              <a:t>ha llamado mucho la atención,</a:t>
            </a:r>
          </a:p>
          <a:p>
            <a:r>
              <a:rPr lang="es-ES" b="1" dirty="0">
                <a:latin typeface="Arial Black" pitchFamily="34" charset="0"/>
                <a:cs typeface="Aharoni" pitchFamily="2" charset="-79"/>
              </a:rPr>
              <a:t> ¿A vosotros no?</a:t>
            </a:r>
          </a:p>
        </p:txBody>
      </p:sp>
    </p:spTree>
  </p:cSld>
  <p:clrMapOvr>
    <a:masterClrMapping/>
  </p:clrMapOvr>
  <p:transition spd="slow" advTm="13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n relacionada"/>
          <p:cNvPicPr>
            <a:picLocks noChangeAspect="1" noChangeArrowheads="1"/>
          </p:cNvPicPr>
          <p:nvPr/>
        </p:nvPicPr>
        <p:blipFill>
          <a:blip r:embed="rId2"/>
          <a:srcRect/>
          <a:stretch>
            <a:fillRect/>
          </a:stretch>
        </p:blipFill>
        <p:spPr bwMode="auto">
          <a:xfrm>
            <a:off x="-223084" y="-151091"/>
            <a:ext cx="11975642" cy="8110845"/>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47843" y="1749146"/>
            <a:ext cx="7140026" cy="5177137"/>
          </a:xfrm>
          <a:prstGeom prst="rect">
            <a:avLst/>
          </a:prstGeom>
        </p:spPr>
        <p:txBody>
          <a:bodyPr lIns="97868" tIns="48934" rIns="97868" bIns="48934">
            <a:sp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Bef>
                <a:spcPts val="0"/>
              </a:spcBef>
              <a:spcAft>
                <a:spcPts val="0"/>
              </a:spcAft>
              <a:defRPr/>
            </a:pPr>
            <a:r>
              <a:rPr lang="es-ES" sz="2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haroni" pitchFamily="2" charset="-79"/>
                <a:cs typeface="Aharoni" pitchFamily="2" charset="-79"/>
              </a:rPr>
              <a:t>En la provincia de Columbia Británica (</a:t>
            </a:r>
            <a:r>
              <a:rPr lang="es-ES" sz="2600" b="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haroni" pitchFamily="2" charset="-79"/>
                <a:cs typeface="Aharoni" pitchFamily="2" charset="-79"/>
              </a:rPr>
              <a:t>Canada</a:t>
            </a:r>
            <a:r>
              <a:rPr lang="es-ES" sz="2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haroni" pitchFamily="2" charset="-79"/>
                <a:cs typeface="Aharoni" pitchFamily="2" charset="-79"/>
              </a:rPr>
              <a:t>) las condiciones de cultivo par el arándano rojo han sido excelentes este año: la buena polinización y fructificación y un verano extraordinario han dado lugar a frutos de mayor tamaño de lo habitual. La cosecha "en seco" ya está en marcha, una cosecha en la que no se anegan los campos para obtener los arándanos para el mercado fresco. Estos arándanos rojos son los que se encuentran en los establecimientos por esta época del año.</a:t>
            </a:r>
            <a:r>
              <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cs typeface="+mn-cs"/>
              </a:rPr>
              <a:t/>
            </a:r>
            <a:br>
              <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cs typeface="+mn-cs"/>
              </a:rPr>
            </a:b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cs typeface="+mn-cs"/>
            </a:endParaRPr>
          </a:p>
        </p:txBody>
      </p:sp>
      <p:pic>
        <p:nvPicPr>
          <p:cNvPr id="18435" name="Picture 2" descr="E:\formas montar\2cxx0f8.gif"/>
          <p:cNvPicPr>
            <a:picLocks noChangeAspect="1" noChangeArrowheads="1" noCrop="1"/>
          </p:cNvPicPr>
          <p:nvPr/>
        </p:nvPicPr>
        <p:blipFill>
          <a:blip r:embed="rId3"/>
          <a:srcRect/>
          <a:stretch>
            <a:fillRect/>
          </a:stretch>
        </p:blipFill>
        <p:spPr bwMode="auto">
          <a:xfrm>
            <a:off x="-254000" y="6118225"/>
            <a:ext cx="1774825" cy="1514475"/>
          </a:xfrm>
          <a:prstGeom prst="rect">
            <a:avLst/>
          </a:prstGeom>
          <a:noFill/>
          <a:ln w="9525">
            <a:noFill/>
            <a:miter lim="800000"/>
            <a:headEnd/>
            <a:tailEnd/>
          </a:ln>
        </p:spPr>
      </p:pic>
      <p:pic>
        <p:nvPicPr>
          <p:cNvPr id="4" name="Picture 5" descr="Imagen relacionada"/>
          <p:cNvPicPr>
            <a:picLocks noChangeAspect="1" noChangeArrowheads="1"/>
          </p:cNvPicPr>
          <p:nvPr/>
        </p:nvPicPr>
        <p:blipFill>
          <a:blip r:embed="rId4"/>
          <a:srcRect/>
          <a:stretch>
            <a:fillRect/>
          </a:stretch>
        </p:blipFill>
        <p:spPr bwMode="auto">
          <a:xfrm>
            <a:off x="-1" y="0"/>
            <a:ext cx="11269664" cy="7869463"/>
          </a:xfrm>
          <a:prstGeom prst="rect">
            <a:avLst/>
          </a:prstGeom>
          <a:noFill/>
        </p:spPr>
      </p:pic>
    </p:spTree>
  </p:cSld>
  <p:clrMapOvr>
    <a:masterClrMapping/>
  </p:clrMapOvr>
  <p:transition spd="slow" advTm="40000">
    <p:comb dir="vert"/>
    <p:sndAc>
      <p:stSnd>
        <p:snd r:embed="rId2" name="04 - sibon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aldeaviral.com/wp-content/uploads/2017/08/3-16.jpg"/>
          <p:cNvPicPr>
            <a:picLocks noChangeAspect="1" noChangeArrowheads="1"/>
          </p:cNvPicPr>
          <p:nvPr/>
        </p:nvPicPr>
        <p:blipFill>
          <a:blip r:embed="rId2"/>
          <a:srcRect/>
          <a:stretch>
            <a:fillRect/>
          </a:stretch>
        </p:blipFill>
        <p:spPr bwMode="auto">
          <a:xfrm>
            <a:off x="-47625" y="0"/>
            <a:ext cx="11317288" cy="7632700"/>
          </a:xfrm>
          <a:prstGeom prst="rect">
            <a:avLst/>
          </a:prstGeom>
          <a:noFill/>
          <a:ln w="9525">
            <a:noFill/>
            <a:miter lim="800000"/>
            <a:headEnd/>
            <a:tailEnd/>
          </a:ln>
        </p:spPr>
      </p:pic>
      <p:sp>
        <p:nvSpPr>
          <p:cNvPr id="7" name="6 Conector"/>
          <p:cNvSpPr/>
          <p:nvPr/>
        </p:nvSpPr>
        <p:spPr>
          <a:xfrm>
            <a:off x="0" y="0"/>
            <a:ext cx="4919663"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onector"/>
          <p:cNvSpPr/>
          <p:nvPr/>
        </p:nvSpPr>
        <p:spPr>
          <a:xfrm>
            <a:off x="6778625" y="0"/>
            <a:ext cx="4491038"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onector"/>
          <p:cNvSpPr/>
          <p:nvPr/>
        </p:nvSpPr>
        <p:spPr>
          <a:xfrm>
            <a:off x="3133725" y="0"/>
            <a:ext cx="5207000"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linds(horizontal)">
                                      <p:cBhvr>
                                        <p:cTn id="16"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srcRect/>
          <a:stretch>
            <a:fillRect/>
          </a:stretch>
        </p:blipFill>
        <p:spPr bwMode="auto">
          <a:xfrm>
            <a:off x="-294523" y="-255616"/>
            <a:ext cx="11647079" cy="7888316"/>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77377" y="1958962"/>
            <a:ext cx="7572428" cy="4900138"/>
          </a:xfrm>
          <a:prstGeom prst="rect">
            <a:avLst/>
          </a:prstGeom>
        </p:spPr>
        <p:txBody>
          <a:bodyPr lIns="97868" tIns="48934" rIns="97868" bIns="48934">
            <a:sp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Bef>
                <a:spcPts val="0"/>
              </a:spcBef>
              <a:spcAft>
                <a:spcPts val="0"/>
              </a:spcAft>
              <a:defRPr/>
            </a:pPr>
            <a:r>
              <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haroni" pitchFamily="2" charset="-79"/>
                <a:cs typeface="Aharoni" pitchFamily="2" charset="-79"/>
              </a:rPr>
              <a:t>A los agricultores les encanta esta época, es la culminación de un año de duro trabajo y ciertamente es el momento de ver el fruto de su trabajo de la forma más atractiva para la vista. La mayoría de los arándanos rojos de esta provincia se cosechan para el mercado de los productos procesados (como arándanos rojos desecados edulcorados), que se lleva a cabo mediante la inundación de los campos para obtener el cultivo. Para obtener la enorme producción de 43 millones de kilos, se precisa una minuciosa coordinación con las estaciones de recepción durante un periodo de al menos dos meses.</a:t>
            </a:r>
          </a:p>
        </p:txBody>
      </p:sp>
      <p:pic>
        <p:nvPicPr>
          <p:cNvPr id="22531" name="Picture 2" descr="E:\formas montar\2cxx0f8.gif"/>
          <p:cNvPicPr>
            <a:picLocks noChangeAspect="1" noChangeArrowheads="1" noCrop="1"/>
          </p:cNvPicPr>
          <p:nvPr/>
        </p:nvPicPr>
        <p:blipFill>
          <a:blip r:embed="rId2"/>
          <a:srcRect/>
          <a:stretch>
            <a:fillRect/>
          </a:stretch>
        </p:blipFill>
        <p:spPr bwMode="auto">
          <a:xfrm>
            <a:off x="-254000" y="6118225"/>
            <a:ext cx="1774825" cy="1514475"/>
          </a:xfrm>
          <a:prstGeom prst="rect">
            <a:avLst/>
          </a:prstGeom>
          <a:noFill/>
          <a:ln w="9525">
            <a:noFill/>
            <a:miter lim="800000"/>
            <a:headEnd/>
            <a:tailEnd/>
          </a:ln>
        </p:spPr>
      </p:pic>
      <p:pic>
        <p:nvPicPr>
          <p:cNvPr id="4" name="Picture 5" descr="Imagen relacionada"/>
          <p:cNvPicPr>
            <a:picLocks noChangeAspect="1" noChangeArrowheads="1"/>
          </p:cNvPicPr>
          <p:nvPr/>
        </p:nvPicPr>
        <p:blipFill>
          <a:blip r:embed="rId3"/>
          <a:srcRect/>
          <a:stretch>
            <a:fillRect/>
          </a:stretch>
        </p:blipFill>
        <p:spPr bwMode="auto">
          <a:xfrm>
            <a:off x="-1" y="0"/>
            <a:ext cx="11269664" cy="7869463"/>
          </a:xfrm>
          <a:prstGeom prst="rect">
            <a:avLst/>
          </a:prstGeom>
          <a:noFill/>
        </p:spPr>
      </p:pic>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16059442-Ar-ndanos-maduros-y-rojos-en-una-cosecha-de-ar-ndano-mojado-pantano-inundado-agr-cola-y-la-l-nea-de--Foto-de-archivo.jpg"/>
          <p:cNvPicPr>
            <a:picLocks noChangeAspect="1" noChangeArrowheads="1"/>
          </p:cNvPicPr>
          <p:nvPr/>
        </p:nvPicPr>
        <p:blipFill>
          <a:blip r:embed="rId2"/>
          <a:srcRect/>
          <a:stretch>
            <a:fillRect/>
          </a:stretch>
        </p:blipFill>
        <p:spPr bwMode="auto">
          <a:xfrm>
            <a:off x="0" y="0"/>
            <a:ext cx="11496675"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cultivo de arandanos en el pantano"/>
          <p:cNvPicPr>
            <a:picLocks noChangeAspect="1" noChangeArrowheads="1"/>
          </p:cNvPicPr>
          <p:nvPr/>
        </p:nvPicPr>
        <p:blipFill>
          <a:blip r:embed="rId2"/>
          <a:srcRect/>
          <a:stretch>
            <a:fillRect/>
          </a:stretch>
        </p:blipFill>
        <p:spPr bwMode="auto">
          <a:xfrm>
            <a:off x="0" y="0"/>
            <a:ext cx="11249025"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Users\Jose Luis\Desktop\209.jpg"/>
          <p:cNvPicPr>
            <a:picLocks noChangeAspect="1" noChangeArrowheads="1"/>
          </p:cNvPicPr>
          <p:nvPr/>
        </p:nvPicPr>
        <p:blipFill>
          <a:blip r:embed="rId2"/>
          <a:srcRect t="35025" r="48251" b="7882"/>
          <a:stretch>
            <a:fillRect/>
          </a:stretch>
        </p:blipFill>
        <p:spPr bwMode="auto">
          <a:xfrm>
            <a:off x="0" y="-24819"/>
            <a:ext cx="11269663" cy="7657519"/>
          </a:xfrm>
          <a:prstGeom prst="rect">
            <a:avLst/>
          </a:prstGeom>
          <a:noFill/>
          <a:ln w="9525">
            <a:noFill/>
            <a:miter lim="800000"/>
            <a:headEnd/>
            <a:tailEnd/>
          </a:ln>
        </p:spPr>
      </p:pic>
      <p:sp>
        <p:nvSpPr>
          <p:cNvPr id="5" name="4 Rombo"/>
          <p:cNvSpPr/>
          <p:nvPr/>
        </p:nvSpPr>
        <p:spPr>
          <a:xfrm>
            <a:off x="3433763" y="1662113"/>
            <a:ext cx="4578350" cy="4379912"/>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6" name="5 Triángulo isósceles"/>
          <p:cNvSpPr/>
          <p:nvPr/>
        </p:nvSpPr>
        <p:spPr>
          <a:xfrm rot="18679224">
            <a:off x="2424112" y="938213"/>
            <a:ext cx="2665413" cy="2249488"/>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7" name="6 Triángulo isósceles"/>
          <p:cNvSpPr/>
          <p:nvPr/>
        </p:nvSpPr>
        <p:spPr>
          <a:xfrm rot="2863384">
            <a:off x="6304756" y="935832"/>
            <a:ext cx="2663825" cy="2249488"/>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8" name="7 Triángulo isósceles"/>
          <p:cNvSpPr/>
          <p:nvPr/>
        </p:nvSpPr>
        <p:spPr>
          <a:xfrm rot="13603833">
            <a:off x="2282031" y="4375944"/>
            <a:ext cx="2678113" cy="2320925"/>
          </a:xfrm>
          <a:prstGeom prst="triangle">
            <a:avLst>
              <a:gd name="adj" fmla="val 45812"/>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9" name="8 Triángulo isósceles"/>
          <p:cNvSpPr/>
          <p:nvPr/>
        </p:nvSpPr>
        <p:spPr>
          <a:xfrm rot="7995235">
            <a:off x="6220618" y="4437857"/>
            <a:ext cx="2665413" cy="2247900"/>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0" name="9 Triángulo isósceles"/>
          <p:cNvSpPr/>
          <p:nvPr/>
        </p:nvSpPr>
        <p:spPr>
          <a:xfrm rot="2648549">
            <a:off x="6800850" y="641350"/>
            <a:ext cx="2951163" cy="2032000"/>
          </a:xfrm>
          <a:prstGeom prst="triangle">
            <a:avLst>
              <a:gd name="adj" fmla="val 45812"/>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1" name="10 Triángulo isósceles"/>
          <p:cNvSpPr/>
          <p:nvPr/>
        </p:nvSpPr>
        <p:spPr>
          <a:xfrm rot="2863384">
            <a:off x="7547769" y="192881"/>
            <a:ext cx="2663826" cy="2249487"/>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2" name="11 Triángulo isósceles"/>
          <p:cNvSpPr/>
          <p:nvPr/>
        </p:nvSpPr>
        <p:spPr>
          <a:xfrm rot="18679224">
            <a:off x="1806576" y="539750"/>
            <a:ext cx="2667000" cy="2251075"/>
          </a:xfrm>
          <a:prstGeom prst="triangle">
            <a:avLst>
              <a:gd name="adj" fmla="val 45812"/>
            </a:avLst>
          </a:prstGeom>
          <a:blipFill>
            <a:blip r:embed="rId7"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3" name="12 Triángulo isósceles"/>
          <p:cNvSpPr/>
          <p:nvPr/>
        </p:nvSpPr>
        <p:spPr>
          <a:xfrm rot="18679224">
            <a:off x="1103312" y="142875"/>
            <a:ext cx="2665413" cy="2249488"/>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4" name="13 Triángulo isósceles"/>
          <p:cNvSpPr/>
          <p:nvPr/>
        </p:nvSpPr>
        <p:spPr>
          <a:xfrm rot="13603833">
            <a:off x="1843088" y="4660900"/>
            <a:ext cx="2676525" cy="2320925"/>
          </a:xfrm>
          <a:prstGeom prst="triangle">
            <a:avLst>
              <a:gd name="adj" fmla="val 45812"/>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5" name="14 Triángulo isósceles"/>
          <p:cNvSpPr/>
          <p:nvPr/>
        </p:nvSpPr>
        <p:spPr>
          <a:xfrm rot="13603833">
            <a:off x="1227138" y="5137150"/>
            <a:ext cx="2676525" cy="2320925"/>
          </a:xfrm>
          <a:prstGeom prst="triangle">
            <a:avLst>
              <a:gd name="adj" fmla="val 45812"/>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6" name="15 Triángulo isósceles"/>
          <p:cNvSpPr/>
          <p:nvPr/>
        </p:nvSpPr>
        <p:spPr>
          <a:xfrm rot="7995235">
            <a:off x="6748463" y="4829175"/>
            <a:ext cx="2667000" cy="2247900"/>
          </a:xfrm>
          <a:prstGeom prst="triangle">
            <a:avLst>
              <a:gd name="adj" fmla="val 45812"/>
            </a:avLst>
          </a:prstGeom>
          <a:blipFill>
            <a:blip r:embed="rId8"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7" name="16 Triángulo isósceles"/>
          <p:cNvSpPr/>
          <p:nvPr/>
        </p:nvSpPr>
        <p:spPr>
          <a:xfrm rot="7995235">
            <a:off x="7452519" y="5306219"/>
            <a:ext cx="2665412" cy="2247900"/>
          </a:xfrm>
          <a:prstGeom prst="triangle">
            <a:avLst>
              <a:gd name="adj" fmla="val 45812"/>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8" name="17 Rombo"/>
          <p:cNvSpPr/>
          <p:nvPr/>
        </p:nvSpPr>
        <p:spPr>
          <a:xfrm>
            <a:off x="3873500" y="2146300"/>
            <a:ext cx="3709988" cy="3263900"/>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19" name="18 Rombo"/>
          <p:cNvSpPr/>
          <p:nvPr/>
        </p:nvSpPr>
        <p:spPr>
          <a:xfrm>
            <a:off x="4138613" y="2624138"/>
            <a:ext cx="3168650" cy="2622550"/>
          </a:xfrm>
          <a:prstGeom prst="diamond">
            <a:avLst/>
          </a:prstGeom>
          <a:blipFill>
            <a:blip r:embed="rId9"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16"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in)">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06137" y="2959094"/>
            <a:ext cx="5634833" cy="3545921"/>
          </a:xfrm>
          <a:prstGeom prst="rect">
            <a:avLst/>
          </a:prstGeom>
        </p:spPr>
        <p:txBody>
          <a:bodyPr lIns="97868" tIns="48934" rIns="97868" bIns="48934">
            <a:sp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Bef>
                <a:spcPts val="0"/>
              </a:spcBef>
              <a:spcAft>
                <a:spcPts val="0"/>
              </a:spcAft>
              <a:defRPr/>
            </a:pPr>
            <a:r>
              <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5">
                      <a:satMod val="175000"/>
                      <a:alpha val="40000"/>
                    </a:schemeClr>
                  </a:glow>
                  <a:outerShdw blurRad="80000" dist="40000" dir="5040000" algn="tl">
                    <a:srgbClr val="000000">
                      <a:alpha val="30000"/>
                    </a:srgbClr>
                  </a:outerShdw>
                </a:effectLst>
                <a:latin typeface="Aharoni" pitchFamily="2" charset="-79"/>
                <a:cs typeface="Aharoni" pitchFamily="2" charset="-79"/>
              </a:rPr>
              <a:t>¿Cómo es entonces que los supermercados están llenos de esta deliciosa fruta? Además, viene en todas las presentaciones posibles, jugo, conserva, incluso fresca.</a:t>
            </a:r>
          </a:p>
        </p:txBody>
      </p:sp>
      <p:pic>
        <p:nvPicPr>
          <p:cNvPr id="26627" name="Picture 2" descr="E:\formas montar\2cxx0f8.gif"/>
          <p:cNvPicPr>
            <a:picLocks noChangeAspect="1" noChangeArrowheads="1" noCrop="1"/>
          </p:cNvPicPr>
          <p:nvPr/>
        </p:nvPicPr>
        <p:blipFill>
          <a:blip r:embed="rId2"/>
          <a:srcRect/>
          <a:stretch>
            <a:fillRect/>
          </a:stretch>
        </p:blipFill>
        <p:spPr bwMode="auto">
          <a:xfrm>
            <a:off x="-254000" y="6118225"/>
            <a:ext cx="1774825" cy="1514475"/>
          </a:xfrm>
          <a:prstGeom prst="rect">
            <a:avLst/>
          </a:prstGeom>
          <a:noFill/>
          <a:ln w="9525">
            <a:noFill/>
            <a:miter lim="800000"/>
            <a:headEnd/>
            <a:tailEnd/>
          </a:ln>
        </p:spPr>
      </p:pic>
      <p:pic>
        <p:nvPicPr>
          <p:cNvPr id="4" name="Picture 5" descr="Imagen relacionada"/>
          <p:cNvPicPr>
            <a:picLocks noChangeAspect="1" noChangeArrowheads="1"/>
          </p:cNvPicPr>
          <p:nvPr/>
        </p:nvPicPr>
        <p:blipFill>
          <a:blip r:embed="rId3"/>
          <a:srcRect/>
          <a:stretch>
            <a:fillRect/>
          </a:stretch>
        </p:blipFill>
        <p:spPr bwMode="auto">
          <a:xfrm>
            <a:off x="-1" y="0"/>
            <a:ext cx="11269664" cy="7869463"/>
          </a:xfrm>
          <a:prstGeom prst="rect">
            <a:avLst/>
          </a:prstGeom>
          <a:noFill/>
        </p:spPr>
      </p:pic>
    </p:spTree>
  </p:cSld>
  <p:clrMapOvr>
    <a:masterClrMapping/>
  </p:clrMapOvr>
  <p:transition spd="slow" advTm="2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181330899.jpg"/>
          <p:cNvPicPr>
            <a:picLocks noChangeAspect="1" noChangeArrowheads="1"/>
          </p:cNvPicPr>
          <p:nvPr/>
        </p:nvPicPr>
        <p:blipFill>
          <a:blip r:embed="rId2"/>
          <a:srcRect/>
          <a:stretch>
            <a:fillRect/>
          </a:stretch>
        </p:blipFill>
        <p:spPr bwMode="auto">
          <a:xfrm>
            <a:off x="0" y="0"/>
            <a:ext cx="11328400" cy="7632700"/>
          </a:xfrm>
          <a:prstGeom prst="rect">
            <a:avLst/>
          </a:prstGeom>
          <a:noFill/>
          <a:ln w="9525">
            <a:noFill/>
            <a:miter lim="800000"/>
            <a:headEnd/>
            <a:tailEnd/>
          </a:ln>
        </p:spPr>
      </p:pic>
      <p:sp>
        <p:nvSpPr>
          <p:cNvPr id="27651" name="2 Rectángulo"/>
          <p:cNvSpPr>
            <a:spLocks noChangeArrowheads="1"/>
          </p:cNvSpPr>
          <p:nvPr/>
        </p:nvSpPr>
        <p:spPr bwMode="auto">
          <a:xfrm>
            <a:off x="8063723" y="4244978"/>
            <a:ext cx="2920188" cy="2862322"/>
          </a:xfrm>
          <a:prstGeom prst="rect">
            <a:avLst/>
          </a:prstGeom>
          <a:noFill/>
          <a:ln w="9525">
            <a:noFill/>
            <a:miter lim="800000"/>
            <a:headEnd/>
            <a:tailEnd/>
          </a:ln>
        </p:spPr>
        <p:txBody>
          <a:bodyPr wrap="square">
            <a:spAutoFit/>
          </a:bodyPr>
          <a:lstStyle/>
          <a:p>
            <a:pPr algn="r"/>
            <a:r>
              <a:rPr lang="es-ES" sz="2000" b="1" dirty="0">
                <a:latin typeface="Aharoni" pitchFamily="2" charset="-79"/>
                <a:cs typeface="Aharoni" pitchFamily="2" charset="-79"/>
              </a:rPr>
              <a:t>La verdad es que las variedades más comunes de arándanos se hacen con máquinas y un proceso que es tan inusual que será mejor describírtelo en detalle.</a:t>
            </a:r>
          </a:p>
        </p:txBody>
      </p:sp>
    </p:spTree>
  </p:cSld>
  <p:clrMapOvr>
    <a:masterClrMapping/>
  </p:clrMapOvr>
  <p:transition spd="slow" advTm="15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aldeaviral.com/wp-content/uploads/2017/08/6-13.jpg"/>
          <p:cNvPicPr>
            <a:picLocks noChangeAspect="1" noChangeArrowheads="1"/>
          </p:cNvPicPr>
          <p:nvPr/>
        </p:nvPicPr>
        <p:blipFill>
          <a:blip r:embed="rId2"/>
          <a:srcRect/>
          <a:stretch>
            <a:fillRect/>
          </a:stretch>
        </p:blipFill>
        <p:spPr bwMode="auto">
          <a:xfrm>
            <a:off x="0" y="0"/>
            <a:ext cx="11355388"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Imagen relacionada"/>
          <p:cNvPicPr>
            <a:picLocks noChangeAspect="1" noChangeArrowheads="1"/>
          </p:cNvPicPr>
          <p:nvPr/>
        </p:nvPicPr>
        <p:blipFill>
          <a:blip r:embed="rId2"/>
          <a:srcRect/>
          <a:stretch>
            <a:fillRect/>
          </a:stretch>
        </p:blipFill>
        <p:spPr bwMode="auto">
          <a:xfrm>
            <a:off x="0" y="0"/>
            <a:ext cx="11277600" cy="7632700"/>
          </a:xfrm>
          <a:prstGeom prst="rect">
            <a:avLst/>
          </a:prstGeom>
          <a:noFill/>
          <a:ln w="9525">
            <a:noFill/>
            <a:miter lim="800000"/>
            <a:headEnd/>
            <a:tailEnd/>
          </a:ln>
        </p:spPr>
      </p:pic>
      <p:sp>
        <p:nvSpPr>
          <p:cNvPr id="4" name="3 Elipse"/>
          <p:cNvSpPr/>
          <p:nvPr/>
        </p:nvSpPr>
        <p:spPr>
          <a:xfrm>
            <a:off x="5810250" y="317500"/>
            <a:ext cx="2378075" cy="2227263"/>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5" name="4 Elipse"/>
          <p:cNvSpPr/>
          <p:nvPr/>
        </p:nvSpPr>
        <p:spPr>
          <a:xfrm>
            <a:off x="487363" y="2614613"/>
            <a:ext cx="2376487" cy="2227262"/>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6" name="5 Elipse"/>
          <p:cNvSpPr/>
          <p:nvPr/>
        </p:nvSpPr>
        <p:spPr>
          <a:xfrm>
            <a:off x="528638" y="5087938"/>
            <a:ext cx="2376487" cy="2227262"/>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7" name="6 Elipse"/>
          <p:cNvSpPr/>
          <p:nvPr/>
        </p:nvSpPr>
        <p:spPr>
          <a:xfrm>
            <a:off x="8275638" y="317500"/>
            <a:ext cx="2378075" cy="2227263"/>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8" name="7 Elipse"/>
          <p:cNvSpPr/>
          <p:nvPr/>
        </p:nvSpPr>
        <p:spPr>
          <a:xfrm>
            <a:off x="2903538" y="2836863"/>
            <a:ext cx="2378075" cy="2225675"/>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9" name="8 Elipse"/>
          <p:cNvSpPr/>
          <p:nvPr/>
        </p:nvSpPr>
        <p:spPr>
          <a:xfrm>
            <a:off x="5813425" y="2747963"/>
            <a:ext cx="2125663" cy="2093912"/>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0" name="9 Elipse"/>
          <p:cNvSpPr/>
          <p:nvPr/>
        </p:nvSpPr>
        <p:spPr>
          <a:xfrm>
            <a:off x="8275638" y="2703513"/>
            <a:ext cx="2378075" cy="2225675"/>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1" name="10 Elipse"/>
          <p:cNvSpPr/>
          <p:nvPr/>
        </p:nvSpPr>
        <p:spPr>
          <a:xfrm>
            <a:off x="2971800" y="5018088"/>
            <a:ext cx="2378075" cy="2225675"/>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2" name="11 Elipse"/>
          <p:cNvSpPr/>
          <p:nvPr/>
        </p:nvSpPr>
        <p:spPr>
          <a:xfrm>
            <a:off x="5810250" y="5008563"/>
            <a:ext cx="2378075" cy="2227262"/>
          </a:xfrm>
          <a:prstGeom prst="ellipse">
            <a:avLst/>
          </a:prstGeom>
          <a:solidFill>
            <a:srgbClr val="00B0F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3" name="12 Elipse"/>
          <p:cNvSpPr/>
          <p:nvPr/>
        </p:nvSpPr>
        <p:spPr>
          <a:xfrm>
            <a:off x="8540750" y="5087938"/>
            <a:ext cx="2376488" cy="2227262"/>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6" name="15 Elipse"/>
          <p:cNvSpPr/>
          <p:nvPr/>
        </p:nvSpPr>
        <p:spPr>
          <a:xfrm>
            <a:off x="439738" y="317500"/>
            <a:ext cx="2378075" cy="2227263"/>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7" name="16 Elipse"/>
          <p:cNvSpPr/>
          <p:nvPr/>
        </p:nvSpPr>
        <p:spPr>
          <a:xfrm>
            <a:off x="3081338" y="317500"/>
            <a:ext cx="2378075" cy="2227263"/>
          </a:xfrm>
          <a:prstGeom prst="ellipse">
            <a:avLst/>
          </a:prstGeom>
          <a:solidFill>
            <a:srgbClr val="00B0F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8" name="17 Elipse"/>
          <p:cNvSpPr/>
          <p:nvPr/>
        </p:nvSpPr>
        <p:spPr>
          <a:xfrm>
            <a:off x="8564563" y="5099050"/>
            <a:ext cx="2376487" cy="2225675"/>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19" name="18 Elipse"/>
          <p:cNvSpPr/>
          <p:nvPr/>
        </p:nvSpPr>
        <p:spPr>
          <a:xfrm>
            <a:off x="8297863" y="290513"/>
            <a:ext cx="2376487" cy="2225675"/>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20" name="19 Elipse"/>
          <p:cNvSpPr/>
          <p:nvPr/>
        </p:nvSpPr>
        <p:spPr>
          <a:xfrm>
            <a:off x="528638" y="5087938"/>
            <a:ext cx="2376487" cy="2227262"/>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
        <p:nvSpPr>
          <p:cNvPr id="21" name="20 Elipse"/>
          <p:cNvSpPr/>
          <p:nvPr/>
        </p:nvSpPr>
        <p:spPr>
          <a:xfrm>
            <a:off x="439738" y="317500"/>
            <a:ext cx="2378075" cy="2227263"/>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fontAlgn="auto">
              <a:spcBef>
                <a:spcPts val="0"/>
              </a:spcBef>
              <a:spcAft>
                <a:spcPts val="0"/>
              </a:spcAft>
              <a:defRPr/>
            </a:pPr>
            <a:endParaRPr lang="es-ES"/>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4" presetClass="entr" presetSubtype="16" fill="hold" nodeType="withEffect">
                                  <p:stCondLst>
                                    <p:cond delay="0"/>
                                  </p:stCondLst>
                                  <p:childTnLst>
                                    <p:set>
                                      <p:cBhvr>
                                        <p:cTn id="199" dur="1" fill="hold">
                                          <p:stCondLst>
                                            <p:cond delay="0"/>
                                          </p:stCondLst>
                                        </p:cTn>
                                        <p:tgtEl>
                                          <p:spTgt spid="24"/>
                                        </p:tgtEl>
                                        <p:attrNameLst>
                                          <p:attrName>style.visibility</p:attrName>
                                        </p:attrNameLst>
                                      </p:cBhvr>
                                      <p:to>
                                        <p:strVal val="visible"/>
                                      </p:to>
                                    </p:set>
                                    <p:animEffect transition="in" filter="box(in)">
                                      <p:cBhvr>
                                        <p:cTn id="200"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3"/>
          <a:srcRect/>
          <a:stretch>
            <a:fillRect/>
          </a:stretch>
        </p:blipFill>
        <p:spPr bwMode="auto">
          <a:xfrm>
            <a:off x="0" y="0"/>
            <a:ext cx="11493500" cy="7632700"/>
          </a:xfrm>
          <a:prstGeom prst="rect">
            <a:avLst/>
          </a:prstGeom>
          <a:noFill/>
          <a:ln w="9525">
            <a:noFill/>
            <a:miter lim="800000"/>
            <a:headEnd/>
            <a:tailEnd/>
          </a:ln>
        </p:spPr>
      </p:pic>
    </p:spTree>
  </p:cSld>
  <p:clrMapOvr>
    <a:masterClrMapping/>
  </p:clrMapOvr>
  <p:transition spd="slow" advTm="7000">
    <p:comb dir="vert"/>
    <p:sndAc>
      <p:stSnd>
        <p:snd r:embed="rId2" name="127 - moliendo cafe.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Cranberries-1-1000x666.jpg"/>
          <p:cNvPicPr>
            <a:picLocks noChangeAspect="1" noChangeArrowheads="1"/>
          </p:cNvPicPr>
          <p:nvPr/>
        </p:nvPicPr>
        <p:blipFill>
          <a:blip r:embed="rId2"/>
          <a:srcRect/>
          <a:stretch>
            <a:fillRect/>
          </a:stretch>
        </p:blipFill>
        <p:spPr bwMode="auto">
          <a:xfrm>
            <a:off x="-236537" y="-317500"/>
            <a:ext cx="11506200" cy="7950200"/>
          </a:xfrm>
          <a:prstGeom prst="rect">
            <a:avLst/>
          </a:prstGeom>
          <a:noFill/>
          <a:ln w="9525">
            <a:noFill/>
            <a:miter lim="800000"/>
            <a:headEnd/>
            <a:tailEnd/>
          </a:ln>
        </p:spPr>
      </p:pic>
      <p:sp>
        <p:nvSpPr>
          <p:cNvPr id="30723" name="1 Rectángulo"/>
          <p:cNvSpPr>
            <a:spLocks noChangeArrowheads="1"/>
          </p:cNvSpPr>
          <p:nvPr/>
        </p:nvSpPr>
        <p:spPr bwMode="auto">
          <a:xfrm>
            <a:off x="6420649" y="458764"/>
            <a:ext cx="4419600" cy="2314815"/>
          </a:xfrm>
          <a:prstGeom prst="rect">
            <a:avLst/>
          </a:prstGeom>
          <a:noFill/>
          <a:ln w="9525">
            <a:noFill/>
            <a:miter lim="800000"/>
            <a:headEnd/>
            <a:tailEnd/>
          </a:ln>
        </p:spPr>
        <p:txBody>
          <a:bodyPr lIns="97868" tIns="48934" rIns="97868" bIns="48934">
            <a:spAutoFit/>
          </a:bodyPr>
          <a:lstStyle/>
          <a:p>
            <a:pPr algn="r"/>
            <a:r>
              <a:rPr lang="es-ES" sz="2400" dirty="0">
                <a:latin typeface="Franklin Gothic Demi Cond" pitchFamily="34" charset="0"/>
                <a:cs typeface="Aharoni" pitchFamily="2" charset="-79"/>
              </a:rPr>
              <a:t>Los arándanos se plantan en huertos especiales rodeados por una suerte de terraplén que se inunda en el momento de la cosecha. La idea es que el agua permanezca dentro del cultivo.</a:t>
            </a:r>
          </a:p>
        </p:txBody>
      </p:sp>
    </p:spTree>
  </p:cSld>
  <p:clrMapOvr>
    <a:masterClrMapping/>
  </p:clrMapOvr>
  <p:transition spd="slow" advTm="15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n relacionada"/>
          <p:cNvPicPr>
            <a:picLocks noChangeAspect="1" noChangeArrowheads="1"/>
          </p:cNvPicPr>
          <p:nvPr/>
        </p:nvPicPr>
        <p:blipFill>
          <a:blip r:embed="rId2"/>
          <a:srcRect/>
          <a:stretch>
            <a:fillRect/>
          </a:stretch>
        </p:blipFill>
        <p:spPr bwMode="auto">
          <a:xfrm>
            <a:off x="0" y="0"/>
            <a:ext cx="12677775"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arandanos rojos como dulces wikipedia"/>
          <p:cNvPicPr>
            <a:picLocks noChangeAspect="1" noChangeArrowheads="1"/>
          </p:cNvPicPr>
          <p:nvPr/>
        </p:nvPicPr>
        <p:blipFill>
          <a:blip r:embed="rId2"/>
          <a:srcRect/>
          <a:stretch>
            <a:fillRect/>
          </a:stretch>
        </p:blipFill>
        <p:spPr bwMode="auto">
          <a:xfrm>
            <a:off x="0" y="0"/>
            <a:ext cx="11360150" cy="76327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2">
                <a:tint val="45000"/>
                <a:satMod val="400000"/>
              </a:schemeClr>
            </a:duotone>
            <a:lum bright="-27000" contrast="9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aldeaviral.com/wp-content/uploads/2017/08/4-15.jpg"/>
          <p:cNvPicPr>
            <a:picLocks noChangeAspect="1" noChangeArrowheads="1"/>
          </p:cNvPicPr>
          <p:nvPr/>
        </p:nvPicPr>
        <p:blipFill>
          <a:blip r:embed="rId2"/>
          <a:srcRect/>
          <a:stretch>
            <a:fillRect/>
          </a:stretch>
        </p:blipFill>
        <p:spPr bwMode="auto">
          <a:xfrm>
            <a:off x="0" y="0"/>
            <a:ext cx="11410950" cy="7632700"/>
          </a:xfrm>
          <a:prstGeom prst="rect">
            <a:avLst/>
          </a:prstGeom>
          <a:noFill/>
          <a:ln w="9525">
            <a:noFill/>
            <a:miter lim="800000"/>
            <a:headEnd/>
            <a:tailEnd/>
          </a:ln>
        </p:spPr>
      </p:pic>
      <p:sp>
        <p:nvSpPr>
          <p:cNvPr id="33795" name="1 Rectángulo"/>
          <p:cNvSpPr>
            <a:spLocks noChangeArrowheads="1"/>
          </p:cNvSpPr>
          <p:nvPr/>
        </p:nvSpPr>
        <p:spPr bwMode="auto">
          <a:xfrm>
            <a:off x="7207250" y="4456113"/>
            <a:ext cx="4062413" cy="3176587"/>
          </a:xfrm>
          <a:prstGeom prst="rect">
            <a:avLst/>
          </a:prstGeom>
          <a:noFill/>
          <a:ln w="9525">
            <a:noFill/>
            <a:miter lim="800000"/>
            <a:headEnd/>
            <a:tailEnd/>
          </a:ln>
        </p:spPr>
        <p:txBody>
          <a:bodyPr lIns="97868" tIns="48934" rIns="97868" bIns="48934">
            <a:spAutoFit/>
          </a:bodyPr>
          <a:lstStyle/>
          <a:p>
            <a:pPr algn="r"/>
            <a:r>
              <a:rPr lang="es-ES" b="1" dirty="0">
                <a:latin typeface="Calibri" pitchFamily="34" charset="0"/>
              </a:rPr>
              <a:t>.</a:t>
            </a:r>
            <a:r>
              <a:rPr lang="es-ES" sz="2000" b="1" dirty="0">
                <a:latin typeface="Aharoni" pitchFamily="2" charset="-79"/>
                <a:cs typeface="Aharoni" pitchFamily="2" charset="-79"/>
              </a:rPr>
              <a:t> </a:t>
            </a:r>
            <a:r>
              <a:rPr lang="es-ES" sz="2000" b="1" dirty="0">
                <a:effectLst>
                  <a:glow rad="228600">
                    <a:schemeClr val="accent5">
                      <a:satMod val="175000"/>
                      <a:alpha val="40000"/>
                    </a:schemeClr>
                  </a:glow>
                </a:effectLst>
                <a:latin typeface="Aharoni" pitchFamily="2" charset="-79"/>
                <a:cs typeface="Aharoni" pitchFamily="2" charset="-79"/>
              </a:rPr>
              <a:t>Entonces una serie de máquinas pasan sobre el campo liberando las frutas que después serán recolectadas de manera más fácil en la superficie. Esta es la razón por la cual se inunda el campo. Cuando el proceso de recolección termina, la fruta está completamente </a:t>
            </a:r>
            <a:r>
              <a:rPr lang="es-ES" sz="2000" b="1" dirty="0" smtClean="0">
                <a:effectLst>
                  <a:glow rad="228600">
                    <a:schemeClr val="accent5">
                      <a:satMod val="175000"/>
                      <a:alpha val="40000"/>
                    </a:schemeClr>
                  </a:glow>
                </a:effectLst>
                <a:latin typeface="Aharoni" pitchFamily="2" charset="-79"/>
                <a:cs typeface="Aharoni" pitchFamily="2" charset="-79"/>
              </a:rPr>
              <a:t>limpi</a:t>
            </a:r>
            <a:r>
              <a:rPr lang="es-ES" b="1" dirty="0" smtClean="0">
                <a:effectLst>
                  <a:glow rad="228600">
                    <a:schemeClr val="accent5">
                      <a:satMod val="175000"/>
                      <a:alpha val="40000"/>
                    </a:schemeClr>
                  </a:glow>
                </a:effectLst>
                <a:latin typeface="Aharoni" pitchFamily="2" charset="-79"/>
                <a:cs typeface="Aharoni" pitchFamily="2" charset="-79"/>
              </a:rPr>
              <a:t>a</a:t>
            </a:r>
            <a:r>
              <a:rPr lang="es-ES" dirty="0" smtClean="0">
                <a:latin typeface="Aharoni" pitchFamily="2" charset="-79"/>
                <a:cs typeface="Aharoni" pitchFamily="2" charset="-79"/>
              </a:rPr>
              <a:t>.</a:t>
            </a:r>
            <a:endParaRPr lang="es-ES" dirty="0">
              <a:latin typeface="Calibri" pitchFamily="34" charset="0"/>
            </a:endParaRPr>
          </a:p>
        </p:txBody>
      </p:sp>
      <p:pic>
        <p:nvPicPr>
          <p:cNvPr id="33796" name="Picture 2" descr="E:\formas montar\2cxx0f8.gif"/>
          <p:cNvPicPr>
            <a:picLocks noChangeAspect="1" noChangeArrowheads="1" noCrop="1"/>
          </p:cNvPicPr>
          <p:nvPr/>
        </p:nvPicPr>
        <p:blipFill>
          <a:blip r:embed="rId3"/>
          <a:srcRect/>
          <a:stretch>
            <a:fillRect/>
          </a:stretch>
        </p:blipFill>
        <p:spPr bwMode="auto">
          <a:xfrm>
            <a:off x="-254000" y="6118225"/>
            <a:ext cx="1774825" cy="1514475"/>
          </a:xfrm>
          <a:prstGeom prst="rect">
            <a:avLst/>
          </a:prstGeom>
          <a:noFill/>
          <a:ln w="9525">
            <a:noFill/>
            <a:miter lim="800000"/>
            <a:headEnd/>
            <a:tailEnd/>
          </a:ln>
        </p:spPr>
      </p:pic>
    </p:spTree>
  </p:cSld>
  <p:clrMapOvr>
    <a:masterClrMapping/>
  </p:clrMapOvr>
  <p:transition spd="slow" advTm="17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TRPar1579881.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209.jpg"/>
          <p:cNvPicPr>
            <a:picLocks noChangeAspect="1" noChangeArrowheads="1"/>
          </p:cNvPicPr>
          <p:nvPr/>
        </p:nvPicPr>
        <p:blipFill>
          <a:blip r:embed="rId2"/>
          <a:srcRect/>
          <a:stretch>
            <a:fillRect/>
          </a:stretch>
        </p:blipFill>
        <p:spPr bwMode="auto">
          <a:xfrm>
            <a:off x="0" y="0"/>
            <a:ext cx="11303000"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magen relacionada"/>
          <p:cNvPicPr>
            <a:picLocks noChangeAspect="1" noChangeArrowheads="1"/>
          </p:cNvPicPr>
          <p:nvPr/>
        </p:nvPicPr>
        <p:blipFill>
          <a:blip r:embed="rId2"/>
          <a:srcRect/>
          <a:stretch>
            <a:fillRect/>
          </a:stretch>
        </p:blipFill>
        <p:spPr bwMode="auto">
          <a:xfrm>
            <a:off x="0" y="0"/>
            <a:ext cx="11380788"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agen relacionada"/>
          <p:cNvPicPr>
            <a:picLocks noChangeAspect="1" noChangeArrowheads="1"/>
          </p:cNvPicPr>
          <p:nvPr/>
        </p:nvPicPr>
        <p:blipFill>
          <a:blip r:embed="rId2"/>
          <a:srcRect/>
          <a:stretch>
            <a:fillRect/>
          </a:stretch>
        </p:blipFill>
        <p:spPr bwMode="auto">
          <a:xfrm>
            <a:off x="0" y="0"/>
            <a:ext cx="113585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2"/>
          <a:srcRect l="16288" t="18156" r="19394" b="19581"/>
          <a:stretch>
            <a:fillRect/>
          </a:stretch>
        </p:blipFill>
        <p:spPr bwMode="auto">
          <a:xfrm>
            <a:off x="-1" y="-1"/>
            <a:ext cx="11269663" cy="7647733"/>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Cosecha3-300x225.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8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cultivo de arandanos en el pantano"/>
          <p:cNvPicPr>
            <a:picLocks noChangeAspect="1" noChangeArrowheads="1"/>
          </p:cNvPicPr>
          <p:nvPr/>
        </p:nvPicPr>
        <p:blipFill>
          <a:blip r:embed="rId2"/>
          <a:srcRect/>
          <a:stretch>
            <a:fillRect/>
          </a:stretch>
        </p:blipFill>
        <p:spPr bwMode="auto">
          <a:xfrm>
            <a:off x="0" y="0"/>
            <a:ext cx="11269663" cy="7988300"/>
          </a:xfrm>
          <a:prstGeom prst="rect">
            <a:avLst/>
          </a:prstGeom>
          <a:noFill/>
          <a:ln w="9525">
            <a:noFill/>
            <a:miter lim="800000"/>
            <a:headEnd/>
            <a:tailEnd/>
          </a:ln>
        </p:spPr>
      </p:pic>
    </p:spTree>
  </p:cSld>
  <p:clrMapOvr>
    <a:masterClrMapping/>
  </p:clrMapOvr>
  <p:transition spd="slow" advTm="9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agen relacionada"/>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0" y="0"/>
            <a:ext cx="11445875"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Resultado de imagen de cultivo de arandanos en el pantano"/>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5" name="4 Rectángulo"/>
          <p:cNvSpPr/>
          <p:nvPr/>
        </p:nvSpPr>
        <p:spPr>
          <a:xfrm>
            <a:off x="0" y="0"/>
            <a:ext cx="968375"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6" name="5 Rectángulo"/>
          <p:cNvSpPr/>
          <p:nvPr/>
        </p:nvSpPr>
        <p:spPr>
          <a:xfrm>
            <a:off x="1057275" y="0"/>
            <a:ext cx="968375"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7" name="6 Rectángulo"/>
          <p:cNvSpPr/>
          <p:nvPr/>
        </p:nvSpPr>
        <p:spPr>
          <a:xfrm>
            <a:off x="2112963" y="0"/>
            <a:ext cx="968375"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8" name="7 Rectángulo"/>
          <p:cNvSpPr/>
          <p:nvPr/>
        </p:nvSpPr>
        <p:spPr>
          <a:xfrm>
            <a:off x="3170238" y="0"/>
            <a:ext cx="968375"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9" name="8 Rectángulo"/>
          <p:cNvSpPr/>
          <p:nvPr/>
        </p:nvSpPr>
        <p:spPr>
          <a:xfrm>
            <a:off x="4225925" y="0"/>
            <a:ext cx="968375"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0" name="9 Rectángulo"/>
          <p:cNvSpPr/>
          <p:nvPr/>
        </p:nvSpPr>
        <p:spPr>
          <a:xfrm>
            <a:off x="5283200" y="0"/>
            <a:ext cx="968375"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1" name="10 Rectángulo"/>
          <p:cNvSpPr/>
          <p:nvPr/>
        </p:nvSpPr>
        <p:spPr>
          <a:xfrm>
            <a:off x="6338888" y="0"/>
            <a:ext cx="968375"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2" name="11 Rectángulo"/>
          <p:cNvSpPr/>
          <p:nvPr/>
        </p:nvSpPr>
        <p:spPr>
          <a:xfrm>
            <a:off x="7396163" y="0"/>
            <a:ext cx="968375"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3" name="12 Rectángulo"/>
          <p:cNvSpPr/>
          <p:nvPr/>
        </p:nvSpPr>
        <p:spPr>
          <a:xfrm>
            <a:off x="8451850" y="0"/>
            <a:ext cx="968375"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4" name="13 Rectángulo"/>
          <p:cNvSpPr/>
          <p:nvPr/>
        </p:nvSpPr>
        <p:spPr>
          <a:xfrm>
            <a:off x="9509125" y="0"/>
            <a:ext cx="904875"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5" name="14 Rectángulo"/>
          <p:cNvSpPr/>
          <p:nvPr/>
        </p:nvSpPr>
        <p:spPr>
          <a:xfrm flipV="1">
            <a:off x="12678421" y="7632700"/>
            <a:ext cx="88045" cy="50883"/>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
        <p:nvSpPr>
          <p:cNvPr id="16" name="15 Rectángulo"/>
          <p:cNvSpPr/>
          <p:nvPr/>
        </p:nvSpPr>
        <p:spPr>
          <a:xfrm>
            <a:off x="10349740" y="0"/>
            <a:ext cx="919924"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fontAlgn="auto">
              <a:spcBef>
                <a:spcPts val="0"/>
              </a:spcBef>
              <a:spcAft>
                <a:spcPts val="0"/>
              </a:spcAft>
              <a:defRPr/>
            </a:pPr>
            <a:endParaRPr lang="es-ES" dirty="0"/>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17" presetClass="entr" presetSubtype="10"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0" fill="hold"/>
                                        <p:tgtEl>
                                          <p:spTgt spid="18"/>
                                        </p:tgtEl>
                                        <p:attrNameLst>
                                          <p:attrName>ppt_w</p:attrName>
                                        </p:attrNameLst>
                                      </p:cBhvr>
                                      <p:tavLst>
                                        <p:tav tm="0">
                                          <p:val>
                                            <p:fltVal val="0"/>
                                          </p:val>
                                        </p:tav>
                                        <p:tav tm="100000">
                                          <p:val>
                                            <p:strVal val="#ppt_w"/>
                                          </p:val>
                                        </p:tav>
                                      </p:tavLst>
                                    </p:anim>
                                    <p:anim calcmode="lin" valueType="num">
                                      <p:cBhvr>
                                        <p:cTn id="49" dur="5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p:cNvSpPr>
            <a:spLocks noChangeArrowheads="1"/>
          </p:cNvSpPr>
          <p:nvPr/>
        </p:nvSpPr>
        <p:spPr bwMode="auto">
          <a:xfrm>
            <a:off x="0" y="0"/>
            <a:ext cx="11269663" cy="390525"/>
          </a:xfrm>
          <a:prstGeom prst="rect">
            <a:avLst/>
          </a:prstGeom>
          <a:noFill/>
          <a:ln w="9525">
            <a:noFill/>
            <a:miter lim="800000"/>
            <a:headEnd/>
            <a:tailEnd/>
          </a:ln>
        </p:spPr>
        <p:txBody>
          <a:bodyPr lIns="97868" tIns="48934" rIns="97868" bIns="48934" anchor="ctr">
            <a:spAutoFit/>
          </a:bodyPr>
          <a:lstStyle/>
          <a:p>
            <a:pPr defTabSz="977900"/>
            <a:endParaRPr lang="es-ES" sz="1900"/>
          </a:p>
        </p:txBody>
      </p:sp>
      <p:sp>
        <p:nvSpPr>
          <p:cNvPr id="46083" name="Rectangle 2"/>
          <p:cNvSpPr>
            <a:spLocks noChangeArrowheads="1"/>
          </p:cNvSpPr>
          <p:nvPr/>
        </p:nvSpPr>
        <p:spPr bwMode="auto">
          <a:xfrm>
            <a:off x="0" y="0"/>
            <a:ext cx="11269663" cy="390525"/>
          </a:xfrm>
          <a:prstGeom prst="rect">
            <a:avLst/>
          </a:prstGeom>
          <a:noFill/>
          <a:ln w="9525">
            <a:noFill/>
            <a:miter lim="800000"/>
            <a:headEnd/>
            <a:tailEnd/>
          </a:ln>
        </p:spPr>
        <p:txBody>
          <a:bodyPr lIns="97868" tIns="48934" rIns="97868" bIns="48934" anchor="ctr">
            <a:spAutoFit/>
          </a:bodyPr>
          <a:lstStyle/>
          <a:p>
            <a:pPr defTabSz="977900"/>
            <a:endParaRPr lang="es-ES" sz="1900"/>
          </a:p>
        </p:txBody>
      </p:sp>
      <p:pic>
        <p:nvPicPr>
          <p:cNvPr id="46084" name="Picture 4" descr="Resultado de imagen de cultivo de arandanos en el pantano"/>
          <p:cNvPicPr>
            <a:picLocks noChangeAspect="1" noChangeArrowheads="1"/>
          </p:cNvPicPr>
          <p:nvPr/>
        </p:nvPicPr>
        <p:blipFill>
          <a:blip r:embed="rId2"/>
          <a:srcRect/>
          <a:stretch>
            <a:fillRect/>
          </a:stretch>
        </p:blipFill>
        <p:spPr bwMode="auto">
          <a:xfrm>
            <a:off x="0" y="0"/>
            <a:ext cx="11361738" cy="7632700"/>
          </a:xfrm>
          <a:prstGeom prst="rect">
            <a:avLst/>
          </a:prstGeom>
          <a:noFill/>
          <a:ln w="9525">
            <a:noFill/>
            <a:miter lim="800000"/>
            <a:headEnd/>
            <a:tailEnd/>
          </a:ln>
        </p:spPr>
      </p:pic>
    </p:spTree>
  </p:cSld>
  <p:clrMapOvr>
    <a:masterClrMapping/>
  </p:clrMapOvr>
  <p:transition spd="slow" advTm="6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47107" name="1 Rectángulo"/>
          <p:cNvSpPr>
            <a:spLocks noChangeArrowheads="1"/>
          </p:cNvSpPr>
          <p:nvPr/>
        </p:nvSpPr>
        <p:spPr bwMode="auto">
          <a:xfrm>
            <a:off x="6421438" y="387350"/>
            <a:ext cx="4429125" cy="1514475"/>
          </a:xfrm>
          <a:prstGeom prst="rect">
            <a:avLst/>
          </a:prstGeom>
          <a:solidFill>
            <a:srgbClr val="FFFF00"/>
          </a:solidFill>
          <a:ln w="9525">
            <a:noFill/>
            <a:miter lim="800000"/>
            <a:headEnd/>
            <a:tailEnd/>
          </a:ln>
        </p:spPr>
        <p:txBody>
          <a:bodyPr lIns="97868" tIns="48934" rIns="97868" bIns="48934">
            <a:spAutoFit/>
          </a:bodyPr>
          <a:lstStyle/>
          <a:p>
            <a:pPr algn="ctr"/>
            <a:r>
              <a:rPr lang="es-ES" b="1">
                <a:latin typeface="Agency FB" pitchFamily="34" charset="0"/>
                <a:cs typeface="Aharoni" pitchFamily="2" charset="-79"/>
              </a:rPr>
              <a:t>Obviamente no todas las variedades de arándano se recolectan de esta forma, las más raras y por ende costosas se siguen recolectando a mano. No obstante, la labor manual que se requiere para cosechar una hectárea completa es de 50 hombres por día</a:t>
            </a:r>
            <a:r>
              <a:rPr lang="es-ES" sz="2000" b="1">
                <a:latin typeface="Agency FB" pitchFamily="34" charset="0"/>
                <a:cs typeface="Aharoni" pitchFamily="2" charset="-79"/>
              </a:rPr>
              <a:t>.</a:t>
            </a:r>
          </a:p>
        </p:txBody>
      </p:sp>
    </p:spTree>
  </p:cSld>
  <p:clrMapOvr>
    <a:masterClrMapping/>
  </p:clrMapOvr>
  <p:transition spd="slow" advTm="17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Jose Luis\Desktop\maxresdefault.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53250" name="Picture 2" descr="Resultado de imagen de arandanos propiedades como dulces"/>
          <p:cNvPicPr>
            <a:picLocks noChangeAspect="1" noChangeArrowheads="1"/>
          </p:cNvPicPr>
          <p:nvPr/>
        </p:nvPicPr>
        <p:blipFill>
          <a:blip r:embed="rId3"/>
          <a:srcRect/>
          <a:stretch>
            <a:fillRect/>
          </a:stretch>
        </p:blipFill>
        <p:spPr bwMode="auto">
          <a:xfrm>
            <a:off x="1419989" y="387326"/>
            <a:ext cx="8589611" cy="6872311"/>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Jose Luis\Desktop\LL.jpg"/>
          <p:cNvPicPr>
            <a:picLocks noChangeAspect="1" noChangeArrowheads="1"/>
          </p:cNvPicPr>
          <p:nvPr/>
        </p:nvPicPr>
        <p:blipFill>
          <a:blip r:embed="rId2"/>
          <a:srcRect l="22832" r="21890"/>
          <a:stretch>
            <a:fillRect/>
          </a:stretch>
        </p:blipFill>
        <p:spPr bwMode="auto">
          <a:xfrm>
            <a:off x="0" y="0"/>
            <a:ext cx="7453313" cy="7632700"/>
          </a:xfrm>
          <a:prstGeom prst="rect">
            <a:avLst/>
          </a:prstGeom>
          <a:noFill/>
          <a:ln w="9525">
            <a:noFill/>
            <a:miter lim="800000"/>
            <a:headEnd/>
            <a:tailEnd/>
          </a:ln>
        </p:spPr>
      </p:pic>
      <p:sp>
        <p:nvSpPr>
          <p:cNvPr id="50179" name="2 Rectángulo"/>
          <p:cNvSpPr>
            <a:spLocks noChangeArrowheads="1"/>
          </p:cNvSpPr>
          <p:nvPr/>
        </p:nvSpPr>
        <p:spPr bwMode="auto">
          <a:xfrm>
            <a:off x="7706533" y="601640"/>
            <a:ext cx="3279775" cy="6562725"/>
          </a:xfrm>
          <a:prstGeom prst="rect">
            <a:avLst/>
          </a:prstGeom>
          <a:noFill/>
          <a:ln w="9525">
            <a:noFill/>
            <a:miter lim="800000"/>
            <a:headEnd/>
            <a:tailEnd/>
          </a:ln>
        </p:spPr>
        <p:txBody>
          <a:bodyPr lIns="97868" tIns="48934" rIns="97868" bIns="48934">
            <a:spAutoFit/>
          </a:bodyPr>
          <a:lstStyle/>
          <a:p>
            <a:pPr algn="ctr"/>
            <a:r>
              <a:rPr lang="es-ES" sz="2100" b="1" dirty="0">
                <a:latin typeface="Agency FB" pitchFamily="34" charset="0"/>
              </a:rPr>
              <a:t>Las propiedades nutricionales y medicinales del arándano son tantas, que intentaremos resaltar algunas de ellas. Esta totalmente libre de grasas y sodio, de colesterol y rico en fibras, refrescante, tónico, astringente, diurético y con vitamina C. una fruta muy apreciada desde el punto de vista nutricional y curativo.</a:t>
            </a:r>
          </a:p>
          <a:p>
            <a:pPr algn="ctr"/>
            <a:r>
              <a:rPr lang="es-ES" sz="2100" b="1" dirty="0">
                <a:latin typeface="Agency FB" pitchFamily="34" charset="0"/>
              </a:rPr>
              <a:t>De hecho cada día son más las personas que lo utilizan como remedio natural para tratar alguna dolencia o patología, ya sea de forma natural o como tratamiento  alopático o bien como un complemento al tratamiento de la medicina convencional.</a:t>
            </a:r>
          </a:p>
        </p:txBody>
      </p:sp>
      <p:pic>
        <p:nvPicPr>
          <p:cNvPr id="50180" name="Picture 2" descr="E:\formas montar\2cxx0f8.gif"/>
          <p:cNvPicPr>
            <a:picLocks noChangeAspect="1" noChangeArrowheads="1" noCrop="1"/>
          </p:cNvPicPr>
          <p:nvPr/>
        </p:nvPicPr>
        <p:blipFill>
          <a:blip r:embed="rId3"/>
          <a:srcRect/>
          <a:stretch>
            <a:fillRect/>
          </a:stretch>
        </p:blipFill>
        <p:spPr bwMode="auto">
          <a:xfrm>
            <a:off x="-254000" y="6118225"/>
            <a:ext cx="1774825" cy="1514475"/>
          </a:xfrm>
          <a:prstGeom prst="rect">
            <a:avLst/>
          </a:prstGeom>
          <a:noFill/>
          <a:ln w="9525">
            <a:noFill/>
            <a:miter lim="800000"/>
            <a:headEnd/>
            <a:tailEnd/>
          </a:ln>
        </p:spPr>
      </p:pic>
      <p:pic>
        <p:nvPicPr>
          <p:cNvPr id="6" name="Picture 3" descr="illusion-015"/>
          <p:cNvPicPr>
            <a:picLocks noChangeAspect="1" noChangeArrowheads="1" noCrop="1"/>
          </p:cNvPicPr>
          <p:nvPr/>
        </p:nvPicPr>
        <p:blipFill>
          <a:blip r:embed="rId4" cstate="print">
            <a:duotone>
              <a:prstClr val="black"/>
              <a:schemeClr val="accent2">
                <a:tint val="45000"/>
                <a:satMod val="400000"/>
              </a:schemeClr>
            </a:duotone>
            <a:lum bright="-47000" contrast="59000"/>
          </a:blip>
          <a:srcRect/>
          <a:stretch>
            <a:fillRect/>
          </a:stretch>
        </p:blipFill>
        <p:spPr bwMode="auto">
          <a:xfrm>
            <a:off x="7349343" y="-21202"/>
            <a:ext cx="3920320" cy="7653902"/>
          </a:xfrm>
          <a:prstGeom prst="rect">
            <a:avLst/>
          </a:prstGeom>
          <a:noFill/>
          <a:ln w="9525">
            <a:noFill/>
            <a:miter lim="800000"/>
            <a:headEnd/>
            <a:tailEnd/>
          </a:ln>
        </p:spPr>
      </p:pic>
    </p:spTree>
  </p:cSld>
  <p:clrMapOvr>
    <a:masterClrMapping/>
  </p:clrMapOvr>
  <p:transition spd="slow" advTm="4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91" name="Picture 7" descr="C:\Users\Jose Luis\Desktop\untitled.png"/>
          <p:cNvPicPr>
            <a:picLocks noChangeAspect="1" noChangeArrowheads="1"/>
          </p:cNvPicPr>
          <p:nvPr/>
        </p:nvPicPr>
        <p:blipFill>
          <a:blip r:embed="rId3"/>
          <a:srcRect/>
          <a:stretch>
            <a:fillRect/>
          </a:stretch>
        </p:blipFill>
        <p:spPr bwMode="auto">
          <a:xfrm>
            <a:off x="0" y="244450"/>
            <a:ext cx="11269663" cy="7632700"/>
          </a:xfrm>
          <a:prstGeom prst="rect">
            <a:avLst/>
          </a:prstGeom>
          <a:noFill/>
        </p:spPr>
      </p:pic>
      <p:sp>
        <p:nvSpPr>
          <p:cNvPr id="5" name="4 Triángulo isósceles"/>
          <p:cNvSpPr/>
          <p:nvPr/>
        </p:nvSpPr>
        <p:spPr>
          <a:xfrm rot="5400000">
            <a:off x="-954881" y="954881"/>
            <a:ext cx="7632700" cy="5722938"/>
          </a:xfrm>
          <a:prstGeom prst="triangle">
            <a:avLst>
              <a:gd name="adj" fmla="val 48889"/>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6" name="5 Triángulo isósceles"/>
          <p:cNvSpPr/>
          <p:nvPr/>
        </p:nvSpPr>
        <p:spPr>
          <a:xfrm rot="5400000" flipV="1">
            <a:off x="4591844" y="954881"/>
            <a:ext cx="7632700" cy="5722938"/>
          </a:xfrm>
          <a:prstGeom prst="triangle">
            <a:avLst>
              <a:gd name="adj" fmla="val 4833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7" name="6 Combinar"/>
          <p:cNvSpPr/>
          <p:nvPr/>
        </p:nvSpPr>
        <p:spPr>
          <a:xfrm>
            <a:off x="0" y="0"/>
            <a:ext cx="11269663" cy="3657600"/>
          </a:xfrm>
          <a:prstGeom prst="flowChartMerg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
        <p:nvSpPr>
          <p:cNvPr id="8" name="7 Extracto"/>
          <p:cNvSpPr/>
          <p:nvPr/>
        </p:nvSpPr>
        <p:spPr>
          <a:xfrm>
            <a:off x="0" y="3736975"/>
            <a:ext cx="11269663" cy="3895725"/>
          </a:xfrm>
          <a:prstGeom prst="flowChartExtra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fontAlgn="auto">
              <a:spcBef>
                <a:spcPts val="0"/>
              </a:spcBef>
              <a:spcAft>
                <a:spcPts val="0"/>
              </a:spcAft>
              <a:defRPr/>
            </a:pPr>
            <a:endParaRPr lang="es-ES" dirty="0"/>
          </a:p>
        </p:txBody>
      </p:sp>
    </p:spTree>
  </p:cSld>
  <p:clrMapOvr>
    <a:masterClrMapping/>
  </p:clrMapOvr>
  <p:transition spd="slow" advTm="12000">
    <p:comb dir="vert"/>
    <p:sndAc>
      <p:stSnd>
        <p:snd r:embed="rId2" name="Ana Kiro y Jose Guardiola   verde campiña oscar tatto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4" presetClass="entr" presetSubtype="16" fill="hold" nodeType="withEffect">
                                  <p:stCondLst>
                                    <p:cond delay="0"/>
                                  </p:stCondLst>
                                  <p:childTnLst>
                                    <p:set>
                                      <p:cBhvr>
                                        <p:cTn id="30" dur="1" fill="hold">
                                          <p:stCondLst>
                                            <p:cond delay="0"/>
                                          </p:stCondLst>
                                        </p:cTn>
                                        <p:tgtEl>
                                          <p:spTgt spid="93191"/>
                                        </p:tgtEl>
                                        <p:attrNameLst>
                                          <p:attrName>style.visibility</p:attrName>
                                        </p:attrNameLst>
                                      </p:cBhvr>
                                      <p:to>
                                        <p:strVal val="visible"/>
                                      </p:to>
                                    </p:set>
                                    <p:animEffect transition="in" filter="box(in)">
                                      <p:cBhvr>
                                        <p:cTn id="31" dur="5000"/>
                                        <p:tgtEl>
                                          <p:spTgt spid="93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2013112501781_0.jpg"/>
          <p:cNvPicPr>
            <a:picLocks noChangeAspect="1" noChangeArrowheads="1"/>
          </p:cNvPicPr>
          <p:nvPr/>
        </p:nvPicPr>
        <p:blipFill>
          <a:blip r:embed="rId2"/>
          <a:srcRect/>
          <a:stretch>
            <a:fillRect/>
          </a:stretch>
        </p:blipFill>
        <p:spPr bwMode="auto">
          <a:xfrm>
            <a:off x="0" y="0"/>
            <a:ext cx="5583238" cy="7632700"/>
          </a:xfrm>
          <a:prstGeom prst="rect">
            <a:avLst/>
          </a:prstGeom>
          <a:noFill/>
          <a:ln w="9525">
            <a:noFill/>
            <a:miter lim="800000"/>
            <a:headEnd/>
            <a:tailEnd/>
          </a:ln>
        </p:spPr>
      </p:pic>
      <p:sp>
        <p:nvSpPr>
          <p:cNvPr id="52227" name="2 Rectángulo"/>
          <p:cNvSpPr>
            <a:spLocks noChangeArrowheads="1"/>
          </p:cNvSpPr>
          <p:nvPr/>
        </p:nvSpPr>
        <p:spPr bwMode="auto">
          <a:xfrm>
            <a:off x="5932488" y="715963"/>
            <a:ext cx="5068887" cy="6238966"/>
          </a:xfrm>
          <a:prstGeom prst="rect">
            <a:avLst/>
          </a:prstGeom>
          <a:noFill/>
          <a:ln w="9525">
            <a:noFill/>
            <a:miter lim="800000"/>
            <a:headEnd/>
            <a:tailEnd/>
          </a:ln>
        </p:spPr>
        <p:txBody>
          <a:bodyPr lIns="97868" tIns="48934" rIns="97868" bIns="48934">
            <a:spAutoFit/>
          </a:bodyPr>
          <a:lstStyle/>
          <a:p>
            <a:pPr algn="ctr"/>
            <a:r>
              <a:rPr lang="es-ES" sz="2100" dirty="0">
                <a:latin typeface="Agency FB" pitchFamily="34" charset="0"/>
              </a:rPr>
              <a:t>El arándano ocupa el  número uno por su capacidad antioxidante, frente a todos los frutos y vegetales.</a:t>
            </a:r>
          </a:p>
          <a:p>
            <a:pPr algn="ctr"/>
            <a:r>
              <a:rPr lang="es-ES" sz="2100" dirty="0">
                <a:latin typeface="Agency FB" pitchFamily="34" charset="0"/>
              </a:rPr>
              <a:t>Su color azul se debe a la antocianina, que  interviene en el metabolismo celular humano </a:t>
            </a:r>
            <a:r>
              <a:rPr lang="es-ES" sz="2100" u="sng" dirty="0">
                <a:latin typeface="Agency FB" pitchFamily="34" charset="0"/>
              </a:rPr>
              <a:t>disminuyendo la acción de los radicales libres, asociados al envejecimiento, enfermedades cardíacas, cáncer y Alzheimer.</a:t>
            </a:r>
            <a:endParaRPr lang="es-ES" sz="2100" dirty="0">
              <a:latin typeface="Agency FB" pitchFamily="34" charset="0"/>
            </a:endParaRPr>
          </a:p>
          <a:p>
            <a:pPr algn="ctr"/>
            <a:r>
              <a:rPr lang="es-ES" sz="2100" dirty="0">
                <a:latin typeface="Agency FB" pitchFamily="34" charset="0"/>
              </a:rPr>
              <a:t>En la  industria farmacéutica se utiliza como </a:t>
            </a:r>
            <a:r>
              <a:rPr lang="es-ES" sz="2100" u="sng" dirty="0">
                <a:latin typeface="Agency FB" pitchFamily="34" charset="0"/>
              </a:rPr>
              <a:t>componente de antibióticos</a:t>
            </a:r>
            <a:r>
              <a:rPr lang="es-ES" sz="2100" dirty="0">
                <a:latin typeface="Agency FB" pitchFamily="34" charset="0"/>
              </a:rPr>
              <a:t>, para combatir la diabetes y cuadros diarreicos, patologías de la visión.</a:t>
            </a:r>
          </a:p>
          <a:p>
            <a:pPr algn="ctr"/>
            <a:r>
              <a:rPr lang="es-ES" sz="2100" dirty="0">
                <a:latin typeface="Agency FB" pitchFamily="34" charset="0"/>
              </a:rPr>
              <a:t>Los arándanos son considerados las “frutas del siglo 21”, por sus probados beneficios para la salud, con efecto antibiótico, antioxidante y anti inflamatorio.</a:t>
            </a:r>
          </a:p>
          <a:p>
            <a:pPr algn="ctr"/>
            <a:r>
              <a:rPr lang="es-ES" sz="2100" dirty="0">
                <a:latin typeface="Agency FB" pitchFamily="34" charset="0"/>
              </a:rPr>
              <a:t>Reduce el riesgo de enfermedades cardiovasculares.</a:t>
            </a:r>
          </a:p>
          <a:p>
            <a:pPr algn="ctr"/>
            <a:r>
              <a:rPr lang="es-ES" sz="2100" dirty="0">
                <a:latin typeface="Agency FB" pitchFamily="34" charset="0"/>
              </a:rPr>
              <a:t>En las vías  urinarias son de </a:t>
            </a:r>
            <a:r>
              <a:rPr lang="es-ES" sz="2100" u="sng" dirty="0">
                <a:latin typeface="Agency FB" pitchFamily="34" charset="0"/>
              </a:rPr>
              <a:t>gran valor y utilidad</a:t>
            </a:r>
            <a:r>
              <a:rPr lang="es-ES" sz="2100" dirty="0">
                <a:latin typeface="Agency FB" pitchFamily="34" charset="0"/>
              </a:rPr>
              <a:t>, ya que </a:t>
            </a:r>
            <a:r>
              <a:rPr lang="es-ES" sz="2100" u="sng" dirty="0">
                <a:latin typeface="Agency FB" pitchFamily="34" charset="0"/>
              </a:rPr>
              <a:t>tiene efectos en contra de la bacteria E-</a:t>
            </a:r>
            <a:r>
              <a:rPr lang="es-ES" sz="2100" u="sng" dirty="0" err="1">
                <a:latin typeface="Agency FB" pitchFamily="34" charset="0"/>
              </a:rPr>
              <a:t>coli</a:t>
            </a:r>
            <a:r>
              <a:rPr lang="es-ES" sz="2100" u="sng" dirty="0">
                <a:latin typeface="Agency FB" pitchFamily="34" charset="0"/>
              </a:rPr>
              <a:t>.</a:t>
            </a:r>
            <a:r>
              <a:rPr lang="es-ES" sz="2100" dirty="0">
                <a:latin typeface="Agency FB" pitchFamily="34" charset="0"/>
              </a:rPr>
              <a:t>, aunque no se aconseja abandonar un tratamiento con antibióticos, ayuda a reducir: el mal olor en la orina, el ardor al orinar, el calcio en la orina y el daño a la piel alrededor de los catéteres </a:t>
            </a:r>
            <a:r>
              <a:rPr lang="es-ES" sz="2100" dirty="0" err="1">
                <a:latin typeface="Agency FB" pitchFamily="34" charset="0"/>
              </a:rPr>
              <a:t>suprapúbicos</a:t>
            </a:r>
            <a:r>
              <a:rPr lang="es-ES" sz="2100" dirty="0">
                <a:latin typeface="Agency FB" pitchFamily="34" charset="0"/>
              </a:rPr>
              <a:t>.</a:t>
            </a:r>
          </a:p>
        </p:txBody>
      </p:sp>
      <p:pic>
        <p:nvPicPr>
          <p:cNvPr id="52228" name="Picture 2" descr="E:\formas montar\2cxx0f8.gif"/>
          <p:cNvPicPr>
            <a:picLocks noChangeAspect="1" noChangeArrowheads="1" noCrop="1"/>
          </p:cNvPicPr>
          <p:nvPr/>
        </p:nvPicPr>
        <p:blipFill>
          <a:blip r:embed="rId3"/>
          <a:srcRect/>
          <a:stretch>
            <a:fillRect/>
          </a:stretch>
        </p:blipFill>
        <p:spPr bwMode="auto">
          <a:xfrm>
            <a:off x="-254000" y="6118225"/>
            <a:ext cx="1774825" cy="1514475"/>
          </a:xfrm>
          <a:prstGeom prst="rect">
            <a:avLst/>
          </a:prstGeom>
          <a:noFill/>
          <a:ln w="9525">
            <a:noFill/>
            <a:miter lim="800000"/>
            <a:headEnd/>
            <a:tailEnd/>
          </a:ln>
        </p:spPr>
      </p:pic>
      <p:pic>
        <p:nvPicPr>
          <p:cNvPr id="5" name="Picture 3" descr="illusion-015"/>
          <p:cNvPicPr>
            <a:picLocks noChangeAspect="1" noChangeArrowheads="1" noCrop="1"/>
          </p:cNvPicPr>
          <p:nvPr/>
        </p:nvPicPr>
        <p:blipFill>
          <a:blip r:embed="rId4" cstate="print">
            <a:duotone>
              <a:prstClr val="black"/>
              <a:schemeClr val="accent2">
                <a:tint val="45000"/>
                <a:satMod val="400000"/>
              </a:schemeClr>
            </a:duotone>
            <a:lum bright="-47000" contrast="59000"/>
          </a:blip>
          <a:srcRect/>
          <a:stretch>
            <a:fillRect/>
          </a:stretch>
        </p:blipFill>
        <p:spPr bwMode="auto">
          <a:xfrm>
            <a:off x="5563393" y="-21202"/>
            <a:ext cx="5706270" cy="7653902"/>
          </a:xfrm>
          <a:prstGeom prst="rect">
            <a:avLst/>
          </a:prstGeom>
          <a:noFill/>
          <a:ln w="9525">
            <a:noFill/>
            <a:miter lim="800000"/>
            <a:headEnd/>
            <a:tailEnd/>
          </a:ln>
        </p:spPr>
      </p:pic>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n relacionada"/>
          <p:cNvPicPr>
            <a:picLocks noChangeAspect="1" noChangeArrowheads="1"/>
          </p:cNvPicPr>
          <p:nvPr/>
        </p:nvPicPr>
        <p:blipFill>
          <a:blip r:embed="rId2"/>
          <a:srcRect/>
          <a:stretch>
            <a:fillRect/>
          </a:stretch>
        </p:blipFill>
        <p:spPr bwMode="auto">
          <a:xfrm>
            <a:off x="0" y="0"/>
            <a:ext cx="11398250" cy="7632700"/>
          </a:xfrm>
          <a:prstGeom prst="rect">
            <a:avLst/>
          </a:prstGeom>
          <a:noFill/>
          <a:ln w="9525">
            <a:noFill/>
            <a:miter lim="800000"/>
            <a:headEnd/>
            <a:tailEnd/>
          </a:ln>
        </p:spPr>
      </p:pic>
      <p:sp>
        <p:nvSpPr>
          <p:cNvPr id="3" name="2 Rectángulo"/>
          <p:cNvSpPr/>
          <p:nvPr/>
        </p:nvSpPr>
        <p:spPr>
          <a:xfrm>
            <a:off x="419857" y="387326"/>
            <a:ext cx="4685899"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2">
                      <a:satMod val="175000"/>
                      <a:alpha val="40000"/>
                    </a:schemeClr>
                  </a:glow>
                  <a:outerShdw blurRad="80000" dist="40000" dir="5040000" algn="tl">
                    <a:srgbClr val="000000">
                      <a:alpha val="30000"/>
                    </a:srgbClr>
                  </a:outerShdw>
                </a:effectLst>
              </a:rPr>
              <a:t>REPOSTERIA</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glow rad="228600">
                  <a:schemeClr val="accent2">
                    <a:satMod val="175000"/>
                    <a:alpha val="40000"/>
                  </a:schemeClr>
                </a:glow>
                <a:outerShdw blurRad="80000" dist="40000" dir="5040000" algn="tl">
                  <a:srgbClr val="000000">
                    <a:alpha val="30000"/>
                  </a:srgbClr>
                </a:outerShdw>
              </a:effectLst>
            </a:endParaRPr>
          </a:p>
        </p:txBody>
      </p:sp>
    </p:spTree>
  </p:cSld>
  <p:clrMapOvr>
    <a:masterClrMapping/>
  </p:clrMapOvr>
  <p:transition spd="slow" advTm="7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Imagen relacionada"/>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2"/>
          <a:srcRect/>
          <a:stretch>
            <a:fillRect/>
          </a:stretch>
        </p:blipFill>
        <p:spPr bwMode="auto">
          <a:xfrm>
            <a:off x="0" y="0"/>
            <a:ext cx="11269663" cy="7589838"/>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srcRect/>
          <a:stretch>
            <a:fillRect/>
          </a:stretch>
        </p:blipFill>
        <p:spPr bwMode="auto">
          <a:xfrm>
            <a:off x="0" y="0"/>
            <a:ext cx="5634038" cy="7632700"/>
          </a:xfrm>
          <a:prstGeom prst="rect">
            <a:avLst/>
          </a:prstGeom>
          <a:noFill/>
          <a:ln w="9525">
            <a:noFill/>
            <a:miter lim="800000"/>
            <a:headEnd/>
            <a:tailEnd/>
          </a:ln>
        </p:spPr>
      </p:pic>
      <p:sp>
        <p:nvSpPr>
          <p:cNvPr id="54275" name="3 Rectángulo"/>
          <p:cNvSpPr>
            <a:spLocks noChangeArrowheads="1"/>
          </p:cNvSpPr>
          <p:nvPr/>
        </p:nvSpPr>
        <p:spPr bwMode="auto">
          <a:xfrm>
            <a:off x="5783263" y="336550"/>
            <a:ext cx="5218112" cy="6884988"/>
          </a:xfrm>
          <a:prstGeom prst="rect">
            <a:avLst/>
          </a:prstGeom>
          <a:noFill/>
          <a:ln w="9525">
            <a:noFill/>
            <a:miter lim="800000"/>
            <a:headEnd/>
            <a:tailEnd/>
          </a:ln>
        </p:spPr>
        <p:txBody>
          <a:bodyPr lIns="97868" tIns="48934" rIns="97868" bIns="48934">
            <a:spAutoFit/>
          </a:bodyPr>
          <a:lstStyle/>
          <a:p>
            <a:pPr algn="ctr"/>
            <a:r>
              <a:rPr lang="es-ES" sz="2100" dirty="0">
                <a:latin typeface="Agency FB" pitchFamily="34" charset="0"/>
              </a:rPr>
              <a:t>El arándano rojo es un importante cultivo comercial en varios estados de Estados Unidos y en varias provincias canadienses. También en el sur de Chile y de Argentina, en los Estados bálticos y en Europa Oriental existen pequeñas áreas de producción.</a:t>
            </a:r>
          </a:p>
          <a:p>
            <a:pPr algn="ctr"/>
            <a:r>
              <a:rPr lang="es-ES" sz="2100" dirty="0">
                <a:latin typeface="Agency FB" pitchFamily="34" charset="0"/>
              </a:rPr>
              <a:t>El 95% de los frutos se procesan en productos como zumos, salsas, mermeladas, o se secan y azucaran para su consumo. el 5% restante se vende fresco para su consumo directo. Los arándanos rojos destinados al procesado se suelen congelar poco después de la cosecha.</a:t>
            </a:r>
          </a:p>
          <a:p>
            <a:pPr algn="ctr"/>
            <a:r>
              <a:rPr lang="es-ES" sz="2100" dirty="0">
                <a:latin typeface="Agency FB" pitchFamily="34" charset="0"/>
              </a:rPr>
              <a:t>Cuando se obtiene fresco, el fruto se suele usar en la elaboración de compotas o jaleas caseras que se sirven como acompañamiento de carnes asadas. También es habitual usarlos en la confección de bollería (p. ej. magdalenas), pero se considera demasiado ácido para comerlos sin acompañamiento.</a:t>
            </a:r>
          </a:p>
          <a:p>
            <a:pPr algn="ctr"/>
            <a:r>
              <a:rPr lang="es-ES" sz="2100" dirty="0">
                <a:latin typeface="Agency FB" pitchFamily="34" charset="0"/>
              </a:rPr>
              <a:t>El zumo que se obtiene del fruto, normalmente azucarado, también es un producto derivado importante.</a:t>
            </a:r>
          </a:p>
          <a:p>
            <a:pPr algn="ctr"/>
            <a:r>
              <a:rPr lang="es-ES" sz="2100" dirty="0">
                <a:latin typeface="Agency FB" pitchFamily="34" charset="0"/>
              </a:rPr>
              <a:t>El arándano rojo es una fuente de </a:t>
            </a:r>
            <a:r>
              <a:rPr lang="es-ES" sz="2100" dirty="0" err="1">
                <a:latin typeface="Agency FB" pitchFamily="34" charset="0"/>
              </a:rPr>
              <a:t>polifenoles</a:t>
            </a:r>
            <a:r>
              <a:rPr lang="es-ES" sz="2100" dirty="0">
                <a:latin typeface="Agency FB" pitchFamily="34" charset="0"/>
              </a:rPr>
              <a:t>   antioxidantes, sustancias beneficiosas para los sistemas cardiovascular e inmunológico.</a:t>
            </a:r>
          </a:p>
        </p:txBody>
      </p:sp>
      <p:pic>
        <p:nvPicPr>
          <p:cNvPr id="54276" name="Picture 2" descr="E:\formas montar\2cxx0f8.gif"/>
          <p:cNvPicPr>
            <a:picLocks noChangeAspect="1" noChangeArrowheads="1" noCrop="1"/>
          </p:cNvPicPr>
          <p:nvPr/>
        </p:nvPicPr>
        <p:blipFill>
          <a:blip r:embed="rId3"/>
          <a:srcRect/>
          <a:stretch>
            <a:fillRect/>
          </a:stretch>
        </p:blipFill>
        <p:spPr bwMode="auto">
          <a:xfrm>
            <a:off x="-254000" y="6118225"/>
            <a:ext cx="1774825" cy="1514475"/>
          </a:xfrm>
          <a:prstGeom prst="rect">
            <a:avLst/>
          </a:prstGeom>
          <a:noFill/>
          <a:ln w="9525">
            <a:noFill/>
            <a:miter lim="800000"/>
            <a:headEnd/>
            <a:tailEnd/>
          </a:ln>
        </p:spPr>
      </p:pic>
      <p:pic>
        <p:nvPicPr>
          <p:cNvPr id="5" name="Picture 3" descr="illusion-015"/>
          <p:cNvPicPr>
            <a:picLocks noChangeAspect="1" noChangeArrowheads="1" noCrop="1"/>
          </p:cNvPicPr>
          <p:nvPr/>
        </p:nvPicPr>
        <p:blipFill>
          <a:blip r:embed="rId4" cstate="print">
            <a:duotone>
              <a:prstClr val="black"/>
              <a:schemeClr val="accent2">
                <a:tint val="45000"/>
                <a:satMod val="400000"/>
              </a:schemeClr>
            </a:duotone>
            <a:lum bright="-47000" contrast="59000"/>
          </a:blip>
          <a:srcRect/>
          <a:stretch>
            <a:fillRect/>
          </a:stretch>
        </p:blipFill>
        <p:spPr bwMode="auto">
          <a:xfrm>
            <a:off x="5634831" y="-21202"/>
            <a:ext cx="5634832" cy="7653902"/>
          </a:xfrm>
          <a:prstGeom prst="rect">
            <a:avLst/>
          </a:prstGeom>
          <a:noFill/>
          <a:ln w="9525">
            <a:noFill/>
            <a:miter lim="800000"/>
            <a:headEnd/>
            <a:tailEnd/>
          </a:ln>
        </p:spPr>
      </p:pic>
    </p:spTree>
  </p:cSld>
  <p:clrMapOvr>
    <a:masterClrMapping/>
  </p:clrMapOvr>
  <p:transition spd="slow" advTm="4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n relacionada"/>
          <p:cNvPicPr>
            <a:picLocks noChangeAspect="1" noChangeArrowheads="1"/>
          </p:cNvPicPr>
          <p:nvPr/>
        </p:nvPicPr>
        <p:blipFill>
          <a:blip r:embed="rId2"/>
          <a:srcRect/>
          <a:stretch>
            <a:fillRect/>
          </a:stretch>
        </p:blipFill>
        <p:spPr bwMode="auto">
          <a:xfrm>
            <a:off x="0" y="0"/>
            <a:ext cx="11269663" cy="7578725"/>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Resultado de imagen de arandanos rojos como dulces wikipedia"/>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Imagen relacionada"/>
          <p:cNvPicPr>
            <a:picLocks noChangeAspect="1" noChangeArrowheads="1"/>
          </p:cNvPicPr>
          <p:nvPr/>
        </p:nvPicPr>
        <p:blipFill>
          <a:blip r:embed="rId2"/>
          <a:srcRect t="20050"/>
          <a:stretch>
            <a:fillRect/>
          </a:stretch>
        </p:blipFill>
        <p:spPr bwMode="auto">
          <a:xfrm>
            <a:off x="-1" y="0"/>
            <a:ext cx="11269663" cy="76327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n relacionada"/>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5" name="4 Triángulo rectángulo"/>
          <p:cNvSpPr/>
          <p:nvPr/>
        </p:nvSpPr>
        <p:spPr>
          <a:xfrm>
            <a:off x="0" y="0"/>
            <a:ext cx="11269663" cy="763270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0663" y="0"/>
            <a:ext cx="11049000" cy="7632700"/>
          </a:xfrm>
          <a:prstGeom prst="rtTriangle">
            <a:avLst/>
          </a:prstGeom>
          <a:solidFill>
            <a:srgbClr val="FF00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213" y="0"/>
            <a:ext cx="9737725" cy="7023100"/>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163" y="555625"/>
            <a:ext cx="10604500" cy="7077075"/>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1419225" y="1033463"/>
            <a:ext cx="9229725" cy="6599237"/>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375" y="0"/>
            <a:ext cx="8750300" cy="6488113"/>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163" y="1571625"/>
            <a:ext cx="8077200" cy="6061075"/>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4975" y="0"/>
            <a:ext cx="7335838" cy="5846763"/>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cultivo de arandanos en el pantano"/>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arandanos rojos como dulces wikipedia"/>
          <p:cNvPicPr>
            <a:picLocks noChangeAspect="1" noChangeArrowheads="1"/>
          </p:cNvPicPr>
          <p:nvPr/>
        </p:nvPicPr>
        <p:blipFill>
          <a:blip r:embed="rId2"/>
          <a:srcRect/>
          <a:stretch>
            <a:fillRect/>
          </a:stretch>
        </p:blipFill>
        <p:spPr bwMode="auto">
          <a:xfrm>
            <a:off x="0" y="0"/>
            <a:ext cx="11360150" cy="7632700"/>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60419" name="Image 2" descr="swirlrainbw3.gif"/>
          <p:cNvPicPr>
            <a:picLocks noChangeAspect="1"/>
          </p:cNvPicPr>
          <p:nvPr/>
        </p:nvPicPr>
        <p:blipFill>
          <a:blip r:embed="rId4"/>
          <a:srcRect/>
          <a:stretch>
            <a:fillRect/>
          </a:stretch>
        </p:blipFill>
        <p:spPr bwMode="auto">
          <a:xfrm rot="5400000">
            <a:off x="-3773487" y="3773487"/>
            <a:ext cx="7632700" cy="85725"/>
          </a:xfrm>
          <a:prstGeom prst="rect">
            <a:avLst/>
          </a:prstGeom>
          <a:noFill/>
          <a:ln w="9525">
            <a:noFill/>
            <a:miter lim="800000"/>
            <a:headEnd/>
            <a:tailEnd/>
          </a:ln>
        </p:spPr>
      </p:pic>
      <p:pic>
        <p:nvPicPr>
          <p:cNvPr id="60420" name="Image 2" descr="swirlrainbw3.gif"/>
          <p:cNvPicPr>
            <a:picLocks noChangeAspect="1"/>
          </p:cNvPicPr>
          <p:nvPr/>
        </p:nvPicPr>
        <p:blipFill>
          <a:blip r:embed="rId4"/>
          <a:srcRect/>
          <a:stretch>
            <a:fillRect/>
          </a:stretch>
        </p:blipFill>
        <p:spPr bwMode="auto">
          <a:xfrm rot="5400000">
            <a:off x="7410451" y="3773487"/>
            <a:ext cx="7632700" cy="85725"/>
          </a:xfrm>
          <a:prstGeom prst="rect">
            <a:avLst/>
          </a:prstGeom>
          <a:noFill/>
          <a:ln w="9525">
            <a:noFill/>
            <a:miter lim="800000"/>
            <a:headEnd/>
            <a:tailEnd/>
          </a:ln>
        </p:spPr>
      </p:pic>
      <p:pic>
        <p:nvPicPr>
          <p:cNvPr id="60421" name="Image 2" descr="swirlrainbw3.gif"/>
          <p:cNvPicPr>
            <a:picLocks noChangeAspect="1"/>
          </p:cNvPicPr>
          <p:nvPr/>
        </p:nvPicPr>
        <p:blipFill>
          <a:blip r:embed="rId4"/>
          <a:srcRect/>
          <a:stretch>
            <a:fillRect/>
          </a:stretch>
        </p:blipFill>
        <p:spPr bwMode="auto">
          <a:xfrm rot="10800000">
            <a:off x="0" y="0"/>
            <a:ext cx="11269663" cy="77788"/>
          </a:xfrm>
          <a:prstGeom prst="rect">
            <a:avLst/>
          </a:prstGeom>
          <a:noFill/>
          <a:ln w="9525">
            <a:noFill/>
            <a:miter lim="800000"/>
            <a:headEnd/>
            <a:tailEnd/>
          </a:ln>
        </p:spPr>
      </p:pic>
      <p:pic>
        <p:nvPicPr>
          <p:cNvPr id="60422" name="Image 2" descr="swirlrainbw3.gif"/>
          <p:cNvPicPr>
            <a:picLocks noChangeAspect="1"/>
          </p:cNvPicPr>
          <p:nvPr/>
        </p:nvPicPr>
        <p:blipFill>
          <a:blip r:embed="rId4"/>
          <a:srcRect/>
          <a:stretch>
            <a:fillRect/>
          </a:stretch>
        </p:blipFill>
        <p:spPr bwMode="auto">
          <a:xfrm rot="10800000">
            <a:off x="0" y="7550150"/>
            <a:ext cx="11269663" cy="82550"/>
          </a:xfrm>
          <a:prstGeom prst="rect">
            <a:avLst/>
          </a:prstGeom>
          <a:noFill/>
          <a:ln w="9525">
            <a:noFill/>
            <a:miter lim="800000"/>
            <a:headEnd/>
            <a:tailEnd/>
          </a:ln>
        </p:spPr>
      </p:pic>
      <p:pic>
        <p:nvPicPr>
          <p:cNvPr id="60423" name="Picture 2" descr="CARA"/>
          <p:cNvPicPr>
            <a:picLocks noChangeAspect="1" noChangeArrowheads="1"/>
          </p:cNvPicPr>
          <p:nvPr/>
        </p:nvPicPr>
        <p:blipFill>
          <a:blip r:embed="rId5"/>
          <a:srcRect/>
          <a:stretch>
            <a:fillRect/>
          </a:stretch>
        </p:blipFill>
        <p:spPr bwMode="auto">
          <a:xfrm>
            <a:off x="677863" y="6459538"/>
            <a:ext cx="741362" cy="762000"/>
          </a:xfrm>
          <a:prstGeom prst="rect">
            <a:avLst/>
          </a:prstGeom>
          <a:noFill/>
          <a:ln w="38100">
            <a:solidFill>
              <a:srgbClr val="1CDEF8"/>
            </a:solidFill>
            <a:miter lim="800000"/>
            <a:headEnd/>
            <a:tailEnd/>
          </a:ln>
        </p:spPr>
      </p:pic>
      <p:sp>
        <p:nvSpPr>
          <p:cNvPr id="19" name="18 Rectángulo"/>
          <p:cNvSpPr/>
          <p:nvPr/>
        </p:nvSpPr>
        <p:spPr>
          <a:xfrm>
            <a:off x="2439988" y="5087938"/>
            <a:ext cx="3319462" cy="1066800"/>
          </a:xfrm>
          <a:prstGeom prst="rect">
            <a:avLst/>
          </a:prstGeom>
        </p:spPr>
        <p:txBody>
          <a:bodyPr lIns="81272" tIns="40636" rIns="81272" bIns="40636">
            <a:spAutoFit/>
          </a:bodyPr>
          <a:lstStyle/>
          <a:p>
            <a:pPr algn="ctr" fontAlgn="auto">
              <a:spcBef>
                <a:spcPts val="0"/>
              </a:spcBef>
              <a:spcAft>
                <a:spcPts val="0"/>
              </a:spcAft>
              <a:defRPr/>
            </a:pP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793750" y="557213"/>
            <a:ext cx="3452813" cy="3503612"/>
          </a:xfrm>
          <a:prstGeom prst="rect">
            <a:avLst/>
          </a:prstGeom>
        </p:spPr>
        <p:txBody>
          <a:bodyPr wrap="none" fromWordArt="1">
            <a:prstTxWarp prst="textPlain">
              <a:avLst>
                <a:gd name="adj" fmla="val 46222"/>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UN FUERTE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ABRAZO,</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QUE TENGAS</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endParaRPr>
          </a:p>
        </p:txBody>
      </p:sp>
      <p:sp>
        <p:nvSpPr>
          <p:cNvPr id="12" name="Text Box 3"/>
          <p:cNvSpPr txBox="1">
            <a:spLocks noChangeArrowheads="1"/>
          </p:cNvSpPr>
          <p:nvPr/>
        </p:nvSpPr>
        <p:spPr bwMode="auto">
          <a:xfrm>
            <a:off x="6134897" y="958830"/>
            <a:ext cx="4311650" cy="5087937"/>
          </a:xfrm>
          <a:prstGeom prst="rect">
            <a:avLst/>
          </a:prstGeom>
          <a:noFill/>
          <a:ln w="38100">
            <a:noFill/>
            <a:miter lim="800000"/>
            <a:headEnd/>
            <a:tailEnd/>
          </a:ln>
        </p:spPr>
        <p:txBody>
          <a:bodyPr lIns="101720" tIns="50860" rIns="101720" bIns="50860">
            <a:spAutoFit/>
          </a:bodyPr>
          <a:lstStyle/>
          <a:p>
            <a:pPr algn="ctr" defTabSz="1016000" eaLnBrk="0" hangingPunct="0">
              <a:spcBef>
                <a:spcPct val="50000"/>
              </a:spcBef>
            </a:pPr>
            <a:endParaRPr lang="fr-FR" sz="4000" dirty="0">
              <a:solidFill>
                <a:srgbClr val="FFFF00"/>
              </a:solidFill>
              <a:latin typeface="Comic Sans MS" pitchFamily="66" charset="0"/>
            </a:endParaRPr>
          </a:p>
          <a:p>
            <a:pPr algn="ctr" defTabSz="1016000" eaLnBrk="0" hangingPunct="0">
              <a:spcBef>
                <a:spcPct val="50000"/>
              </a:spcBef>
            </a:pPr>
            <a:r>
              <a:rPr lang="fr-FR" sz="4000" b="1" dirty="0" err="1">
                <a:solidFill>
                  <a:srgbClr val="FF0000"/>
                </a:solidFill>
                <a:latin typeface="Comic Sans MS" pitchFamily="66" charset="0"/>
              </a:rPr>
              <a:t>Hoy</a:t>
            </a:r>
            <a:r>
              <a:rPr lang="fr-FR" sz="4000" b="1" dirty="0">
                <a:solidFill>
                  <a:srgbClr val="FF0000"/>
                </a:solidFill>
                <a:latin typeface="Comic Sans MS" pitchFamily="66" charset="0"/>
              </a:rPr>
              <a:t> es </a:t>
            </a:r>
            <a:fld id="{A3B305A2-9845-46EB-9129-A6B7A2A9E880}" type="datetime2">
              <a:rPr lang="es-ES_tradnl" sz="4000" b="1">
                <a:solidFill>
                  <a:srgbClr val="FF0000"/>
                </a:solidFill>
                <a:latin typeface="Comic Sans MS" pitchFamily="66" charset="0"/>
              </a:rPr>
              <a:pPr algn="ctr" defTabSz="1016000" eaLnBrk="0" hangingPunct="0">
                <a:spcBef>
                  <a:spcPct val="50000"/>
                </a:spcBef>
              </a:pPr>
              <a:t>sábado, 26 de agosto de 2017</a:t>
            </a:fld>
            <a:endParaRPr lang="es-ES" sz="4000" b="1" dirty="0">
              <a:solidFill>
                <a:srgbClr val="FF0000"/>
              </a:solidFill>
              <a:latin typeface="Comic Sans MS" pitchFamily="66" charset="0"/>
            </a:endParaRPr>
          </a:p>
          <a:p>
            <a:pPr algn="ctr" defTabSz="1016000" eaLnBrk="0" hangingPunct="0">
              <a:spcBef>
                <a:spcPct val="50000"/>
              </a:spcBef>
            </a:pPr>
            <a:r>
              <a:rPr lang="fr-FR" sz="3600" b="1" dirty="0" err="1">
                <a:solidFill>
                  <a:srgbClr val="FF0000"/>
                </a:solidFill>
                <a:latin typeface="Comic Sans MS" pitchFamily="66" charset="0"/>
              </a:rPr>
              <a:t>Ahora</a:t>
            </a:r>
            <a:r>
              <a:rPr lang="fr-FR" sz="3600" b="1" dirty="0">
                <a:solidFill>
                  <a:srgbClr val="FF0000"/>
                </a:solidFill>
                <a:latin typeface="Comic Sans MS" pitchFamily="66" charset="0"/>
              </a:rPr>
              <a:t> </a:t>
            </a:r>
            <a:r>
              <a:rPr lang="fr-FR" sz="3600" b="1" dirty="0" err="1">
                <a:solidFill>
                  <a:srgbClr val="FF0000"/>
                </a:solidFill>
                <a:latin typeface="Comic Sans MS" pitchFamily="66" charset="0"/>
              </a:rPr>
              <a:t>mismo</a:t>
            </a:r>
            <a:r>
              <a:rPr lang="fr-FR" sz="3600" b="1" dirty="0">
                <a:solidFill>
                  <a:srgbClr val="FF0000"/>
                </a:solidFill>
                <a:latin typeface="Comic Sans MS" pitchFamily="66" charset="0"/>
              </a:rPr>
              <a:t> son las </a:t>
            </a:r>
            <a:fld id="{6644CFC8-5A7E-44D3-968D-2A1A7E32DEDD}" type="datetime10">
              <a:rPr lang="fr-FR" sz="3600" b="1">
                <a:solidFill>
                  <a:srgbClr val="FF0000"/>
                </a:solidFill>
                <a:latin typeface="Comic Sans MS" pitchFamily="66" charset="0"/>
              </a:rPr>
              <a:pPr algn="ctr" defTabSz="1016000" eaLnBrk="0" hangingPunct="0">
                <a:spcBef>
                  <a:spcPct val="50000"/>
                </a:spcBef>
              </a:pPr>
              <a:t>10:51</a:t>
            </a:fld>
            <a:r>
              <a:rPr lang="fr-FR" sz="3600" b="1" dirty="0">
                <a:solidFill>
                  <a:srgbClr val="FF0000"/>
                </a:solidFill>
                <a:latin typeface="Comic Sans MS" pitchFamily="66" charset="0"/>
              </a:rPr>
              <a:t> </a:t>
            </a:r>
            <a:r>
              <a:rPr lang="fr-FR" sz="3600" b="1" dirty="0" err="1" smtClean="0">
                <a:solidFill>
                  <a:srgbClr val="FF0000"/>
                </a:solidFill>
                <a:latin typeface="Comic Sans MS" pitchFamily="66" charset="0"/>
              </a:rPr>
              <a:t>horas</a:t>
            </a:r>
            <a:r>
              <a:rPr lang="fr-FR" sz="3600" b="1" dirty="0" smtClean="0">
                <a:solidFill>
                  <a:srgbClr val="FF0000"/>
                </a:solidFill>
                <a:latin typeface="Comic Sans MS" pitchFamily="66" charset="0"/>
              </a:rPr>
              <a:t>.</a:t>
            </a:r>
            <a:endParaRPr lang="fr-FR" sz="3600" b="1" dirty="0">
              <a:solidFill>
                <a:srgbClr val="FF0000"/>
              </a:solidFill>
              <a:latin typeface="Comic Sans MS" pitchFamily="66" charset="0"/>
            </a:endParaRPr>
          </a:p>
          <a:p>
            <a:pPr algn="ctr" defTabSz="1016000" eaLnBrk="0" hangingPunct="0">
              <a:spcBef>
                <a:spcPct val="50000"/>
              </a:spcBef>
            </a:pPr>
            <a:endParaRPr lang="fr-FR" sz="36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1">
                <a:tint val="45000"/>
                <a:satMod val="400000"/>
              </a:schemeClr>
            </a:duotone>
          </a:blip>
          <a:srcRect/>
          <a:stretch>
            <a:fillRect/>
          </a:stretch>
        </p:blipFill>
        <p:spPr bwMode="auto">
          <a:xfrm>
            <a:off x="1562865" y="6245242"/>
            <a:ext cx="2475822" cy="1039579"/>
          </a:xfrm>
          <a:prstGeom prst="rect">
            <a:avLst/>
          </a:prstGeom>
          <a:noFill/>
        </p:spPr>
      </p:pic>
    </p:spTree>
  </p:cSld>
  <p:clrMapOvr>
    <a:masterClrMapping/>
  </p:clrMapOvr>
  <p:transition spd="med"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endCondLst>
                                    <p:cond evt="onNext" delay="0">
                                      <p:tgtEl>
                                        <p:sldTgt/>
                                      </p:tgtEl>
                                    </p:cond>
                                  </p:end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2" presetClass="emph" presetSubtype="0" repeatCount="indefinite" fill="hold" grpId="0" nodeType="withEffect">
                                  <p:stCondLst>
                                    <p:cond delay="0"/>
                                  </p:stCondLst>
                                  <p:childTnLst>
                                    <p:animClr clrSpc="hsl" dir="cw">
                                      <p:cBhvr override="childStyle">
                                        <p:cTn id="9" dur="1000" fill="hold"/>
                                        <p:tgtEl>
                                          <p:spTgt spid="22"/>
                                        </p:tgtEl>
                                        <p:attrNameLst>
                                          <p:attrName>style.color</p:attrName>
                                        </p:attrNameLst>
                                      </p:cBhvr>
                                      <p:by>
                                        <p:hsl h="-7200000" s="0" l="0"/>
                                      </p:by>
                                    </p:animClr>
                                    <p:animClr clrSpc="hsl" dir="cw">
                                      <p:cBhvr>
                                        <p:cTn id="10" dur="1000" fill="hold"/>
                                        <p:tgtEl>
                                          <p:spTgt spid="22"/>
                                        </p:tgtEl>
                                        <p:attrNameLst>
                                          <p:attrName>fillcolor</p:attrName>
                                        </p:attrNameLst>
                                      </p:cBhvr>
                                      <p:by>
                                        <p:hsl h="-7200000" s="0" l="0"/>
                                      </p:by>
                                    </p:animClr>
                                    <p:animClr clrSpc="hsl" dir="cw">
                                      <p:cBhvr>
                                        <p:cTn id="11" dur="1000" fill="hold"/>
                                        <p:tgtEl>
                                          <p:spTgt spid="22"/>
                                        </p:tgtEl>
                                        <p:attrNameLst>
                                          <p:attrName>stroke.color</p:attrName>
                                        </p:attrNameLst>
                                      </p:cBhvr>
                                      <p:by>
                                        <p:hsl h="-7200000" s="0" l="0"/>
                                      </p:by>
                                    </p:animClr>
                                    <p:set>
                                      <p:cBhvr>
                                        <p:cTn id="12" dur="1000" fill="hold"/>
                                        <p:tgtEl>
                                          <p:spTgt spid="22"/>
                                        </p:tgtEl>
                                        <p:attrNameLst>
                                          <p:attrName>fill.type</p:attrName>
                                        </p:attrNameLst>
                                      </p:cBhvr>
                                      <p:to>
                                        <p:strVal val="solid"/>
                                      </p:to>
                                    </p:set>
                                  </p:childTnLst>
                                </p:cTn>
                              </p:par>
                              <p:par>
                                <p:cTn id="13" presetID="42" presetClass="entr" presetSubtype="0" fill="hold" grpId="1"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anim calcmode="lin" valueType="num">
                                      <p:cBhvr>
                                        <p:cTn id="16" dur="1000" fill="hold"/>
                                        <p:tgtEl>
                                          <p:spTgt spid="22"/>
                                        </p:tgtEl>
                                        <p:attrNameLst>
                                          <p:attrName>ppt_x</p:attrName>
                                        </p:attrNameLst>
                                      </p:cBhvr>
                                      <p:tavLst>
                                        <p:tav tm="0">
                                          <p:val>
                                            <p:strVal val="#ppt_x"/>
                                          </p:val>
                                        </p:tav>
                                        <p:tav tm="100000">
                                          <p:val>
                                            <p:strVal val="#ppt_x"/>
                                          </p:val>
                                        </p:tav>
                                      </p:tavLst>
                                    </p:anim>
                                    <p:anim calcmode="lin" valueType="num">
                                      <p:cBhvr>
                                        <p:cTn id="17" dur="1000" fill="hold"/>
                                        <p:tgtEl>
                                          <p:spTgt spid="22"/>
                                        </p:tgtEl>
                                        <p:attrNameLst>
                                          <p:attrName>ppt_y</p:attrName>
                                        </p:attrNameLst>
                                      </p:cBhvr>
                                      <p:tavLst>
                                        <p:tav tm="0">
                                          <p:val>
                                            <p:strVal val="#ppt_y+.1"/>
                                          </p:val>
                                        </p:tav>
                                        <p:tav tm="100000">
                                          <p:val>
                                            <p:strVal val="#ppt_y"/>
                                          </p:val>
                                        </p:tav>
                                      </p:tavLst>
                                    </p:anim>
                                  </p:childTnLst>
                                </p:cTn>
                              </p:par>
                              <p:par>
                                <p:cTn id="18" presetID="12" presetClass="entr" presetSubtype="1" fill="hold" grpId="0" nodeType="with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Effect transition="in" filter="slide(fromTop)">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QUE HACE ESTA GENTE EN EL PANTA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QUE HACE ESTA GENTE EN EL PANTANO</Template>
  <TotalTime>14</TotalTime>
  <Words>827</Words>
  <Application>Microsoft Office PowerPoint</Application>
  <PresentationFormat>Personalizado</PresentationFormat>
  <Paragraphs>42</Paragraphs>
  <Slides>60</Slides>
  <Notes>0</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QUE HACE ESTA GENTE EN EL PANTANO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2017-08-26T08:45:48Z</dcterms:created>
  <dcterms:modified xsi:type="dcterms:W3CDTF">2017-08-26T09:00:22Z</dcterms:modified>
</cp:coreProperties>
</file>