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9"/>
  </p:notesMasterIdLst>
  <p:sldIdLst>
    <p:sldId id="377" r:id="rId3"/>
    <p:sldId id="449" r:id="rId4"/>
    <p:sldId id="513" r:id="rId5"/>
    <p:sldId id="450" r:id="rId6"/>
    <p:sldId id="451" r:id="rId7"/>
    <p:sldId id="452" r:id="rId8"/>
    <p:sldId id="514" r:id="rId9"/>
    <p:sldId id="453" r:id="rId10"/>
    <p:sldId id="454" r:id="rId11"/>
    <p:sldId id="455" r:id="rId12"/>
    <p:sldId id="515" r:id="rId13"/>
    <p:sldId id="456" r:id="rId14"/>
    <p:sldId id="457" r:id="rId15"/>
    <p:sldId id="516" r:id="rId16"/>
    <p:sldId id="458" r:id="rId17"/>
    <p:sldId id="459" r:id="rId18"/>
    <p:sldId id="517" r:id="rId19"/>
    <p:sldId id="460" r:id="rId20"/>
    <p:sldId id="461" r:id="rId21"/>
    <p:sldId id="518" r:id="rId22"/>
    <p:sldId id="462" r:id="rId23"/>
    <p:sldId id="463" r:id="rId24"/>
    <p:sldId id="464" r:id="rId25"/>
    <p:sldId id="519" r:id="rId26"/>
    <p:sldId id="520" r:id="rId27"/>
    <p:sldId id="465" r:id="rId28"/>
    <p:sldId id="466" r:id="rId29"/>
    <p:sldId id="467" r:id="rId30"/>
    <p:sldId id="522" r:id="rId31"/>
    <p:sldId id="523" r:id="rId32"/>
    <p:sldId id="524" r:id="rId33"/>
    <p:sldId id="468" r:id="rId34"/>
    <p:sldId id="469" r:id="rId35"/>
    <p:sldId id="479" r:id="rId36"/>
    <p:sldId id="470" r:id="rId37"/>
    <p:sldId id="471" r:id="rId38"/>
    <p:sldId id="525" r:id="rId39"/>
    <p:sldId id="526" r:id="rId40"/>
    <p:sldId id="472" r:id="rId41"/>
    <p:sldId id="473" r:id="rId42"/>
    <p:sldId id="474" r:id="rId43"/>
    <p:sldId id="475" r:id="rId44"/>
    <p:sldId id="476" r:id="rId45"/>
    <p:sldId id="477" r:id="rId46"/>
    <p:sldId id="478" r:id="rId47"/>
    <p:sldId id="480" r:id="rId48"/>
    <p:sldId id="481" r:id="rId49"/>
    <p:sldId id="482" r:id="rId50"/>
    <p:sldId id="483" r:id="rId51"/>
    <p:sldId id="484" r:id="rId52"/>
    <p:sldId id="485" r:id="rId53"/>
    <p:sldId id="486" r:id="rId54"/>
    <p:sldId id="487" r:id="rId55"/>
    <p:sldId id="488" r:id="rId56"/>
    <p:sldId id="489" r:id="rId57"/>
    <p:sldId id="501" r:id="rId58"/>
    <p:sldId id="490" r:id="rId59"/>
    <p:sldId id="491" r:id="rId60"/>
    <p:sldId id="492" r:id="rId61"/>
    <p:sldId id="493" r:id="rId62"/>
    <p:sldId id="494" r:id="rId63"/>
    <p:sldId id="495" r:id="rId64"/>
    <p:sldId id="496" r:id="rId65"/>
    <p:sldId id="497" r:id="rId66"/>
    <p:sldId id="498" r:id="rId67"/>
    <p:sldId id="502" r:id="rId68"/>
    <p:sldId id="500" r:id="rId69"/>
    <p:sldId id="503" r:id="rId70"/>
    <p:sldId id="504" r:id="rId71"/>
    <p:sldId id="505" r:id="rId72"/>
    <p:sldId id="506" r:id="rId73"/>
    <p:sldId id="507" r:id="rId74"/>
    <p:sldId id="508" r:id="rId75"/>
    <p:sldId id="499" r:id="rId76"/>
    <p:sldId id="512" r:id="rId77"/>
    <p:sldId id="511" r:id="rId78"/>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tiOzcXeHzMfgiovOwfKOg==" hashData="qSoSAW3p4r3Bh6HTlzvkwzQs3f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230" y="-486"/>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03/10/2019</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12893822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826CDA3-A514-427D-8342-85600750BCC1}" type="slidenum">
              <a:rPr lang="es-ES" smtClean="0"/>
              <a:pPr/>
              <a:t>19</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E7AB790-FD95-4CDB-8EE8-FBF67419CE2B}" type="slidenum">
              <a:rPr lang="es-ES"/>
              <a:pPr/>
              <a:t>43</a:t>
            </a:fld>
            <a:endParaRPr lang="es-ES"/>
          </a:p>
        </p:txBody>
      </p:sp>
      <p:sp>
        <p:nvSpPr>
          <p:cNvPr id="50178" name="Rectangle 2"/>
          <p:cNvSpPr>
            <a:spLocks noGrp="1" noRot="1" noChangeAspect="1" noChangeArrowheads="1" noTextEdit="1"/>
          </p:cNvSpPr>
          <p:nvPr>
            <p:ph type="sldImg"/>
          </p:nvPr>
        </p:nvSpPr>
        <p:spPr>
          <a:xfrm>
            <a:off x="896938" y="685800"/>
            <a:ext cx="5064125" cy="3429000"/>
          </a:xfrm>
          <a:ln/>
        </p:spPr>
      </p:sp>
      <p:sp>
        <p:nvSpPr>
          <p:cNvPr id="5017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03/10/2019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03/10/2019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03/10/2019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03/10/2019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03/10/2019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03/10/2019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03/10/2019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03/10/2019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03/10/2019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03/10/2019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03/10/2019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56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03/10/2019</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gif"/><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15.gif"/></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4.gif"/><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15.gif"/></Relationships>
</file>

<file path=ppt/slides/_rels/slide5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15.gif"/></Relationships>
</file>

<file path=ppt/slides/_rels/slide68.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6.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81.jpeg"/></Relationships>
</file>

<file path=ppt/slides/_rels/slide76.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hyperlink" Target="https://vk.com/mispps" TargetMode="External"/><Relationship Id="rId3" Type="http://schemas.openxmlformats.org/officeDocument/2006/relationships/image" Target="../media/image82.png"/><Relationship Id="rId7" Type="http://schemas.openxmlformats.org/officeDocument/2006/relationships/hyperlink" Target="https://www.facebook.com/mispps" TargetMode="External"/><Relationship Id="rId12" Type="http://schemas.openxmlformats.org/officeDocument/2006/relationships/image" Target="../media/image8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4.png"/><Relationship Id="rId11" Type="http://schemas.openxmlformats.org/officeDocument/2006/relationships/hyperlink" Target="https://plus.google.com/+Mispps/" TargetMode="External"/><Relationship Id="rId5" Type="http://schemas.openxmlformats.org/officeDocument/2006/relationships/image" Target="../media/image83.png"/><Relationship Id="rId10" Type="http://schemas.openxmlformats.org/officeDocument/2006/relationships/image" Target="../media/image8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5">
                <a:shade val="45000"/>
                <a:satMod val="135000"/>
              </a:schemeClr>
              <a:prstClr val="white"/>
            </a:duotone>
          </a:blip>
          <a:srcRect/>
          <a:stretch>
            <a:fillRect/>
          </a:stretch>
        </p:blipFill>
        <p:spPr bwMode="auto">
          <a:xfrm>
            <a:off x="0" y="-21202"/>
            <a:ext cx="11269663" cy="7653902"/>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773456" y="3773464"/>
            <a:ext cx="76327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00380" y="6245243"/>
            <a:ext cx="762419" cy="853629"/>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062799" y="1744648"/>
            <a:ext cx="9286940" cy="6316680"/>
          </a:xfrm>
          <a:prstGeom prst="rect">
            <a:avLst/>
          </a:prstGeom>
        </p:spPr>
        <p:txBody>
          <a:bodyPr wrap="none" lIns="81272" tIns="40636" rIns="81272" bIns="40636" fromWordArt="1">
            <a:prstTxWarp prst="textPlain">
              <a:avLst>
                <a:gd name="adj" fmla="val 50000"/>
              </a:avLst>
            </a:prstTxWarp>
          </a:bodyPr>
          <a:lstStyle/>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¿Por qué no chocan</a:t>
            </a: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Los aviones en el aire?</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134237" y="6173804"/>
            <a:ext cx="2475822" cy="1039579"/>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4" y="209952"/>
            <a:ext cx="962617" cy="1187308"/>
          </a:xfrm>
          <a:prstGeom prst="rect">
            <a:avLst/>
          </a:prstGeom>
          <a:noFill/>
          <a:ln w="9525">
            <a:noFill/>
            <a:miter lim="800000"/>
            <a:headEnd/>
            <a:tailEnd/>
          </a:ln>
        </p:spPr>
      </p:pic>
    </p:spTree>
  </p:cSld>
  <p:clrMapOvr>
    <a:masterClrMapping/>
  </p:clrMapOvr>
  <p:transition spd="slow" advTm="12000">
    <p:random/>
    <p:sndAc>
      <p:stSnd>
        <p:snd r:embed="rId2" name="Luna llena Jesse Coo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29kyxd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
        <p:nvSpPr>
          <p:cNvPr id="26630" name="Text Box 6"/>
          <p:cNvSpPr txBox="1">
            <a:spLocks noChangeArrowheads="1"/>
          </p:cNvSpPr>
          <p:nvPr/>
        </p:nvSpPr>
        <p:spPr bwMode="auto">
          <a:xfrm>
            <a:off x="616275" y="636038"/>
            <a:ext cx="5738636" cy="1023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9496" tIns="49748" rIns="99496" bIns="49748">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r>
              <a:rPr lang="es-ES" altLang="es-ES" sz="3000" b="1" i="1" dirty="0" smtClean="0">
                <a:solidFill>
                  <a:srgbClr val="0000FF"/>
                </a:solidFill>
                <a:latin typeface="Eras Bold ITC" pitchFamily="34" charset="0"/>
              </a:rPr>
              <a:t>¿PORQUE NO CHOCAN LOS AVIONES EN EL AIRE?</a:t>
            </a:r>
          </a:p>
        </p:txBody>
      </p:sp>
    </p:spTree>
    <p:extLst>
      <p:ext uri="{BB962C8B-B14F-4D97-AF65-F5344CB8AC3E}">
        <p14:creationId xmlns:p14="http://schemas.microsoft.com/office/powerpoint/2010/main" val="1958579671"/>
      </p:ext>
    </p:extLst>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6630">
                                            <p:txEl>
                                              <p:pRg st="0" end="0"/>
                                            </p:txEl>
                                          </p:spTgt>
                                        </p:tgtEl>
                                        <p:attrNameLst>
                                          <p:attrName>style.color</p:attrName>
                                        </p:attrNameLst>
                                      </p:cBhvr>
                                      <p:by>
                                        <p:hsl h="-7200000" s="0" l="0"/>
                                      </p:by>
                                    </p:animClr>
                                    <p:animClr clrSpc="hsl" dir="cw">
                                      <p:cBhvr>
                                        <p:cTn id="7" dur="500" fill="hold"/>
                                        <p:tgtEl>
                                          <p:spTgt spid="26630">
                                            <p:txEl>
                                              <p:pRg st="0" end="0"/>
                                            </p:txEl>
                                          </p:spTgt>
                                        </p:tgtEl>
                                        <p:attrNameLst>
                                          <p:attrName>fillcolor</p:attrName>
                                        </p:attrNameLst>
                                      </p:cBhvr>
                                      <p:by>
                                        <p:hsl h="-7200000" s="0" l="0"/>
                                      </p:by>
                                    </p:animClr>
                                    <p:animClr clrSpc="hsl" dir="cw">
                                      <p:cBhvr>
                                        <p:cTn id="8" dur="500" fill="hold"/>
                                        <p:tgtEl>
                                          <p:spTgt spid="26630">
                                            <p:txEl>
                                              <p:pRg st="0" end="0"/>
                                            </p:txEl>
                                          </p:spTgt>
                                        </p:tgtEl>
                                        <p:attrNameLst>
                                          <p:attrName>stroke.color</p:attrName>
                                        </p:attrNameLst>
                                      </p:cBhvr>
                                      <p:by>
                                        <p:hsl h="-7200000" s="0" l="0"/>
                                      </p:by>
                                    </p:animClr>
                                    <p:set>
                                      <p:cBhvr>
                                        <p:cTn id="9" dur="500" fill="hold"/>
                                        <p:tgtEl>
                                          <p:spTgt spid="26630">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1516367051649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700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1845630"/>
      </p:ext>
    </p:extLst>
  </p:cSld>
  <p:clrMapOvr>
    <a:masterClrMapping/>
  </p:clrMapOvr>
  <p:transition spd="slow" advTm="6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Users\Jose Luis\Desktop\por-que-no-chocan-aviones-sabias-qu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746" y="-10034"/>
            <a:ext cx="11561174" cy="76427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6425440"/>
      </p:ext>
    </p:extLst>
  </p:cSld>
  <p:clrMapOvr>
    <a:masterClrMapping/>
  </p:clrMapOvr>
  <p:transition spd="slow"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Users\Jose Luis\Desktop\avion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00" y="0"/>
            <a:ext cx="11327372"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8825903"/>
      </p:ext>
    </p:extLst>
  </p:cSld>
  <p:clrMapOvr>
    <a:masterClrMapping/>
  </p:clrMapOvr>
  <p:transition spd="slow"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Users\Jose Luis\Desktop\fotomurales-f-16-thunderbird-aviones-volando-en-formacion.jpg.jpg"/>
          <p:cNvPicPr>
            <a:picLocks noChangeAspect="1" noChangeArrowheads="1"/>
          </p:cNvPicPr>
          <p:nvPr/>
        </p:nvPicPr>
        <p:blipFill rotWithShape="1">
          <a:blip r:embed="rId2">
            <a:extLst>
              <a:ext uri="{28A0092B-C50C-407E-A947-70E740481C1C}">
                <a14:useLocalDpi xmlns:a14="http://schemas.microsoft.com/office/drawing/2010/main" val="0"/>
              </a:ext>
            </a:extLst>
          </a:blip>
          <a:srcRect b="10181"/>
          <a:stretch/>
        </p:blipFill>
        <p:spPr bwMode="auto">
          <a:xfrm>
            <a:off x="1" y="0"/>
            <a:ext cx="11522677"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6305383"/>
      </p:ext>
    </p:extLst>
  </p:cSld>
  <p:clrMapOvr>
    <a:masterClrMapping/>
  </p:clrMapOvr>
  <p:transition spd="slow"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wayra-peru.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841" y="-144089"/>
            <a:ext cx="11809312" cy="8133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1191055"/>
      </p:ext>
    </p:extLst>
  </p:cSld>
  <p:clrMapOvr>
    <a:masterClrMapping/>
  </p:clrMapOvr>
  <p:transition spd="slow"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Users\Jose Luis\Desktop\Avion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388890" cy="7823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1418879"/>
      </p:ext>
    </p:extLst>
  </p:cSld>
  <p:clrMapOvr>
    <a:masterClrMapping/>
  </p:clrMapOvr>
  <p:transition spd="slow"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Jose Luis\Desktop\FxX5cZUEw6DD9wPvMxknrexEEgTzc7LynMeWGhuX4hvAQHGLUiF84h2gNWVgE98rAYwiBZewqttayGpsXiuNujs5DBLGfWMcQdzwzb6MumCy.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62578" cy="774332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78247" y="397513"/>
            <a:ext cx="7704856" cy="3301344"/>
          </a:xfrm>
          <a:prstGeom prst="rect">
            <a:avLst/>
          </a:prstGeom>
        </p:spPr>
        <p:txBody>
          <a:bodyPr wrap="square" lIns="99496" tIns="49748" rIns="99496" bIns="49748">
            <a:spAutoFit/>
          </a:bodyPr>
          <a:lstStyle/>
          <a:p>
            <a:r>
              <a:rPr lang="es-ES" sz="2600" dirty="0" smtClean="0">
                <a:latin typeface="Ravie" pitchFamily="82" charset="0"/>
              </a:rPr>
              <a:t>Puesto que todos los días miles de aviones surcan los aires, ¿por qué no chocan? Además los pilotos ni siquiera saben ni pueden</a:t>
            </a:r>
          </a:p>
          <a:p>
            <a:r>
              <a:rPr lang="es-ES" sz="2600" dirty="0" smtClean="0">
                <a:latin typeface="Ravie" pitchFamily="82" charset="0"/>
              </a:rPr>
              <a:t>ver si hay otros aviones </a:t>
            </a:r>
          </a:p>
          <a:p>
            <a:r>
              <a:rPr lang="es-ES" sz="2600" dirty="0" smtClean="0">
                <a:latin typeface="Ravie" pitchFamily="82" charset="0"/>
              </a:rPr>
              <a:t>volando en esos momentos. </a:t>
            </a:r>
          </a:p>
          <a:p>
            <a:r>
              <a:rPr lang="es-ES" sz="2600" dirty="0" smtClean="0">
                <a:latin typeface="Ravie" pitchFamily="82" charset="0"/>
              </a:rPr>
              <a:t>Entonces ¿Por qué </a:t>
            </a:r>
          </a:p>
          <a:p>
            <a:r>
              <a:rPr lang="es-ES" sz="2600" dirty="0" smtClean="0">
                <a:latin typeface="Ravie" pitchFamily="82" charset="0"/>
              </a:rPr>
              <a:t>no chocan?</a:t>
            </a:r>
            <a:endParaRPr lang="es-ES" sz="2600" dirty="0">
              <a:latin typeface="Ravie" pitchFamily="82" charset="0"/>
            </a:endParaRPr>
          </a:p>
        </p:txBody>
      </p:sp>
      <p:pic>
        <p:nvPicPr>
          <p:cNvPr id="6" name="Picture 4" descr="pc12"/>
          <p:cNvPicPr>
            <a:picLocks noChangeAspect="1" noChangeArrowheads="1" noCrop="1"/>
          </p:cNvPicPr>
          <p:nvPr/>
        </p:nvPicPr>
        <p:blipFill>
          <a:blip r:embed="rId3"/>
          <a:srcRect/>
          <a:stretch>
            <a:fillRect/>
          </a:stretch>
        </p:blipFill>
        <p:spPr bwMode="auto">
          <a:xfrm>
            <a:off x="9492483" y="6388118"/>
            <a:ext cx="1093765" cy="958850"/>
          </a:xfrm>
          <a:prstGeom prst="rect">
            <a:avLst/>
          </a:prstGeom>
          <a:noFill/>
          <a:ln w="9525">
            <a:noFill/>
            <a:miter lim="800000"/>
            <a:headEnd/>
            <a:tailEnd/>
          </a:ln>
        </p:spPr>
      </p:pic>
      <p:pic>
        <p:nvPicPr>
          <p:cNvPr id="7" name="Picture 2" descr="http://1.bp.blogspot.com/-DPp_-kGDL64/TzR4_sgEQDI/AAAAAAAACWc/h2pOVQq0Y8Y/s1600/0k0289_gif-sicodelicos-21.gif"/>
          <p:cNvPicPr>
            <a:picLocks noChangeAspect="1" noChangeArrowheads="1" noCrop="1"/>
          </p:cNvPicPr>
          <p:nvPr/>
        </p:nvPicPr>
        <p:blipFill>
          <a:blip r:embed="rId4" cstate="print">
            <a:duotone>
              <a:schemeClr val="accent5">
                <a:shade val="45000"/>
                <a:satMod val="135000"/>
              </a:schemeClr>
              <a:prstClr val="white"/>
            </a:duotone>
          </a:blip>
          <a:srcRect/>
          <a:stretch>
            <a:fillRect/>
          </a:stretch>
        </p:blipFill>
        <p:spPr bwMode="auto">
          <a:xfrm>
            <a:off x="-1" y="0"/>
            <a:ext cx="11269664" cy="7632700"/>
          </a:xfrm>
          <a:prstGeom prst="rect">
            <a:avLst/>
          </a:prstGeom>
          <a:noFill/>
        </p:spPr>
      </p:pic>
    </p:spTree>
    <p:extLst>
      <p:ext uri="{BB962C8B-B14F-4D97-AF65-F5344CB8AC3E}">
        <p14:creationId xmlns:p14="http://schemas.microsoft.com/office/powerpoint/2010/main" val="383464859"/>
      </p:ext>
    </p:extLst>
  </p:cSld>
  <p:clrMapOvr>
    <a:masterClrMapping/>
  </p:clrMapOvr>
  <p:transition spd="slow" advTm="2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9" presetClass="emph" presetSubtype="0" nodeType="withEffect">
                                  <p:stCondLst>
                                    <p:cond delay="0"/>
                                  </p:stCondLst>
                                  <p:childTnLst>
                                    <p:set>
                                      <p:cBhvr rctx="PPT">
                                        <p:cTn id="9" dur="indefinite"/>
                                        <p:tgtEl>
                                          <p:spTgt spid="7"/>
                                        </p:tgtEl>
                                        <p:attrNameLst>
                                          <p:attrName>style.opacity</p:attrName>
                                        </p:attrNameLst>
                                      </p:cBhvr>
                                      <p:to>
                                        <p:strVal val="0.25"/>
                                      </p:to>
                                    </p:set>
                                    <p:animEffect filter="image" prLst="opacity: 0.25">
                                      <p:cBhvr rctx="IE">
                                        <p:cTn id="10" dur="indefinite"/>
                                        <p:tgtEl>
                                          <p:spTgt spid="7"/>
                                        </p:tgtEl>
                                      </p:cBhvr>
                                    </p:animEffect>
                                  </p:childTnLst>
                                </p:cTn>
                              </p:par>
                              <p:par>
                                <p:cTn id="11" presetID="21" presetClass="exit" presetSubtype="4" fill="hold" nodeType="withEffect">
                                  <p:stCondLst>
                                    <p:cond delay="0"/>
                                  </p:stCondLst>
                                  <p:childTnLst>
                                    <p:animEffect transition="out" filter="wheel(4)">
                                      <p:cBhvr>
                                        <p:cTn id="12" dur="2000"/>
                                        <p:tgtEl>
                                          <p:spTgt spid="7"/>
                                        </p:tgtEl>
                                      </p:cBhvr>
                                    </p:animEffect>
                                    <p:set>
                                      <p:cBhvr>
                                        <p:cTn id="13"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Users\Jose Luis\Desktop\Aeropuerto-El-Dorado-Bogotá.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241" y="15501"/>
            <a:ext cx="11580904" cy="7617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4679437"/>
      </p:ext>
    </p:extLst>
  </p:cSld>
  <p:clrMapOvr>
    <a:masterClrMapping/>
  </p:clrMapOvr>
  <p:transition spd="slow"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Reagan-Airport-Washington.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09" y="-288106"/>
            <a:ext cx="11521280" cy="8166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0329158"/>
      </p:ext>
    </p:extLst>
  </p:cSld>
  <p:clrMapOvr>
    <a:masterClrMapping/>
  </p:clrMapOvr>
  <p:transition spd="slow"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Users\Jose Luis\Desktop\da30ef4f854177b56b91438f13e1900f.jpg"/>
          <p:cNvPicPr>
            <a:picLocks noChangeAspect="1" noChangeArrowheads="1"/>
          </p:cNvPicPr>
          <p:nvPr/>
        </p:nvPicPr>
        <p:blipFill>
          <a:blip r:embed="rId2">
            <a:extLst>
              <a:ext uri="{28A0092B-C50C-407E-A947-70E740481C1C}">
                <a14:useLocalDpi xmlns:a14="http://schemas.microsoft.com/office/drawing/2010/main" val="0"/>
              </a:ext>
            </a:extLst>
          </a:blip>
          <a:srcRect t="44059"/>
          <a:stretch>
            <a:fillRect/>
          </a:stretch>
        </p:blipFill>
        <p:spPr bwMode="auto">
          <a:xfrm>
            <a:off x="1" y="-429163"/>
            <a:ext cx="11269663" cy="8061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4364630"/>
      </p:ext>
    </p:extLst>
  </p:cSld>
  <p:clrMapOvr>
    <a:masterClrMapping/>
  </p:clrMapOvr>
  <p:transition spd="slow"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29kyxd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Aeropuerto-Gibralta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825" y="18926"/>
            <a:ext cx="11839520" cy="7613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5195118"/>
      </p:ext>
    </p:extLst>
  </p:cSld>
  <p:clrMapOvr>
    <a:masterClrMapping/>
  </p:clrMapOvr>
  <p:transition spd="slow"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Users\Jose Luis\Desktop\estelas_blancas_de_boeing_aviones_avion_volando_alto_rayas_blancas_provocadas_por_aviones_aviones_comercia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569" y="0"/>
            <a:ext cx="11739233"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8590013"/>
      </p:ext>
    </p:extLst>
  </p:cSld>
  <p:clrMapOvr>
    <a:masterClrMapping/>
  </p:clrMapOvr>
  <p:transition spd="slow"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Users\Jose Luis\Desktop\tenor.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4690936"/>
          </a:xfrm>
          <a:prstGeom prst="rect">
            <a:avLst/>
          </a:prstGeom>
          <a:noFill/>
          <a:extLst>
            <a:ext uri="{909E8E84-426E-40DD-AFC4-6F175D3DCCD1}">
              <a14:hiddenFill xmlns:a14="http://schemas.microsoft.com/office/drawing/2010/main">
                <a:solidFill>
                  <a:srgbClr val="FFFFFF"/>
                </a:solidFill>
              </a14:hiddenFill>
            </a:ext>
          </a:extLst>
        </p:spPr>
      </p:pic>
      <p:pic>
        <p:nvPicPr>
          <p:cNvPr id="3" name="2 Imagen" descr="IMG_0127.JPG"/>
          <p:cNvPicPr>
            <a:picLocks noGrp="1" noChangeAspect="1"/>
          </p:cNvPicPr>
          <p:nvPr isPhoto="1"/>
        </p:nvPicPr>
        <p:blipFill>
          <a:blip r:embed="rId3" cstate="print">
            <a:lum/>
          </a:blip>
          <a:srcRect t="9375" b="32031"/>
          <a:stretch>
            <a:fillRect/>
          </a:stretch>
        </p:blipFill>
        <p:spPr>
          <a:xfrm>
            <a:off x="-1" y="4102102"/>
            <a:ext cx="11269663" cy="3786214"/>
          </a:xfrm>
          <a:prstGeom prst="rect">
            <a:avLst/>
          </a:prstGeom>
          <a:noFill/>
          <a:ln>
            <a:noFill/>
          </a:ln>
        </p:spPr>
      </p:pic>
    </p:spTree>
    <p:extLst>
      <p:ext uri="{BB962C8B-B14F-4D97-AF65-F5344CB8AC3E}">
        <p14:creationId xmlns:p14="http://schemas.microsoft.com/office/powerpoint/2010/main" val="2261788468"/>
      </p:ext>
    </p:extLst>
  </p:cSld>
  <p:clrMapOvr>
    <a:masterClrMapping/>
  </p:clrMapOvr>
  <p:transition spd="slow"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11269664" cy="7632700"/>
          </a:xfrm>
          <a:prstGeom prst="rect">
            <a:avLst/>
          </a:prstGeom>
          <a:noFill/>
        </p:spPr>
      </p:pic>
      <p:pic>
        <p:nvPicPr>
          <p:cNvPr id="5122" name="Picture 2" descr="C:\Users\Jose Luis\Desktop\0dc968a59807265b084aea86ebc8cca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58567" y="0"/>
            <a:ext cx="5088467"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4002192"/>
      </p:ext>
    </p:extLst>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1" presetClass="exit" presetSubtype="4" fill="hold" nodeType="withEffect">
                                  <p:stCondLst>
                                    <p:cond delay="0"/>
                                  </p:stCondLst>
                                  <p:childTnLst>
                                    <p:animEffect transition="out" filter="wheel(4)">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descr="opcp3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Users\Jose Luis\Desktop\rx9qrj9yym928tz20lay.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7560186"/>
      </p:ext>
    </p:extLst>
  </p:cSld>
  <p:clrMapOvr>
    <a:masterClrMapping/>
  </p:clrMapOvr>
  <p:transition spd="slow"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despegues-6-000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674269"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4866624"/>
      </p:ext>
    </p:extLst>
  </p:cSld>
  <p:clrMapOvr>
    <a:masterClrMapping/>
  </p:clrMapOvr>
  <p:transition spd="slow"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2s78ku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11269664" cy="7632700"/>
          </a:xfrm>
          <a:prstGeom prst="rect">
            <a:avLst/>
          </a:prstGeom>
          <a:noFill/>
        </p:spPr>
      </p:pic>
      <p:pic>
        <p:nvPicPr>
          <p:cNvPr id="63490" name="Picture 2" descr="C:\Users\Jose Luis\Desktop\los-aeropuertos-mas-raros-del-mund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0441" y="952217"/>
            <a:ext cx="9488779" cy="5728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791441"/>
      </p:ext>
    </p:extLst>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2rgm5w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Air-Europa-Aeropuerto-Adolfo-Suarez-Barajas-Madri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10" y="0"/>
            <a:ext cx="11395473" cy="7776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5543452"/>
      </p:ext>
    </p:extLst>
  </p:cSld>
  <p:clrMapOvr>
    <a:masterClrMapping/>
  </p:clrMapOvr>
  <p:transition spd="slow"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eventsip-mice-espa-c3-b1a-iber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795522" cy="7859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8530967"/>
      </p:ext>
    </p:extLst>
  </p:cSld>
  <p:clrMapOvr>
    <a:masterClrMapping/>
  </p:clrMapOvr>
  <p:transition spd="slow"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Users\Jose Luis\Desktop\boeing-de-dia-7771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403410" cy="80668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3742692"/>
      </p:ext>
    </p:extLst>
  </p:cSld>
  <p:clrMapOvr>
    <a:masterClrMapping/>
  </p:clrMapOvr>
  <p:transition spd="slow"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30960i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286237">
            <a:off x="-290495" y="-520729"/>
            <a:ext cx="11963454" cy="926033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73959" y="238497"/>
            <a:ext cx="7737136" cy="4547839"/>
          </a:xfrm>
          <a:prstGeom prst="rect">
            <a:avLst/>
          </a:prstGeom>
        </p:spPr>
        <p:txBody>
          <a:bodyPr wrap="square" lIns="99496" tIns="49748" rIns="99496" bIns="49748">
            <a:spAutoFit/>
          </a:bodyPr>
          <a:lstStyle/>
          <a:p>
            <a:r>
              <a:rPr lang="es-ES" sz="1700" dirty="0" smtClean="0">
                <a:latin typeface="Ravie" pitchFamily="82" charset="0"/>
              </a:rPr>
              <a:t>Esto se debe a que la mayoría de los países cuenta con un sistema de control del tráfico aéreo. Un equipo de especialistas sigue desde tierra las diversas fases de los vuelos que se realizan </a:t>
            </a:r>
          </a:p>
          <a:p>
            <a:r>
              <a:rPr lang="es-ES" sz="1700" dirty="0" smtClean="0">
                <a:latin typeface="Ravie" pitchFamily="82" charset="0"/>
              </a:rPr>
              <a:t>bajo normas de vuelo con instrumentos. </a:t>
            </a:r>
          </a:p>
          <a:p>
            <a:r>
              <a:rPr lang="es-ES" sz="1700" dirty="0" smtClean="0">
                <a:latin typeface="Ravie" pitchFamily="82" charset="0"/>
              </a:rPr>
              <a:t>Esto significa que mientras el piloto </a:t>
            </a:r>
          </a:p>
          <a:p>
            <a:r>
              <a:rPr lang="es-ES" sz="1700" dirty="0" smtClean="0">
                <a:latin typeface="Ravie" pitchFamily="82" charset="0"/>
              </a:rPr>
              <a:t>atiende sus deberes en la cabina, </a:t>
            </a:r>
          </a:p>
          <a:p>
            <a:r>
              <a:rPr lang="es-ES" sz="1700" dirty="0" smtClean="0">
                <a:latin typeface="Ravie" pitchFamily="82" charset="0"/>
              </a:rPr>
              <a:t>muchos ojos y oídos en tierra </a:t>
            </a:r>
          </a:p>
          <a:p>
            <a:r>
              <a:rPr lang="es-ES" sz="1700" dirty="0" smtClean="0">
                <a:latin typeface="Ravie" pitchFamily="82" charset="0"/>
              </a:rPr>
              <a:t>siguen la evolución del vuelo. </a:t>
            </a:r>
          </a:p>
          <a:p>
            <a:r>
              <a:rPr lang="es-ES" sz="1700" dirty="0" smtClean="0">
                <a:latin typeface="Ravie" pitchFamily="82" charset="0"/>
              </a:rPr>
              <a:t>El piloto se comunica por</a:t>
            </a:r>
          </a:p>
          <a:p>
            <a:r>
              <a:rPr lang="es-ES" sz="1700" dirty="0" smtClean="0">
                <a:latin typeface="Ravie" pitchFamily="82" charset="0"/>
              </a:rPr>
              <a:t>radio no solo con los con-</a:t>
            </a:r>
          </a:p>
          <a:p>
            <a:r>
              <a:rPr lang="es-ES" sz="1700" dirty="0" smtClean="0">
                <a:latin typeface="Ravie" pitchFamily="82" charset="0"/>
              </a:rPr>
              <a:t>troladores de los </a:t>
            </a:r>
          </a:p>
          <a:p>
            <a:r>
              <a:rPr lang="es-ES" sz="1700" dirty="0" smtClean="0">
                <a:latin typeface="Ravie" pitchFamily="82" charset="0"/>
              </a:rPr>
              <a:t>aeropuertos de </a:t>
            </a:r>
          </a:p>
          <a:p>
            <a:r>
              <a:rPr lang="es-ES" sz="1700" dirty="0" smtClean="0">
                <a:latin typeface="Ravie" pitchFamily="82" charset="0"/>
              </a:rPr>
              <a:t>origen y destino, </a:t>
            </a:r>
          </a:p>
          <a:p>
            <a:r>
              <a:rPr lang="es-ES" sz="1700" dirty="0" smtClean="0">
                <a:latin typeface="Ravie" pitchFamily="82" charset="0"/>
              </a:rPr>
              <a:t>sino con otros</a:t>
            </a:r>
          </a:p>
          <a:p>
            <a:r>
              <a:rPr lang="es-ES" sz="1700" dirty="0" smtClean="0">
                <a:latin typeface="Ravie" pitchFamily="82" charset="0"/>
              </a:rPr>
              <a:t> a lo largo de </a:t>
            </a:r>
          </a:p>
          <a:p>
            <a:r>
              <a:rPr lang="es-ES" sz="1700" dirty="0" smtClean="0">
                <a:latin typeface="Ravie" pitchFamily="82" charset="0"/>
              </a:rPr>
              <a:t>su ruta.</a:t>
            </a:r>
            <a:endParaRPr lang="es-ES" sz="1700" dirty="0">
              <a:latin typeface="Ravie" pitchFamily="82" charset="0"/>
            </a:endParaRPr>
          </a:p>
        </p:txBody>
      </p:sp>
      <p:pic>
        <p:nvPicPr>
          <p:cNvPr id="4" name="Picture 4" descr="pc12"/>
          <p:cNvPicPr>
            <a:picLocks noChangeAspect="1" noChangeArrowheads="1" noCrop="1"/>
          </p:cNvPicPr>
          <p:nvPr/>
        </p:nvPicPr>
        <p:blipFill>
          <a:blip r:embed="rId3"/>
          <a:srcRect/>
          <a:stretch>
            <a:fillRect/>
          </a:stretch>
        </p:blipFill>
        <p:spPr bwMode="auto">
          <a:xfrm>
            <a:off x="205543" y="6673850"/>
            <a:ext cx="1093765" cy="958850"/>
          </a:xfrm>
          <a:prstGeom prst="rect">
            <a:avLst/>
          </a:prstGeom>
          <a:noFill/>
          <a:ln w="9525">
            <a:noFill/>
            <a:miter lim="800000"/>
            <a:headEnd/>
            <a:tailEnd/>
          </a:ln>
        </p:spPr>
      </p:pic>
      <p:pic>
        <p:nvPicPr>
          <p:cNvPr id="5" name="Picture 2" descr="http://1.bp.blogspot.com/-DPp_-kGDL64/TzR4_sgEQDI/AAAAAAAACWc/h2pOVQq0Y8Y/s1600/0k0289_gif-sicodelicos-21.gif"/>
          <p:cNvPicPr>
            <a:picLocks noChangeAspect="1" noChangeArrowheads="1" noCrop="1"/>
          </p:cNvPicPr>
          <p:nvPr/>
        </p:nvPicPr>
        <p:blipFill>
          <a:blip r:embed="rId4" cstate="print">
            <a:duotone>
              <a:schemeClr val="accent5">
                <a:shade val="45000"/>
                <a:satMod val="135000"/>
              </a:schemeClr>
              <a:prstClr val="white"/>
            </a:duotone>
          </a:blip>
          <a:srcRect/>
          <a:stretch>
            <a:fillRect/>
          </a:stretch>
        </p:blipFill>
        <p:spPr bwMode="auto">
          <a:xfrm>
            <a:off x="-1" y="0"/>
            <a:ext cx="11269664" cy="7632700"/>
          </a:xfrm>
          <a:prstGeom prst="rect">
            <a:avLst/>
          </a:prstGeom>
          <a:noFill/>
        </p:spPr>
      </p:pic>
    </p:spTree>
    <p:extLst>
      <p:ext uri="{BB962C8B-B14F-4D97-AF65-F5344CB8AC3E}">
        <p14:creationId xmlns:p14="http://schemas.microsoft.com/office/powerpoint/2010/main" val="3244459112"/>
      </p:ext>
    </p:extLst>
  </p:cSld>
  <p:clrMapOvr>
    <a:masterClrMapping/>
  </p:clrMapOvr>
  <p:transition spd="slow" advTm="3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25"/>
                                      </p:to>
                                    </p:set>
                                    <p:animEffect filter="image" prLst="opacity: 0.25">
                                      <p:cBhvr rctx="IE">
                                        <p:cTn id="10" dur="indefinite"/>
                                        <p:tgtEl>
                                          <p:spTgt spid="5"/>
                                        </p:tgtEl>
                                      </p:cBhvr>
                                    </p:animEffect>
                                  </p:childTnLst>
                                </p:cTn>
                              </p:par>
                              <p:par>
                                <p:cTn id="11" presetID="21" presetClass="exit" presetSubtype="4" fill="hold" nodeType="withEffect">
                                  <p:stCondLst>
                                    <p:cond delay="0"/>
                                  </p:stCondLst>
                                  <p:childTnLst>
                                    <p:animEffect transition="out" filter="wheel(4)">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2a95nyo"/>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parking10_larga_estancia_barato_parking_aparcamiento_largaestancia_aeropuerto_Madrid_Barajas_T1_T2_T4_Adolfo_Suare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857" y="-30212"/>
            <a:ext cx="12187560" cy="7878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0203506"/>
      </p:ext>
    </p:extLst>
  </p:cSld>
  <p:clrMapOvr>
    <a:masterClrMapping/>
  </p:clrMapOvr>
  <p:transition spd="slow"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madrid_edifici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17" y="-216098"/>
            <a:ext cx="11504882" cy="8136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8504238"/>
      </p:ext>
    </p:extLst>
  </p:cSld>
  <p:clrMapOvr>
    <a:masterClrMapping/>
  </p:clrMapOvr>
  <p:transition spd="slow"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C:\Users\Jose Luis\Desktop\1512310337238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23" y="0"/>
            <a:ext cx="11723118"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310108"/>
      </p:ext>
    </p:extLst>
  </p:cSld>
  <p:clrMapOvr>
    <a:masterClrMapping/>
  </p:clrMapOvr>
  <p:transition spd="slow"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2d0gy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2dt6i6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2wfpel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sndAc>
      <p:stSnd>
        <p:snd r:embed="rId2" name="El delfin azul.wav"/>
      </p:stSnd>
    </p:sndAc>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2egdvf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2h7o4t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L_5b14fbf906730_aeropuerto_Madrid_Barajas__hori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4090"/>
            <a:ext cx="11683503" cy="85581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869511"/>
      </p:ext>
    </p:extLst>
  </p:cSld>
  <p:clrMapOvr>
    <a:masterClrMapping/>
  </p:clrMapOvr>
  <p:transition spd="slow"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11269664" cy="7632700"/>
          </a:xfrm>
          <a:prstGeom prst="rect">
            <a:avLst/>
          </a:prstGeom>
          <a:noFill/>
        </p:spPr>
      </p:pic>
      <p:pic>
        <p:nvPicPr>
          <p:cNvPr id="14338" name="Picture 2" descr="C:\Users\Jose Luis\Desktop\sindicatos-Iberia-presentan-convocatoria-diciembre_EDIIMA20121203_0203_1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772" y="1368078"/>
            <a:ext cx="11614435" cy="4824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4083512"/>
      </p:ext>
    </p:extLst>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1" presetClass="exit" presetSubtype="4" fill="hold" nodeType="withEffect">
                                  <p:stCondLst>
                                    <p:cond delay="0"/>
                                  </p:stCondLst>
                                  <p:childTnLst>
                                    <p:animEffect transition="out" filter="wheel(4)">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2j5ie6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2jdlzq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2lxxdg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2rf8u2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0yhwed"/>
          <p:cNvPicPr>
            <a:picLocks noChangeAspect="1" noChangeArrowheads="1"/>
          </p:cNvPicPr>
          <p:nvPr/>
        </p:nvPicPr>
        <p:blipFill>
          <a:blip r:embed="rId3">
            <a:lum bright="-6000"/>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2u70r9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11269664" cy="7632700"/>
          </a:xfrm>
          <a:prstGeom prst="rect">
            <a:avLst/>
          </a:prstGeom>
          <a:noFill/>
        </p:spPr>
      </p:pic>
      <p:sp>
        <p:nvSpPr>
          <p:cNvPr id="2" name="1 Rectángulo"/>
          <p:cNvSpPr/>
          <p:nvPr/>
        </p:nvSpPr>
        <p:spPr>
          <a:xfrm>
            <a:off x="2106439" y="2736230"/>
            <a:ext cx="8506344" cy="4532450"/>
          </a:xfrm>
          <a:prstGeom prst="rect">
            <a:avLst/>
          </a:prstGeom>
        </p:spPr>
        <p:txBody>
          <a:bodyPr wrap="square" lIns="99496" tIns="49748" rIns="99496" bIns="49748">
            <a:spAutoFit/>
          </a:bodyPr>
          <a:lstStyle/>
          <a:p>
            <a:pPr algn="r"/>
            <a:r>
              <a:rPr lang="es-ES" sz="2400" dirty="0" smtClean="0">
                <a:latin typeface="Cooper Black" pitchFamily="18" charset="0"/>
              </a:rPr>
              <a:t>Y esto es sumamente importante, por que imaginemos que dos aviones comerciales viajan por la misma ruta en direcciones opuestas. Para cuando los aparatos sean visibles al ojo desnudo de los pilotos, estos solo tendrán unos segundos para eludir la colisión. La función del controlador aéreo es impedir que algo así ocurra. Mucho antes de que los pilotos se vean, ya habrán recibido instrucciones para que se separen y mantengan una distancia segura. La Organización de Aviación Civil Internacional optó por el inglés como lengua internacional para evitar riesgos al viajar a otros países.</a:t>
            </a:r>
            <a:endParaRPr lang="es-ES" sz="2400" dirty="0">
              <a:latin typeface="Cooper Black" pitchFamily="18" charset="0"/>
            </a:endParaRPr>
          </a:p>
        </p:txBody>
      </p:sp>
      <p:pic>
        <p:nvPicPr>
          <p:cNvPr id="3" name="Picture 2" descr="C:\Users\Jose Luis\Desktop\5af47e6851320_1180_66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544" y="158990"/>
            <a:ext cx="3960818" cy="230572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pc12"/>
          <p:cNvPicPr>
            <a:picLocks noChangeAspect="1" noChangeArrowheads="1" noCrop="1"/>
          </p:cNvPicPr>
          <p:nvPr/>
        </p:nvPicPr>
        <p:blipFill>
          <a:blip r:embed="rId4"/>
          <a:srcRect/>
          <a:stretch>
            <a:fillRect/>
          </a:stretch>
        </p:blipFill>
        <p:spPr bwMode="auto">
          <a:xfrm>
            <a:off x="276981" y="6316680"/>
            <a:ext cx="1093765" cy="958850"/>
          </a:xfrm>
          <a:prstGeom prst="rect">
            <a:avLst/>
          </a:prstGeom>
          <a:noFill/>
          <a:ln w="9525">
            <a:noFill/>
            <a:miter lim="800000"/>
            <a:headEnd/>
            <a:tailEnd/>
          </a:ln>
        </p:spPr>
      </p:pic>
    </p:spTree>
    <p:extLst>
      <p:ext uri="{BB962C8B-B14F-4D97-AF65-F5344CB8AC3E}">
        <p14:creationId xmlns:p14="http://schemas.microsoft.com/office/powerpoint/2010/main" val="1281752364"/>
      </p:ext>
    </p:extLst>
  </p:cSld>
  <p:clrMapOvr>
    <a:masterClrMapping/>
  </p:clrMapOvr>
  <p:transition spd="slow" advTm="4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par>
                                <p:cTn id="8" presetID="9" presetClass="emph" presetSubtype="0" nodeType="withEffect">
                                  <p:stCondLst>
                                    <p:cond delay="0"/>
                                  </p:stCondLst>
                                  <p:childTnLst>
                                    <p:set>
                                      <p:cBhvr rctx="PPT">
                                        <p:cTn id="9" dur="indefinite"/>
                                        <p:tgtEl>
                                          <p:spTgt spid="6"/>
                                        </p:tgtEl>
                                        <p:attrNameLst>
                                          <p:attrName>style.opacity</p:attrName>
                                        </p:attrNameLst>
                                      </p:cBhvr>
                                      <p:to>
                                        <p:strVal val="0.25"/>
                                      </p:to>
                                    </p:set>
                                    <p:animEffect filter="image" prLst="opacity: 0.25">
                                      <p:cBhvr rctx="IE">
                                        <p:cTn id="10" dur="indefinite"/>
                                        <p:tgtEl>
                                          <p:spTgt spid="6"/>
                                        </p:tgtEl>
                                      </p:cBhvr>
                                    </p:animEffect>
                                  </p:childTnLst>
                                </p:cTn>
                              </p:par>
                              <p:par>
                                <p:cTn id="11" presetID="21" presetClass="exit" presetSubtype="4" fill="hold" nodeType="withEffect">
                                  <p:stCondLst>
                                    <p:cond delay="0"/>
                                  </p:stCondLst>
                                  <p:childTnLst>
                                    <p:animEffect transition="out" filter="wheel(4)">
                                      <p:cBhvr>
                                        <p:cTn id="12" dur="2000"/>
                                        <p:tgtEl>
                                          <p:spTgt spid="6"/>
                                        </p:tgtEl>
                                      </p:cBhvr>
                                    </p:animEffect>
                                    <p:set>
                                      <p:cBhvr>
                                        <p:cTn id="13"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2wovnm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descr="2z57py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4kw8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11rsqq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14o85z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descr="16h43m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29cw4r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descr="qobrr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29xhr1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30ldpb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descr="ezfxv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sndAc>
      <p:stSnd>
        <p:snd r:embed="rId2" name="Amor Eterno .wav"/>
      </p:stSnd>
    </p:sndAc>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11269664" cy="7632700"/>
          </a:xfrm>
          <a:prstGeom prst="rect">
            <a:avLst/>
          </a:prstGeom>
          <a:noFill/>
        </p:spPr>
      </p:pic>
      <p:sp>
        <p:nvSpPr>
          <p:cNvPr id="2" name="1 Rectángulo"/>
          <p:cNvSpPr/>
          <p:nvPr/>
        </p:nvSpPr>
        <p:spPr>
          <a:xfrm>
            <a:off x="4103154" y="3736842"/>
            <a:ext cx="6247503" cy="3701453"/>
          </a:xfrm>
          <a:prstGeom prst="rect">
            <a:avLst/>
          </a:prstGeom>
        </p:spPr>
        <p:txBody>
          <a:bodyPr wrap="square" lIns="99496" tIns="49748" rIns="99496" bIns="49748">
            <a:spAutoFit/>
          </a:bodyPr>
          <a:lstStyle/>
          <a:p>
            <a:pPr algn="r"/>
            <a:r>
              <a:rPr lang="es-ES" sz="2400" dirty="0" smtClean="0">
                <a:latin typeface="Cooper Black" pitchFamily="18" charset="0"/>
              </a:rPr>
              <a:t>Si el controlador considera necesario desviar un avión para evitar un accidente, cuenta con tres opciones. Puede ordenar al comandante que cambie 1) de rumbo (procedimiento llamado vectorización); 2) de velocidad, en caso de que una nave esté alcanzando a otra, o 3) de altitud, la opción más común</a:t>
            </a:r>
            <a:r>
              <a:rPr lang="es-ES" sz="2200" dirty="0" smtClean="0">
                <a:latin typeface="Eras Bold ITC" pitchFamily="34" charset="0"/>
              </a:rPr>
              <a:t>.</a:t>
            </a:r>
          </a:p>
          <a:p>
            <a:endParaRPr lang="es-ES" dirty="0" smtClean="0"/>
          </a:p>
        </p:txBody>
      </p:sp>
      <p:pic>
        <p:nvPicPr>
          <p:cNvPr id="3" name="Picture 2" descr="C:\Users\Jose Luis\Desktop\3097950931_1_5_EZmzPcg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44" y="397513"/>
            <a:ext cx="5405079" cy="304743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pc12"/>
          <p:cNvPicPr>
            <a:picLocks noChangeAspect="1" noChangeArrowheads="1" noCrop="1"/>
          </p:cNvPicPr>
          <p:nvPr/>
        </p:nvPicPr>
        <p:blipFill>
          <a:blip r:embed="rId4"/>
          <a:srcRect/>
          <a:stretch>
            <a:fillRect/>
          </a:stretch>
        </p:blipFill>
        <p:spPr bwMode="auto">
          <a:xfrm>
            <a:off x="419857" y="6245242"/>
            <a:ext cx="1093765" cy="958850"/>
          </a:xfrm>
          <a:prstGeom prst="rect">
            <a:avLst/>
          </a:prstGeom>
          <a:noFill/>
          <a:ln w="9525">
            <a:noFill/>
            <a:miter lim="800000"/>
            <a:headEnd/>
            <a:tailEnd/>
          </a:ln>
        </p:spPr>
      </p:pic>
    </p:spTree>
    <p:extLst>
      <p:ext uri="{BB962C8B-B14F-4D97-AF65-F5344CB8AC3E}">
        <p14:creationId xmlns:p14="http://schemas.microsoft.com/office/powerpoint/2010/main" val="731545278"/>
      </p:ext>
    </p:extLst>
  </p:cSld>
  <p:clrMapOvr>
    <a:masterClrMapping/>
  </p:clrMapOvr>
  <p:transition spd="slow"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par>
                                <p:cTn id="8" presetID="9" presetClass="emph" presetSubtype="0" nodeType="withEffect">
                                  <p:stCondLst>
                                    <p:cond delay="0"/>
                                  </p:stCondLst>
                                  <p:childTnLst>
                                    <p:set>
                                      <p:cBhvr rctx="PPT">
                                        <p:cTn id="9" dur="indefinite"/>
                                        <p:tgtEl>
                                          <p:spTgt spid="7"/>
                                        </p:tgtEl>
                                        <p:attrNameLst>
                                          <p:attrName>style.opacity</p:attrName>
                                        </p:attrNameLst>
                                      </p:cBhvr>
                                      <p:to>
                                        <p:strVal val="0.25"/>
                                      </p:to>
                                    </p:set>
                                    <p:animEffect filter="image" prLst="opacity: 0.25">
                                      <p:cBhvr rctx="IE">
                                        <p:cTn id="10" dur="indefinite"/>
                                        <p:tgtEl>
                                          <p:spTgt spid="7"/>
                                        </p:tgtEl>
                                      </p:cBhvr>
                                    </p:animEffect>
                                  </p:childTnLst>
                                </p:cTn>
                              </p:par>
                              <p:par>
                                <p:cTn id="11" presetID="21" presetClass="exit" presetSubtype="4" fill="hold" nodeType="withEffect">
                                  <p:stCondLst>
                                    <p:cond delay="0"/>
                                  </p:stCondLst>
                                  <p:childTnLst>
                                    <p:animEffect transition="out" filter="wheel(4)">
                                      <p:cBhvr>
                                        <p:cTn id="12" dur="2000"/>
                                        <p:tgtEl>
                                          <p:spTgt spid="7"/>
                                        </p:tgtEl>
                                      </p:cBhvr>
                                    </p:animEffect>
                                    <p:set>
                                      <p:cBhvr>
                                        <p:cTn id="13"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descr="34dt0s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
            <a:ext cx="11269663" cy="763093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descr="w8w7p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34od2s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3498nq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250803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auwd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descr="snywy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descr="fela9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descr="dq13w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sndAc>
      <p:stSnd>
        <p:snd r:embed="rId2" name="Track13_Flauta agua.wav"/>
      </p:stSnd>
    </p:sndAc>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11269664" cy="7632700"/>
          </a:xfrm>
          <a:prstGeom prst="rect">
            <a:avLst/>
          </a:prstGeom>
          <a:noFill/>
        </p:spPr>
      </p:pic>
      <p:sp>
        <p:nvSpPr>
          <p:cNvPr id="2" name="1 Rectángulo"/>
          <p:cNvSpPr/>
          <p:nvPr/>
        </p:nvSpPr>
        <p:spPr>
          <a:xfrm>
            <a:off x="3258567" y="2496706"/>
            <a:ext cx="7533290" cy="4532450"/>
          </a:xfrm>
          <a:prstGeom prst="rect">
            <a:avLst/>
          </a:prstGeom>
        </p:spPr>
        <p:txBody>
          <a:bodyPr wrap="square" lIns="99496" tIns="49748" rIns="99496" bIns="49748">
            <a:spAutoFit/>
          </a:bodyPr>
          <a:lstStyle/>
          <a:p>
            <a:endParaRPr lang="es-ES" sz="2400" dirty="0" smtClean="0">
              <a:latin typeface="Cooper Black" pitchFamily="18" charset="0"/>
            </a:endParaRPr>
          </a:p>
          <a:p>
            <a:r>
              <a:rPr lang="es-ES" sz="2400" dirty="0" smtClean="0">
                <a:latin typeface="Cooper Black" pitchFamily="18" charset="0"/>
              </a:rPr>
              <a:t>Como medida de seguridad extra, muchos radares alertan al controlador cuando se presentan situaciones de riesgo. Se encienden alarmas audibles y visibles si se detecta, por ejemplo, que dos aviones pasarán muy cerca el uno del otro. Y también se dispara una alarma si alguno se acerca demasiado a tierra.</a:t>
            </a:r>
          </a:p>
          <a:p>
            <a:endParaRPr lang="es-ES" sz="2400" dirty="0" smtClean="0">
              <a:latin typeface="Cooper Black" pitchFamily="18" charset="0"/>
            </a:endParaRPr>
          </a:p>
          <a:p>
            <a:r>
              <a:rPr lang="es-ES" sz="2400" dirty="0" smtClean="0">
                <a:latin typeface="Cooper Black" pitchFamily="18" charset="0"/>
              </a:rPr>
              <a:t>Así que aquí tenemos otra razón para perder el miedo a volar, pues siempre se busca la seguridad de las personas.</a:t>
            </a:r>
            <a:endParaRPr lang="es-ES" sz="2400" dirty="0">
              <a:latin typeface="Cooper Black" pitchFamily="18" charset="0"/>
            </a:endParaRPr>
          </a:p>
        </p:txBody>
      </p:sp>
      <p:pic>
        <p:nvPicPr>
          <p:cNvPr id="3" name="Picture 2" descr="C:\Users\Jose Luis\Desktop\5af47e6851320_1180_66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544" y="158990"/>
            <a:ext cx="3960818" cy="230572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pc12"/>
          <p:cNvPicPr>
            <a:picLocks noChangeAspect="1" noChangeArrowheads="1" noCrop="1"/>
          </p:cNvPicPr>
          <p:nvPr/>
        </p:nvPicPr>
        <p:blipFill>
          <a:blip r:embed="rId4"/>
          <a:srcRect/>
          <a:stretch>
            <a:fillRect/>
          </a:stretch>
        </p:blipFill>
        <p:spPr bwMode="auto">
          <a:xfrm>
            <a:off x="276981" y="6173804"/>
            <a:ext cx="1093765" cy="958850"/>
          </a:xfrm>
          <a:prstGeom prst="rect">
            <a:avLst/>
          </a:prstGeom>
          <a:noFill/>
          <a:ln w="9525">
            <a:noFill/>
            <a:miter lim="800000"/>
            <a:headEnd/>
            <a:tailEnd/>
          </a:ln>
        </p:spPr>
      </p:pic>
    </p:spTree>
    <p:extLst>
      <p:ext uri="{BB962C8B-B14F-4D97-AF65-F5344CB8AC3E}">
        <p14:creationId xmlns:p14="http://schemas.microsoft.com/office/powerpoint/2010/main" val="4066924678"/>
      </p:ext>
    </p:extLst>
  </p:cSld>
  <p:clrMapOvr>
    <a:masterClrMapping/>
  </p:clrMapOvr>
  <p:transition spd="slow" advTm="2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par>
                                <p:cTn id="8" presetID="9" presetClass="emph" presetSubtype="0" nodeType="withEffect">
                                  <p:stCondLst>
                                    <p:cond delay="0"/>
                                  </p:stCondLst>
                                  <p:childTnLst>
                                    <p:set>
                                      <p:cBhvr rctx="PPT">
                                        <p:cTn id="9" dur="indefinite"/>
                                        <p:tgtEl>
                                          <p:spTgt spid="6"/>
                                        </p:tgtEl>
                                        <p:attrNameLst>
                                          <p:attrName>style.opacity</p:attrName>
                                        </p:attrNameLst>
                                      </p:cBhvr>
                                      <p:to>
                                        <p:strVal val="0.25"/>
                                      </p:to>
                                    </p:set>
                                    <p:animEffect filter="image" prLst="opacity: 0.25">
                                      <p:cBhvr rctx="IE">
                                        <p:cTn id="10" dur="indefinite"/>
                                        <p:tgtEl>
                                          <p:spTgt spid="6"/>
                                        </p:tgtEl>
                                      </p:cBhvr>
                                    </p:animEffect>
                                  </p:childTnLst>
                                </p:cTn>
                              </p:par>
                              <p:par>
                                <p:cTn id="11" presetID="21" presetClass="exit" presetSubtype="4" fill="hold" nodeType="withEffect">
                                  <p:stCondLst>
                                    <p:cond delay="0"/>
                                  </p:stCondLst>
                                  <p:childTnLst>
                                    <p:animEffect transition="out" filter="wheel(4)">
                                      <p:cBhvr>
                                        <p:cTn id="12" dur="2000"/>
                                        <p:tgtEl>
                                          <p:spTgt spid="6"/>
                                        </p:tgtEl>
                                      </p:cBhvr>
                                    </p:animEffect>
                                    <p:set>
                                      <p:cBhvr>
                                        <p:cTn id="13"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descr="kb9m3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descr="m9659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descr="n2eg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descr="r79em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descr="s1rc5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descr="dmr9c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alrj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63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random/>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11269664" cy="76327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773457" y="3773467"/>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410422" y="3773467"/>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5" y="6459558"/>
            <a:ext cx="742626" cy="761838"/>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793968" y="557846"/>
            <a:ext cx="3452447" cy="3502270"/>
          </a:xfrm>
          <a:prstGeom prst="rect">
            <a:avLst/>
          </a:prstGeom>
        </p:spPr>
        <p:txBody>
          <a:bodyPr wrap="none" lIns="84629" tIns="42315" rIns="84629" bIns="42315" fromWordArt="1">
            <a:prstTxWarp prst="textPlain">
              <a:avLst>
                <a:gd name="adj" fmla="val 46223"/>
              </a:avLst>
            </a:prstTxWarp>
          </a:bodyPr>
          <a:lstStyle/>
          <a:p>
            <a:pPr algn="ctr"/>
            <a:r>
              <a:rPr lang="es-ES" sz="3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4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563526" y="1"/>
            <a:ext cx="4311408" cy="5854684"/>
          </a:xfrm>
          <a:prstGeom prst="rect">
            <a:avLst/>
          </a:prstGeom>
          <a:noFill/>
          <a:ln w="38100">
            <a:noFill/>
            <a:miter lim="800000"/>
            <a:headEnd/>
            <a:tailEnd/>
          </a:ln>
          <a:effectLst/>
        </p:spPr>
        <p:txBody>
          <a:bodyPr wrap="square" lIns="105922" tIns="52961" rIns="105922" bIns="52961">
            <a:spAutoFit/>
          </a:bodyPr>
          <a:lstStyle/>
          <a:p>
            <a:pPr algn="ctr" defTabSz="1059152" eaLnBrk="0" hangingPunct="0">
              <a:spcBef>
                <a:spcPct val="50000"/>
              </a:spcBef>
            </a:pPr>
            <a:endParaRPr lang="fr-FR" sz="41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1059152" eaLnBrk="0" hangingPunct="0">
              <a:spcBef>
                <a:spcPct val="50000"/>
              </a:spcBef>
            </a:pPr>
            <a:r>
              <a:rPr lang="fr-FR" sz="41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41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41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1059152" eaLnBrk="0" hangingPunct="0">
                <a:spcBef>
                  <a:spcPct val="50000"/>
                </a:spcBef>
              </a:pPr>
              <a:t>jueves, 03 de octubre de 2019</a:t>
            </a:fld>
            <a:endParaRPr lang="es-ES" sz="41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1059152" eaLnBrk="0" hangingPunct="0">
              <a:spcBef>
                <a:spcPct val="50000"/>
              </a:spcBef>
            </a:pPr>
            <a:r>
              <a:rPr lang="fr-FR" sz="37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7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7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7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7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1059152" eaLnBrk="0" hangingPunct="0">
                <a:spcBef>
                  <a:spcPct val="50000"/>
                </a:spcBef>
              </a:pPr>
              <a:t>10:55</a:t>
            </a:fld>
            <a:r>
              <a:rPr lang="fr-FR" sz="37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h.</a:t>
            </a:r>
          </a:p>
          <a:p>
            <a:pPr algn="ctr" defTabSz="1059152" eaLnBrk="0" hangingPunct="0">
              <a:spcBef>
                <a:spcPct val="50000"/>
              </a:spcBef>
            </a:pPr>
            <a:endParaRPr lang="fr-FR" sz="37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562866" y="6245242"/>
            <a:ext cx="2475821" cy="1039579"/>
          </a:xfrm>
          <a:prstGeom prst="rect">
            <a:avLst/>
          </a:prstGeom>
          <a:noFill/>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par>
                                <p:cTn id="8" presetID="21" presetClass="exit" presetSubtype="4" fill="hold" nodeType="withEffect">
                                  <p:stCondLst>
                                    <p:cond delay="0"/>
                                  </p:stCondLst>
                                  <p:childTnLst>
                                    <p:animEffect transition="out" filter="wheel(4)">
                                      <p:cBhvr>
                                        <p:cTn id="9" dur="2000"/>
                                        <p:tgtEl>
                                          <p:spTgt spid="11"/>
                                        </p:tgtEl>
                                      </p:cBhvr>
                                    </p:animEffect>
                                    <p:set>
                                      <p:cBhvr>
                                        <p:cTn id="10" dur="1" fill="hold">
                                          <p:stCondLst>
                                            <p:cond delay="1999"/>
                                          </p:stCondLst>
                                        </p:cTn>
                                        <p:tgtEl>
                                          <p:spTgt spid="11"/>
                                        </p:tgtEl>
                                        <p:attrNameLst>
                                          <p:attrName>style.visibility</p:attrName>
                                        </p:attrNameLst>
                                      </p:cBhvr>
                                      <p:to>
                                        <p:strVal val="hidden"/>
                                      </p:to>
                                    </p:set>
                                  </p:childTnLst>
                                </p:cTn>
                              </p:par>
                              <p:par>
                                <p:cTn id="11" presetID="22" presetClass="emph" presetSubtype="0" repeatCount="indefinite" fill="hold" grpId="1" nodeType="withEffect">
                                  <p:stCondLst>
                                    <p:cond delay="0"/>
                                  </p:stCondLst>
                                  <p:childTnLst>
                                    <p:animClr clrSpc="hsl" dir="cw">
                                      <p:cBhvr override="childStyle">
                                        <p:cTn id="12" dur="1000" fill="hold"/>
                                        <p:tgtEl>
                                          <p:spTgt spid="22"/>
                                        </p:tgtEl>
                                        <p:attrNameLst>
                                          <p:attrName>style.color</p:attrName>
                                        </p:attrNameLst>
                                      </p:cBhvr>
                                      <p:by>
                                        <p:hsl h="-7200000" s="0" l="0"/>
                                      </p:by>
                                    </p:animClr>
                                    <p:animClr clrSpc="hsl" dir="cw">
                                      <p:cBhvr>
                                        <p:cTn id="13" dur="1000" fill="hold"/>
                                        <p:tgtEl>
                                          <p:spTgt spid="22"/>
                                        </p:tgtEl>
                                        <p:attrNameLst>
                                          <p:attrName>fillcolor</p:attrName>
                                        </p:attrNameLst>
                                      </p:cBhvr>
                                      <p:by>
                                        <p:hsl h="-7200000" s="0" l="0"/>
                                      </p:by>
                                    </p:animClr>
                                    <p:animClr clrSpc="hsl" dir="cw">
                                      <p:cBhvr>
                                        <p:cTn id="14" dur="1000" fill="hold"/>
                                        <p:tgtEl>
                                          <p:spTgt spid="22"/>
                                        </p:tgtEl>
                                        <p:attrNameLst>
                                          <p:attrName>stroke.color</p:attrName>
                                        </p:attrNameLst>
                                      </p:cBhvr>
                                      <p:by>
                                        <p:hsl h="-7200000" s="0" l="0"/>
                                      </p:by>
                                    </p:animClr>
                                    <p:set>
                                      <p:cBhvr>
                                        <p:cTn id="15" dur="1000" fill="hold"/>
                                        <p:tgtEl>
                                          <p:spTgt spid="22"/>
                                        </p:tgtEl>
                                        <p:attrNameLst>
                                          <p:attrName>fill.type</p:attrName>
                                        </p:attrNameLst>
                                      </p:cBhvr>
                                      <p:to>
                                        <p:strVal val="solid"/>
                                      </p:to>
                                    </p:set>
                                  </p:childTnLst>
                                </p:cTn>
                              </p:par>
                              <p:par>
                                <p:cTn id="16" presetID="42" presetClass="entr" presetSubtype="0"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par>
                                <p:cTn id="21" presetID="12" presetClass="entr" presetSubtype="1" fill="hold" grpId="0" nodeType="withEffect">
                                  <p:stCondLst>
                                    <p:cond delay="0"/>
                                  </p:stCondLst>
                                  <p:iterate type="lt">
                                    <p:tmPct val="10000"/>
                                  </p:iterate>
                                  <p:childTnLst>
                                    <p:set>
                                      <p:cBhvr>
                                        <p:cTn id="22" dur="1" fill="hold">
                                          <p:stCondLst>
                                            <p:cond delay="0"/>
                                          </p:stCondLst>
                                        </p:cTn>
                                        <p:tgtEl>
                                          <p:spTgt spid="12"/>
                                        </p:tgtEl>
                                        <p:attrNameLst>
                                          <p:attrName>style.visibility</p:attrName>
                                        </p:attrNameLst>
                                      </p:cBhvr>
                                      <p:to>
                                        <p:strVal val="visible"/>
                                      </p:to>
                                    </p:set>
                                    <p:animEffect transition="in" filter="slide(fromTop)">
                                      <p:cBhvr>
                                        <p:cTn id="23"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5427699"/>
            <a:ext cx="1502622" cy="1102501"/>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307504"/>
            <a:ext cx="657397" cy="5936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901158"/>
            <a:ext cx="657397"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494812"/>
            <a:ext cx="657397" cy="5936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088467"/>
            <a:ext cx="657397" cy="5936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ORQUE NO CHOCAN LOS AVIONES EN EL AIR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¿PORQUE NO CHOCAN LOS AVIONES EN EL AIRE-.</Template>
  <TotalTime>26</TotalTime>
  <Words>442</Words>
  <Application>Microsoft Office PowerPoint</Application>
  <PresentationFormat>Personalizado</PresentationFormat>
  <Paragraphs>39</Paragraphs>
  <Slides>76</Slides>
  <Notes>2</Notes>
  <HiddenSlides>0</HiddenSlides>
  <MMClips>0</MMClips>
  <ScaleCrop>false</ScaleCrop>
  <HeadingPairs>
    <vt:vector size="4" baseType="variant">
      <vt:variant>
        <vt:lpstr>Tema</vt:lpstr>
      </vt:variant>
      <vt:variant>
        <vt:i4>2</vt:i4>
      </vt:variant>
      <vt:variant>
        <vt:lpstr>Títulos de diapositiva</vt:lpstr>
      </vt:variant>
      <vt:variant>
        <vt:i4>76</vt:i4>
      </vt:variant>
    </vt:vector>
  </HeadingPairs>
  <TitlesOfParts>
    <vt:vector size="78" baseType="lpstr">
      <vt:lpstr>¿PORQUE NO CHOCAN LOS AVIONES EN EL AIRE-.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2019-10-03T08:55:30Z</dcterms:created>
  <dcterms:modified xsi:type="dcterms:W3CDTF">2019-10-03T09:22:12Z</dcterms:modified>
</cp:coreProperties>
</file>