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410" r:id="rId3"/>
    <p:sldId id="467" r:id="rId4"/>
    <p:sldId id="464" r:id="rId5"/>
    <p:sldId id="460" r:id="rId6"/>
    <p:sldId id="461" r:id="rId7"/>
    <p:sldId id="462" r:id="rId8"/>
    <p:sldId id="463" r:id="rId9"/>
    <p:sldId id="459" r:id="rId10"/>
    <p:sldId id="465" r:id="rId11"/>
    <p:sldId id="468" r:id="rId12"/>
    <p:sldId id="478" r:id="rId13"/>
    <p:sldId id="472" r:id="rId14"/>
    <p:sldId id="469" r:id="rId15"/>
    <p:sldId id="470" r:id="rId16"/>
    <p:sldId id="433" r:id="rId17"/>
    <p:sldId id="475" r:id="rId18"/>
    <p:sldId id="476" r:id="rId19"/>
    <p:sldId id="477" r:id="rId20"/>
    <p:sldId id="510" r:id="rId21"/>
    <p:sldId id="473" r:id="rId22"/>
    <p:sldId id="479" r:id="rId23"/>
    <p:sldId id="480" r:id="rId24"/>
    <p:sldId id="481" r:id="rId25"/>
    <p:sldId id="482" r:id="rId26"/>
    <p:sldId id="483" r:id="rId27"/>
    <p:sldId id="506" r:id="rId28"/>
    <p:sldId id="484" r:id="rId29"/>
    <p:sldId id="485" r:id="rId30"/>
    <p:sldId id="486" r:id="rId31"/>
    <p:sldId id="487" r:id="rId32"/>
    <p:sldId id="488" r:id="rId33"/>
    <p:sldId id="456" r:id="rId34"/>
    <p:sldId id="490" r:id="rId35"/>
    <p:sldId id="492" r:id="rId36"/>
    <p:sldId id="494" r:id="rId37"/>
    <p:sldId id="493" r:id="rId38"/>
    <p:sldId id="489" r:id="rId39"/>
    <p:sldId id="500" r:id="rId40"/>
    <p:sldId id="496" r:id="rId41"/>
    <p:sldId id="495" r:id="rId42"/>
    <p:sldId id="497" r:id="rId43"/>
    <p:sldId id="439" r:id="rId44"/>
    <p:sldId id="498" r:id="rId45"/>
    <p:sldId id="507" r:id="rId46"/>
    <p:sldId id="502" r:id="rId47"/>
    <p:sldId id="503" r:id="rId48"/>
    <p:sldId id="504" r:id="rId49"/>
    <p:sldId id="505" r:id="rId50"/>
    <p:sldId id="508" r:id="rId51"/>
    <p:sldId id="509" r:id="rId52"/>
  </p:sldIdLst>
  <p:sldSz cx="99377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ljG7/fhPk468WpnM57vrA==" hashData="84uCA23HgSJr77wsu8VUWG8iTGk="/>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00FFFF"/>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50" d="100"/>
          <a:sy n="50" d="100"/>
        </p:scale>
        <p:origin x="-1440" y="-558"/>
      </p:cViewPr>
      <p:guideLst>
        <p:guide orient="horz" pos="2160"/>
        <p:guide pos="313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06/05/2020</a:t>
            </a:fld>
            <a:endParaRPr lang="es-ES"/>
          </a:p>
        </p:txBody>
      </p:sp>
      <p:sp>
        <p:nvSpPr>
          <p:cNvPr id="4" name="3 Marcador de imagen de diapositiva"/>
          <p:cNvSpPr>
            <a:spLocks noGrp="1" noRot="1" noChangeAspect="1"/>
          </p:cNvSpPr>
          <p:nvPr>
            <p:ph type="sldImg" idx="2"/>
          </p:nvPr>
        </p:nvSpPr>
        <p:spPr>
          <a:xfrm>
            <a:off x="944563" y="685800"/>
            <a:ext cx="49688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44655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xfrm>
            <a:off x="944563" y="685800"/>
            <a:ext cx="496887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15</a:t>
            </a:fld>
            <a:endParaRPr lang="es-ES_tradnl" altLang="es-E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xfrm>
            <a:off x="944563" y="685800"/>
            <a:ext cx="496887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19</a:t>
            </a:fld>
            <a:endParaRPr lang="es-ES_tradnl" altLang="es-ES">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xfrm>
            <a:off x="944563" y="685800"/>
            <a:ext cx="496887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26</a:t>
            </a:fld>
            <a:endParaRPr lang="es-ES_tradnl" altLang="es-E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6"/>
            <a:ext cx="844708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3" y="3886200"/>
            <a:ext cx="695642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5014" y="4406901"/>
            <a:ext cx="844708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85014" y="2906713"/>
            <a:ext cx="844708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96887"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051690"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7" y="1535113"/>
            <a:ext cx="439089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96887" y="2174875"/>
            <a:ext cx="43908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048239" y="1535113"/>
            <a:ext cx="43926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048239" y="2174875"/>
            <a:ext cx="43926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6888" y="273050"/>
            <a:ext cx="326945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885384" y="273051"/>
            <a:ext cx="555547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96888" y="1435101"/>
            <a:ext cx="326945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7869" y="4800600"/>
            <a:ext cx="596265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47869" y="612775"/>
            <a:ext cx="596265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47869" y="5367338"/>
            <a:ext cx="596265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204869" y="274639"/>
            <a:ext cx="2235994"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96888" y="274639"/>
            <a:ext cx="654235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8"/>
            <a:ext cx="844708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4" y="3886200"/>
            <a:ext cx="695642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275103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96888" y="274638"/>
            <a:ext cx="894397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8" y="1600201"/>
            <a:ext cx="894397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96888" y="6356351"/>
            <a:ext cx="23188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06/05/2020</a:t>
            </a:fld>
            <a:endParaRPr lang="es-ES"/>
          </a:p>
        </p:txBody>
      </p:sp>
      <p:sp>
        <p:nvSpPr>
          <p:cNvPr id="5" name="4 Marcador de pie de página"/>
          <p:cNvSpPr>
            <a:spLocks noGrp="1"/>
          </p:cNvSpPr>
          <p:nvPr>
            <p:ph type="ftr" sz="quarter" idx="3"/>
          </p:nvPr>
        </p:nvSpPr>
        <p:spPr>
          <a:xfrm>
            <a:off x="3395398" y="6356351"/>
            <a:ext cx="314695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122054" y="6356351"/>
            <a:ext cx="231880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96888" y="6245225"/>
            <a:ext cx="231880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1.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1.gi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11.gif"/><Relationship Id="rId3" Type="http://schemas.openxmlformats.org/officeDocument/2006/relationships/audio" Target="../media/audio3.wav"/><Relationship Id="rId7"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s://elhuerto20.files.wordpress.com/2011/09/gigantea21.jpg" TargetMode="External"/><Relationship Id="rId1" Type="http://schemas.openxmlformats.org/officeDocument/2006/relationships/slideLayout" Target="../slideLayouts/slideLayout1.xml"/><Relationship Id="rId5" Type="http://schemas.openxmlformats.org/officeDocument/2006/relationships/image" Target="../media/image11.gif"/><Relationship Id="rId4" Type="http://schemas.openxmlformats.org/officeDocument/2006/relationships/image" Target="../media/image10.jpeg"/></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5.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6.jpeg"/></Relationships>
</file>

<file path=ppt/slides/_rels/slide5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s://calicobolico.files.wordpress.com/2009/04/girasoles-6.jpg"/>
          <p:cNvPicPr>
            <a:picLocks noChangeAspect="1" noChangeArrowheads="1"/>
          </p:cNvPicPr>
          <p:nvPr/>
        </p:nvPicPr>
        <p:blipFill>
          <a:blip r:embed="rId3"/>
          <a:srcRect/>
          <a:stretch>
            <a:fillRect/>
          </a:stretch>
        </p:blipFill>
        <p:spPr bwMode="auto">
          <a:xfrm>
            <a:off x="0" y="0"/>
            <a:ext cx="10015420" cy="6858000"/>
          </a:xfrm>
          <a:prstGeom prst="rect">
            <a:avLst/>
          </a:prstGeom>
          <a:noFill/>
        </p:spPr>
      </p:pic>
      <p:pic>
        <p:nvPicPr>
          <p:cNvPr id="14" name="Picture 2" descr="https://calicobolico.files.wordpress.com/2009/04/girasoles-2.jpg?w=1000&amp;h="/>
          <p:cNvPicPr>
            <a:picLocks noChangeAspect="1" noChangeArrowheads="1"/>
          </p:cNvPicPr>
          <p:nvPr/>
        </p:nvPicPr>
        <p:blipFill>
          <a:blip r:embed="rId4"/>
          <a:srcRect/>
          <a:stretch>
            <a:fillRect/>
          </a:stretch>
        </p:blipFill>
        <p:spPr bwMode="auto">
          <a:xfrm>
            <a:off x="0" y="0"/>
            <a:ext cx="10080330"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5" cstate="print">
            <a:duotone>
              <a:schemeClr val="accent6">
                <a:shade val="45000"/>
                <a:satMod val="135000"/>
              </a:schemeClr>
              <a:prstClr val="white"/>
            </a:duotone>
          </a:blip>
          <a:srcRect/>
          <a:stretch>
            <a:fillRect/>
          </a:stretch>
        </p:blipFill>
        <p:spPr bwMode="auto">
          <a:xfrm>
            <a:off x="-78452" y="-20323"/>
            <a:ext cx="9937751" cy="6858000"/>
          </a:xfrm>
          <a:prstGeom prst="rect">
            <a:avLst/>
          </a:prstGeom>
        </p:spPr>
      </p:pic>
      <p:pic>
        <p:nvPicPr>
          <p:cNvPr id="155652" name="Image 2" descr="swirlrainbw3.gif"/>
          <p:cNvPicPr>
            <a:picLocks noChangeAspect="1"/>
          </p:cNvPicPr>
          <p:nvPr/>
        </p:nvPicPr>
        <p:blipFill>
          <a:blip r:embed="rId6" cstate="print"/>
          <a:srcRect/>
          <a:stretch>
            <a:fillRect/>
          </a:stretch>
        </p:blipFill>
        <p:spPr bwMode="auto">
          <a:xfrm rot="5400000">
            <a:off x="-3391177" y="3391180"/>
            <a:ext cx="6858000" cy="75648"/>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6470927" y="3391180"/>
            <a:ext cx="6858000" cy="75648"/>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4"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4" y="6783312"/>
            <a:ext cx="9937750" cy="74688"/>
          </a:xfrm>
          <a:prstGeom prst="rect">
            <a:avLst/>
          </a:prstGeom>
          <a:noFill/>
          <a:ln w="9525">
            <a:noFill/>
            <a:miter lim="800000"/>
            <a:headEnd/>
            <a:tailEnd/>
          </a:ln>
        </p:spPr>
      </p:pic>
      <p:sp>
        <p:nvSpPr>
          <p:cNvPr id="155665" name="Rectangle 17"/>
          <p:cNvSpPr>
            <a:spLocks noChangeArrowheads="1"/>
          </p:cNvSpPr>
          <p:nvPr/>
        </p:nvSpPr>
        <p:spPr bwMode="auto">
          <a:xfrm>
            <a:off x="388165"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388165" y="5715019"/>
            <a:ext cx="759779" cy="766986"/>
          </a:xfrm>
          <a:prstGeom prst="rect">
            <a:avLst/>
          </a:prstGeom>
          <a:noFill/>
          <a:ln w="38100">
            <a:solidFill>
              <a:srgbClr val="1CDEF8"/>
            </a:solidFill>
            <a:miter lim="800000"/>
            <a:headEnd/>
            <a:tailEnd/>
          </a:ln>
        </p:spPr>
      </p:pic>
      <p:sp>
        <p:nvSpPr>
          <p:cNvPr id="19" name="18 Rectángulo"/>
          <p:cNvSpPr/>
          <p:nvPr/>
        </p:nvSpPr>
        <p:spPr>
          <a:xfrm>
            <a:off x="2152260" y="4572016"/>
            <a:ext cx="29259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78158" y="402365"/>
            <a:ext cx="7150064"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POR QUÉ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GIRASOLES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GIRAN</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SIGUIENDO AL SOL?</a:t>
            </a:r>
          </a:p>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8">
            <a:duotone>
              <a:prstClr val="black"/>
              <a:schemeClr val="accent2">
                <a:tint val="45000"/>
                <a:satMod val="400000"/>
              </a:schemeClr>
            </a:duotone>
            <a:lum bright="-6000" contrast="65000"/>
          </a:blip>
          <a:srcRect/>
          <a:stretch>
            <a:fillRect/>
          </a:stretch>
        </p:blipFill>
        <p:spPr bwMode="auto">
          <a:xfrm>
            <a:off x="1378158" y="5611366"/>
            <a:ext cx="2183215" cy="934064"/>
          </a:xfrm>
          <a:prstGeom prst="rect">
            <a:avLst/>
          </a:prstGeom>
          <a:noFill/>
        </p:spPr>
      </p:pic>
      <p:sp>
        <p:nvSpPr>
          <p:cNvPr id="13" name="12 Rectángulo"/>
          <p:cNvSpPr/>
          <p:nvPr/>
        </p:nvSpPr>
        <p:spPr>
          <a:xfrm>
            <a:off x="-4968875" y="-642966"/>
            <a:ext cx="4968875" cy="1015663"/>
          </a:xfrm>
          <a:prstGeom prst="rect">
            <a:avLst/>
          </a:prstGeom>
        </p:spPr>
        <p:txBody>
          <a:bodyPr>
            <a:spAutoFit/>
          </a:bodyPr>
          <a:lstStyle/>
          <a:p>
            <a:endParaRPr lang="es-ES" sz="6000" b="1" dirty="0"/>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sndAc>
          <p:stSnd>
            <p:snd r:embed="rId2" name="WONDERLAN BY NIGH.wav"/>
          </p:stSnd>
        </p:sndAc>
      </p:transition>
    </mc:Choice>
    <mc:Fallback xmlns="">
      <p:transition spd="slow" advTm="12000">
        <p:fade/>
        <p:sndAc>
          <p:stSnd>
            <p:snd r:embed="rId9" name="WONDERLAN BY NIG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upload.wikimedia.org/wikipedia/commons/thumb/a/a4/Iglesia_de_Nuestra_Se%C3%B1ora_de_La_Blanca%2C_Cardej%C3%B3n%2C_Espa%C3%B1a%2C_2012-09-01%2C_DD_02.JPG/1024px-Iglesia_de_Nuestra_Se%C3%B1ora_de_La_Blanca%2C_Cardej%C3%B3n%2C_Espa%C3%B1a%2C_2012-09-01%2C_DD_02.JPG"/>
          <p:cNvPicPr>
            <a:picLocks noChangeAspect="1" noChangeArrowheads="1"/>
          </p:cNvPicPr>
          <p:nvPr/>
        </p:nvPicPr>
        <p:blipFill>
          <a:blip r:embed="rId2"/>
          <a:srcRect/>
          <a:stretch>
            <a:fillRect/>
          </a:stretch>
        </p:blipFill>
        <p:spPr bwMode="auto">
          <a:xfrm>
            <a:off x="0" y="0"/>
            <a:ext cx="10600267" cy="6858000"/>
          </a:xfrm>
          <a:prstGeom prst="rect">
            <a:avLst/>
          </a:prstGeom>
          <a:noFill/>
        </p:spPr>
      </p:pic>
    </p:spTree>
    <p:extLst>
      <p:ext uri="{BB962C8B-B14F-4D97-AF65-F5344CB8AC3E}">
        <p14:creationId xmlns:p14="http://schemas.microsoft.com/office/powerpoint/2010/main" val="350102864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4.bp.blogspot.com/-SA5AZ2QJJYA/VT-pgCD0yII/AAAAAAAAA08/TdCJx1-b6Mg/s1600/tumblr_static_girasoles.jpeg"/>
          <p:cNvPicPr>
            <a:picLocks noChangeAspect="1" noChangeArrowheads="1"/>
          </p:cNvPicPr>
          <p:nvPr/>
        </p:nvPicPr>
        <p:blipFill>
          <a:blip r:embed="rId2"/>
          <a:srcRect/>
          <a:stretch>
            <a:fillRect/>
          </a:stretch>
        </p:blipFill>
        <p:spPr bwMode="auto">
          <a:xfrm>
            <a:off x="-465870" y="-214338"/>
            <a:ext cx="10600267" cy="7315200"/>
          </a:xfrm>
          <a:prstGeom prst="rect">
            <a:avLst/>
          </a:prstGeom>
          <a:noFill/>
        </p:spPr>
      </p:pic>
    </p:spTree>
    <p:extLst>
      <p:ext uri="{BB962C8B-B14F-4D97-AF65-F5344CB8AC3E}">
        <p14:creationId xmlns:p14="http://schemas.microsoft.com/office/powerpoint/2010/main" val="307032987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95565" y="582067"/>
            <a:ext cx="3240360" cy="5693866"/>
          </a:xfrm>
          <a:prstGeom prst="rect">
            <a:avLst/>
          </a:prstGeom>
        </p:spPr>
        <p:txBody>
          <a:bodyPr wrap="square">
            <a:spAutoFit/>
          </a:bodyPr>
          <a:lstStyle/>
          <a:p>
            <a:pPr algn="ctr"/>
            <a:r>
              <a:rPr lang="es-ES" sz="1400" dirty="0">
                <a:latin typeface="Agency FB" pitchFamily="34" charset="0"/>
              </a:rPr>
              <a:t>En origen, el girasol silvestre procede de Norteamérica y </a:t>
            </a:r>
            <a:r>
              <a:rPr lang="es-ES" sz="1400" dirty="0" smtClean="0">
                <a:latin typeface="Agency FB" pitchFamily="34" charset="0"/>
              </a:rPr>
              <a:t>Centroamérica</a:t>
            </a:r>
            <a:r>
              <a:rPr lang="es-ES" sz="1400" dirty="0">
                <a:latin typeface="Agency FB" pitchFamily="34" charset="0"/>
              </a:rPr>
              <a:t>, aunque la comercialización de la planta sucedió por vez primera en Rusia. No obstante, los nativos americanos emplearon diferentes cultivares, cuya producción de pipas era diversa: las había de color miel, blanco, y la variedad más conocida, la pipa con rayas blancas y </a:t>
            </a:r>
            <a:r>
              <a:rPr lang="es-ES" sz="1400" dirty="0" smtClean="0">
                <a:latin typeface="Agency FB" pitchFamily="34" charset="0"/>
              </a:rPr>
              <a:t>negras.</a:t>
            </a:r>
            <a:endParaRPr lang="es-ES" sz="1400" dirty="0">
              <a:latin typeface="Agency FB" pitchFamily="34" charset="0"/>
            </a:endParaRPr>
          </a:p>
          <a:p>
            <a:pPr algn="ctr"/>
            <a:r>
              <a:rPr lang="es-ES" sz="1400" dirty="0">
                <a:latin typeface="Agency FB" pitchFamily="34" charset="0"/>
              </a:rPr>
              <a:t>Dichos nativos empleaban las pipas de diversa forma: podían moler la semilla y utilizarla para hacer tortas en forma de pan. En ocasiones mezclaban las semillas con calabaza o maíz. Es muy probable que incluso fabricaran un aceite que utilizaran en la elaboración del pan. Otros usos ajenos a la alimentación eran: como colorante, tiñendo ropas o el propio cuerpo, con función decorativa; y </a:t>
            </a:r>
            <a:r>
              <a:rPr lang="es-ES" sz="1400" dirty="0" smtClean="0">
                <a:latin typeface="Agency FB" pitchFamily="34" charset="0"/>
              </a:rPr>
              <a:t>como aceite</a:t>
            </a:r>
            <a:r>
              <a:rPr lang="es-ES" sz="1400" dirty="0">
                <a:latin typeface="Agency FB" pitchFamily="34" charset="0"/>
              </a:rPr>
              <a:t>, empleado en la </a:t>
            </a:r>
            <a:r>
              <a:rPr lang="es-ES" sz="1400" dirty="0" smtClean="0">
                <a:latin typeface="Agency FB" pitchFamily="34" charset="0"/>
              </a:rPr>
              <a:t>piel</a:t>
            </a:r>
            <a:r>
              <a:rPr lang="es-ES" sz="1400" dirty="0">
                <a:latin typeface="Agency FB" pitchFamily="34" charset="0"/>
              </a:rPr>
              <a:t> </a:t>
            </a:r>
            <a:r>
              <a:rPr lang="es-ES" sz="1400" dirty="0" smtClean="0">
                <a:latin typeface="Agency FB" pitchFamily="34" charset="0"/>
              </a:rPr>
              <a:t>y </a:t>
            </a:r>
            <a:r>
              <a:rPr lang="es-ES" sz="1400" dirty="0">
                <a:latin typeface="Agency FB" pitchFamily="34" charset="0"/>
              </a:rPr>
              <a:t>el cabello. Había ceremonias donde tanto la semilla de girasol como la propia planta eran un elemento utilizado</a:t>
            </a:r>
            <a:r>
              <a:rPr lang="es-ES" sz="1400" dirty="0" smtClean="0">
                <a:latin typeface="Agency FB" pitchFamily="34" charset="0"/>
              </a:rPr>
              <a:t>.</a:t>
            </a:r>
            <a:endParaRPr lang="es-ES" sz="1400" dirty="0">
              <a:latin typeface="Agency FB" pitchFamily="34" charset="0"/>
            </a:endParaRPr>
          </a:p>
        </p:txBody>
      </p:sp>
      <p:pic>
        <p:nvPicPr>
          <p:cNvPr id="4" name="Picture 2" descr="https://upload.wikimedia.org/wikipedia/commons/3/31/Sunflower_opening_2-KayEss-2.jpeg"/>
          <p:cNvPicPr>
            <a:picLocks noChangeAspect="1" noChangeArrowheads="1"/>
          </p:cNvPicPr>
          <p:nvPr/>
        </p:nvPicPr>
        <p:blipFill>
          <a:blip r:embed="rId2"/>
          <a:srcRect/>
          <a:stretch>
            <a:fillRect/>
          </a:stretch>
        </p:blipFill>
        <p:spPr bwMode="auto">
          <a:xfrm>
            <a:off x="0" y="0"/>
            <a:ext cx="5613275" cy="6858000"/>
          </a:xfrm>
          <a:prstGeom prst="rect">
            <a:avLst/>
          </a:prstGeom>
          <a:noFill/>
        </p:spPr>
      </p:pic>
      <p:pic>
        <p:nvPicPr>
          <p:cNvPr id="1026" name="Picture 2" descr="C:\Users\Jose Luis\Desktop\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3474" y="11832"/>
            <a:ext cx="4364276" cy="68461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a:srcRect/>
          <a:stretch>
            <a:fillRect/>
          </a:stretch>
        </p:blipFill>
        <p:spPr bwMode="auto">
          <a:xfrm>
            <a:off x="4420003" y="5708673"/>
            <a:ext cx="1775562" cy="1257254"/>
          </a:xfrm>
          <a:prstGeom prst="rect">
            <a:avLst/>
          </a:prstGeom>
          <a:noFill/>
        </p:spPr>
      </p:pic>
    </p:spTree>
    <p:extLst>
      <p:ext uri="{BB962C8B-B14F-4D97-AF65-F5344CB8AC3E}">
        <p14:creationId xmlns:p14="http://schemas.microsoft.com/office/powerpoint/2010/main" val="3774748268"/>
      </p:ext>
    </p:extLst>
  </p:cSld>
  <p:clrMapOvr>
    <a:masterClrMapping/>
  </p:clrMapOvr>
  <mc:AlternateContent xmlns:mc="http://schemas.openxmlformats.org/markup-compatibility/2006" xmlns:p14="http://schemas.microsoft.com/office/powerpoint/2010/main">
    <mc:Choice Requires="p14">
      <p:transition spd="slow" p14:dur="3000" advTm="54000">
        <p14:shred/>
      </p:transition>
    </mc:Choice>
    <mc:Fallback xmlns="">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1500"/>
                                  </p:stCondLst>
                                  <p:childTnLst>
                                    <p:animEffect transition="out" filter="wheel(1)">
                                      <p:cBhvr>
                                        <p:cTn id="6" dur="1000"/>
                                        <p:tgtEl>
                                          <p:spTgt spid="1026"/>
                                        </p:tgtEl>
                                      </p:cBhvr>
                                    </p:animEffect>
                                    <p:set>
                                      <p:cBhvr>
                                        <p:cTn id="7" dur="1" fill="hold">
                                          <p:stCondLst>
                                            <p:cond delay="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upload.wikimedia.org/wikipedia/commons/3/3e/Girasol-bract-1.jpg"/>
          <p:cNvPicPr>
            <a:picLocks noChangeAspect="1" noChangeArrowheads="1"/>
          </p:cNvPicPr>
          <p:nvPr/>
        </p:nvPicPr>
        <p:blipFill>
          <a:blip r:embed="rId2"/>
          <a:srcRect/>
          <a:stretch>
            <a:fillRect/>
          </a:stretch>
        </p:blipFill>
        <p:spPr bwMode="auto">
          <a:xfrm rot="16200000">
            <a:off x="1604043" y="-1604044"/>
            <a:ext cx="7143776" cy="10351862"/>
          </a:xfrm>
          <a:prstGeom prst="rect">
            <a:avLst/>
          </a:prstGeom>
          <a:noFill/>
        </p:spPr>
      </p:pic>
    </p:spTree>
    <p:extLst>
      <p:ext uri="{BB962C8B-B14F-4D97-AF65-F5344CB8AC3E}">
        <p14:creationId xmlns:p14="http://schemas.microsoft.com/office/powerpoint/2010/main" val="290941805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upload.wikimedia.org/wikipedia/commons/7/79/H.a.hojas-1.jpg"/>
          <p:cNvPicPr>
            <a:picLocks noChangeAspect="1" noChangeArrowheads="1"/>
          </p:cNvPicPr>
          <p:nvPr/>
        </p:nvPicPr>
        <p:blipFill>
          <a:blip r:embed="rId2"/>
          <a:srcRect/>
          <a:stretch>
            <a:fillRect/>
          </a:stretch>
        </p:blipFill>
        <p:spPr bwMode="auto">
          <a:xfrm>
            <a:off x="0" y="-1000156"/>
            <a:ext cx="9937750" cy="7858156"/>
          </a:xfrm>
          <a:prstGeom prst="rect">
            <a:avLst/>
          </a:prstGeom>
          <a:noFill/>
        </p:spPr>
      </p:pic>
    </p:spTree>
    <p:extLst>
      <p:ext uri="{BB962C8B-B14F-4D97-AF65-F5344CB8AC3E}">
        <p14:creationId xmlns:p14="http://schemas.microsoft.com/office/powerpoint/2010/main" val="413557133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upload.wikimedia.org/wikipedia/commons/5/5a/Sunflower_opening_1-KayEss-2.jpeg"/>
          <p:cNvPicPr>
            <a:picLocks noChangeAspect="1" noChangeArrowheads="1"/>
          </p:cNvPicPr>
          <p:nvPr/>
        </p:nvPicPr>
        <p:blipFill>
          <a:blip r:embed="rId2"/>
          <a:srcRect/>
          <a:stretch>
            <a:fillRect/>
          </a:stretch>
        </p:blipFill>
        <p:spPr bwMode="auto">
          <a:xfrm>
            <a:off x="0" y="0"/>
            <a:ext cx="10093063" cy="6858000"/>
          </a:xfrm>
          <a:prstGeom prst="rect">
            <a:avLst/>
          </a:prstGeom>
          <a:noFill/>
        </p:spPr>
      </p:pic>
    </p:spTree>
    <p:extLst>
      <p:ext uri="{BB962C8B-B14F-4D97-AF65-F5344CB8AC3E}">
        <p14:creationId xmlns:p14="http://schemas.microsoft.com/office/powerpoint/2010/main" val="252214807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s://calicobolico.files.wordpress.com/2009/04/girasoles-2.jpg?w=1000&amp;h="/>
          <p:cNvPicPr>
            <a:picLocks noChangeAspect="1" noChangeArrowheads="1"/>
          </p:cNvPicPr>
          <p:nvPr/>
        </p:nvPicPr>
        <p:blipFill>
          <a:blip r:embed="rId2"/>
          <a:srcRect/>
          <a:stretch>
            <a:fillRect/>
          </a:stretch>
        </p:blipFill>
        <p:spPr bwMode="auto">
          <a:xfrm>
            <a:off x="0" y="0"/>
            <a:ext cx="10080330" cy="6858000"/>
          </a:xfrm>
          <a:prstGeom prst="rect">
            <a:avLst/>
          </a:prstGeom>
          <a:noFill/>
        </p:spPr>
      </p:pic>
    </p:spTree>
    <p:extLst>
      <p:ext uri="{BB962C8B-B14F-4D97-AF65-F5344CB8AC3E}">
        <p14:creationId xmlns:p14="http://schemas.microsoft.com/office/powerpoint/2010/main" val="221585955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s://calicobolico.files.wordpress.com/2009/04/girasoles-1.jpg?w=1000&amp;h="/>
          <p:cNvPicPr>
            <a:picLocks noChangeAspect="1" noChangeArrowheads="1"/>
          </p:cNvPicPr>
          <p:nvPr/>
        </p:nvPicPr>
        <p:blipFill>
          <a:blip r:embed="rId2"/>
          <a:srcRect/>
          <a:stretch>
            <a:fillRect/>
          </a:stretch>
        </p:blipFill>
        <p:spPr bwMode="auto">
          <a:xfrm>
            <a:off x="-1" y="0"/>
            <a:ext cx="10078121" cy="6858000"/>
          </a:xfrm>
          <a:prstGeom prst="rect">
            <a:avLst/>
          </a:prstGeom>
          <a:noFill/>
        </p:spPr>
      </p:pic>
    </p:spTree>
    <p:extLst>
      <p:ext uri="{BB962C8B-B14F-4D97-AF65-F5344CB8AC3E}">
        <p14:creationId xmlns:p14="http://schemas.microsoft.com/office/powerpoint/2010/main" val="233922193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48995" y="476672"/>
            <a:ext cx="3649008" cy="6555641"/>
          </a:xfrm>
          <a:prstGeom prst="rect">
            <a:avLst/>
          </a:prstGeom>
        </p:spPr>
        <p:txBody>
          <a:bodyPr wrap="square">
            <a:spAutoFit/>
          </a:bodyPr>
          <a:lstStyle/>
          <a:p>
            <a:pPr algn="ctr" fontAlgn="base"/>
            <a:r>
              <a:rPr lang="es-ES" sz="2400" b="1" dirty="0" smtClean="0"/>
              <a:t>Para su recolección</a:t>
            </a:r>
          </a:p>
          <a:p>
            <a:pPr algn="ctr" fontAlgn="base"/>
            <a:r>
              <a:rPr lang="es-ES" sz="2400" b="1" dirty="0"/>
              <a:t>  el momento de actuar </a:t>
            </a:r>
            <a:r>
              <a:rPr lang="es-ES" sz="2400" b="1" dirty="0" smtClean="0"/>
              <a:t>hay </a:t>
            </a:r>
            <a:r>
              <a:rPr lang="es-ES" sz="2400" b="1" dirty="0"/>
              <a:t>dos posibles vías:</a:t>
            </a:r>
          </a:p>
          <a:p>
            <a:pPr algn="ctr" fontAlgn="base"/>
            <a:r>
              <a:rPr lang="es-ES" sz="2400" b="1" dirty="0"/>
              <a:t>La mejor política es envolver los girasoles en un saco de malla y dejar que  terminen de engordar las pipas y se vayan secando poco a poco.</a:t>
            </a:r>
          </a:p>
          <a:p>
            <a:pPr algn="ctr" fontAlgn="base"/>
            <a:r>
              <a:rPr lang="es-ES" sz="2400" b="1" dirty="0"/>
              <a:t>La otra opción es que  cuando vemos que ya están bien gruesas las pipas, recolectarlos aunque todavía no estén secos y  tras desgranarlos ponerlos a secar.</a:t>
            </a:r>
          </a:p>
          <a:p>
            <a:r>
              <a:rPr lang="es-ES" dirty="0" smtClean="0"/>
              <a:t/>
            </a:r>
            <a:br>
              <a:rPr lang="es-ES" dirty="0" smtClean="0"/>
            </a:br>
            <a:endParaRPr lang="es-ES" dirty="0"/>
          </a:p>
        </p:txBody>
      </p:sp>
      <p:pic>
        <p:nvPicPr>
          <p:cNvPr id="3" name="Picture 2" descr="https://upload.wikimedia.org/wikipedia/commons/9/9e/Sunflower_opening_4-KayEss-2.jpeg"/>
          <p:cNvPicPr>
            <a:picLocks noChangeAspect="1" noChangeArrowheads="1"/>
          </p:cNvPicPr>
          <p:nvPr/>
        </p:nvPicPr>
        <p:blipFill>
          <a:blip r:embed="rId2"/>
          <a:srcRect/>
          <a:stretch>
            <a:fillRect/>
          </a:stretch>
        </p:blipFill>
        <p:spPr bwMode="auto">
          <a:xfrm>
            <a:off x="0" y="0"/>
            <a:ext cx="5613275" cy="6858000"/>
          </a:xfrm>
          <a:prstGeom prst="rect">
            <a:avLst/>
          </a:prstGeom>
          <a:noFill/>
        </p:spPr>
      </p:pic>
      <p:pic>
        <p:nvPicPr>
          <p:cNvPr id="5" name="Picture 2" descr="C:\Users\Jose Luis\Desktop\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3275" y="0"/>
            <a:ext cx="4324474" cy="684616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formas montar\2cxx0f8.gif"/>
          <p:cNvPicPr>
            <a:picLocks noChangeAspect="1" noChangeArrowheads="1" noCrop="1"/>
          </p:cNvPicPr>
          <p:nvPr/>
        </p:nvPicPr>
        <p:blipFill>
          <a:blip r:embed="rId4"/>
          <a:srcRect/>
          <a:stretch>
            <a:fillRect/>
          </a:stretch>
        </p:blipFill>
        <p:spPr bwMode="auto">
          <a:xfrm>
            <a:off x="4536827" y="5753305"/>
            <a:ext cx="1775562" cy="1257254"/>
          </a:xfrm>
          <a:prstGeom prst="rect">
            <a:avLst/>
          </a:prstGeom>
          <a:noFill/>
        </p:spPr>
      </p:pic>
    </p:spTree>
    <p:extLst>
      <p:ext uri="{BB962C8B-B14F-4D97-AF65-F5344CB8AC3E}">
        <p14:creationId xmlns:p14="http://schemas.microsoft.com/office/powerpoint/2010/main" val="2497916285"/>
      </p:ext>
    </p:extLst>
  </p:cSld>
  <p:clrMapOvr>
    <a:masterClrMapping/>
  </p:clrMapOvr>
  <mc:AlternateContent xmlns:mc="http://schemas.openxmlformats.org/markup-compatibility/2006" xmlns:p14="http://schemas.microsoft.com/office/powerpoint/2010/main">
    <mc:Choice Requires="p14">
      <p:transition spd="slow" p14:dur="40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750"/>
                                  </p:stCondLst>
                                  <p:childTnLst>
                                    <p:animEffect transition="out" filter="barn(inVertical)">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s://calicobolico.files.wordpress.com/2009/04/girasoles-6.jpg"/>
          <p:cNvPicPr>
            <a:picLocks noChangeAspect="1" noChangeArrowheads="1"/>
          </p:cNvPicPr>
          <p:nvPr/>
        </p:nvPicPr>
        <p:blipFill>
          <a:blip r:embed="rId2"/>
          <a:srcRect/>
          <a:stretch>
            <a:fillRect/>
          </a:stretch>
        </p:blipFill>
        <p:spPr bwMode="auto">
          <a:xfrm>
            <a:off x="0" y="0"/>
            <a:ext cx="10015420" cy="6858000"/>
          </a:xfrm>
          <a:prstGeom prst="rect">
            <a:avLst/>
          </a:prstGeom>
          <a:noFill/>
        </p:spPr>
      </p:pic>
    </p:spTree>
    <p:extLst>
      <p:ext uri="{BB962C8B-B14F-4D97-AF65-F5344CB8AC3E}">
        <p14:creationId xmlns:p14="http://schemas.microsoft.com/office/powerpoint/2010/main" val="275346324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2.bp.blogspot.com/-gYVJl7-fo6g/VT-qbhOUu7I/AAAAAAAAA1E/SBMnw8lNd34/s1600/wallpapers-girasoles.jpg"/>
          <p:cNvPicPr>
            <a:picLocks noChangeAspect="1" noChangeArrowheads="1"/>
          </p:cNvPicPr>
          <p:nvPr/>
        </p:nvPicPr>
        <p:blipFill>
          <a:blip r:embed="rId3"/>
          <a:srcRect/>
          <a:stretch>
            <a:fillRect/>
          </a:stretch>
        </p:blipFill>
        <p:spPr bwMode="auto">
          <a:xfrm>
            <a:off x="-776427" y="-214362"/>
            <a:ext cx="10714177" cy="7072362"/>
          </a:xfrm>
          <a:prstGeom prst="rect">
            <a:avLst/>
          </a:prstGeom>
          <a:noFill/>
        </p:spPr>
      </p:pic>
    </p:spTree>
    <p:extLst>
      <p:ext uri="{BB962C8B-B14F-4D97-AF65-F5344CB8AC3E}">
        <p14:creationId xmlns:p14="http://schemas.microsoft.com/office/powerpoint/2010/main" val="288727322"/>
      </p:ext>
    </p:extLst>
  </p:cSld>
  <p:clrMapOvr>
    <a:masterClrMapping/>
  </p:clrMapOvr>
  <mc:AlternateContent xmlns:mc="http://schemas.openxmlformats.org/markup-compatibility/2006" xmlns:p14="http://schemas.microsoft.com/office/powerpoint/2010/main">
    <mc:Choice Requires="p14">
      <p:transition spd="slow" p14:dur="4000" advTm="5000">
        <p14:vortex dir="r"/>
        <p:sndAc>
          <p:stSnd>
            <p:snd r:embed="rId2" name="ernesto cortazar - our love never dies.wav"/>
          </p:stSnd>
        </p:sndAc>
      </p:transition>
    </mc:Choice>
    <mc:Fallback xmlns="">
      <p:transition spd="slow" advTm="5000">
        <p:fade/>
        <p:sndAc>
          <p:stSnd>
            <p:snd r:embed="rId4" name="ernesto cortazar - our love never dies.wav"/>
          </p:stSnd>
        </p:sndAc>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upload.wikimedia.org/wikipedia/commons/c/cd/Sunflower_opening_3-KayEss-1.jpeg"/>
          <p:cNvPicPr>
            <a:picLocks noChangeAspect="1" noChangeArrowheads="1"/>
          </p:cNvPicPr>
          <p:nvPr/>
        </p:nvPicPr>
        <p:blipFill>
          <a:blip r:embed="rId2"/>
          <a:srcRect/>
          <a:stretch>
            <a:fillRect/>
          </a:stretch>
        </p:blipFill>
        <p:spPr bwMode="auto">
          <a:xfrm>
            <a:off x="0" y="0"/>
            <a:ext cx="10170702" cy="6858000"/>
          </a:xfrm>
          <a:prstGeom prst="rect">
            <a:avLst/>
          </a:prstGeom>
          <a:noFill/>
        </p:spPr>
      </p:pic>
    </p:spTree>
    <p:extLst>
      <p:ext uri="{BB962C8B-B14F-4D97-AF65-F5344CB8AC3E}">
        <p14:creationId xmlns:p14="http://schemas.microsoft.com/office/powerpoint/2010/main" val="423641033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elianthus annuus 001.JPG"/>
          <p:cNvPicPr>
            <a:picLocks noChangeAspect="1" noChangeArrowheads="1"/>
          </p:cNvPicPr>
          <p:nvPr/>
        </p:nvPicPr>
        <p:blipFill>
          <a:blip r:embed="rId2"/>
          <a:srcRect/>
          <a:stretch>
            <a:fillRect/>
          </a:stretch>
        </p:blipFill>
        <p:spPr bwMode="auto">
          <a:xfrm>
            <a:off x="-230238" y="-1755576"/>
            <a:ext cx="10167988" cy="15913768"/>
          </a:xfrm>
          <a:prstGeom prst="rect">
            <a:avLst/>
          </a:prstGeom>
          <a:noFill/>
        </p:spPr>
      </p:pic>
    </p:spTree>
    <p:extLst>
      <p:ext uri="{BB962C8B-B14F-4D97-AF65-F5344CB8AC3E}">
        <p14:creationId xmlns:p14="http://schemas.microsoft.com/office/powerpoint/2010/main" val="4266676522"/>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144 -0.84722 L -3.93359E-6 0.2507 " pathEditMode="relative" rAng="0" ptsTypes="AA">
                                      <p:cBhvr>
                                        <p:cTn id="6" dur="2500" fill="hold"/>
                                        <p:tgtEl>
                                          <p:spTgt spid="32770"/>
                                        </p:tgtEl>
                                        <p:attrNameLst>
                                          <p:attrName>ppt_x</p:attrName>
                                          <p:attrName>ppt_y</p:attrName>
                                        </p:attrNameLst>
                                      </p:cBhvr>
                                      <p:rCtr x="-80" y="5490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9913" y="3284538"/>
            <a:ext cx="6117927" cy="3287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63307" y="285728"/>
            <a:ext cx="6117927" cy="32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11751" y="571480"/>
            <a:ext cx="4415085" cy="562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6">
            <a:duotone>
              <a:schemeClr val="accent6">
                <a:shade val="45000"/>
                <a:satMod val="135000"/>
              </a:schemeClr>
              <a:prstClr val="white"/>
            </a:duotone>
            <a:lum bright="-13000" contrast="40000"/>
            <a:extLst>
              <a:ext uri="{28A0092B-C50C-407E-A947-70E740481C1C}">
                <a14:useLocalDpi xmlns:a14="http://schemas.microsoft.com/office/drawing/2010/main" val="0"/>
              </a:ext>
            </a:extLst>
          </a:blip>
          <a:stretch>
            <a:fillRect/>
          </a:stretch>
        </p:blipFill>
        <p:spPr bwMode="auto">
          <a:xfrm>
            <a:off x="465801" y="582614"/>
            <a:ext cx="4249840" cy="5630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648395" y="468382"/>
            <a:ext cx="8878441" cy="6278642"/>
          </a:xfrm>
          <a:prstGeom prst="rect">
            <a:avLst/>
          </a:prstGeom>
        </p:spPr>
        <p:txBody>
          <a:bodyPr wrap="square">
            <a:spAutoFit/>
          </a:bodyPr>
          <a:lstStyle/>
          <a:p>
            <a:r>
              <a:rPr lang="es-ES" sz="3200" b="1" i="1" dirty="0"/>
              <a:t>Sí, sí, amarillas, giran siguiendo al sol y nos comemos sus pipas; pero ¿por qué giran? y es más ¿cómo lo hacen?</a:t>
            </a:r>
          </a:p>
          <a:p>
            <a:r>
              <a:rPr lang="es-ES" sz="2400" b="1" dirty="0"/>
              <a:t/>
            </a:r>
            <a:br>
              <a:rPr lang="es-ES" sz="2400" b="1" dirty="0"/>
            </a:br>
            <a:r>
              <a:rPr lang="es-ES" sz="2400" b="1" dirty="0"/>
              <a:t>Dice el Diccionario de la Real Academia de la Lengua en la entrada girasol: (De girar y sol, por la propiedad que tiene la flor de irse volviendo hacia donde el sol camina) m. Planta anual oriunda del Perú, de la familia de las compuestas, con tallo herbáceo, derecho, de unos tres centímetros de grueso y cerca de dos metros de altura; hojas alternas, pecioladas y acorazonadas; flores terminales, que se doblan en la madurez, amarillas, de dos a tres decímetros de diámetro, y fruto con muchas semillas negruzcas, casi elipsoidales, de unos tres centímetros de largo, comestibles, y de las que puede extraerse un aceite bueno para condimento. Se cultiva para la obtención del aceite, y en menor escala para consumir las semillas.</a:t>
            </a:r>
          </a:p>
          <a:p>
            <a:endParaRPr lang="es-ES" b="1" dirty="0"/>
          </a:p>
        </p:txBody>
      </p:sp>
      <p:pic>
        <p:nvPicPr>
          <p:cNvPr id="7" name="Picture 2" descr="E:\formas montar\2cxx0f8.gif"/>
          <p:cNvPicPr>
            <a:picLocks noChangeAspect="1" noChangeArrowheads="1" noCrop="1"/>
          </p:cNvPicPr>
          <p:nvPr/>
        </p:nvPicPr>
        <p:blipFill>
          <a:blip r:embed="rId7"/>
          <a:srcRect/>
          <a:stretch>
            <a:fillRect/>
          </a:stretch>
        </p:blipFill>
        <p:spPr bwMode="auto">
          <a:xfrm>
            <a:off x="-260401" y="5911201"/>
            <a:ext cx="1452403" cy="102842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48000">
        <p14:vortex dir="r"/>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53" presetClass="entr" presetSubtype="16" fill="hold" grpId="0" nodeType="withEffect">
                                  <p:stCondLst>
                                    <p:cond delay="1000"/>
                                  </p:stCondLst>
                                  <p:childTnLst>
                                    <p:set>
                                      <p:cBhvr>
                                        <p:cTn id="55" dur="1" fill="hold">
                                          <p:stCondLst>
                                            <p:cond delay="0"/>
                                          </p:stCondLst>
                                        </p:cTn>
                                        <p:tgtEl>
                                          <p:spTgt spid="6"/>
                                        </p:tgtEl>
                                        <p:attrNameLst>
                                          <p:attrName>style.visibility</p:attrName>
                                        </p:attrNameLst>
                                      </p:cBhvr>
                                      <p:to>
                                        <p:strVal val="visible"/>
                                      </p:to>
                                    </p:set>
                                    <p:anim calcmode="lin" valueType="num">
                                      <p:cBhvr>
                                        <p:cTn id="56" dur="1750" fill="hold"/>
                                        <p:tgtEl>
                                          <p:spTgt spid="6"/>
                                        </p:tgtEl>
                                        <p:attrNameLst>
                                          <p:attrName>ppt_w</p:attrName>
                                        </p:attrNameLst>
                                      </p:cBhvr>
                                      <p:tavLst>
                                        <p:tav tm="0">
                                          <p:val>
                                            <p:fltVal val="0"/>
                                          </p:val>
                                        </p:tav>
                                        <p:tav tm="100000">
                                          <p:val>
                                            <p:strVal val="#ppt_w"/>
                                          </p:val>
                                        </p:tav>
                                      </p:tavLst>
                                    </p:anim>
                                    <p:anim calcmode="lin" valueType="num">
                                      <p:cBhvr>
                                        <p:cTn id="57" dur="1750" fill="hold"/>
                                        <p:tgtEl>
                                          <p:spTgt spid="6"/>
                                        </p:tgtEl>
                                        <p:attrNameLst>
                                          <p:attrName>ppt_h</p:attrName>
                                        </p:attrNameLst>
                                      </p:cBhvr>
                                      <p:tavLst>
                                        <p:tav tm="0">
                                          <p:val>
                                            <p:fltVal val="0"/>
                                          </p:val>
                                        </p:tav>
                                        <p:tav tm="100000">
                                          <p:val>
                                            <p:strVal val="#ppt_h"/>
                                          </p:val>
                                        </p:tav>
                                      </p:tavLst>
                                    </p:anim>
                                    <p:animEffect transition="in" filter="fade">
                                      <p:cBhvr>
                                        <p:cTn id="58" dur="1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floresyjardin.es/wp-content/uploads/2011/04/Girasol.jpg"/>
          <p:cNvPicPr>
            <a:picLocks noChangeAspect="1" noChangeArrowheads="1"/>
          </p:cNvPicPr>
          <p:nvPr/>
        </p:nvPicPr>
        <p:blipFill>
          <a:blip r:embed="rId2"/>
          <a:srcRect/>
          <a:stretch>
            <a:fillRect/>
          </a:stretch>
        </p:blipFill>
        <p:spPr bwMode="auto">
          <a:xfrm>
            <a:off x="0" y="0"/>
            <a:ext cx="9932749" cy="6858000"/>
          </a:xfrm>
          <a:prstGeom prst="rect">
            <a:avLst/>
          </a:prstGeom>
          <a:noFill/>
        </p:spPr>
      </p:pic>
    </p:spTree>
    <p:extLst>
      <p:ext uri="{BB962C8B-B14F-4D97-AF65-F5344CB8AC3E}">
        <p14:creationId xmlns:p14="http://schemas.microsoft.com/office/powerpoint/2010/main" val="233476775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biolib.cz/IMG/GAL/1566.jpg"/>
          <p:cNvPicPr>
            <a:picLocks noChangeAspect="1" noChangeArrowheads="1"/>
          </p:cNvPicPr>
          <p:nvPr/>
        </p:nvPicPr>
        <p:blipFill>
          <a:blip r:embed="rId2"/>
          <a:srcRect/>
          <a:stretch>
            <a:fillRect/>
          </a:stretch>
        </p:blipFill>
        <p:spPr bwMode="auto">
          <a:xfrm>
            <a:off x="-155313" y="0"/>
            <a:ext cx="10197723" cy="6858000"/>
          </a:xfrm>
          <a:prstGeom prst="rect">
            <a:avLst/>
          </a:prstGeom>
          <a:noFill/>
        </p:spPr>
      </p:pic>
    </p:spTree>
    <p:extLst>
      <p:ext uri="{BB962C8B-B14F-4D97-AF65-F5344CB8AC3E}">
        <p14:creationId xmlns:p14="http://schemas.microsoft.com/office/powerpoint/2010/main" val="368959038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4.bp.blogspot.com/-76Wze-gxNfg/U4QiyyEh8hI/AAAAAAAADuM/boJ980EqTVA/s1600/girasoles2.jpg"/>
          <p:cNvPicPr>
            <a:picLocks noChangeAspect="1" noChangeArrowheads="1"/>
          </p:cNvPicPr>
          <p:nvPr/>
        </p:nvPicPr>
        <p:blipFill>
          <a:blip r:embed="rId2"/>
          <a:srcRect/>
          <a:stretch>
            <a:fillRect/>
          </a:stretch>
        </p:blipFill>
        <p:spPr bwMode="auto">
          <a:xfrm>
            <a:off x="0" y="0"/>
            <a:ext cx="10025323" cy="6858000"/>
          </a:xfrm>
          <a:prstGeom prst="rect">
            <a:avLst/>
          </a:prstGeom>
          <a:noFill/>
        </p:spPr>
      </p:pic>
    </p:spTree>
    <p:extLst>
      <p:ext uri="{BB962C8B-B14F-4D97-AF65-F5344CB8AC3E}">
        <p14:creationId xmlns:p14="http://schemas.microsoft.com/office/powerpoint/2010/main" val="262803759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9913" y="3284538"/>
            <a:ext cx="6117927" cy="3287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63307" y="285728"/>
            <a:ext cx="6117927" cy="32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11751" y="571480"/>
            <a:ext cx="4415085" cy="562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6">
            <a:duotone>
              <a:schemeClr val="accent6">
                <a:shade val="45000"/>
                <a:satMod val="135000"/>
              </a:schemeClr>
              <a:prstClr val="white"/>
            </a:duotone>
            <a:lum bright="-13000" contrast="40000"/>
            <a:extLst>
              <a:ext uri="{28A0092B-C50C-407E-A947-70E740481C1C}">
                <a14:useLocalDpi xmlns:a14="http://schemas.microsoft.com/office/drawing/2010/main" val="0"/>
              </a:ext>
            </a:extLst>
          </a:blip>
          <a:stretch>
            <a:fillRect/>
          </a:stretch>
        </p:blipFill>
        <p:spPr bwMode="auto">
          <a:xfrm>
            <a:off x="465801" y="582614"/>
            <a:ext cx="4249840" cy="5630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648395" y="468382"/>
            <a:ext cx="8878441" cy="5262979"/>
          </a:xfrm>
          <a:prstGeom prst="rect">
            <a:avLst/>
          </a:prstGeom>
        </p:spPr>
        <p:txBody>
          <a:bodyPr wrap="square">
            <a:spAutoFit/>
          </a:bodyPr>
          <a:lstStyle/>
          <a:p>
            <a:endParaRPr lang="es-ES" sz="2800" b="1" dirty="0"/>
          </a:p>
          <a:p>
            <a:r>
              <a:rPr lang="es-ES" sz="2800" b="1" dirty="0" smtClean="0"/>
              <a:t>Si El </a:t>
            </a:r>
            <a:r>
              <a:rPr lang="es-ES" sz="2800" b="1" dirty="0"/>
              <a:t>diccionario no es el lugar adecuado para encontrar respuesta a estas cuestiones, así que vamos a proporcionarlas aquí.</a:t>
            </a:r>
          </a:p>
          <a:p>
            <a:endParaRPr lang="es-ES" sz="2800" b="1" dirty="0"/>
          </a:p>
          <a:p>
            <a:r>
              <a:rPr lang="es-ES" sz="2800" b="1" dirty="0"/>
              <a:t>Ya de chicos nos explican que los seres vivos se dividen en dos grandes grupos: animales y plantas. Luego la cosa se complica algo más, pero eso no viene ahora al caso. También nos enseñan que la diferencia entre ellos estriba en que las plantas son capaces de sintetizar su alimento y los animales no. Y los animales pueden desplazarse y las plantas no.</a:t>
            </a:r>
          </a:p>
        </p:txBody>
      </p:sp>
      <p:pic>
        <p:nvPicPr>
          <p:cNvPr id="7" name="Picture 2" descr="E:\formas montar\2cxx0f8.gif"/>
          <p:cNvPicPr>
            <a:picLocks noChangeAspect="1" noChangeArrowheads="1" noCrop="1"/>
          </p:cNvPicPr>
          <p:nvPr/>
        </p:nvPicPr>
        <p:blipFill>
          <a:blip r:embed="rId7"/>
          <a:srcRect/>
          <a:stretch>
            <a:fillRect/>
          </a:stretch>
        </p:blipFill>
        <p:spPr bwMode="auto">
          <a:xfrm>
            <a:off x="-260401" y="5911201"/>
            <a:ext cx="1452403" cy="1028429"/>
          </a:xfrm>
          <a:prstGeom prst="rect">
            <a:avLst/>
          </a:prstGeom>
          <a:noFill/>
        </p:spPr>
      </p:pic>
    </p:spTree>
    <p:extLst>
      <p:ext uri="{BB962C8B-B14F-4D97-AF65-F5344CB8AC3E}">
        <p14:creationId xmlns:p14="http://schemas.microsoft.com/office/powerpoint/2010/main" val="3687442341"/>
      </p:ext>
    </p:extLst>
  </p:cSld>
  <p:clrMapOvr>
    <a:masterClrMapping/>
  </p:clrMapOvr>
  <mc:AlternateContent xmlns:mc="http://schemas.openxmlformats.org/markup-compatibility/2006" xmlns:p14="http://schemas.microsoft.com/office/powerpoint/2010/main">
    <mc:Choice Requires="p14">
      <p:transition spd="slow" p14:dur="40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53" presetClass="entr" presetSubtype="16" fill="hold" grpId="0" nodeType="withEffect">
                                  <p:stCondLst>
                                    <p:cond delay="1000"/>
                                  </p:stCondLst>
                                  <p:childTnLst>
                                    <p:set>
                                      <p:cBhvr>
                                        <p:cTn id="55" dur="1" fill="hold">
                                          <p:stCondLst>
                                            <p:cond delay="0"/>
                                          </p:stCondLst>
                                        </p:cTn>
                                        <p:tgtEl>
                                          <p:spTgt spid="6"/>
                                        </p:tgtEl>
                                        <p:attrNameLst>
                                          <p:attrName>style.visibility</p:attrName>
                                        </p:attrNameLst>
                                      </p:cBhvr>
                                      <p:to>
                                        <p:strVal val="visible"/>
                                      </p:to>
                                    </p:set>
                                    <p:anim calcmode="lin" valueType="num">
                                      <p:cBhvr>
                                        <p:cTn id="56" dur="1750" fill="hold"/>
                                        <p:tgtEl>
                                          <p:spTgt spid="6"/>
                                        </p:tgtEl>
                                        <p:attrNameLst>
                                          <p:attrName>ppt_w</p:attrName>
                                        </p:attrNameLst>
                                      </p:cBhvr>
                                      <p:tavLst>
                                        <p:tav tm="0">
                                          <p:val>
                                            <p:fltVal val="0"/>
                                          </p:val>
                                        </p:tav>
                                        <p:tav tm="100000">
                                          <p:val>
                                            <p:strVal val="#ppt_w"/>
                                          </p:val>
                                        </p:tav>
                                      </p:tavLst>
                                    </p:anim>
                                    <p:anim calcmode="lin" valueType="num">
                                      <p:cBhvr>
                                        <p:cTn id="57" dur="1750" fill="hold"/>
                                        <p:tgtEl>
                                          <p:spTgt spid="6"/>
                                        </p:tgtEl>
                                        <p:attrNameLst>
                                          <p:attrName>ppt_h</p:attrName>
                                        </p:attrNameLst>
                                      </p:cBhvr>
                                      <p:tavLst>
                                        <p:tav tm="0">
                                          <p:val>
                                            <p:fltVal val="0"/>
                                          </p:val>
                                        </p:tav>
                                        <p:tav tm="100000">
                                          <p:val>
                                            <p:strVal val="#ppt_h"/>
                                          </p:val>
                                        </p:tav>
                                      </p:tavLst>
                                    </p:anim>
                                    <p:animEffect transition="in" filter="fade">
                                      <p:cBhvr>
                                        <p:cTn id="58" dur="1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184900" y="980728"/>
            <a:ext cx="4176464" cy="5509200"/>
          </a:xfrm>
          <a:prstGeom prst="rect">
            <a:avLst/>
          </a:prstGeom>
        </p:spPr>
        <p:txBody>
          <a:bodyPr wrap="square">
            <a:spAutoFit/>
          </a:bodyPr>
          <a:lstStyle/>
          <a:p>
            <a:r>
              <a:rPr lang="es-ES" sz="1600" b="1" dirty="0" smtClean="0"/>
              <a:t>Pero </a:t>
            </a:r>
            <a:r>
              <a:rPr lang="es-ES" sz="1600" b="1" dirty="0"/>
              <a:t>aunque no puedan desplazarse para cambiar su entorno, sí que pueden detectar cambios en el medio y responder ante ellos. Esta respuesta consiste en un movimiento bastante limitado pero eficaz llamado tropismo</a:t>
            </a:r>
            <a:r>
              <a:rPr lang="es-ES" sz="1600" b="1" dirty="0" smtClean="0"/>
              <a:t>.</a:t>
            </a:r>
            <a:endParaRPr lang="es-ES" sz="1600" b="1" dirty="0"/>
          </a:p>
          <a:p>
            <a:r>
              <a:rPr lang="es-ES" sz="1600" b="1" dirty="0"/>
              <a:t>El estímulo externo provoca la síntesis de unas hormonas que producen la respuesta, que normalmente consiste en crecer lentamente en una determinada dirección, definida por el estímulo. Si crece hacia él, decimos que el tropismo es positivo, si lo aleja de él, negativo</a:t>
            </a:r>
            <a:r>
              <a:rPr lang="es-ES" sz="1600" b="1" dirty="0" smtClean="0"/>
              <a:t>.</a:t>
            </a:r>
            <a:endParaRPr lang="es-ES" sz="1600" b="1" dirty="0"/>
          </a:p>
          <a:p>
            <a:r>
              <a:rPr lang="es-ES" sz="1600" b="1" dirty="0"/>
              <a:t>Los tropismos pueden ser producidos por sustancias químicas (quimiotropismo), por la luz (fototropismo), por el agua (hidrotropismo), por la gravedad (geotropismo) o por contacto (tigmotropismo). Así una planta que crece buscando la luz muestra un tropismo positivo en su tallo y un tropismo negativo en sus raíces; aunque el geotropismo de sus raíces es positivo y el de su tallo, negativo</a:t>
            </a:r>
          </a:p>
        </p:txBody>
      </p:sp>
      <p:pic>
        <p:nvPicPr>
          <p:cNvPr id="4" name="Picture 2" descr="http://4.bp.blogspot.com/-76Wze-gxNfg/U4QiyyEh8hI/AAAAAAAADuM/boJ980EqTVA/s1600/girasoles2.jpg"/>
          <p:cNvPicPr>
            <a:picLocks noChangeAspect="1" noChangeArrowheads="1"/>
          </p:cNvPicPr>
          <p:nvPr/>
        </p:nvPicPr>
        <p:blipFill rotWithShape="1">
          <a:blip r:embed="rId2"/>
          <a:srcRect l="56436" t="8117"/>
          <a:stretch/>
        </p:blipFill>
        <p:spPr bwMode="auto">
          <a:xfrm>
            <a:off x="0" y="0"/>
            <a:ext cx="4707456" cy="6858000"/>
          </a:xfrm>
          <a:prstGeom prst="rect">
            <a:avLst/>
          </a:prstGeom>
          <a:noFill/>
        </p:spPr>
      </p:pic>
      <p:pic>
        <p:nvPicPr>
          <p:cNvPr id="5" name="Picture 2" descr="C:\Users\Jose Luis\Desktop\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7456" y="32370"/>
            <a:ext cx="5230294" cy="68461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E:\formas montar\2cxx0f8.gif"/>
          <p:cNvPicPr>
            <a:picLocks noChangeAspect="1" noChangeArrowheads="1" noCrop="1"/>
          </p:cNvPicPr>
          <p:nvPr/>
        </p:nvPicPr>
        <p:blipFill>
          <a:blip r:embed="rId4"/>
          <a:srcRect/>
          <a:stretch>
            <a:fillRect/>
          </a:stretch>
        </p:blipFill>
        <p:spPr bwMode="auto">
          <a:xfrm>
            <a:off x="3431315" y="5656862"/>
            <a:ext cx="1775562" cy="1257254"/>
          </a:xfrm>
          <a:prstGeom prst="rect">
            <a:avLst/>
          </a:prstGeom>
          <a:noFill/>
        </p:spPr>
      </p:pic>
    </p:spTree>
    <p:extLst>
      <p:ext uri="{BB962C8B-B14F-4D97-AF65-F5344CB8AC3E}">
        <p14:creationId xmlns:p14="http://schemas.microsoft.com/office/powerpoint/2010/main" val="1260170809"/>
      </p:ext>
    </p:extLst>
  </p:cSld>
  <p:clrMapOvr>
    <a:masterClrMapping/>
  </p:clrMapOvr>
  <mc:AlternateContent xmlns:mc="http://schemas.openxmlformats.org/markup-compatibility/2006" xmlns:p14="http://schemas.microsoft.com/office/powerpoint/2010/main">
    <mc:Choice Requires="p14">
      <p:transition spd="slow" p14:dur="4000" advTm="52000">
        <p14:vortex dir="r"/>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1750"/>
                                  </p:stCondLst>
                                  <p:childTnLst>
                                    <p:animEffect transition="out" filter="blinds(horizontal)">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thumbs.dreamstime.com/t/girasoles-hermosos-4317047.jpg"/>
          <p:cNvPicPr>
            <a:picLocks noChangeAspect="1" noChangeArrowheads="1"/>
          </p:cNvPicPr>
          <p:nvPr/>
        </p:nvPicPr>
        <p:blipFill>
          <a:blip r:embed="rId2"/>
          <a:srcRect/>
          <a:stretch>
            <a:fillRect/>
          </a:stretch>
        </p:blipFill>
        <p:spPr bwMode="auto">
          <a:xfrm>
            <a:off x="1" y="0"/>
            <a:ext cx="10057143" cy="6858000"/>
          </a:xfrm>
          <a:prstGeom prst="rect">
            <a:avLst/>
          </a:prstGeom>
          <a:noFill/>
        </p:spPr>
      </p:pic>
    </p:spTree>
    <p:extLst>
      <p:ext uri="{BB962C8B-B14F-4D97-AF65-F5344CB8AC3E}">
        <p14:creationId xmlns:p14="http://schemas.microsoft.com/office/powerpoint/2010/main" val="322660739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girasoles"/>
          <p:cNvPicPr>
            <a:picLocks noChangeAspect="1" noChangeArrowheads="1"/>
          </p:cNvPicPr>
          <p:nvPr/>
        </p:nvPicPr>
        <p:blipFill>
          <a:blip r:embed="rId2"/>
          <a:srcRect/>
          <a:stretch>
            <a:fillRect/>
          </a:stretch>
        </p:blipFill>
        <p:spPr bwMode="auto">
          <a:xfrm>
            <a:off x="0" y="0"/>
            <a:ext cx="9937750" cy="6858000"/>
          </a:xfrm>
          <a:prstGeom prst="rect">
            <a:avLst/>
          </a:prstGeom>
          <a:noFill/>
        </p:spPr>
      </p:pic>
    </p:spTree>
    <p:extLst>
      <p:ext uri="{BB962C8B-B14F-4D97-AF65-F5344CB8AC3E}">
        <p14:creationId xmlns:p14="http://schemas.microsoft.com/office/powerpoint/2010/main" val="305065176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calicobolico.files.wordpress.com/2009/04/122125560121ywixx.jpg?w=1000&amp;h="/>
          <p:cNvPicPr>
            <a:picLocks noChangeAspect="1" noChangeArrowheads="1"/>
          </p:cNvPicPr>
          <p:nvPr/>
        </p:nvPicPr>
        <p:blipFill>
          <a:blip r:embed="rId2"/>
          <a:srcRect/>
          <a:stretch>
            <a:fillRect/>
          </a:stretch>
        </p:blipFill>
        <p:spPr bwMode="auto">
          <a:xfrm>
            <a:off x="0" y="0"/>
            <a:ext cx="10153451" cy="6858000"/>
          </a:xfrm>
          <a:prstGeom prst="rect">
            <a:avLst/>
          </a:prstGeom>
          <a:noFill/>
        </p:spPr>
      </p:pic>
    </p:spTree>
    <p:extLst>
      <p:ext uri="{BB962C8B-B14F-4D97-AF65-F5344CB8AC3E}">
        <p14:creationId xmlns:p14="http://schemas.microsoft.com/office/powerpoint/2010/main" val="270254754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s://encrypted-tbn2.gstatic.com/images?q=tbn:ANd9GcSNc0YSZ3598E0SF_h0u_nPTo88KItj38H7xl1Zw0VlHLBoTfBy"/>
          <p:cNvPicPr>
            <a:picLocks noChangeAspect="1" noChangeArrowheads="1"/>
          </p:cNvPicPr>
          <p:nvPr/>
        </p:nvPicPr>
        <p:blipFill>
          <a:blip r:embed="rId2"/>
          <a:srcRect/>
          <a:stretch>
            <a:fillRect/>
          </a:stretch>
        </p:blipFill>
        <p:spPr bwMode="auto">
          <a:xfrm>
            <a:off x="0" y="0"/>
            <a:ext cx="9950550" cy="6858000"/>
          </a:xfrm>
          <a:prstGeom prst="rect">
            <a:avLst/>
          </a:prstGeom>
          <a:noFill/>
        </p:spPr>
      </p:pic>
    </p:spTree>
    <p:extLst>
      <p:ext uri="{BB962C8B-B14F-4D97-AF65-F5344CB8AC3E}">
        <p14:creationId xmlns:p14="http://schemas.microsoft.com/office/powerpoint/2010/main" val="69743857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s://calicobolico.files.wordpress.com/2009/04/girasoles-7.jpg?w=700&amp;h="/>
          <p:cNvPicPr>
            <a:picLocks noChangeAspect="1" noChangeArrowheads="1"/>
          </p:cNvPicPr>
          <p:nvPr/>
        </p:nvPicPr>
        <p:blipFill>
          <a:blip r:embed="rId2"/>
          <a:srcRect/>
          <a:stretch>
            <a:fillRect/>
          </a:stretch>
        </p:blipFill>
        <p:spPr bwMode="auto">
          <a:xfrm>
            <a:off x="1319832" y="0"/>
            <a:ext cx="7453313" cy="6858000"/>
          </a:xfrm>
          <a:prstGeom prst="rect">
            <a:avLst/>
          </a:prstGeom>
          <a:noFill/>
        </p:spPr>
      </p:pic>
    </p:spTree>
    <p:extLst>
      <p:ext uri="{BB962C8B-B14F-4D97-AF65-F5344CB8AC3E}">
        <p14:creationId xmlns:p14="http://schemas.microsoft.com/office/powerpoint/2010/main" val="305105806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9913" y="3284538"/>
            <a:ext cx="6117927" cy="3287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63307" y="285728"/>
            <a:ext cx="6117927" cy="32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111751" y="571480"/>
            <a:ext cx="4415085" cy="562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7">
            <a:duotone>
              <a:schemeClr val="accent6">
                <a:shade val="45000"/>
                <a:satMod val="135000"/>
              </a:schemeClr>
              <a:prstClr val="white"/>
            </a:duotone>
            <a:lum bright="-13000" contrast="40000"/>
            <a:extLst>
              <a:ext uri="{28A0092B-C50C-407E-A947-70E740481C1C}">
                <a14:useLocalDpi xmlns:a14="http://schemas.microsoft.com/office/drawing/2010/main" val="0"/>
              </a:ext>
            </a:extLst>
          </a:blip>
          <a:stretch>
            <a:fillRect/>
          </a:stretch>
        </p:blipFill>
        <p:spPr bwMode="auto">
          <a:xfrm>
            <a:off x="465801" y="582614"/>
            <a:ext cx="4249840" cy="5630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957884" y="728288"/>
            <a:ext cx="8568952" cy="5078313"/>
          </a:xfrm>
          <a:prstGeom prst="rect">
            <a:avLst/>
          </a:prstGeom>
        </p:spPr>
        <p:txBody>
          <a:bodyPr wrap="square">
            <a:spAutoFit/>
          </a:bodyPr>
          <a:lstStyle/>
          <a:p>
            <a:r>
              <a:rPr lang="es-ES" b="1" dirty="0"/>
              <a:t>El fototropismo, que hace que las plantas crezcan orientando sus tallos hacia el Sol, es especialmente visible en el girasol (</a:t>
            </a:r>
            <a:r>
              <a:rPr lang="es-ES" b="1" dirty="0" err="1"/>
              <a:t>Helianthus</a:t>
            </a:r>
            <a:r>
              <a:rPr lang="es-ES" b="1" dirty="0"/>
              <a:t> </a:t>
            </a:r>
            <a:r>
              <a:rPr lang="es-ES" b="1" dirty="0" err="1"/>
              <a:t>annuus</a:t>
            </a:r>
            <a:r>
              <a:rPr lang="es-ES" b="1" dirty="0"/>
              <a:t>) debido a su tamaño y a sus necesidades de luz solar. La orientación del capítulo —una inflorescencia formada de múltiples flores— hacia el Sol, se debe al crecimiento diferencial del tallo. En el lado opuesto a la fuente luminosa se acumula auxina, una hormona reguladora del crecimiento vegetal, que hace que es parte crezca más rápidamente que la soleada, lo que inclina el tallo hacia el Sol.</a:t>
            </a:r>
          </a:p>
          <a:p>
            <a:endParaRPr lang="es-ES" b="1" dirty="0"/>
          </a:p>
          <a:p>
            <a:r>
              <a:rPr lang="es-ES" b="1" dirty="0"/>
              <a:t>De esta manera recibe la mayor cantidad de luz posible para realizar la fotosíntesis.</a:t>
            </a:r>
          </a:p>
          <a:p>
            <a:endParaRPr lang="es-ES" b="1" dirty="0"/>
          </a:p>
          <a:p>
            <a:r>
              <a:rPr lang="es-ES" b="1" dirty="0"/>
              <a:t>De todas maneras, este heliotropismo positivo lo muestra únicamente en los primeros estadios de su crecimiento, hasta el fin de la etapa vegetativa. Entonces el girasol queda inmóvil mirando hacia el este</a:t>
            </a:r>
            <a:r>
              <a:rPr lang="es-ES" b="1" dirty="0" smtClean="0"/>
              <a:t>.</a:t>
            </a:r>
            <a:r>
              <a:rPr lang="es-ES" b="1" dirty="0"/>
              <a:t/>
            </a:r>
            <a:br>
              <a:rPr lang="es-ES" b="1" dirty="0"/>
            </a:br>
            <a:endParaRPr lang="es-ES" b="1" dirty="0"/>
          </a:p>
          <a:p>
            <a:r>
              <a:rPr lang="es-ES" b="1" dirty="0"/>
              <a:t>En el desarrollo de una planta podemos distinguir 3 fases: vegetativa, que incluye la germinación, emergencia y foliación; reproductiva, cuando se generan las estructuras reproductivas y se produce la fecundación; y madurativa, cuando se produce el crecimiento y maduración del fruto.</a:t>
            </a:r>
          </a:p>
        </p:txBody>
      </p:sp>
      <p:pic>
        <p:nvPicPr>
          <p:cNvPr id="8" name="Picture 2" descr="E:\formas montar\2cxx0f8.gif"/>
          <p:cNvPicPr>
            <a:picLocks noChangeAspect="1" noChangeArrowheads="1" noCrop="1"/>
          </p:cNvPicPr>
          <p:nvPr/>
        </p:nvPicPr>
        <p:blipFill>
          <a:blip r:embed="rId8"/>
          <a:srcRect/>
          <a:stretch>
            <a:fillRect/>
          </a:stretch>
        </p:blipFill>
        <p:spPr bwMode="auto">
          <a:xfrm>
            <a:off x="0" y="5806601"/>
            <a:ext cx="1775562" cy="1257254"/>
          </a:xfrm>
          <a:prstGeom prst="rect">
            <a:avLst/>
          </a:prstGeom>
          <a:noFill/>
        </p:spPr>
      </p:pic>
    </p:spTree>
    <p:extLst>
      <p:ext uri="{BB962C8B-B14F-4D97-AF65-F5344CB8AC3E}">
        <p14:creationId xmlns:p14="http://schemas.microsoft.com/office/powerpoint/2010/main" val="489772935"/>
      </p:ext>
    </p:extLst>
  </p:cSld>
  <p:clrMapOvr>
    <a:masterClrMapping/>
  </p:clrMapOvr>
  <mc:AlternateContent xmlns:mc="http://schemas.openxmlformats.org/markup-compatibility/2006">
    <mc:Choice xmlns:p14="http://schemas.microsoft.com/office/powerpoint/2010/main" Requires="p14">
      <p:transition spd="slow" p14:dur="4000" advTm="53000">
        <p14:vortex dir="r"/>
        <p:sndAc>
          <p:stSnd>
            <p:snd r:embed="rId3" name="[accordeon][musette]_aimable_accordéon_11 - petite fleur (slow).wav"/>
          </p:stSnd>
        </p:sndAc>
      </p:transition>
    </mc:Choice>
    <mc:Fallback>
      <p:transition spd="slow" advTm="53000">
        <p:fade/>
        <p:sndAc>
          <p:stSnd>
            <p:snd r:embed="rId3" name="[accordeon][musette]_aimable_accordéon_11 - petite fleur (slow).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53" presetClass="entr" presetSubtype="16" fill="hold" grpId="0" nodeType="withEffect">
                                  <p:stCondLst>
                                    <p:cond delay="150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animEffect transition="in" filter="fade">
                                      <p:cBhvr>
                                        <p:cTn id="5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calicobolico.files.wordpress.com/2009/04/1215583879ggzz6my.jpg?w=700&amp;h="/>
          <p:cNvPicPr>
            <a:picLocks noChangeAspect="1" noChangeArrowheads="1"/>
          </p:cNvPicPr>
          <p:nvPr/>
        </p:nvPicPr>
        <p:blipFill>
          <a:blip r:embed="rId2"/>
          <a:srcRect/>
          <a:stretch>
            <a:fillRect/>
          </a:stretch>
        </p:blipFill>
        <p:spPr bwMode="auto">
          <a:xfrm rot="16200000">
            <a:off x="1526696" y="-1526697"/>
            <a:ext cx="6884360" cy="9937751"/>
          </a:xfrm>
          <a:prstGeom prst="rect">
            <a:avLst/>
          </a:prstGeom>
          <a:noFill/>
        </p:spPr>
      </p:pic>
    </p:spTree>
    <p:extLst>
      <p:ext uri="{BB962C8B-B14F-4D97-AF65-F5344CB8AC3E}">
        <p14:creationId xmlns:p14="http://schemas.microsoft.com/office/powerpoint/2010/main" val="278730560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s://calicobolico.files.wordpress.com/2009/04/1220991686hqpj944.jpg?w=1000&amp;h="/>
          <p:cNvPicPr>
            <a:picLocks noChangeAspect="1" noChangeArrowheads="1"/>
          </p:cNvPicPr>
          <p:nvPr/>
        </p:nvPicPr>
        <p:blipFill>
          <a:blip r:embed="rId2"/>
          <a:srcRect/>
          <a:stretch>
            <a:fillRect/>
          </a:stretch>
        </p:blipFill>
        <p:spPr bwMode="auto">
          <a:xfrm>
            <a:off x="0" y="0"/>
            <a:ext cx="10157270" cy="6858000"/>
          </a:xfrm>
          <a:prstGeom prst="rect">
            <a:avLst/>
          </a:prstGeom>
          <a:noFill/>
        </p:spPr>
      </p:pic>
    </p:spTree>
    <p:extLst>
      <p:ext uri="{BB962C8B-B14F-4D97-AF65-F5344CB8AC3E}">
        <p14:creationId xmlns:p14="http://schemas.microsoft.com/office/powerpoint/2010/main" val="373808184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calicobolico.files.wordpress.com/2009/04/1214412574uguur8j.jpg?w=1000&amp;h="/>
          <p:cNvPicPr>
            <a:picLocks noChangeAspect="1" noChangeArrowheads="1"/>
          </p:cNvPicPr>
          <p:nvPr/>
        </p:nvPicPr>
        <p:blipFill>
          <a:blip r:embed="rId2"/>
          <a:srcRect/>
          <a:stretch>
            <a:fillRect/>
          </a:stretch>
        </p:blipFill>
        <p:spPr bwMode="auto">
          <a:xfrm>
            <a:off x="0" y="0"/>
            <a:ext cx="9937750" cy="6858000"/>
          </a:xfrm>
          <a:prstGeom prst="rect">
            <a:avLst/>
          </a:prstGeom>
          <a:noFill/>
        </p:spPr>
      </p:pic>
    </p:spTree>
    <p:extLst>
      <p:ext uri="{BB962C8B-B14F-4D97-AF65-F5344CB8AC3E}">
        <p14:creationId xmlns:p14="http://schemas.microsoft.com/office/powerpoint/2010/main" val="321534705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s://calicobolico.files.wordpress.com/2009/04/1239531280uh8klrc.jpg?w=700&amp;h="/>
          <p:cNvPicPr>
            <a:picLocks noChangeAspect="1" noChangeArrowheads="1"/>
          </p:cNvPicPr>
          <p:nvPr/>
        </p:nvPicPr>
        <p:blipFill>
          <a:blip r:embed="rId2"/>
          <a:srcRect/>
          <a:stretch>
            <a:fillRect/>
          </a:stretch>
        </p:blipFill>
        <p:spPr bwMode="auto">
          <a:xfrm>
            <a:off x="-1" y="-714404"/>
            <a:ext cx="9937751" cy="7572404"/>
          </a:xfrm>
          <a:prstGeom prst="rect">
            <a:avLst/>
          </a:prstGeom>
          <a:noFill/>
        </p:spPr>
      </p:pic>
    </p:spTree>
    <p:extLst>
      <p:ext uri="{BB962C8B-B14F-4D97-AF65-F5344CB8AC3E}">
        <p14:creationId xmlns:p14="http://schemas.microsoft.com/office/powerpoint/2010/main" val="333616131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calicobolico.files.wordpress.com/2009/04/1236755991icuaqmq.jpg?w=1000&amp;h="/>
          <p:cNvPicPr>
            <a:picLocks noChangeAspect="1" noChangeArrowheads="1"/>
          </p:cNvPicPr>
          <p:nvPr/>
        </p:nvPicPr>
        <p:blipFill>
          <a:blip r:embed="rId2"/>
          <a:srcRect/>
          <a:stretch>
            <a:fillRect/>
          </a:stretch>
        </p:blipFill>
        <p:spPr bwMode="auto">
          <a:xfrm>
            <a:off x="0" y="0"/>
            <a:ext cx="10015035" cy="6858000"/>
          </a:xfrm>
          <a:prstGeom prst="rect">
            <a:avLst/>
          </a:prstGeom>
          <a:noFill/>
        </p:spPr>
      </p:pic>
    </p:spTree>
    <p:extLst>
      <p:ext uri="{BB962C8B-B14F-4D97-AF65-F5344CB8AC3E}">
        <p14:creationId xmlns:p14="http://schemas.microsoft.com/office/powerpoint/2010/main" val="251790095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3" name="Oval 13"/>
          <p:cNvSpPr>
            <a:spLocks noChangeArrowheads="1"/>
          </p:cNvSpPr>
          <p:nvPr/>
        </p:nvSpPr>
        <p:spPr bwMode="auto">
          <a:xfrm>
            <a:off x="3832686" y="2449698"/>
            <a:ext cx="2768485"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11" name="Picture 2" descr="https://elhuerto20.files.wordpress.com/2011/09/gigantea21.jpg?w=369&amp;h=236">
            <a:hlinkClick r:id="rId2"/>
          </p:cNvPr>
          <p:cNvPicPr>
            <a:picLocks noChangeAspect="1" noChangeArrowheads="1"/>
          </p:cNvPicPr>
          <p:nvPr/>
        </p:nvPicPr>
        <p:blipFill rotWithShape="1">
          <a:blip r:embed="rId3"/>
          <a:srcRect b="8884"/>
          <a:stretch/>
        </p:blipFill>
        <p:spPr bwMode="auto">
          <a:xfrm>
            <a:off x="1433034" y="255736"/>
            <a:ext cx="6602569" cy="4387924"/>
          </a:xfrm>
          <a:prstGeom prst="rect">
            <a:avLst/>
          </a:prstGeom>
          <a:noFill/>
        </p:spPr>
      </p:pic>
      <p:sp>
        <p:nvSpPr>
          <p:cNvPr id="2" name="1 Rectángulo"/>
          <p:cNvSpPr/>
          <p:nvPr/>
        </p:nvSpPr>
        <p:spPr>
          <a:xfrm>
            <a:off x="887780" y="5013176"/>
            <a:ext cx="8880713" cy="1815882"/>
          </a:xfrm>
          <a:prstGeom prst="rect">
            <a:avLst/>
          </a:prstGeom>
        </p:spPr>
        <p:txBody>
          <a:bodyPr wrap="square">
            <a:spAutoFit/>
          </a:bodyPr>
          <a:lstStyle/>
          <a:p>
            <a:r>
              <a:rPr lang="es-ES" sz="1600" b="1" dirty="0"/>
              <a:t>Los girasoles  se han desarrollado bien. Se han hecho inmensos, superando los 2 metros de altura, en plena competición con las aguaturmas al lado de las cuales están plantados. Además los girasoles han desarrollado buenas cabezas y bien polinizadas por lo que hay numerosas pipas y de buen tamaño.</a:t>
            </a:r>
          </a:p>
          <a:p>
            <a:r>
              <a:rPr lang="es-ES" sz="1600" b="1" dirty="0"/>
              <a:t>Conforme se van desarrollando las pipas   y comenzamos a notar  que comienzan a estar listas, vemos que  comienzan las giganteas a perder los restos que quedaban de la flor al andar los pájaros picoteando en ellos,  atentos a su desarrollo  pronto comenzamos a ver restos de cáscaras de pipas por el suelo.</a:t>
            </a:r>
          </a:p>
        </p:txBody>
      </p:sp>
      <p:sp>
        <p:nvSpPr>
          <p:cNvPr id="19" name="18 Marco"/>
          <p:cNvSpPr/>
          <p:nvPr/>
        </p:nvSpPr>
        <p:spPr>
          <a:xfrm>
            <a:off x="7453313"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341455" y="11832"/>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6211102"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3" name="12 Marco"/>
          <p:cNvSpPr/>
          <p:nvPr/>
        </p:nvSpPr>
        <p:spPr>
          <a:xfrm>
            <a:off x="1"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242220"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484438"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726657"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968876"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21" name="Picture 2" descr="C:\Users\Jose Luis\Desktop\Imagen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17"/>
            <a:ext cx="9937749" cy="684616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E:\formas montar\2cxx0f8.gif"/>
          <p:cNvPicPr>
            <a:picLocks noChangeAspect="1" noChangeArrowheads="1" noCrop="1"/>
          </p:cNvPicPr>
          <p:nvPr/>
        </p:nvPicPr>
        <p:blipFill>
          <a:blip r:embed="rId5"/>
          <a:srcRect/>
          <a:stretch>
            <a:fillRect/>
          </a:stretch>
        </p:blipFill>
        <p:spPr bwMode="auto">
          <a:xfrm>
            <a:off x="-88609" y="5950995"/>
            <a:ext cx="1227320" cy="86905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36000">
        <p14:vortex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par>
                                <p:cTn id="37" presetID="8" presetClass="exit" presetSubtype="32" fill="hold" nodeType="withEffect">
                                  <p:stCondLst>
                                    <p:cond delay="0"/>
                                  </p:stCondLst>
                                  <p:childTnLst>
                                    <p:animEffect transition="out" filter="diamond(out)">
                                      <p:cBhvr>
                                        <p:cTn id="38" dur="2000"/>
                                        <p:tgtEl>
                                          <p:spTgt spid="21"/>
                                        </p:tgtEl>
                                      </p:cBhvr>
                                    </p:animEffect>
                                    <p:set>
                                      <p:cBhvr>
                                        <p:cTn id="39" dur="1" fill="hold">
                                          <p:stCondLst>
                                            <p:cond delay="1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upload.wikimedia.org/wikipedia/commons/thumb/7/7e/Sunflower_-_Girasole_-_Foto_Giovanni_Dall%27Orto_-_14-_Aug-2004_01.jpg/1024px-Sunflower_-_Girasole_-_Foto_Giovanni_Dall%27Orto_-_14-_Aug-2004_01.jpg"/>
          <p:cNvPicPr>
            <a:picLocks noChangeAspect="1" noChangeArrowheads="1"/>
          </p:cNvPicPr>
          <p:nvPr/>
        </p:nvPicPr>
        <p:blipFill>
          <a:blip r:embed="rId2"/>
          <a:srcRect/>
          <a:stretch>
            <a:fillRect/>
          </a:stretch>
        </p:blipFill>
        <p:spPr bwMode="auto">
          <a:xfrm>
            <a:off x="0" y="0"/>
            <a:ext cx="9937750" cy="6858000"/>
          </a:xfrm>
          <a:prstGeom prst="rect">
            <a:avLst/>
          </a:prstGeom>
          <a:noFill/>
        </p:spPr>
      </p:pic>
    </p:spTree>
    <p:extLst>
      <p:ext uri="{BB962C8B-B14F-4D97-AF65-F5344CB8AC3E}">
        <p14:creationId xmlns:p14="http://schemas.microsoft.com/office/powerpoint/2010/main" val="27372086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elhuerto20.files.wordpress.com/2011/09/gigantea1.jpg"/>
          <p:cNvPicPr>
            <a:picLocks noChangeAspect="1" noChangeArrowheads="1"/>
          </p:cNvPicPr>
          <p:nvPr/>
        </p:nvPicPr>
        <p:blipFill>
          <a:blip r:embed="rId2"/>
          <a:srcRect/>
          <a:stretch>
            <a:fillRect/>
          </a:stretch>
        </p:blipFill>
        <p:spPr bwMode="auto">
          <a:xfrm>
            <a:off x="0" y="0"/>
            <a:ext cx="9937748" cy="7533456"/>
          </a:xfrm>
          <a:prstGeom prst="rect">
            <a:avLst/>
          </a:prstGeom>
          <a:noFill/>
        </p:spPr>
      </p:pic>
    </p:spTree>
    <p:extLst>
      <p:ext uri="{BB962C8B-B14F-4D97-AF65-F5344CB8AC3E}">
        <p14:creationId xmlns:p14="http://schemas.microsoft.com/office/powerpoint/2010/main" val="380821928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upload.wikimedia.org/wikipedia/commons/thumb/5/59/Slune%C4%8Dnice-crop.JPG/1024px-Slune%C4%8Dnice-crop.JPG"/>
          <p:cNvPicPr>
            <a:picLocks noChangeAspect="1" noChangeArrowheads="1"/>
          </p:cNvPicPr>
          <p:nvPr/>
        </p:nvPicPr>
        <p:blipFill>
          <a:blip r:embed="rId2"/>
          <a:srcRect/>
          <a:stretch>
            <a:fillRect/>
          </a:stretch>
        </p:blipFill>
        <p:spPr bwMode="auto">
          <a:xfrm>
            <a:off x="0" y="-928718"/>
            <a:ext cx="9937750" cy="7786718"/>
          </a:xfrm>
          <a:prstGeom prst="rect">
            <a:avLst/>
          </a:prstGeom>
          <a:noFill/>
        </p:spPr>
      </p:pic>
    </p:spTree>
    <p:extLst>
      <p:ext uri="{BB962C8B-B14F-4D97-AF65-F5344CB8AC3E}">
        <p14:creationId xmlns:p14="http://schemas.microsoft.com/office/powerpoint/2010/main" val="338989815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elhuerto20.files.wordpress.com/2011/09/giganteas1.jpg?w=625"/>
          <p:cNvPicPr>
            <a:picLocks noChangeAspect="1" noChangeArrowheads="1"/>
          </p:cNvPicPr>
          <p:nvPr/>
        </p:nvPicPr>
        <p:blipFill>
          <a:blip r:embed="rId2"/>
          <a:srcRect/>
          <a:stretch>
            <a:fillRect/>
          </a:stretch>
        </p:blipFill>
        <p:spPr bwMode="auto">
          <a:xfrm>
            <a:off x="0" y="0"/>
            <a:ext cx="9937748" cy="7533456"/>
          </a:xfrm>
          <a:prstGeom prst="rect">
            <a:avLst/>
          </a:prstGeom>
          <a:noFill/>
        </p:spPr>
      </p:pic>
    </p:spTree>
    <p:extLst>
      <p:ext uri="{BB962C8B-B14F-4D97-AF65-F5344CB8AC3E}">
        <p14:creationId xmlns:p14="http://schemas.microsoft.com/office/powerpoint/2010/main" val="340462805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elhuerto20.files.wordpress.com/2011/09/gigantea21.jpg"/>
          <p:cNvPicPr>
            <a:picLocks noChangeAspect="1" noChangeArrowheads="1"/>
          </p:cNvPicPr>
          <p:nvPr/>
        </p:nvPicPr>
        <p:blipFill>
          <a:blip r:embed="rId2"/>
          <a:srcRect/>
          <a:stretch>
            <a:fillRect/>
          </a:stretch>
        </p:blipFill>
        <p:spPr bwMode="auto">
          <a:xfrm>
            <a:off x="-1" y="0"/>
            <a:ext cx="10270168" cy="7677472"/>
          </a:xfrm>
          <a:prstGeom prst="rect">
            <a:avLst/>
          </a:prstGeom>
          <a:noFill/>
        </p:spPr>
      </p:pic>
    </p:spTree>
    <p:extLst>
      <p:ext uri="{BB962C8B-B14F-4D97-AF65-F5344CB8AC3E}">
        <p14:creationId xmlns:p14="http://schemas.microsoft.com/office/powerpoint/2010/main" val="366953118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4.bp.blogspot.com/-76Wze-gxNfg/U4QiyyEh8hI/AAAAAAAADuM/boJ980EqTVA/s1600/girasoles2.jpg"/>
          <p:cNvPicPr>
            <a:picLocks noChangeAspect="1" noChangeArrowheads="1"/>
          </p:cNvPicPr>
          <p:nvPr/>
        </p:nvPicPr>
        <p:blipFill rotWithShape="1">
          <a:blip r:embed="rId3"/>
          <a:srcRect l="56436" t="8117"/>
          <a:stretch/>
        </p:blipFill>
        <p:spPr bwMode="auto">
          <a:xfrm>
            <a:off x="-6251" y="-3820"/>
            <a:ext cx="4707456" cy="6858000"/>
          </a:xfrm>
          <a:prstGeom prst="rect">
            <a:avLst/>
          </a:prstGeom>
          <a:noFill/>
        </p:spPr>
      </p:pic>
      <p:pic>
        <p:nvPicPr>
          <p:cNvPr id="3" name="Picture 2" descr="https://elhuerto20.files.wordpress.com/2011/09/giganteas.jpg"/>
          <p:cNvPicPr>
            <a:picLocks noChangeAspect="1" noChangeArrowheads="1"/>
          </p:cNvPicPr>
          <p:nvPr/>
        </p:nvPicPr>
        <p:blipFill>
          <a:blip r:embed="rId4"/>
          <a:srcRect/>
          <a:stretch>
            <a:fillRect/>
          </a:stretch>
        </p:blipFill>
        <p:spPr bwMode="auto">
          <a:xfrm>
            <a:off x="4723604" y="-26690"/>
            <a:ext cx="5357071" cy="7416130"/>
          </a:xfrm>
          <a:prstGeom prst="rect">
            <a:avLst/>
          </a:prstGeom>
          <a:noFill/>
        </p:spPr>
      </p:pic>
    </p:spTree>
    <p:extLst>
      <p:ext uri="{BB962C8B-B14F-4D97-AF65-F5344CB8AC3E}">
        <p14:creationId xmlns:p14="http://schemas.microsoft.com/office/powerpoint/2010/main" val="896161565"/>
      </p:ext>
    </p:extLst>
  </p:cSld>
  <p:clrMapOvr>
    <a:masterClrMapping/>
  </p:clrMapOvr>
  <mc:AlternateContent xmlns:mc="http://schemas.openxmlformats.org/markup-compatibility/2006">
    <mc:Choice xmlns:p14="http://schemas.microsoft.com/office/powerpoint/2010/main" Requires="p14">
      <p:transition spd="slow" p14:dur="4000" advTm="5000">
        <p14:vortex dir="r"/>
        <p:sndAc>
          <p:stSnd>
            <p:snd r:embed="rId2" name="[accordeon][musette]_aimable_sur un air - 14 - fascination (valse)(2).wav"/>
          </p:stSnd>
        </p:sndAc>
      </p:transition>
    </mc:Choice>
    <mc:Fallback>
      <p:transition spd="slow" advTm="5000">
        <p:fade/>
        <p:sndAc>
          <p:stSnd>
            <p:snd r:embed="rId2" name="[accordeon][musette]_aimable_sur un air - 14 - fascination (valse)(2).wav"/>
          </p:stSnd>
        </p:sndAc>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upload.wikimedia.org/wikipedia/commons/thumb/d/d5/Sunflower_seeds.JPG/800px-Sunflower_seeds.JPG"/>
          <p:cNvPicPr>
            <a:picLocks noChangeAspect="1" noChangeArrowheads="1"/>
          </p:cNvPicPr>
          <p:nvPr/>
        </p:nvPicPr>
        <p:blipFill>
          <a:blip r:embed="rId2"/>
          <a:srcRect/>
          <a:stretch>
            <a:fillRect/>
          </a:stretch>
        </p:blipFill>
        <p:spPr bwMode="auto">
          <a:xfrm>
            <a:off x="0" y="0"/>
            <a:ext cx="9937750" cy="6881596"/>
          </a:xfrm>
          <a:prstGeom prst="rect">
            <a:avLst/>
          </a:prstGeom>
          <a:noFill/>
        </p:spPr>
      </p:pic>
    </p:spTree>
    <p:extLst>
      <p:ext uri="{BB962C8B-B14F-4D97-AF65-F5344CB8AC3E}">
        <p14:creationId xmlns:p14="http://schemas.microsoft.com/office/powerpoint/2010/main" val="228405949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s://upload.wikimedia.org/wikipedia/commons/thumb/d/d2/Semillas_de_girasol%2C_tostadas_y_con_sal%2C_Madrid%2C_2015_02.JPG/1024px-Semillas_de_girasol%2C_tostadas_y_con_sal%2C_Madrid%2C_2015_02.JPG"/>
          <p:cNvPicPr>
            <a:picLocks noChangeAspect="1" noChangeArrowheads="1"/>
          </p:cNvPicPr>
          <p:nvPr/>
        </p:nvPicPr>
        <p:blipFill>
          <a:blip r:embed="rId2"/>
          <a:srcRect/>
          <a:stretch>
            <a:fillRect/>
          </a:stretch>
        </p:blipFill>
        <p:spPr bwMode="auto">
          <a:xfrm>
            <a:off x="-662517" y="-457200"/>
            <a:ext cx="10600267" cy="7315200"/>
          </a:xfrm>
          <a:prstGeom prst="rect">
            <a:avLst/>
          </a:prstGeom>
          <a:noFill/>
        </p:spPr>
      </p:pic>
    </p:spTree>
    <p:extLst>
      <p:ext uri="{BB962C8B-B14F-4D97-AF65-F5344CB8AC3E}">
        <p14:creationId xmlns:p14="http://schemas.microsoft.com/office/powerpoint/2010/main" val="120889415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upload.wikimedia.org/wikipedia/commons/thumb/e/e1/Sonnenblumenkerne_sunflower_seeds.jpg/800px-Sonnenblumenkerne_sunflower_seeds.jpg"/>
          <p:cNvPicPr>
            <a:picLocks noChangeAspect="1" noChangeArrowheads="1"/>
          </p:cNvPicPr>
          <p:nvPr/>
        </p:nvPicPr>
        <p:blipFill>
          <a:blip r:embed="rId2"/>
          <a:srcRect/>
          <a:stretch>
            <a:fillRect/>
          </a:stretch>
        </p:blipFill>
        <p:spPr bwMode="auto">
          <a:xfrm>
            <a:off x="1397471" y="-8588"/>
            <a:ext cx="7453330" cy="6866588"/>
          </a:xfrm>
          <a:prstGeom prst="rect">
            <a:avLst/>
          </a:prstGeom>
          <a:noFill/>
        </p:spPr>
      </p:pic>
      <p:sp>
        <p:nvSpPr>
          <p:cNvPr id="3" name="2 Marco"/>
          <p:cNvSpPr/>
          <p:nvPr/>
        </p:nvSpPr>
        <p:spPr>
          <a:xfrm>
            <a:off x="8425258" y="0"/>
            <a:ext cx="1512491" cy="6858000"/>
          </a:xfrm>
          <a:prstGeom prst="frame">
            <a:avLst>
              <a:gd name="adj1" fmla="val 3561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4" name="3 Marco"/>
          <p:cNvSpPr/>
          <p:nvPr/>
        </p:nvSpPr>
        <p:spPr>
          <a:xfrm>
            <a:off x="-215701" y="4564"/>
            <a:ext cx="1625872" cy="6858000"/>
          </a:xfrm>
          <a:prstGeom prst="frame">
            <a:avLst>
              <a:gd name="adj1" fmla="val 35612"/>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156169881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s://cdn.pipingrock.com/images/product/detail/roasted-sunflower-seeds-unsalted-in-shell-1-lb-454-g-bag-60550.jpg?v=20200107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534492" y="-1545258"/>
            <a:ext cx="6858000" cy="9948515"/>
          </a:xfrm>
          <a:prstGeom prst="rect">
            <a:avLst/>
          </a:prstGeom>
          <a:noFill/>
          <a:extLst>
            <a:ext uri="{909E8E84-426E-40DD-AFC4-6F175D3DCCD1}">
              <a14:hiddenFill xmlns:a14="http://schemas.microsoft.com/office/drawing/2010/main">
                <a:solidFill>
                  <a:srgbClr val="FFFFFF"/>
                </a:solidFill>
              </a14:hiddenFill>
            </a:ext>
          </a:extLst>
        </p:spPr>
      </p:pic>
      <p:sp>
        <p:nvSpPr>
          <p:cNvPr id="2" name="11 Medio marco"/>
          <p:cNvSpPr/>
          <p:nvPr/>
        </p:nvSpPr>
        <p:spPr>
          <a:xfrm>
            <a:off x="4946830" y="3429000"/>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959836" y="256187"/>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629834" y="3295120"/>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597869" y="117415"/>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751462" y="4134183"/>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403113" y="4017681"/>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751462" y="72121"/>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379525" y="-112397"/>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6455791" y="4760844"/>
            <a:ext cx="2321609"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1125798" y="4669933"/>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6550313"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1125799"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53" presetClass="entr" presetSubtype="16" fill="hold" nodeType="withEffect">
                                  <p:stCondLst>
                                    <p:cond delay="1500"/>
                                  </p:stCondLst>
                                  <p:childTnLst>
                                    <p:set>
                                      <p:cBhvr>
                                        <p:cTn id="139" dur="1" fill="hold">
                                          <p:stCondLst>
                                            <p:cond delay="0"/>
                                          </p:stCondLst>
                                        </p:cTn>
                                        <p:tgtEl>
                                          <p:spTgt spid="14"/>
                                        </p:tgtEl>
                                        <p:attrNameLst>
                                          <p:attrName>style.visibility</p:attrName>
                                        </p:attrNameLst>
                                      </p:cBhvr>
                                      <p:to>
                                        <p:strVal val="visible"/>
                                      </p:to>
                                    </p:set>
                                    <p:anim calcmode="lin" valueType="num">
                                      <p:cBhvr>
                                        <p:cTn id="140" dur="1500" fill="hold"/>
                                        <p:tgtEl>
                                          <p:spTgt spid="14"/>
                                        </p:tgtEl>
                                        <p:attrNameLst>
                                          <p:attrName>ppt_w</p:attrName>
                                        </p:attrNameLst>
                                      </p:cBhvr>
                                      <p:tavLst>
                                        <p:tav tm="0">
                                          <p:val>
                                            <p:fltVal val="0"/>
                                          </p:val>
                                        </p:tav>
                                        <p:tav tm="100000">
                                          <p:val>
                                            <p:strVal val="#ppt_w"/>
                                          </p:val>
                                        </p:tav>
                                      </p:tavLst>
                                    </p:anim>
                                    <p:anim calcmode="lin" valueType="num">
                                      <p:cBhvr>
                                        <p:cTn id="141" dur="1500" fill="hold"/>
                                        <p:tgtEl>
                                          <p:spTgt spid="14"/>
                                        </p:tgtEl>
                                        <p:attrNameLst>
                                          <p:attrName>ppt_h</p:attrName>
                                        </p:attrNameLst>
                                      </p:cBhvr>
                                      <p:tavLst>
                                        <p:tav tm="0">
                                          <p:val>
                                            <p:fltVal val="0"/>
                                          </p:val>
                                        </p:tav>
                                        <p:tav tm="100000">
                                          <p:val>
                                            <p:strVal val="#ppt_h"/>
                                          </p:val>
                                        </p:tav>
                                      </p:tavLst>
                                    </p:anim>
                                    <p:animEffect transition="in" filter="fade">
                                      <p:cBhvr>
                                        <p:cTn id="142"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upload.wikimedia.org/wikipedia/commons/thumb/c/c8/Semi_girasole_tostati_e_salati.jpg/1280px-Semi_girasole_tostati_e_salati.jpg"/>
          <p:cNvPicPr>
            <a:picLocks noChangeAspect="1" noChangeArrowheads="1"/>
          </p:cNvPicPr>
          <p:nvPr/>
        </p:nvPicPr>
        <p:blipFill>
          <a:blip r:embed="rId2"/>
          <a:srcRect/>
          <a:stretch>
            <a:fillRect/>
          </a:stretch>
        </p:blipFill>
        <p:spPr bwMode="auto">
          <a:xfrm>
            <a:off x="0" y="0"/>
            <a:ext cx="9937750" cy="6858000"/>
          </a:xfrm>
          <a:prstGeom prst="rect">
            <a:avLst/>
          </a:prstGeom>
          <a:noFill/>
        </p:spPr>
      </p:pic>
    </p:spTree>
    <p:extLst>
      <p:ext uri="{BB962C8B-B14F-4D97-AF65-F5344CB8AC3E}">
        <p14:creationId xmlns:p14="http://schemas.microsoft.com/office/powerpoint/2010/main" val="207274329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234088" y="1074348"/>
            <a:ext cx="2304256" cy="4708981"/>
          </a:xfrm>
          <a:prstGeom prst="rect">
            <a:avLst/>
          </a:prstGeom>
        </p:spPr>
        <p:txBody>
          <a:bodyPr wrap="square">
            <a:spAutoFit/>
          </a:bodyPr>
          <a:lstStyle/>
          <a:p>
            <a:pPr algn="ctr"/>
            <a:r>
              <a:rPr lang="es-ES" sz="2000" b="1" dirty="0"/>
              <a:t>El aceite de girasol se extrae de la semilla de girasol y es uno de los más saludables para el consumo gracias a sus valores nutritivos. Además, debido a sus propiedades emolientes, es un importante ingrediente también en la industria cosmética.</a:t>
            </a:r>
          </a:p>
        </p:txBody>
      </p:sp>
      <p:pic>
        <p:nvPicPr>
          <p:cNvPr id="307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39" y="-322"/>
            <a:ext cx="6858322" cy="68583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Jose Luis\Desktop\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1084" y="-322"/>
            <a:ext cx="3096666" cy="68461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a:srcRect/>
          <a:stretch>
            <a:fillRect/>
          </a:stretch>
        </p:blipFill>
        <p:spPr bwMode="auto">
          <a:xfrm>
            <a:off x="5980188" y="5783329"/>
            <a:ext cx="1721792" cy="1219181"/>
          </a:xfrm>
          <a:prstGeom prst="rect">
            <a:avLst/>
          </a:prstGeom>
          <a:noFill/>
        </p:spPr>
      </p:pic>
    </p:spTree>
    <p:extLst>
      <p:ext uri="{BB962C8B-B14F-4D97-AF65-F5344CB8AC3E}">
        <p14:creationId xmlns:p14="http://schemas.microsoft.com/office/powerpoint/2010/main" val="835727712"/>
      </p:ext>
    </p:extLst>
  </p:cSld>
  <p:clrMapOvr>
    <a:masterClrMapping/>
  </p:clrMapOvr>
  <mc:AlternateContent xmlns:mc="http://schemas.openxmlformats.org/markup-compatibility/2006" xmlns:p14="http://schemas.microsoft.com/office/powerpoint/2010/main">
    <mc:Choice Requires="p14">
      <p:transition spd="slow" p14:dur="4000" advTm="19000">
        <p14:vortex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ACEITE pipas de giras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0" y="0"/>
            <a:ext cx="10287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442634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3" y="0"/>
            <a:ext cx="994055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24029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ventajas-aceite-de-giraso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913092" y="385940"/>
            <a:ext cx="2916708" cy="6186309"/>
          </a:xfrm>
          <a:prstGeom prst="rect">
            <a:avLst/>
          </a:prstGeom>
        </p:spPr>
        <p:txBody>
          <a:bodyPr wrap="square">
            <a:spAutoFit/>
          </a:bodyPr>
          <a:lstStyle/>
          <a:p>
            <a:pPr algn="ctr"/>
            <a:r>
              <a:rPr lang="es-ES" b="1" dirty="0"/>
              <a:t>Gracias a que el aceite de girasol tiene un textura ligera, suaviza y aporta un brillo suave y delicado al cabello, a la vez que combate el encrespamiento, la sequedad y la rotura. Permite manejar más fácilmente el pelo ya que actúa como acondicionador natural</a:t>
            </a:r>
            <a:r>
              <a:rPr lang="es-ES" b="1" dirty="0" smtClean="0"/>
              <a:t>.</a:t>
            </a:r>
            <a:endParaRPr lang="es-ES" b="1" dirty="0"/>
          </a:p>
          <a:p>
            <a:pPr algn="ctr"/>
            <a:r>
              <a:rPr lang="es-ES" b="1" dirty="0"/>
              <a:t>Por otro lado, el aceite de semilla de girasol es rico en ácido gamma alfa linolénico (GLA). Este componente es vital para prevenir el adelgazamiento del cabello, siendo usado para el tratamiento de caída del pelo</a:t>
            </a:r>
            <a:r>
              <a:rPr lang="es-ES" b="1" dirty="0" smtClean="0"/>
              <a:t>.</a:t>
            </a:r>
            <a:endParaRPr lang="es-ES" b="1" dirty="0"/>
          </a:p>
          <a:p>
            <a:pPr algn="ctr"/>
            <a:r>
              <a:rPr lang="es-ES" b="1" dirty="0"/>
              <a:t>¿Y sabes qué es lo mejor de todo? ¡No tiene olor!</a:t>
            </a:r>
          </a:p>
        </p:txBody>
      </p:sp>
      <p:pic>
        <p:nvPicPr>
          <p:cNvPr id="7" name="Picture 2" descr="C:\Users\Jose Luis\Desktop\Imag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0"/>
            <a:ext cx="3240683" cy="68461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a:srcRect/>
          <a:stretch>
            <a:fillRect/>
          </a:stretch>
        </p:blipFill>
        <p:spPr bwMode="auto">
          <a:xfrm>
            <a:off x="5336197" y="5677310"/>
            <a:ext cx="1775562" cy="1257254"/>
          </a:xfrm>
          <a:prstGeom prst="rect">
            <a:avLst/>
          </a:prstGeom>
          <a:noFill/>
        </p:spPr>
      </p:pic>
    </p:spTree>
    <p:extLst>
      <p:ext uri="{BB962C8B-B14F-4D97-AF65-F5344CB8AC3E}">
        <p14:creationId xmlns:p14="http://schemas.microsoft.com/office/powerpoint/2010/main" val="3001224853"/>
      </p:ext>
    </p:extLst>
  </p:cSld>
  <p:clrMapOvr>
    <a:masterClrMapping/>
  </p:clrMapOvr>
  <mc:AlternateContent xmlns:mc="http://schemas.openxmlformats.org/markup-compatibility/2006" xmlns:p14="http://schemas.microsoft.com/office/powerpoint/2010/main">
    <mc:Choice Requires="p14">
      <p:transition spd="slow" p14:dur="40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beneficios-aceite-girasol-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934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77448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75647" y="-1"/>
            <a:ext cx="99377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1175" y="3391184"/>
            <a:ext cx="6858000" cy="7564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470928" y="3391184"/>
            <a:ext cx="6858000" cy="7564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783317"/>
            <a:ext cx="99377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97311" y="5803928"/>
            <a:ext cx="654857" cy="684513"/>
          </a:xfrm>
          <a:prstGeom prst="rect">
            <a:avLst/>
          </a:prstGeom>
          <a:noFill/>
          <a:ln w="38100">
            <a:solidFill>
              <a:srgbClr val="1CDEF8"/>
            </a:solidFill>
            <a:miter lim="800000"/>
            <a:headEnd/>
            <a:tailEnd/>
          </a:ln>
        </p:spPr>
      </p:pic>
      <p:sp>
        <p:nvSpPr>
          <p:cNvPr id="19" name="18 Rectángulo"/>
          <p:cNvSpPr/>
          <p:nvPr/>
        </p:nvSpPr>
        <p:spPr>
          <a:xfrm>
            <a:off x="2152263" y="4572019"/>
            <a:ext cx="29259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00131" y="501226"/>
            <a:ext cx="3697264" cy="4252490"/>
          </a:xfrm>
          <a:prstGeom prst="rect">
            <a:avLst/>
          </a:prstGeom>
        </p:spPr>
        <p:txBody>
          <a:bodyPr wrap="none" lIns="81272" tIns="40636" rIns="81272" bIns="40636" fromWordArt="1">
            <a:prstTxWarp prst="textPlain">
              <a:avLst>
                <a:gd name="adj" fmla="val 46223"/>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613260" y="925700"/>
            <a:ext cx="3801861" cy="57042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a:solidFill>
                  <a:srgbClr val="FF0000"/>
                </a:solidFill>
                <a:latin typeface="Comic Sans MS" pitchFamily="66" charset="0"/>
                <a:cs typeface="Arial" charset="0"/>
              </a:rPr>
              <a:t>Hoy es </a:t>
            </a:r>
            <a:fld id="{547A8F08-4E97-4815-9C23-5989351D5EDB}" type="datetime2">
              <a:rPr lang="es-ES_tradnl" sz="4000">
                <a:solidFill>
                  <a:srgbClr val="FF0000"/>
                </a:solidFill>
                <a:latin typeface="Comic Sans MS" pitchFamily="66" charset="0"/>
                <a:cs typeface="Arial" charset="0"/>
              </a:rPr>
              <a:pPr algn="ctr" defTabSz="1017133" eaLnBrk="0" hangingPunct="0">
                <a:spcBef>
                  <a:spcPct val="50000"/>
                </a:spcBef>
              </a:pPr>
              <a:t>miércoles, 06 de mayo de 2020</a:t>
            </a:fld>
            <a:endParaRPr lang="es-ES" sz="4000" dirty="0">
              <a:solidFill>
                <a:srgbClr val="FF0000"/>
              </a:solidFill>
              <a:latin typeface="Comic Sans MS" pitchFamily="66" charset="0"/>
              <a:cs typeface="Arial" charset="0"/>
            </a:endParaRPr>
          </a:p>
          <a:p>
            <a:pPr algn="ctr" defTabSz="1017133" eaLnBrk="0" hangingPunct="0">
              <a:spcBef>
                <a:spcPct val="50000"/>
              </a:spcBef>
            </a:pPr>
            <a:r>
              <a:rPr lang="fr-FR" sz="3600" dirty="0">
                <a:solidFill>
                  <a:srgbClr val="FF0000"/>
                </a:solidFill>
                <a:latin typeface="Comic Sans MS" pitchFamily="66" charset="0"/>
                <a:cs typeface="Arial" charset="0"/>
              </a:rPr>
              <a:t>Ahora mismo son las </a:t>
            </a:r>
            <a:fld id="{D4F074C5-9B07-4D47-A00C-C4AC33E005FE}" type="datetime10">
              <a:rPr lang="fr-FR" sz="3600">
                <a:solidFill>
                  <a:srgbClr val="FF0000"/>
                </a:solidFill>
                <a:latin typeface="Comic Sans MS" pitchFamily="66" charset="0"/>
                <a:cs typeface="Arial" charset="0"/>
              </a:rPr>
              <a:pPr algn="ctr" defTabSz="1017133" eaLnBrk="0" hangingPunct="0">
                <a:spcBef>
                  <a:spcPct val="50000"/>
                </a:spcBef>
              </a:pPr>
              <a:t>16:32</a:t>
            </a:fld>
            <a:r>
              <a:rPr lang="fr-FR" sz="3600" dirty="0">
                <a:solidFill>
                  <a:srgbClr val="FF00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378157" y="5611367"/>
            <a:ext cx="2183215" cy="934065"/>
          </a:xfrm>
          <a:prstGeom prst="rect">
            <a:avLst/>
          </a:prstGeom>
          <a:noFill/>
        </p:spPr>
      </p:pic>
    </p:spTree>
    <p:extLst>
      <p:ext uri="{BB962C8B-B14F-4D97-AF65-F5344CB8AC3E}">
        <p14:creationId xmlns:p14="http://schemas.microsoft.com/office/powerpoint/2010/main" val="1462488663"/>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9377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9377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3179" y="0"/>
            <a:ext cx="53001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99377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42219" y="4724402"/>
            <a:ext cx="289851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8279" y="4191000"/>
            <a:ext cx="2567252"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9173" y="4876800"/>
            <a:ext cx="132503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79702"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ORQUE LOS GIRASOL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¿PORQUE LOS GIRASOLES</Template>
  <TotalTime>27</TotalTime>
  <Words>650</Words>
  <Application>Microsoft Office PowerPoint</Application>
  <PresentationFormat>Personalizado</PresentationFormat>
  <Paragraphs>44</Paragraphs>
  <Slides>50</Slides>
  <Notes>3</Notes>
  <HiddenSlides>0</HiddenSlides>
  <MMClips>0</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¿PORQUE LOS GIRASOLES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8</cp:revision>
  <dcterms:created xsi:type="dcterms:W3CDTF">2020-05-06T14:32:34Z</dcterms:created>
  <dcterms:modified xsi:type="dcterms:W3CDTF">2020-05-06T15:00:24Z</dcterms:modified>
</cp:coreProperties>
</file>