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377" r:id="rId3"/>
    <p:sldId id="445" r:id="rId4"/>
    <p:sldId id="494" r:id="rId5"/>
    <p:sldId id="479" r:id="rId6"/>
    <p:sldId id="487" r:id="rId7"/>
    <p:sldId id="484" r:id="rId8"/>
    <p:sldId id="514" r:id="rId9"/>
    <p:sldId id="508" r:id="rId10"/>
    <p:sldId id="481" r:id="rId11"/>
    <p:sldId id="503" r:id="rId12"/>
    <p:sldId id="483" r:id="rId13"/>
    <p:sldId id="504" r:id="rId14"/>
    <p:sldId id="509" r:id="rId15"/>
    <p:sldId id="392" r:id="rId16"/>
    <p:sldId id="492" r:id="rId17"/>
    <p:sldId id="505" r:id="rId18"/>
    <p:sldId id="512" r:id="rId19"/>
    <p:sldId id="485" r:id="rId20"/>
    <p:sldId id="480" r:id="rId21"/>
    <p:sldId id="486" r:id="rId22"/>
    <p:sldId id="488" r:id="rId23"/>
    <p:sldId id="513" r:id="rId24"/>
    <p:sldId id="490" r:id="rId25"/>
    <p:sldId id="502" r:id="rId26"/>
    <p:sldId id="507" r:id="rId27"/>
    <p:sldId id="511" r:id="rId28"/>
    <p:sldId id="495" r:id="rId29"/>
    <p:sldId id="510" r:id="rId30"/>
    <p:sldId id="501" r:id="rId31"/>
    <p:sldId id="496" r:id="rId32"/>
    <p:sldId id="497" r:id="rId33"/>
    <p:sldId id="491" r:id="rId34"/>
    <p:sldId id="506" r:id="rId35"/>
    <p:sldId id="499" r:id="rId36"/>
    <p:sldId id="500" r:id="rId37"/>
    <p:sldId id="498" r:id="rId38"/>
    <p:sldId id="493" r:id="rId39"/>
    <p:sldId id="378" r:id="rId40"/>
    <p:sldId id="448" r:id="rId41"/>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aqxcaVE4vzoRcxGpIFvPA" hashData="R4iWipdJ3wMSRB4vCAOQcH0vl7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0ED8"/>
    <a:srgbClr val="0F5D3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14" y="-93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03/03/2019</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8"/>
            <a:ext cx="7888764"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03/03/2019</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1.wav"/></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imagenes.4ever.eu/animales/salvajes/cebras-beben-del-rio-174068" TargetMode="External"/><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gif"/><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gif"/><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s://www.youtube.com/watch?v=cJgI5DocdAQ" TargetMode="Externa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2.jpeg"/></Relationships>
</file>

<file path=ppt/slides/_rels/slide39.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34237" y="525444"/>
            <a:ext cx="9213604"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Porqué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las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ebras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tienen rayas</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mc:Choice xmlns="" xmlns:p14="http://schemas.microsoft.com/office/powerpoint/2010/main" Requires="p14">
      <p:transition spd="slow" p14:dur="2500" advTm="11000">
        <p:checker/>
        <p:sndAc>
          <p:stSnd loop="1">
            <p:snd r:embed="rId9" name="Snow Sunset.wav"/>
          </p:stSnd>
        </p:sndAc>
      </p:transition>
    </mc:Choice>
    <mc:Fallback>
      <p:transition spd="slow" advTm="11000">
        <p:checker/>
        <p:sndAc>
          <p:stSnd loop="1">
            <p:snd r:embed="rId2" name="Snow Sunse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6" presetClass="exit" presetSubtype="16" fill="hold" nodeType="withEffect">
                                  <p:stCondLst>
                                    <p:cond delay="0"/>
                                  </p:stCondLst>
                                  <p:childTnLst>
                                    <p:animEffect transition="out" filter="circle(in)">
                                      <p:cBhvr>
                                        <p:cTn id="9" dur="3000"/>
                                        <p:tgtEl>
                                          <p:spTgt spid="12"/>
                                        </p:tgtEl>
                                      </p:cBhvr>
                                    </p:animEffect>
                                    <p:set>
                                      <p:cBhvr>
                                        <p:cTn id="10" dur="1" fill="hold">
                                          <p:stCondLst>
                                            <p:cond delay="2999"/>
                                          </p:stCondLst>
                                        </p:cTn>
                                        <p:tgtEl>
                                          <p:spTgt spid="12"/>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50">
            <a:alpha val="56000"/>
          </a:srgbClr>
        </a:solidFill>
        <a:effectLst/>
      </p:bgPr>
    </p:bg>
    <p:spTree>
      <p:nvGrpSpPr>
        <p:cNvPr id="1" name=""/>
        <p:cNvGrpSpPr/>
        <p:nvPr/>
      </p:nvGrpSpPr>
      <p:grpSpPr>
        <a:xfrm>
          <a:off x="0" y="0"/>
          <a:ext cx="0" cy="0"/>
          <a:chOff x="0" y="0"/>
          <a:chExt cx="0" cy="0"/>
        </a:xfrm>
      </p:grpSpPr>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885115" y="0"/>
            <a:ext cx="1408708" cy="6337300"/>
          </a:xfrm>
          <a:prstGeom prst="rect">
            <a:avLst/>
          </a:prstGeom>
          <a:solidFill>
            <a:srgbClr val="00B050">
              <a:alpha val="70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 name="1 Rectángulo"/>
          <p:cNvSpPr/>
          <p:nvPr/>
        </p:nvSpPr>
        <p:spPr>
          <a:xfrm>
            <a:off x="2113061" y="1368450"/>
            <a:ext cx="7043143" cy="4031873"/>
          </a:xfrm>
          <a:prstGeom prst="rect">
            <a:avLst/>
          </a:prstGeom>
        </p:spPr>
        <p:txBody>
          <a:bodyPr wrap="square">
            <a:spAutoFit/>
          </a:bodyPr>
          <a:lstStyle/>
          <a:p>
            <a:pPr algn="ctr"/>
            <a:r>
              <a:rPr lang="es-ES" sz="3200" dirty="0"/>
              <a:t>¿Te habías preguntado alguna vez por qué las cebras tienen rayas blancas y negras? Por más insólito que parezca, un nuevo estudio de la revista británica ‘</a:t>
            </a:r>
            <a:r>
              <a:rPr lang="es-ES" sz="3200" dirty="0" err="1"/>
              <a:t>Journal</a:t>
            </a:r>
            <a:r>
              <a:rPr lang="es-ES" sz="3200" dirty="0"/>
              <a:t> of Experimental </a:t>
            </a:r>
            <a:r>
              <a:rPr lang="es-ES" sz="3200" dirty="0" err="1"/>
              <a:t>Biology</a:t>
            </a:r>
            <a:r>
              <a:rPr lang="es-ES" sz="3200" dirty="0"/>
              <a:t>’ reveló que su origen no se debe a un capricho de la naturaleza, sino que obedece a una razón práctica.</a:t>
            </a:r>
          </a:p>
        </p:txBody>
      </p:sp>
      <p:pic>
        <p:nvPicPr>
          <p:cNvPr id="14" name="Picture 2" descr="E:\formas montar\2cxx0f8.gif"/>
          <p:cNvPicPr>
            <a:picLocks noChangeAspect="1" noChangeArrowheads="1" noCrop="1"/>
          </p:cNvPicPr>
          <p:nvPr/>
        </p:nvPicPr>
        <p:blipFill>
          <a:blip r:embed="rId2"/>
          <a:srcRect/>
          <a:stretch>
            <a:fillRect/>
          </a:stretch>
        </p:blipFill>
        <p:spPr bwMode="auto">
          <a:xfrm>
            <a:off x="-254187" y="5080046"/>
            <a:ext cx="1775562" cy="1257254"/>
          </a:xfrm>
          <a:prstGeom prst="rect">
            <a:avLst/>
          </a:prstGeom>
          <a:noFill/>
        </p:spPr>
      </p:pic>
      <p:pic>
        <p:nvPicPr>
          <p:cNvPr id="15" name="Picture 3" descr="illusion-015"/>
          <p:cNvPicPr>
            <a:picLocks noChangeAspect="1" noChangeArrowheads="1" noCrop="1"/>
          </p:cNvPicPr>
          <p:nvPr/>
        </p:nvPicPr>
        <p:blipFill>
          <a:blip r:embed="rId3" cstate="print">
            <a:duotone>
              <a:schemeClr val="accent3">
                <a:shade val="45000"/>
                <a:satMod val="135000"/>
              </a:schemeClr>
              <a:prstClr val="white"/>
            </a:duotone>
            <a:lum bright="23000" contrast="27000"/>
          </a:blip>
          <a:srcRect/>
          <a:stretch>
            <a:fillRect/>
          </a:stretch>
        </p:blipFill>
        <p:spPr bwMode="auto">
          <a:xfrm>
            <a:off x="0" y="-17604"/>
            <a:ext cx="11269663" cy="6354904"/>
          </a:xfrm>
          <a:prstGeom prst="rect">
            <a:avLst/>
          </a:prstGeom>
          <a:solidFill>
            <a:srgbClr val="00B050">
              <a:alpha val="93000"/>
            </a:srgbClr>
          </a:solidFill>
          <a:ln w="9525">
            <a:noFill/>
            <a:miter lim="800000"/>
            <a:headEnd/>
            <a:tailEnd/>
          </a:ln>
        </p:spPr>
      </p:pic>
    </p:spTree>
  </p:cSld>
  <p:clrMapOvr>
    <a:masterClrMapping/>
  </p:clrMapOvr>
  <p:transition spd="slow" advTm="22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5"/>
                                      </p:to>
                                    </p:set>
                                    <p:animEffect filter="image" prLst="opacity: 0.5">
                                      <p:cBhvr rctx="IE">
                                        <p:cTn id="7" dur="indefinite"/>
                                        <p:tgtEl>
                                          <p:spTgt spid="15"/>
                                        </p:tgtEl>
                                      </p:cBhvr>
                                    </p:animEffect>
                                  </p:childTnLst>
                                </p:cTn>
                              </p:par>
                            </p:childTnLst>
                          </p:cTn>
                        </p:par>
                        <p:par>
                          <p:cTn id="8" fill="hold">
                            <p:stCondLst>
                              <p:cond delay="0"/>
                            </p:stCondLst>
                            <p:childTnLst>
                              <p:par>
                                <p:cTn id="9" presetID="8" presetClass="exit" presetSubtype="16" fill="hold" nodeType="afterEffect">
                                  <p:stCondLst>
                                    <p:cond delay="0"/>
                                  </p:stCondLst>
                                  <p:childTnLst>
                                    <p:animEffect transition="out" filter="diamond(in)">
                                      <p:cBhvr>
                                        <p:cTn id="10" dur="5000"/>
                                        <p:tgtEl>
                                          <p:spTgt spid="15"/>
                                        </p:tgtEl>
                                      </p:cBhvr>
                                    </p:animEffect>
                                    <p:set>
                                      <p:cBhvr>
                                        <p:cTn id="11" dur="1" fill="hold">
                                          <p:stCondLst>
                                            <p:cond delay="4999"/>
                                          </p:stCondLst>
                                        </p:cTn>
                                        <p:tgtEl>
                                          <p:spTgt spid="15"/>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par>
                                <p:cTn id="15" presetID="3" presetClass="exit" presetSubtype="5" fill="hold" grpId="0" nodeType="withEffect">
                                  <p:stCondLst>
                                    <p:cond delay="0"/>
                                  </p:stCondLst>
                                  <p:childTnLst>
                                    <p:animEffect transition="out" filter="blinds(vertical)">
                                      <p:cBhvr>
                                        <p:cTn id="16" dur="5000"/>
                                        <p:tgtEl>
                                          <p:spTgt spid="7"/>
                                        </p:tgtEl>
                                      </p:cBhvr>
                                    </p:animEffect>
                                    <p:set>
                                      <p:cBhvr>
                                        <p:cTn id="17" dur="1" fill="hold">
                                          <p:stCondLst>
                                            <p:cond delay="4999"/>
                                          </p:stCondLst>
                                        </p:cTn>
                                        <p:tgtEl>
                                          <p:spTgt spid="7"/>
                                        </p:tgtEl>
                                        <p:attrNameLst>
                                          <p:attrName>style.visibility</p:attrName>
                                        </p:attrNameLst>
                                      </p:cBhvr>
                                      <p:to>
                                        <p:strVal val="hidden"/>
                                      </p:to>
                                    </p:set>
                                  </p:childTnLst>
                                </p:cTn>
                              </p:par>
                              <p:par>
                                <p:cTn id="18" presetID="3" presetClass="exit" presetSubtype="5" fill="hold" grpId="0" nodeType="withEffect">
                                  <p:stCondLst>
                                    <p:cond delay="0"/>
                                  </p:stCondLst>
                                  <p:childTnLst>
                                    <p:animEffect transition="out" filter="blinds(vertical)">
                                      <p:cBhvr>
                                        <p:cTn id="19" dur="5000"/>
                                        <p:tgtEl>
                                          <p:spTgt spid="8"/>
                                        </p:tgtEl>
                                      </p:cBhvr>
                                    </p:animEffect>
                                    <p:set>
                                      <p:cBhvr>
                                        <p:cTn id="20" dur="1" fill="hold">
                                          <p:stCondLst>
                                            <p:cond delay="4999"/>
                                          </p:stCondLst>
                                        </p:cTn>
                                        <p:tgtEl>
                                          <p:spTgt spid="8"/>
                                        </p:tgtEl>
                                        <p:attrNameLst>
                                          <p:attrName>style.visibility</p:attrName>
                                        </p:attrNameLst>
                                      </p:cBhvr>
                                      <p:to>
                                        <p:strVal val="hidden"/>
                                      </p:to>
                                    </p:set>
                                  </p:childTnLst>
                                </p:cTn>
                              </p:par>
                              <p:par>
                                <p:cTn id="21" presetID="3" presetClass="exit" presetSubtype="5" fill="hold" grpId="0" nodeType="withEffect">
                                  <p:stCondLst>
                                    <p:cond delay="0"/>
                                  </p:stCondLst>
                                  <p:childTnLst>
                                    <p:animEffect transition="out" filter="blinds(vertical)">
                                      <p:cBhvr>
                                        <p:cTn id="22" dur="5000"/>
                                        <p:tgtEl>
                                          <p:spTgt spid="9"/>
                                        </p:tgtEl>
                                      </p:cBhvr>
                                    </p:animEffect>
                                    <p:set>
                                      <p:cBhvr>
                                        <p:cTn id="23" dur="1" fill="hold">
                                          <p:stCondLst>
                                            <p:cond delay="4999"/>
                                          </p:stCondLst>
                                        </p:cTn>
                                        <p:tgtEl>
                                          <p:spTgt spid="9"/>
                                        </p:tgtEl>
                                        <p:attrNameLst>
                                          <p:attrName>style.visibility</p:attrName>
                                        </p:attrNameLst>
                                      </p:cBhvr>
                                      <p:to>
                                        <p:strVal val="hidden"/>
                                      </p:to>
                                    </p:set>
                                  </p:childTnLst>
                                </p:cTn>
                              </p:par>
                              <p:par>
                                <p:cTn id="24" presetID="3" presetClass="exit" presetSubtype="5" fill="hold" grpId="0" nodeType="withEffect">
                                  <p:stCondLst>
                                    <p:cond delay="0"/>
                                  </p:stCondLst>
                                  <p:childTnLst>
                                    <p:animEffect transition="out" filter="blinds(vertical)">
                                      <p:cBhvr>
                                        <p:cTn id="25" dur="5000"/>
                                        <p:tgtEl>
                                          <p:spTgt spid="10"/>
                                        </p:tgtEl>
                                      </p:cBhvr>
                                    </p:animEffect>
                                    <p:set>
                                      <p:cBhvr>
                                        <p:cTn id="26" dur="1" fill="hold">
                                          <p:stCondLst>
                                            <p:cond delay="4999"/>
                                          </p:stCondLst>
                                        </p:cTn>
                                        <p:tgtEl>
                                          <p:spTgt spid="10"/>
                                        </p:tgtEl>
                                        <p:attrNameLst>
                                          <p:attrName>style.visibility</p:attrName>
                                        </p:attrNameLst>
                                      </p:cBhvr>
                                      <p:to>
                                        <p:strVal val="hidden"/>
                                      </p:to>
                                    </p:set>
                                  </p:childTnLst>
                                </p:cTn>
                              </p:par>
                              <p:par>
                                <p:cTn id="27" presetID="3" presetClass="exit" presetSubtype="5" fill="hold" grpId="0" nodeType="withEffect">
                                  <p:stCondLst>
                                    <p:cond delay="0"/>
                                  </p:stCondLst>
                                  <p:childTnLst>
                                    <p:animEffect transition="out" filter="blinds(vertical)">
                                      <p:cBhvr>
                                        <p:cTn id="28" dur="5000"/>
                                        <p:tgtEl>
                                          <p:spTgt spid="11"/>
                                        </p:tgtEl>
                                      </p:cBhvr>
                                    </p:animEffect>
                                    <p:set>
                                      <p:cBhvr>
                                        <p:cTn id="29" dur="1" fill="hold">
                                          <p:stCondLst>
                                            <p:cond delay="4999"/>
                                          </p:stCondLst>
                                        </p:cTn>
                                        <p:tgtEl>
                                          <p:spTgt spid="11"/>
                                        </p:tgtEl>
                                        <p:attrNameLst>
                                          <p:attrName>style.visibility</p:attrName>
                                        </p:attrNameLst>
                                      </p:cBhvr>
                                      <p:to>
                                        <p:strVal val="hidden"/>
                                      </p:to>
                                    </p:set>
                                  </p:childTnLst>
                                </p:cTn>
                              </p:par>
                              <p:par>
                                <p:cTn id="30" presetID="3" presetClass="exit" presetSubtype="5" fill="hold" grpId="0" nodeType="withEffect">
                                  <p:stCondLst>
                                    <p:cond delay="0"/>
                                  </p:stCondLst>
                                  <p:childTnLst>
                                    <p:animEffect transition="out" filter="blinds(vertical)">
                                      <p:cBhvr>
                                        <p:cTn id="31" dur="5000"/>
                                        <p:tgtEl>
                                          <p:spTgt spid="12"/>
                                        </p:tgtEl>
                                      </p:cBhvr>
                                    </p:animEffect>
                                    <p:set>
                                      <p:cBhvr>
                                        <p:cTn id="32" dur="1" fill="hold">
                                          <p:stCondLst>
                                            <p:cond delay="4999"/>
                                          </p:stCondLst>
                                        </p:cTn>
                                        <p:tgtEl>
                                          <p:spTgt spid="12"/>
                                        </p:tgtEl>
                                        <p:attrNameLst>
                                          <p:attrName>style.visibility</p:attrName>
                                        </p:attrNameLst>
                                      </p:cBhvr>
                                      <p:to>
                                        <p:strVal val="hidden"/>
                                      </p:to>
                                    </p:set>
                                  </p:childTnLst>
                                </p:cTn>
                              </p:par>
                              <p:par>
                                <p:cTn id="33" presetID="3" presetClass="exit" presetSubtype="5" fill="hold" grpId="0" nodeType="withEffect">
                                  <p:stCondLst>
                                    <p:cond delay="0"/>
                                  </p:stCondLst>
                                  <p:childTnLst>
                                    <p:animEffect transition="out" filter="blinds(vertical)">
                                      <p:cBhvr>
                                        <p:cTn id="34" dur="5000"/>
                                        <p:tgtEl>
                                          <p:spTgt spid="13"/>
                                        </p:tgtEl>
                                      </p:cBhvr>
                                    </p:animEffect>
                                    <p:set>
                                      <p:cBhvr>
                                        <p:cTn id="35" dur="1" fill="hold">
                                          <p:stCondLst>
                                            <p:cond delay="4999"/>
                                          </p:stCondLst>
                                        </p:cTn>
                                        <p:tgtEl>
                                          <p:spTgt spid="13"/>
                                        </p:tgtEl>
                                        <p:attrNameLst>
                                          <p:attrName>style.visibility</p:attrName>
                                        </p:attrNameLst>
                                      </p:cBhvr>
                                      <p:to>
                                        <p:strVal val="hidden"/>
                                      </p:to>
                                    </p:set>
                                  </p:childTnLst>
                                </p:cTn>
                              </p:par>
                            </p:childTnLst>
                          </p:cTn>
                        </p:par>
                        <p:par>
                          <p:cTn id="36" fill="hold">
                            <p:stCondLst>
                              <p:cond delay="5000"/>
                            </p:stCondLst>
                            <p:childTnLst>
                              <p:par>
                                <p:cTn id="37" presetID="1" presetClass="entr" presetSubtype="0" fill="hold" nodeType="afterEffect">
                                  <p:stCondLst>
                                    <p:cond delay="0"/>
                                  </p:stCondLst>
                                  <p:childTnLst>
                                    <p:set>
                                      <p:cBhvr>
                                        <p:cTn id="38" dur="1" fill="hold">
                                          <p:stCondLst>
                                            <p:cond delay="9"/>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146" name="Picture 2" descr="C:\Users\Jose Luis\Desktop\images.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94270" y="504354"/>
            <a:ext cx="10081121" cy="532859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r="12631"/>
          <a:stretch/>
        </p:blipFill>
        <p:spPr bwMode="auto">
          <a:xfrm>
            <a:off x="7813" y="25362"/>
            <a:ext cx="6583487" cy="632331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7813" y="-12686"/>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2 Rectángulo"/>
          <p:cNvSpPr/>
          <p:nvPr/>
        </p:nvSpPr>
        <p:spPr>
          <a:xfrm>
            <a:off x="7002983" y="899492"/>
            <a:ext cx="3569780" cy="4524315"/>
          </a:xfrm>
          <a:prstGeom prst="rect">
            <a:avLst/>
          </a:prstGeom>
        </p:spPr>
        <p:txBody>
          <a:bodyPr wrap="square">
            <a:spAutoFit/>
          </a:bodyPr>
          <a:lstStyle/>
          <a:p>
            <a:pPr algn="ctr"/>
            <a:r>
              <a:rPr lang="es-ES" dirty="0"/>
              <a:t>De acuerdo a lo comentado por RT, la profesora </a:t>
            </a:r>
            <a:r>
              <a:rPr lang="es-ES" dirty="0" err="1"/>
              <a:t>Susanne</a:t>
            </a:r>
            <a:r>
              <a:rPr lang="es-ES" dirty="0"/>
              <a:t> </a:t>
            </a:r>
            <a:r>
              <a:rPr lang="es-ES" dirty="0" err="1"/>
              <a:t>Akessson</a:t>
            </a:r>
            <a:r>
              <a:rPr lang="es-ES" dirty="0"/>
              <a:t> de la Universidad de </a:t>
            </a:r>
            <a:r>
              <a:rPr lang="es-ES" dirty="0" err="1"/>
              <a:t>Lund</a:t>
            </a:r>
            <a:r>
              <a:rPr lang="es-ES" dirty="0"/>
              <a:t> (Suecia) y su grupo de investigadores pudieron determinar que estos animales “habían evolucionado hasta lograr que su diseño fuera óptimo para generar la menor atracción posible en los mosquitos”.</a:t>
            </a:r>
          </a:p>
          <a:p>
            <a:pPr algn="ctr"/>
            <a:endParaRPr lang="es-ES" dirty="0"/>
          </a:p>
          <a:p>
            <a:pPr algn="ctr"/>
            <a:r>
              <a:rPr lang="es-ES" dirty="0"/>
              <a:t>Lo anterior lo descubrieron luego de aplicar sustancias pegajosas a un caballo negro, uno blanco y a una cebra y ponerlos en el campo para conocer qué tipos de insectos se habían adherido a su cuerpo.</a:t>
            </a:r>
          </a:p>
        </p:txBody>
      </p:sp>
      <p:pic>
        <p:nvPicPr>
          <p:cNvPr id="5" name="Picture 2" descr="E:\formas montar\2cxx0f8.gif"/>
          <p:cNvPicPr>
            <a:picLocks noChangeAspect="1" noChangeArrowheads="1" noCrop="1"/>
          </p:cNvPicPr>
          <p:nvPr/>
        </p:nvPicPr>
        <p:blipFill>
          <a:blip r:embed="rId4"/>
          <a:srcRect/>
          <a:stretch>
            <a:fillRect/>
          </a:stretch>
        </p:blipFill>
        <p:spPr bwMode="auto">
          <a:xfrm>
            <a:off x="5349079" y="4668848"/>
            <a:ext cx="1775562" cy="1257254"/>
          </a:xfrm>
          <a:prstGeom prst="rect">
            <a:avLst/>
          </a:prstGeom>
          <a:noFill/>
        </p:spPr>
      </p:pic>
    </p:spTree>
    <p:extLst>
      <p:ext uri="{BB962C8B-B14F-4D97-AF65-F5344CB8AC3E}">
        <p14:creationId xmlns="" xmlns:p14="http://schemas.microsoft.com/office/powerpoint/2010/main" val="2279123018"/>
      </p:ext>
    </p:extLst>
  </p:cSld>
  <p:clrMapOvr>
    <a:masterClrMapping/>
  </p:clrMapOvr>
  <p:transition spd="slow" advTm="34000">
    <p:check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3931" y="0"/>
            <a:ext cx="11343658" cy="6337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430307203"/>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porque las cebras tienen rayas wikipedi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3931" y="0"/>
            <a:ext cx="11501410" cy="6348672"/>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63209121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644" y="0"/>
            <a:ext cx="11250019" cy="6553026"/>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24656"/>
            <a:ext cx="11303593" cy="6312644"/>
          </a:xfrm>
          <a:prstGeom prst="rect">
            <a:avLst/>
          </a:prstGeom>
          <a:noFill/>
          <a:ln>
            <a:noFill/>
          </a:ln>
          <a:extLst/>
        </p:spPr>
      </p:pic>
    </p:spTree>
    <p:extLst>
      <p:ext uri="{BB962C8B-B14F-4D97-AF65-F5344CB8AC3E}">
        <p14:creationId xmlns="" xmlns:p14="http://schemas.microsoft.com/office/powerpoint/2010/main" val="1264420122"/>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303594" cy="6348672"/>
          </a:xfrm>
          <a:prstGeom prst="rect">
            <a:avLst/>
          </a:prstGeom>
          <a:solidFill>
            <a:srgbClr val="00B050"/>
          </a:solidFill>
          <a:ln>
            <a:noFill/>
          </a:ln>
          <a:extLst/>
        </p:spPr>
      </p:pic>
      <p:pic>
        <p:nvPicPr>
          <p:cNvPr id="6146" name="Picture 2" descr="C:\Users\Jose Luis\Desktop\images.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0255" y="0"/>
            <a:ext cx="10369152" cy="633729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1 Rectángulo"/>
          <p:cNvSpPr/>
          <p:nvPr/>
        </p:nvSpPr>
        <p:spPr>
          <a:xfrm>
            <a:off x="7291015" y="773679"/>
            <a:ext cx="3105050" cy="4801314"/>
          </a:xfrm>
          <a:prstGeom prst="rect">
            <a:avLst/>
          </a:prstGeom>
        </p:spPr>
        <p:txBody>
          <a:bodyPr wrap="square">
            <a:spAutoFit/>
          </a:bodyPr>
          <a:lstStyle/>
          <a:p>
            <a:pPr algn="ctr"/>
            <a:endParaRPr lang="es-ES" dirty="0"/>
          </a:p>
          <a:p>
            <a:pPr algn="ctr"/>
            <a:r>
              <a:rPr lang="es-ES" dirty="0"/>
              <a:t>Tras ello recolectaron los mosquitos y pudieron establecer que, entre todos, la cebra fue la “menos atractiva” para las moscas, aparentemente, debido a la forma en que sus franjas reflejan la luz.</a:t>
            </a:r>
          </a:p>
          <a:p>
            <a:pPr algn="ctr"/>
            <a:endParaRPr lang="es-ES" dirty="0"/>
          </a:p>
          <a:p>
            <a:pPr algn="ctr"/>
            <a:r>
              <a:rPr lang="es-ES" dirty="0"/>
              <a:t>Al respecto, se agregó que otras investigaciones sobre esta especia animal demostraron que sus embriones son negros, no obstante, adquieren las rayas al crecer.</a:t>
            </a:r>
          </a:p>
        </p:txBody>
      </p:sp>
      <p:pic>
        <p:nvPicPr>
          <p:cNvPr id="4" name="Picture 2" descr="C:\Users\Jose Luis\Desktop\cebra (1).png"/>
          <p:cNvPicPr>
            <a:picLocks noChangeAspect="1" noChangeArrowheads="1"/>
          </p:cNvPicPr>
          <p:nvPr/>
        </p:nvPicPr>
        <p:blipFill rotWithShape="1">
          <a:blip r:embed="rId3">
            <a:extLst>
              <a:ext uri="{28A0092B-C50C-407E-A947-70E740481C1C}">
                <a14:useLocalDpi xmlns="" xmlns:a14="http://schemas.microsoft.com/office/drawing/2010/main" val="0"/>
              </a:ext>
            </a:extLst>
          </a:blip>
          <a:srcRect l="23427" r="10639"/>
          <a:stretch/>
        </p:blipFill>
        <p:spPr bwMode="auto">
          <a:xfrm>
            <a:off x="450255" y="360338"/>
            <a:ext cx="6264696" cy="5616624"/>
          </a:xfrm>
          <a:prstGeom prst="rect">
            <a:avLst/>
          </a:prstGeom>
          <a:noFill/>
          <a:extLst>
            <a:ext uri="{909E8E84-426E-40DD-AFC4-6F175D3DCCD1}">
              <a14:hiddenFill xmlns=""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4"/>
          <a:srcRect/>
          <a:stretch>
            <a:fillRect/>
          </a:stretch>
        </p:blipFill>
        <p:spPr bwMode="auto">
          <a:xfrm>
            <a:off x="5491955" y="4668848"/>
            <a:ext cx="1775562" cy="1257254"/>
          </a:xfrm>
          <a:prstGeom prst="rect">
            <a:avLst/>
          </a:prstGeom>
          <a:noFill/>
        </p:spPr>
      </p:pic>
    </p:spTree>
    <p:extLst>
      <p:ext uri="{BB962C8B-B14F-4D97-AF65-F5344CB8AC3E}">
        <p14:creationId xmlns="" xmlns:p14="http://schemas.microsoft.com/office/powerpoint/2010/main" val="1322362116"/>
      </p:ext>
    </p:extLst>
  </p:cSld>
  <p:clrMapOvr>
    <a:masterClrMapping/>
  </p:clrMapOvr>
  <p:transition spd="slow" advTm="37000">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4453" y="0"/>
            <a:ext cx="11269663" cy="6348672"/>
          </a:xfrm>
          <a:prstGeom prst="rect">
            <a:avLst/>
          </a:prstGeom>
          <a:solidFill>
            <a:srgbClr val="00B050"/>
          </a:solidFill>
          <a:ln>
            <a:noFill/>
          </a:ln>
          <a:extLst/>
        </p:spPr>
      </p:pic>
      <p:pic>
        <p:nvPicPr>
          <p:cNvPr id="1026" name="Picture 2" descr="C:\Users\Jose Luis\Desktop\rayas-cebras-kzWE-U70729185051ECI-624x385@Diario Vasco (1).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92720" y="413416"/>
            <a:ext cx="10153128" cy="552184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 y="0"/>
            <a:ext cx="11269663" cy="634867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63209121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solidFill>
            <a:srgbClr val="00B050"/>
          </a:solidFill>
          <a:ln>
            <a:noFill/>
          </a:ln>
          <a:extLst/>
        </p:spPr>
      </p:pic>
      <p:pic>
        <p:nvPicPr>
          <p:cNvPr id="2050" name="Picture 2" descr="C:\Users\Jose Luis\Desktop\images (2).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22263" y="395288"/>
            <a:ext cx="10225136" cy="56064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solidFill>
            <a:srgbClr val="00B050"/>
          </a:solidFill>
          <a:ln>
            <a:noFill/>
          </a:ln>
          <a:extLst/>
        </p:spPr>
      </p:pic>
      <p:pic>
        <p:nvPicPr>
          <p:cNvPr id="11266"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22263" y="432346"/>
            <a:ext cx="10153128" cy="54726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88" y="-1588"/>
            <a:ext cx="11272837" cy="634682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674391" y="1044992"/>
            <a:ext cx="7992888" cy="3785652"/>
          </a:xfrm>
          <a:prstGeom prst="rect">
            <a:avLst/>
          </a:prstGeom>
        </p:spPr>
        <p:txBody>
          <a:bodyPr wrap="square">
            <a:spAutoFit/>
          </a:bodyPr>
          <a:lstStyle/>
          <a:p>
            <a:pPr algn="ctr"/>
            <a:r>
              <a:rPr lang="es-ES" sz="2000" dirty="0"/>
              <a:t>Nuevas evidencias vienen a avalar la teoría de que el propósito principal de las rayas de las cebras es evitar a los parásitos que chupan la sangre, dificultando que se posen sobre la piel.</a:t>
            </a:r>
          </a:p>
          <a:p>
            <a:pPr algn="ctr"/>
            <a:endParaRPr lang="es-ES" sz="2000" dirty="0"/>
          </a:p>
          <a:p>
            <a:pPr algn="ctr"/>
            <a:r>
              <a:rPr lang="es-ES" sz="2000" dirty="0"/>
              <a:t>Un estudio de investigadores de las universidades de Bristol y California Davis, publicado en 'PLOS ONE', acerca a los científicos un poco más a la respuesta a la pregunta "desconcertante" de 'para qué tienen rayas las cebras' y a entender cómo funcionan realmente estas. La evolución de la capa bicolor de la cebra ha intrigado a los científicos durante más de 150 años. Se han propuesto muchas teorías, que incluyen evitar a los depredadores, una mejor regulación del calor y una función social, pero todavía no hay acuerdo entre los científicos.</a:t>
            </a:r>
          </a:p>
        </p:txBody>
      </p:sp>
      <p:sp>
        <p:nvSpPr>
          <p:cNvPr id="7" name="6 Rectángulo"/>
          <p:cNvSpPr/>
          <p:nvPr/>
        </p:nvSpPr>
        <p:spPr>
          <a:xfrm>
            <a:off x="0" y="0"/>
            <a:ext cx="11523851" cy="7096212"/>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5" name="Picture 2" descr="E:\formas montar\2cxx0f8.gif"/>
          <p:cNvPicPr>
            <a:picLocks noChangeAspect="1" noChangeArrowheads="1" noCrop="1"/>
          </p:cNvPicPr>
          <p:nvPr/>
        </p:nvPicPr>
        <p:blipFill>
          <a:blip r:embed="rId4"/>
          <a:srcRect/>
          <a:stretch>
            <a:fillRect/>
          </a:stretch>
        </p:blipFill>
        <p:spPr bwMode="auto">
          <a:xfrm>
            <a:off x="-254187" y="5080046"/>
            <a:ext cx="1775562" cy="1257254"/>
          </a:xfrm>
          <a:prstGeom prst="rect">
            <a:avLst/>
          </a:prstGeom>
          <a:noFill/>
        </p:spPr>
      </p:pic>
    </p:spTree>
  </p:cSld>
  <p:clrMapOvr>
    <a:masterClrMapping/>
  </p:clrMapOvr>
  <p:transition spd="slow" advTm="4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0"/>
            <a:ext cx="11235732" cy="63373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43206866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5581" y="-40418"/>
            <a:ext cx="11269663" cy="6348672"/>
          </a:xfrm>
          <a:prstGeom prst="rect">
            <a:avLst/>
          </a:prstGeom>
          <a:solidFill>
            <a:srgbClr val="00B050"/>
          </a:solidFill>
          <a:ln>
            <a:noFill/>
          </a:ln>
          <a:extLst/>
        </p:spPr>
      </p:pic>
      <p:pic>
        <p:nvPicPr>
          <p:cNvPr id="3074" name="Picture 2" descr="C:\Users\Jose Luis\Desktop\cebra (1).p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flipH="1">
            <a:off x="516376" y="360338"/>
            <a:ext cx="10231015" cy="547260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solidFill>
            <a:srgbClr val="00B050"/>
          </a:solidFill>
          <a:ln>
            <a:noFill/>
          </a:ln>
          <a:extLst/>
        </p:spPr>
      </p:pic>
      <p:pic>
        <p:nvPicPr>
          <p:cNvPr id="13314" name="Picture 2" descr="Imagen relacionada">
            <a:hlinkClick r:id="rId3"/>
          </p:cNvP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97024" y="432346"/>
            <a:ext cx="10350375" cy="553608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264420122"/>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duotone>
              <a:prstClr val="black"/>
              <a:schemeClr val="accent3">
                <a:tint val="45000"/>
                <a:satMod val="400000"/>
              </a:schemeClr>
            </a:duotone>
            <a:extLst>
              <a:ext uri="{28A0092B-C50C-407E-A947-70E740481C1C}">
                <a14:useLocalDpi xmlns="" xmlns:a14="http://schemas.microsoft.com/office/drawing/2010/main" val="0"/>
              </a:ext>
            </a:extLst>
          </a:blip>
          <a:srcRect/>
          <a:stretch>
            <a:fillRect/>
          </a:stretch>
        </p:blipFill>
        <p:spPr bwMode="auto">
          <a:xfrm>
            <a:off x="-1" y="-11372"/>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1 Rectángulo"/>
          <p:cNvSpPr/>
          <p:nvPr/>
        </p:nvSpPr>
        <p:spPr>
          <a:xfrm>
            <a:off x="1647157" y="912178"/>
            <a:ext cx="7920880" cy="4524315"/>
          </a:xfrm>
          <a:prstGeom prst="rect">
            <a:avLst/>
          </a:prstGeom>
        </p:spPr>
        <p:txBody>
          <a:bodyPr wrap="square">
            <a:spAutoFit/>
          </a:bodyPr>
          <a:lstStyle/>
          <a:p>
            <a:pPr algn="ctr"/>
            <a:r>
              <a:rPr lang="es-ES" dirty="0"/>
              <a:t>El profesor Tim Caro, el doctor Martin </a:t>
            </a:r>
            <a:r>
              <a:rPr lang="es-ES" dirty="0" err="1"/>
              <a:t>How</a:t>
            </a:r>
            <a:r>
              <a:rPr lang="es-ES" dirty="0"/>
              <a:t> y sus colegas han estado investigando los comportamientos de las moscas tábidas alrededor de cebras y caballos domésticos en un establo en North Somerset, utilizando técnicas de análisis de vídeo. Su nuevo trabajo ha demostrado que las rayas no disuaden a las moscas de los caballos desde la distancia, ya que tanto las cebras como los caballos domésticos experimentan la misma velocidad de moscas dando vueltas a su alrededor.</a:t>
            </a:r>
          </a:p>
          <a:p>
            <a:pPr algn="ctr"/>
            <a:endParaRPr lang="es-ES" dirty="0"/>
          </a:p>
          <a:p>
            <a:pPr algn="ctr"/>
            <a:r>
              <a:rPr lang="es-ES" dirty="0"/>
              <a:t>Sin embargo, los análisis de vídeo revelaron diferencias en la velocidad de aproximación, y las moscas de los caballos no lograron ralentizar la aproximación a las cebras, lo cual es esencial para un aterrizaje exitoso. "Las moscas de los caballos parecen volar sobre las rayas de la cebra o chocar contra ellas, pero esto no sucedió con los caballos. En consecuencia, las cebras experimentaron mucho menos éxito de aterrizaje de las moscas en comparación con los caballos", apunta el profesor Tim Caro, investigador honorario de la Facultad de Ciencias Biológicas de la Universidad de Bristol, en Reino Unido.</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254187" y="5080046"/>
            <a:ext cx="1775562" cy="1257254"/>
          </a:xfrm>
          <a:prstGeom prst="rect">
            <a:avLst/>
          </a:prstGeom>
          <a:noFill/>
        </p:spPr>
      </p:pic>
      <p:pic>
        <p:nvPicPr>
          <p:cNvPr id="5" name="Picture 3" descr="illusion-015"/>
          <p:cNvPicPr>
            <a:picLocks noChangeAspect="1" noChangeArrowheads="1" noCrop="1"/>
          </p:cNvPicPr>
          <p:nvPr/>
        </p:nvPicPr>
        <p:blipFill>
          <a:blip r:embed="rId4" cstate="print">
            <a:duotone>
              <a:schemeClr val="accent3">
                <a:shade val="45000"/>
                <a:satMod val="135000"/>
              </a:schemeClr>
              <a:prstClr val="white"/>
            </a:duotone>
            <a:lum bright="23000" contrast="27000"/>
          </a:blip>
          <a:srcRect/>
          <a:stretch>
            <a:fillRect/>
          </a:stretch>
        </p:blipFill>
        <p:spPr bwMode="auto">
          <a:xfrm>
            <a:off x="0" y="-17604"/>
            <a:ext cx="11269663" cy="6354904"/>
          </a:xfrm>
          <a:prstGeom prst="rect">
            <a:avLst/>
          </a:prstGeom>
          <a:solidFill>
            <a:srgbClr val="00B050">
              <a:alpha val="93000"/>
            </a:srgbClr>
          </a:solidFill>
          <a:ln w="9525">
            <a:noFill/>
            <a:miter lim="800000"/>
            <a:headEnd/>
            <a:tailEnd/>
          </a:ln>
        </p:spPr>
      </p:pic>
    </p:spTree>
    <p:extLst>
      <p:ext uri="{BB962C8B-B14F-4D97-AF65-F5344CB8AC3E}">
        <p14:creationId xmlns="" xmlns:p14="http://schemas.microsoft.com/office/powerpoint/2010/main" val="1779638361"/>
      </p:ext>
    </p:extLst>
  </p:cSld>
  <p:clrMapOvr>
    <a:masterClrMapping/>
  </p:clrMapOvr>
  <p:transition spd="slow" advTm="59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8" presetClass="exit" presetSubtype="16" fill="hold" nodeType="after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3931" y="0"/>
            <a:ext cx="11303594" cy="634867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322362116"/>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1 Rectángulo"/>
          <p:cNvSpPr/>
          <p:nvPr/>
        </p:nvSpPr>
        <p:spPr>
          <a:xfrm>
            <a:off x="1852131" y="912178"/>
            <a:ext cx="7497538" cy="4524315"/>
          </a:xfrm>
          <a:prstGeom prst="rect">
            <a:avLst/>
          </a:prstGeom>
        </p:spPr>
        <p:txBody>
          <a:bodyPr wrap="square">
            <a:spAutoFit/>
          </a:bodyPr>
          <a:lstStyle/>
          <a:p>
            <a:pPr algn="ctr"/>
            <a:r>
              <a:rPr lang="es-ES" dirty="0"/>
              <a:t>El doctor Martin </a:t>
            </a:r>
            <a:r>
              <a:rPr lang="es-ES" dirty="0" err="1"/>
              <a:t>How</a:t>
            </a:r>
            <a:r>
              <a:rPr lang="es-ES" dirty="0"/>
              <a:t>, investigador de la 'Royal </a:t>
            </a:r>
            <a:r>
              <a:rPr lang="es-ES" dirty="0" err="1"/>
              <a:t>Society</a:t>
            </a:r>
            <a:r>
              <a:rPr lang="es-ES" dirty="0"/>
              <a:t> </a:t>
            </a:r>
            <a:r>
              <a:rPr lang="es-ES" dirty="0" err="1"/>
              <a:t>University</a:t>
            </a:r>
            <a:r>
              <a:rPr lang="es-ES" dirty="0"/>
              <a:t>' en la Facultad de Ciencias Biológicas, agrega que "esta menor capacidad de aterrizar en el abrigo de la cebra puede deberse a que las rayas interrumpen el sistema visual de las moscas de los caballos en sus últimos momentos de aproximación". "Las rayas pueden deslumbrar a las moscas de alguna manera una vez que estén lo suficientemente cerca para verlas con sus ojos de baja resolución", añade.</a:t>
            </a:r>
          </a:p>
          <a:p>
            <a:pPr algn="ctr"/>
            <a:r>
              <a:rPr lang="es-ES" dirty="0"/>
              <a:t>Caballos disfrazados de cebra</a:t>
            </a:r>
          </a:p>
          <a:p>
            <a:pPr algn="ctr"/>
            <a:endParaRPr lang="es-ES" dirty="0"/>
          </a:p>
          <a:p>
            <a:pPr algn="ctr"/>
            <a:r>
              <a:rPr lang="es-ES" dirty="0"/>
              <a:t>Su segundo experimento fue observar el comportamiento de la mosca en torno a los mismos caballos con abrigos de tela de diferentes colores: a rayas negras, blancas o de cebra. Esto excluye cualquier diferencia en el comportamiento o el olor entre caballos y cebras. Al igual que antes, cuando los caballos llevaban abrigos con patrones de rayas, experimentaban menos aterrizajes de moscas en comparación con cuando llevaban abrigos de un solo color.</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254187" y="5080046"/>
            <a:ext cx="1775562" cy="1257254"/>
          </a:xfrm>
          <a:prstGeom prst="rect">
            <a:avLst/>
          </a:prstGeom>
          <a:noFill/>
        </p:spPr>
      </p:pic>
    </p:spTree>
    <p:extLst>
      <p:ext uri="{BB962C8B-B14F-4D97-AF65-F5344CB8AC3E}">
        <p14:creationId xmlns="" xmlns:p14="http://schemas.microsoft.com/office/powerpoint/2010/main" val="1779638361"/>
      </p:ext>
    </p:extLst>
  </p:cSld>
  <p:clrMapOvr>
    <a:masterClrMapping/>
  </p:clrMapOvr>
  <p:transition spd="slow" advTm="50000">
    <p:check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3931" y="0"/>
            <a:ext cx="11303594" cy="634867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430307203"/>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40468"/>
            <a:ext cx="11431886" cy="637776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1" y="-40468"/>
            <a:ext cx="11431886" cy="6348672"/>
          </a:xfrm>
          <a:prstGeom prst="rect">
            <a:avLst/>
          </a:prstGeom>
          <a:noFill/>
          <a:ln>
            <a:noFill/>
          </a:ln>
          <a:extLst/>
        </p:spPr>
      </p:pic>
    </p:spTree>
    <p:extLst>
      <p:ext uri="{BB962C8B-B14F-4D97-AF65-F5344CB8AC3E}">
        <p14:creationId xmlns="" xmlns:p14="http://schemas.microsoft.com/office/powerpoint/2010/main" val="1264420122"/>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11269664" cy="6337300"/>
          </a:xfrm>
          <a:prstGeom prst="rect">
            <a:avLst/>
          </a:prstGeom>
          <a:noFill/>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2 Rectángulo"/>
          <p:cNvSpPr/>
          <p:nvPr/>
        </p:nvSpPr>
        <p:spPr>
          <a:xfrm>
            <a:off x="1708115" y="819845"/>
            <a:ext cx="7785570" cy="4832092"/>
          </a:xfrm>
          <a:prstGeom prst="rect">
            <a:avLst/>
          </a:prstGeom>
        </p:spPr>
        <p:txBody>
          <a:bodyPr wrap="square">
            <a:spAutoFit/>
          </a:bodyPr>
          <a:lstStyle/>
          <a:p>
            <a:pPr algn="ctr"/>
            <a:r>
              <a:rPr lang="es-ES" sz="2800" b="1" dirty="0"/>
              <a:t>Caballos disfrazados de cebra</a:t>
            </a:r>
          </a:p>
          <a:p>
            <a:pPr algn="ctr"/>
            <a:endParaRPr lang="es-ES" sz="2000" dirty="0"/>
          </a:p>
          <a:p>
            <a:pPr algn="ctr"/>
            <a:r>
              <a:rPr lang="es-ES" sz="2000" dirty="0"/>
              <a:t>Su segundo experimento fue observar el comportamiento de la mosca en torno a los mismos caballos con abrigos de tela de diferentes colores: a rayas negras, blancas o de cebra. Esto excluye cualquier diferencia en el comportamiento o el olor entre caballos y cebras. Al igual que antes, cuando los caballos llevaban abrigos con patrones de rayas, experimentaban menos aterrizajes de moscas en comparación con cuando llevaban abrigos de un solo color.</a:t>
            </a:r>
          </a:p>
          <a:p>
            <a:pPr algn="ctr"/>
            <a:endParaRPr lang="es-ES" sz="2000" dirty="0"/>
          </a:p>
          <a:p>
            <a:pPr algn="ctr"/>
            <a:r>
              <a:rPr lang="es-ES" sz="2000" dirty="0"/>
              <a:t>Las moscas del caballo son un problema generalizado para los animales domésticos, por lo que las técnicas de mitigación, como el desarrollo de ropa anti-mosca diseñada para parecerse a las rayas de la cebra, pueden ser, a partir de esta investigación, un resultado interesante para la salud y el bienestar de los animales.</a:t>
            </a:r>
          </a:p>
        </p:txBody>
      </p:sp>
      <p:pic>
        <p:nvPicPr>
          <p:cNvPr id="4" name="Picture 2" descr="E:\formas montar\2cxx0f8.gif"/>
          <p:cNvPicPr>
            <a:picLocks noChangeAspect="1" noChangeArrowheads="1" noCrop="1"/>
          </p:cNvPicPr>
          <p:nvPr/>
        </p:nvPicPr>
        <p:blipFill>
          <a:blip r:embed="rId4"/>
          <a:srcRect/>
          <a:stretch>
            <a:fillRect/>
          </a:stretch>
        </p:blipFill>
        <p:spPr bwMode="auto">
          <a:xfrm>
            <a:off x="-254187" y="5080046"/>
            <a:ext cx="1775562" cy="1257254"/>
          </a:xfrm>
          <a:prstGeom prst="rect">
            <a:avLst/>
          </a:prstGeom>
          <a:noFill/>
        </p:spPr>
      </p:pic>
    </p:spTree>
    <p:extLst>
      <p:ext uri="{BB962C8B-B14F-4D97-AF65-F5344CB8AC3E}">
        <p14:creationId xmlns="" xmlns:p14="http://schemas.microsoft.com/office/powerpoint/2010/main" val="3430307203"/>
      </p:ext>
    </p:extLst>
  </p:cSld>
  <p:clrMapOvr>
    <a:masterClrMapping/>
  </p:clrMapOvr>
  <p:transition spd="slow" advTm="54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par>
                                <p:cTn id="8" presetID="6" presetClass="exit" presetSubtype="32" fill="hold" nodeType="withEffect">
                                  <p:stCondLst>
                                    <p:cond delay="0"/>
                                  </p:stCondLst>
                                  <p:childTnLst>
                                    <p:animEffect transition="out" filter="circle(out)">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solidFill>
            <a:srgbClr val="00B050"/>
          </a:solidFill>
          <a:ln>
            <a:noFill/>
          </a:ln>
          <a:extLst/>
        </p:spPr>
      </p:pic>
      <p:pic>
        <p:nvPicPr>
          <p:cNvPr id="10242"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47788" y="311150"/>
            <a:ext cx="8572500" cy="5715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83724523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14684367692203.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34032"/>
            <a:ext cx="11388893" cy="7379146"/>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solidFill>
            <a:srgbClr val="00B050"/>
          </a:solidFill>
          <a:ln>
            <a:noFill/>
          </a:ln>
          <a:extLst/>
        </p:spPr>
      </p:pic>
      <p:pic>
        <p:nvPicPr>
          <p:cNvPr id="7170" name="Picture 2" descr="C:\Users\Jose Luis\Desktop\untitled.p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22263" y="432346"/>
            <a:ext cx="6594325" cy="5544616"/>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7363023" y="635179"/>
            <a:ext cx="3168352" cy="5078313"/>
          </a:xfrm>
          <a:prstGeom prst="rect">
            <a:avLst/>
          </a:prstGeom>
        </p:spPr>
        <p:txBody>
          <a:bodyPr wrap="square">
            <a:spAutoFit/>
          </a:bodyPr>
          <a:lstStyle/>
          <a:p>
            <a:pPr algn="ctr"/>
            <a:r>
              <a:rPr lang="es-ES" dirty="0"/>
              <a:t>Los científicos también observaron directamente el comportamiento de la cebra y el caballo en respuesta a las moscas que pican. Las cebras mostraron un comportamiento preventivo, como huir y agitar la cola a un ritmo mucho mayor que los caballos. En consecuencia, todas las moscas del caballo que aterrizaron con éxito en las cebras pasaron menos tiempo allí en comparación con las que aterrizaron en los caballos, y pocas se quedaron el tiempo suficiente para detectar una comida de sangre.</a:t>
            </a:r>
          </a:p>
        </p:txBody>
      </p:sp>
      <p:pic>
        <p:nvPicPr>
          <p:cNvPr id="5" name="Picture 2" descr="E:\formas montar\2cxx0f8.gif"/>
          <p:cNvPicPr>
            <a:picLocks noChangeAspect="1" noChangeArrowheads="1" noCrop="1"/>
          </p:cNvPicPr>
          <p:nvPr/>
        </p:nvPicPr>
        <p:blipFill>
          <a:blip r:embed="rId4"/>
          <a:srcRect/>
          <a:stretch>
            <a:fillRect/>
          </a:stretch>
        </p:blipFill>
        <p:spPr bwMode="auto">
          <a:xfrm>
            <a:off x="5563393" y="5080046"/>
            <a:ext cx="1775562" cy="1257254"/>
          </a:xfrm>
          <a:prstGeom prst="rect">
            <a:avLst/>
          </a:prstGeom>
          <a:noFill/>
        </p:spPr>
      </p:pic>
    </p:spTree>
    <p:extLst>
      <p:ext uri="{BB962C8B-B14F-4D97-AF65-F5344CB8AC3E}">
        <p14:creationId xmlns="" xmlns:p14="http://schemas.microsoft.com/office/powerpoint/2010/main" val="114560574"/>
      </p:ext>
    </p:extLst>
  </p:cSld>
  <p:clrMapOvr>
    <a:masterClrMapping/>
  </p:clrMapOvr>
  <p:transition spd="slow" advTm="38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ws_Zebras_1920x1200.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1564" y="1"/>
            <a:ext cx="11457035" cy="6348672"/>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solidFill>
            <a:srgbClr val="00B050"/>
          </a:solidFill>
          <a:ln>
            <a:noFill/>
          </a:ln>
          <a:extLst/>
        </p:spPr>
      </p:pic>
      <p:pic>
        <p:nvPicPr>
          <p:cNvPr id="12290" name="Picture 2"/>
          <p:cNvPicPr>
            <a:picLocks noChangeAspect="1" noChangeArrowheads="1"/>
          </p:cNvPicPr>
          <p:nvPr/>
        </p:nvPicPr>
        <p:blipFill rotWithShape="1">
          <a:blip r:embed="rId3">
            <a:extLst>
              <a:ext uri="{28A0092B-C50C-407E-A947-70E740481C1C}">
                <a14:useLocalDpi xmlns="" xmlns:a14="http://schemas.microsoft.com/office/drawing/2010/main" val="0"/>
              </a:ext>
            </a:extLst>
          </a:blip>
          <a:srcRect l="-301" t="17283" r="301" b="-2343"/>
          <a:stretch/>
        </p:blipFill>
        <p:spPr bwMode="auto">
          <a:xfrm>
            <a:off x="416324" y="427776"/>
            <a:ext cx="10369152" cy="562119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 xmlns:a14="http://schemas.microsoft.com/office/drawing/2010/main" val="0"/>
              </a:ext>
            </a:extLst>
          </a:blip>
          <a:srcRect/>
          <a:stretch>
            <a:fillRect/>
          </a:stretch>
        </p:blipFill>
        <p:spPr bwMode="auto">
          <a:xfrm>
            <a:off x="0" y="-11372"/>
            <a:ext cx="11269663" cy="6348672"/>
          </a:xfrm>
          <a:prstGeom prst="rect">
            <a:avLst/>
          </a:prstGeom>
          <a:solidFill>
            <a:srgbClr val="00B050"/>
          </a:solidFill>
          <a:ln>
            <a:noFill/>
          </a:ln>
          <a:extLst/>
        </p:spPr>
      </p:pic>
      <p:pic>
        <p:nvPicPr>
          <p:cNvPr id="7170" name="Picture 2" descr="C:\Users\Jose Luis\Desktop\untitled.p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flipH="1">
            <a:off x="5274791" y="390656"/>
            <a:ext cx="5328593" cy="5544616"/>
          </a:xfrm>
          <a:prstGeom prst="rect">
            <a:avLst/>
          </a:prstGeom>
          <a:noFill/>
          <a:extLst>
            <a:ext uri="{909E8E84-426E-40DD-AFC4-6F175D3DCCD1}">
              <a14:hiddenFill xmlns="" xmlns:a14="http://schemas.microsoft.com/office/drawing/2010/main">
                <a:solidFill>
                  <a:srgbClr val="FFFFFF"/>
                </a:solidFill>
              </a14:hiddenFill>
            </a:ext>
          </a:extLst>
        </p:spPr>
      </p:pic>
      <p:sp>
        <p:nvSpPr>
          <p:cNvPr id="2" name="1 Rectángulo"/>
          <p:cNvSpPr/>
          <p:nvPr/>
        </p:nvSpPr>
        <p:spPr>
          <a:xfrm>
            <a:off x="738287" y="864394"/>
            <a:ext cx="4320480" cy="4524315"/>
          </a:xfrm>
          <a:prstGeom prst="rect">
            <a:avLst/>
          </a:prstGeom>
        </p:spPr>
        <p:txBody>
          <a:bodyPr wrap="square">
            <a:spAutoFit/>
          </a:bodyPr>
          <a:lstStyle/>
          <a:p>
            <a:pPr algn="ctr"/>
            <a:endParaRPr lang="es-ES" dirty="0"/>
          </a:p>
          <a:p>
            <a:pPr algn="ctr"/>
            <a:r>
              <a:rPr lang="es-ES" dirty="0"/>
              <a:t>En África, de donde son nativas las cebras, las moscas del caballo son portadoras de enfermedades debilitantes y peligrosas, como la tripanosomiasis y la peste equina africana, que causan debilidad y, a menudo, la muerte. Por lo tanto, no es sorprendente que las cebras utilicen tanto defensas de comportamiento como líneas morfológicas para evitar a las moscas del caballo. Esta investigación proporciona una nueva evidencia de la teoría de que las cebras evolucionaron con piel de rayas dicromáticas para evadir las moscas que pican y tiene implicaciones considerables para la industria del caballo.</a:t>
            </a:r>
          </a:p>
        </p:txBody>
      </p:sp>
      <p:pic>
        <p:nvPicPr>
          <p:cNvPr id="5" name="Picture 2" descr="E:\formas montar\2cxx0f8.gif"/>
          <p:cNvPicPr>
            <a:picLocks noChangeAspect="1" noChangeArrowheads="1" noCrop="1"/>
          </p:cNvPicPr>
          <p:nvPr/>
        </p:nvPicPr>
        <p:blipFill>
          <a:blip r:embed="rId4"/>
          <a:srcRect/>
          <a:stretch>
            <a:fillRect/>
          </a:stretch>
        </p:blipFill>
        <p:spPr bwMode="auto">
          <a:xfrm>
            <a:off x="-254187" y="5080046"/>
            <a:ext cx="1775562" cy="1257254"/>
          </a:xfrm>
          <a:prstGeom prst="rect">
            <a:avLst/>
          </a:prstGeom>
          <a:noFill/>
        </p:spPr>
      </p:pic>
    </p:spTree>
    <p:extLst>
      <p:ext uri="{BB962C8B-B14F-4D97-AF65-F5344CB8AC3E}">
        <p14:creationId xmlns="" xmlns:p14="http://schemas.microsoft.com/office/powerpoint/2010/main" val="4195266008"/>
      </p:ext>
    </p:extLst>
  </p:cSld>
  <p:clrMapOvr>
    <a:masterClrMapping/>
  </p:clrMapOvr>
  <p:transition spd="slow" advTm="39000">
    <p:checke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img_cvillalonga_20160125-143449_imagenes_lv_getty_cebra_leon-kGFE-U301652349466UdB-992x558@LaVanguardia-Web.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0517" y="0"/>
            <a:ext cx="11649824" cy="6553026"/>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11187" y="0"/>
            <a:ext cx="11269663" cy="6472479"/>
          </a:xfrm>
          <a:prstGeom prst="rect">
            <a:avLst/>
          </a:prstGeom>
          <a:noFill/>
          <a:ln w="9525">
            <a:solidFill>
              <a:srgbClr val="FF0000"/>
            </a:solidFill>
            <a:miter lim="800000"/>
            <a:headEnd/>
            <a:tailEnd/>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lioness-hunts-zebra-leona-caza-c.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8431" y="360338"/>
            <a:ext cx="10270976" cy="5472608"/>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0" y="-5636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leoncebra.jpg"/>
          <p:cNvPicPr>
            <a:picLocks noChangeAspect="1" noChangeArrowheads="1"/>
          </p:cNvPicPr>
          <p:nvPr/>
        </p:nvPicPr>
        <p:blipFill rotWithShape="1">
          <a:blip r:embed="rId2">
            <a:extLst>
              <a:ext uri="{28A0092B-C50C-407E-A947-70E740481C1C}">
                <a14:useLocalDpi xmlns="" xmlns:a14="http://schemas.microsoft.com/office/drawing/2010/main" val="0"/>
              </a:ext>
            </a:extLst>
          </a:blip>
          <a:srcRect t="9259"/>
          <a:stretch/>
        </p:blipFill>
        <p:spPr bwMode="auto">
          <a:xfrm>
            <a:off x="-65657" y="0"/>
            <a:ext cx="11335319" cy="6348671"/>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156344" y="-1"/>
            <a:ext cx="11426007" cy="63486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43206866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11269664" cy="6337300"/>
          </a:xfrm>
          <a:prstGeom prst="rect">
            <a:avLst/>
          </a:prstGeom>
          <a:noFill/>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1026319" y="0"/>
            <a:ext cx="9289033" cy="6348672"/>
          </a:xfrm>
          <a:prstGeom prst="rect">
            <a:avLst/>
          </a:prstGeom>
          <a:solidFill>
            <a:srgbClr val="00B050"/>
          </a:solidFill>
          <a:ln>
            <a:noFill/>
          </a:ln>
          <a:extLst/>
        </p:spPr>
      </p:pic>
      <p:pic>
        <p:nvPicPr>
          <p:cNvPr id="4098" name="Picture 2" descr="C:\Users\Jose Luis\Desktop\images (1).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458367" y="345450"/>
            <a:ext cx="8424936" cy="5657771"/>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21529" y="-64126"/>
            <a:ext cx="11272837" cy="6346826"/>
          </a:xfrm>
          <a:prstGeom prst="rect">
            <a:avLst/>
          </a:prstGeom>
          <a:noFill/>
          <a:ln w="9525">
            <a:solidFill>
              <a:srgbClr val="FF0000"/>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158865000"/>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a:hlinkClick r:id="rId2"/>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 y="-26064"/>
            <a:ext cx="11327593" cy="6374736"/>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4">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00013" y="0"/>
            <a:ext cx="11369675" cy="6337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4925" y="0"/>
            <a:ext cx="11665892" cy="63373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195266008"/>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positphotos_38260307-stock-photo-zebra-calf-feeds-wildlife.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114300"/>
            <a:ext cx="11232235" cy="6496050"/>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6" descr="C:\Users\Marianne\Pictures\winter sunsets\Nieuwe map\27211136eTqhunOu.png"/>
          <p:cNvPicPr>
            <a:picLocks noChangeAspect="1" noChangeArrowheads="1"/>
          </p:cNvPicPr>
          <p:nvPr/>
        </p:nvPicPr>
        <p:blipFill>
          <a:blip r:embed="rId3">
            <a:lum contrast="40000"/>
            <a:extLst>
              <a:ext uri="{28A0092B-C50C-407E-A947-70E740481C1C}">
                <a14:useLocalDpi xmlns="" xmlns:a14="http://schemas.microsoft.com/office/drawing/2010/main" val="0"/>
              </a:ext>
            </a:extLst>
          </a:blip>
          <a:srcRect/>
          <a:stretch>
            <a:fillRect/>
          </a:stretch>
        </p:blipFill>
        <p:spPr bwMode="auto">
          <a:xfrm>
            <a:off x="-33931" y="0"/>
            <a:ext cx="11269663" cy="6348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432068664"/>
      </p:ext>
    </p:extLst>
  </p:cSld>
  <p:clrMapOvr>
    <a:masterClrMapping/>
  </p:clrMapOvr>
  <mc:AlternateContent xmlns:mc="http://schemas.openxmlformats.org/markup-compatibility/2006">
    <mc:Choice xmlns="" xmlns:p14="http://schemas.microsoft.com/office/powerpoint/2010/main" Requires="p14">
      <p:transition spd="slow" p14:dur="2500" advTm="8000">
        <p:checker/>
      </p:transition>
    </mc:Choice>
    <mc:Fallback>
      <p:transition spd="slow" advTm="8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2B0ED8"/>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3452447"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206335" y="739758"/>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err="1">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000" b="1">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domingo, 03 de marzo de 2019</a:t>
            </a:fld>
            <a:endParaRPr lang="es-ES" sz="4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16:39</a:t>
            </a:fld>
            <a:r>
              <a:rPr lang="fr-FR" sz="36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p:transition spd="slow" advTm="1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1000"/>
                                        <p:tgtEl>
                                          <p:spTgt spid="22"/>
                                        </p:tgtEl>
                                      </p:cBhvr>
                                    </p:animEffect>
                                    <p:anim calcmode="lin" valueType="num">
                                      <p:cBhvr>
                                        <p:cTn id="11" dur="1000" fill="hold"/>
                                        <p:tgtEl>
                                          <p:spTgt spid="22"/>
                                        </p:tgtEl>
                                        <p:attrNameLst>
                                          <p:attrName>ppt_x</p:attrName>
                                        </p:attrNameLst>
                                      </p:cBhvr>
                                      <p:tavLst>
                                        <p:tav tm="0">
                                          <p:val>
                                            <p:strVal val="#ppt_x"/>
                                          </p:val>
                                        </p:tav>
                                        <p:tav tm="100000">
                                          <p:val>
                                            <p:strVal val="#ppt_x"/>
                                          </p:val>
                                        </p:tav>
                                      </p:tavLst>
                                    </p:anim>
                                    <p:anim calcmode="lin" valueType="num">
                                      <p:cBhvr>
                                        <p:cTn id="12" dur="1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mph" presetSubtype="0" repeatCount="indefinite" fill="hold" grpId="1" nodeType="afterEffect">
                                  <p:stCondLst>
                                    <p:cond delay="0"/>
                                  </p:stCondLst>
                                  <p:childTnLst>
                                    <p:animClr clrSpc="hsl" dir="cw">
                                      <p:cBhvr override="childStyle">
                                        <p:cTn id="15" dur="1000" fill="hold"/>
                                        <p:tgtEl>
                                          <p:spTgt spid="22"/>
                                        </p:tgtEl>
                                        <p:attrNameLst>
                                          <p:attrName>style.color</p:attrName>
                                        </p:attrNameLst>
                                      </p:cBhvr>
                                      <p:by>
                                        <p:hsl h="-7200000" s="0" l="0"/>
                                      </p:by>
                                    </p:animClr>
                                    <p:animClr clrSpc="hsl" dir="cw">
                                      <p:cBhvr>
                                        <p:cTn id="16" dur="1000" fill="hold"/>
                                        <p:tgtEl>
                                          <p:spTgt spid="22"/>
                                        </p:tgtEl>
                                        <p:attrNameLst>
                                          <p:attrName>fillcolor</p:attrName>
                                        </p:attrNameLst>
                                      </p:cBhvr>
                                      <p:by>
                                        <p:hsl h="-7200000" s="0" l="0"/>
                                      </p:by>
                                    </p:animClr>
                                    <p:animClr clrSpc="hsl" dir="cw">
                                      <p:cBhvr>
                                        <p:cTn id="17" dur="1000" fill="hold"/>
                                        <p:tgtEl>
                                          <p:spTgt spid="22"/>
                                        </p:tgtEl>
                                        <p:attrNameLst>
                                          <p:attrName>stroke.color</p:attrName>
                                        </p:attrNameLst>
                                      </p:cBhvr>
                                      <p:by>
                                        <p:hsl h="-7200000" s="0" l="0"/>
                                      </p:by>
                                    </p:animClr>
                                    <p:set>
                                      <p:cBhvr>
                                        <p:cTn id="18" dur="1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500"/>
                                        <p:tgtEl>
                                          <p:spTgt spid="14"/>
                                        </p:tgtEl>
                                      </p:cBhvr>
                                    </p:animEffect>
                                    <p:set>
                                      <p:cBhvr>
                                        <p:cTn id="21" dur="1" fill="hold">
                                          <p:stCondLst>
                                            <p:cond delay="499"/>
                                          </p:stCondLst>
                                        </p:cTn>
                                        <p:tgtEl>
                                          <p:spTgt spid="14"/>
                                        </p:tgtEl>
                                        <p:attrNameLst>
                                          <p:attrName>style.visibility</p:attrName>
                                        </p:attrNameLst>
                                      </p:cBhvr>
                                      <p:to>
                                        <p:strVal val="hidden"/>
                                      </p:to>
                                    </p:set>
                                  </p:childTnLst>
                                </p:cTn>
                              </p:par>
                              <p:par>
                                <p:cTn id="22" presetID="12" presetClass="entr" presetSubtype="1" fill="hold" grpId="0" nodeType="withEffect">
                                  <p:stCondLst>
                                    <p:cond delay="0"/>
                                  </p:stCondLst>
                                  <p:iterate type="lt">
                                    <p:tmPct val="10000"/>
                                  </p:iterate>
                                  <p:childTnLst>
                                    <p:set>
                                      <p:cBhvr>
                                        <p:cTn id="23" dur="1" fill="hold">
                                          <p:stCondLst>
                                            <p:cond delay="0"/>
                                          </p:stCondLst>
                                        </p:cTn>
                                        <p:tgtEl>
                                          <p:spTgt spid="12"/>
                                        </p:tgtEl>
                                        <p:attrNameLst>
                                          <p:attrName>style.visibility</p:attrName>
                                        </p:attrNameLst>
                                      </p:cBhvr>
                                      <p:to>
                                        <p:strVal val="visible"/>
                                      </p:to>
                                    </p:set>
                                    <p:animEffect transition="in" filter="slide(fromTop)">
                                      <p:cBhvr>
                                        <p:cTn id="24"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5"/>
            <a:ext cx="11269663"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8"/>
            <a:ext cx="11269663"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1" y="0"/>
            <a:ext cx="6010487" cy="1443496"/>
          </a:xfrm>
          <a:prstGeom prst="rect">
            <a:avLst/>
          </a:prstGeom>
          <a:noFill/>
        </p:spPr>
      </p:pic>
      <p:sp>
        <p:nvSpPr>
          <p:cNvPr id="4104" name="Text Box 8"/>
          <p:cNvSpPr txBox="1">
            <a:spLocks noChangeArrowheads="1"/>
          </p:cNvSpPr>
          <p:nvPr/>
        </p:nvSpPr>
        <p:spPr bwMode="auto">
          <a:xfrm>
            <a:off x="1" y="1760362"/>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9" y="4365697"/>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3872796"/>
            <a:ext cx="2911330"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77434" y="4506526"/>
            <a:ext cx="1502622"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746164"/>
            <a:ext cx="657397"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239065"/>
            <a:ext cx="657397"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3731965"/>
            <a:ext cx="657397"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224867"/>
            <a:ext cx="657397" cy="492901"/>
          </a:xfrm>
          <a:prstGeom prst="rect">
            <a:avLst/>
          </a:prstGeom>
          <a:noFill/>
        </p:spPr>
      </p:pic>
    </p:spTree>
  </p:cSld>
  <p:clrMapOvr>
    <a:masterClrMapping/>
  </p:clrMapOvr>
  <p:transition spd="slow">
    <p:checker/>
  </p:transition>
  <p:timing>
    <p:tnLst>
      <p:par>
        <p:cTn id="1" dur="indefinite" restart="never" nodeType="tmRoot"/>
      </p:par>
    </p:tnLst>
  </p:timing>
</p:sld>
</file>

<file path=ppt/theme/theme1.xml><?xml version="1.0" encoding="utf-8"?>
<a:theme xmlns:a="http://schemas.openxmlformats.org/drawingml/2006/main" name="PORQ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PORQUE</Template>
  <TotalTime>8</TotalTime>
  <Words>1082</Words>
  <Application>Microsoft Office PowerPoint</Application>
  <PresentationFormat>Personalizado</PresentationFormat>
  <Paragraphs>37</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PORQUE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2019-03-03T15:39:53Z</dcterms:created>
  <dcterms:modified xsi:type="dcterms:W3CDTF">2019-03-03T15:48:22Z</dcterms:modified>
</cp:coreProperties>
</file>