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84" r:id="rId3"/>
    <p:sldId id="293" r:id="rId4"/>
    <p:sldId id="335" r:id="rId5"/>
    <p:sldId id="298" r:id="rId6"/>
    <p:sldId id="280" r:id="rId7"/>
    <p:sldId id="304" r:id="rId8"/>
    <p:sldId id="305" r:id="rId9"/>
    <p:sldId id="306" r:id="rId10"/>
    <p:sldId id="307" r:id="rId11"/>
    <p:sldId id="299" r:id="rId12"/>
    <p:sldId id="310" r:id="rId13"/>
    <p:sldId id="311" r:id="rId14"/>
    <p:sldId id="312" r:id="rId15"/>
    <p:sldId id="313" r:id="rId16"/>
    <p:sldId id="300" r:id="rId17"/>
    <p:sldId id="318" r:id="rId18"/>
    <p:sldId id="320" r:id="rId19"/>
    <p:sldId id="319" r:id="rId20"/>
    <p:sldId id="303" r:id="rId21"/>
    <p:sldId id="332" r:id="rId22"/>
    <p:sldId id="317" r:id="rId23"/>
    <p:sldId id="322" r:id="rId24"/>
    <p:sldId id="297" r:id="rId25"/>
    <p:sldId id="301" r:id="rId26"/>
    <p:sldId id="324" r:id="rId27"/>
    <p:sldId id="326" r:id="rId28"/>
    <p:sldId id="327" r:id="rId29"/>
    <p:sldId id="328" r:id="rId30"/>
    <p:sldId id="331" r:id="rId31"/>
    <p:sldId id="329" r:id="rId32"/>
    <p:sldId id="288" r:id="rId33"/>
    <p:sldId id="334" r:id="rId34"/>
    <p:sldId id="330" r:id="rId35"/>
    <p:sldId id="292" r:id="rId36"/>
    <p:sldId id="336"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UMcdH061Z3354I2NyyGbQ==" hashData="3ofdtMnFaKPgBDrgH1/NtLHUyY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DCFF"/>
    <a:srgbClr val="6534F0"/>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718" autoAdjust="0"/>
  </p:normalViewPr>
  <p:slideViewPr>
    <p:cSldViewPr>
      <p:cViewPr>
        <p:scale>
          <a:sx n="60" d="100"/>
          <a:sy n="60" d="100"/>
        </p:scale>
        <p:origin x="-1266" y="-4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26/02/2015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54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26/02/2015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37.jpeg"/><Relationship Id="rId4" Type="http://schemas.openxmlformats.org/officeDocument/2006/relationships/image" Target="../media/image4.gif"/></Relationships>
</file>

<file path=ppt/slides/_rels/slide35.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C:\Documents and Settings\Dell\Escritorio\1395279_650865058292006_519576310_n-nggid041384-ngg0dyn-500x0x70-00f0w010c011r110f110r010t010.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140364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043608" y="1916832"/>
            <a:ext cx="6887688" cy="3046988"/>
          </a:xfrm>
          <a:prstGeom prst="rect">
            <a:avLst/>
          </a:prstGeom>
        </p:spPr>
        <p:txBody>
          <a:bodyPr wrap="square">
            <a:spAutoFit/>
          </a:bodyPr>
          <a:lstStyle/>
          <a:p>
            <a:pPr algn="ctr"/>
            <a:r>
              <a:rPr lang="es-ES" sz="9600" b="1" dirty="0" smtClean="0">
                <a:ln w="12700">
                  <a:solidFill>
                    <a:schemeClr val="tx2">
                      <a:satMod val="155000"/>
                    </a:schemeClr>
                  </a:solidFill>
                  <a:prstDash val="solid"/>
                </a:ln>
                <a:solidFill>
                  <a:srgbClr val="6534F0"/>
                </a:solidFill>
                <a:effectLst>
                  <a:outerShdw blurRad="41275" dist="20320" dir="1800000" algn="tl" rotWithShape="0">
                    <a:srgbClr val="000000">
                      <a:alpha val="40000"/>
                    </a:srgbClr>
                  </a:outerShdw>
                </a:effectLst>
                <a:latin typeface="Harlow Solid Italic" pitchFamily="82" charset="0"/>
              </a:rPr>
              <a:t>Las playas</a:t>
            </a:r>
          </a:p>
          <a:p>
            <a:pPr algn="ctr"/>
            <a:r>
              <a:rPr lang="es-ES" sz="9600" b="1" dirty="0" smtClean="0">
                <a:ln w="12700">
                  <a:solidFill>
                    <a:schemeClr val="tx2">
                      <a:satMod val="155000"/>
                    </a:schemeClr>
                  </a:solidFill>
                  <a:prstDash val="solid"/>
                </a:ln>
                <a:solidFill>
                  <a:srgbClr val="6534F0"/>
                </a:solidFill>
                <a:effectLst>
                  <a:outerShdw blurRad="41275" dist="20320" dir="1800000" algn="tl" rotWithShape="0">
                    <a:srgbClr val="000000">
                      <a:alpha val="40000"/>
                    </a:srgbClr>
                  </a:outerShdw>
                </a:effectLst>
                <a:latin typeface="Harlow Solid Italic" pitchFamily="82" charset="0"/>
              </a:rPr>
              <a:t> de cristal</a:t>
            </a:r>
            <a:endParaRPr lang="es-ES" sz="9600" b="1" dirty="0">
              <a:ln w="12700">
                <a:solidFill>
                  <a:schemeClr val="tx2">
                    <a:satMod val="155000"/>
                  </a:schemeClr>
                </a:solidFill>
                <a:prstDash val="solid"/>
              </a:ln>
              <a:solidFill>
                <a:srgbClr val="6534F0"/>
              </a:solidFill>
              <a:effectLst>
                <a:outerShdw blurRad="41275" dist="20320" dir="1800000" algn="tl" rotWithShape="0">
                  <a:srgbClr val="000000">
                    <a:alpha val="40000"/>
                  </a:srgbClr>
                </a:outerShdw>
              </a:effectLst>
              <a:latin typeface="Harlow Solid Italic" pitchFamily="82"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blinds dir="vert"/>
    <p:sndAc>
      <p:stSnd>
        <p:snd r:embed="rId3" name="Clayderman-El-m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par>
                                <p:cTn id="18" presetID="6" presetClass="exit" presetSubtype="32" fill="hold" nodeType="withEffect">
                                  <p:stCondLst>
                                    <p:cond delay="0"/>
                                  </p:stCondLst>
                                  <p:childTnLst>
                                    <p:animEffect transition="out" filter="circle(out)">
                                      <p:cBhvr>
                                        <p:cTn id="19" dur="5000"/>
                                        <p:tgtEl>
                                          <p:spTgt spid="17"/>
                                        </p:tgtEl>
                                      </p:cBhvr>
                                    </p:animEffect>
                                    <p:set>
                                      <p:cBhvr>
                                        <p:cTn id="20"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1124744"/>
            <a:ext cx="7704856" cy="5386090"/>
          </a:xfrm>
          <a:prstGeom prst="rect">
            <a:avLst/>
          </a:prstGeom>
        </p:spPr>
        <p:txBody>
          <a:bodyPr wrap="square">
            <a:spAutoFit/>
          </a:bodyPr>
          <a:lstStyle/>
          <a:p>
            <a:r>
              <a:rPr lang="es-ES" sz="2800" b="1" i="1" dirty="0" smtClean="0">
                <a:latin typeface="Harlow Solid Italic" pitchFamily="82" charset="0"/>
              </a:rPr>
              <a:t>Playas de cristal</a:t>
            </a:r>
          </a:p>
          <a:p>
            <a:endParaRPr lang="es-ES" sz="2800" b="1" i="1" dirty="0" smtClean="0">
              <a:latin typeface="Harlow Solid Italic" pitchFamily="82" charset="0"/>
            </a:endParaRPr>
          </a:p>
          <a:p>
            <a:r>
              <a:rPr lang="es-ES" sz="1600" i="1" dirty="0" smtClean="0">
                <a:latin typeface="Harlow Solid Italic" pitchFamily="82" charset="0"/>
              </a:rPr>
              <a:t>Todos alguna vez  paseando por alguna playa  hemos visto esos pequeños y desgastados trozos de cristales de colores, que erosionados por el mar, brillan como pequeñas gemas sobre la arena. Muchos incluso, en la infancia, </a:t>
            </a:r>
            <a:r>
              <a:rPr lang="es-ES" sz="1600" i="1" dirty="0" err="1" smtClean="0">
                <a:latin typeface="Harlow Solid Italic" pitchFamily="82" charset="0"/>
              </a:rPr>
              <a:t>aterosaraban</a:t>
            </a:r>
            <a:r>
              <a:rPr lang="es-ES" sz="1600" i="1" dirty="0" smtClean="0">
                <a:latin typeface="Harlow Solid Italic" pitchFamily="82" charset="0"/>
              </a:rPr>
              <a:t> estas pequeñas joyas como si de un preciado tesoro se tratase. </a:t>
            </a:r>
          </a:p>
          <a:p>
            <a:r>
              <a:rPr lang="es-ES" sz="1600" i="1" dirty="0" smtClean="0">
                <a:latin typeface="Harlow Solid Italic" pitchFamily="82" charset="0"/>
              </a:rPr>
              <a:t>Estos cristales desgastados, no son más que el fruto de la contaminación a la que sometemos a la naturaleza. Botellas de vidrio que acaban en el mar y que con el paso del tiempo, acaban por hacerse añicos y que, con el tiempo, el oleaje deposita en las playas. Curiosamente, el mar transforma nuestra dejadez en algo bello con su peculiar y natural reciclaje. En casi todas las playas del planeta se pueden encontrar estos cristales, pero hoy os traigo cuatro ejemplos que destacan del resto por el elevado porcentaje de cristales que contienen. Esto se debe, ni más ni menos, a que en las </a:t>
            </a:r>
            <a:r>
              <a:rPr lang="es-ES" sz="1600" i="1" dirty="0" err="1" smtClean="0">
                <a:latin typeface="Harlow Solid Italic" pitchFamily="82" charset="0"/>
              </a:rPr>
              <a:t>cercanias</a:t>
            </a:r>
            <a:r>
              <a:rPr lang="es-ES" sz="1600" i="1" dirty="0" smtClean="0">
                <a:latin typeface="Harlow Solid Italic" pitchFamily="82" charset="0"/>
              </a:rPr>
              <a:t> existe o existía un vertedero de basuras. Hay que tener en cuenta que el reciclaje del vidrio todavía no es una práctica extendida en muchos </a:t>
            </a:r>
            <a:r>
              <a:rPr lang="es-ES" sz="1600" i="1" dirty="0" err="1" smtClean="0">
                <a:latin typeface="Harlow Solid Italic" pitchFamily="82" charset="0"/>
              </a:rPr>
              <a:t>paises</a:t>
            </a:r>
            <a:r>
              <a:rPr lang="es-ES" sz="1600" i="1" dirty="0" smtClean="0">
                <a:latin typeface="Harlow Solid Italic" pitchFamily="82" charset="0"/>
              </a:rPr>
              <a:t> y que millones de botellas acaban todos los años flotando a la deriva en mares y océanos. </a:t>
            </a:r>
          </a:p>
          <a:p>
            <a:r>
              <a:rPr lang="es-ES" sz="1600" i="1" dirty="0" smtClean="0">
                <a:latin typeface="Harlow Solid Italic" pitchFamily="82" charset="0"/>
              </a:rPr>
              <a:t>Al ser el vidrio un material inerte, la naturaleza es capaz de “reciclarlo”, sin causar demasiados males en la fauna o el entorno. Aprovecho el post para recordar que esto no sucede con el plástico, y que miles de animales mueren todos los años a causa de las bolsas de los supermercados o de los plásticos de los packs de latas. En nuestra mano está el ir con un poco de cuidado con este tema para que esto no suceda.</a:t>
            </a:r>
            <a:endParaRPr lang="es-ES" sz="1600" i="1" dirty="0">
              <a:latin typeface="Harlow Solid Italic" pitchFamily="82" charset="0"/>
            </a:endParaRPr>
          </a:p>
        </p:txBody>
      </p:sp>
    </p:spTree>
  </p:cSld>
  <p:clrMapOvr>
    <a:masterClrMapping/>
  </p:clrMapOvr>
  <p:transition spd="slow" advTm="5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1377951_684944331516730_1927650030_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835696" y="2204864"/>
            <a:ext cx="6858000" cy="4001095"/>
          </a:xfrm>
          <a:prstGeom prst="rect">
            <a:avLst/>
          </a:prstGeom>
        </p:spPr>
        <p:txBody>
          <a:bodyPr wrap="square">
            <a:spAutoFit/>
          </a:bodyPr>
          <a:lstStyle/>
          <a:p>
            <a:r>
              <a:rPr lang="es-ES" sz="2800" b="1" i="1" dirty="0" smtClean="0">
                <a:latin typeface="Harlow Solid Italic" pitchFamily="82" charset="0"/>
              </a:rPr>
              <a:t>Playa del </a:t>
            </a:r>
            <a:r>
              <a:rPr lang="es-ES" sz="2800" b="1" i="1" dirty="0" err="1" smtClean="0">
                <a:latin typeface="Harlow Solid Italic" pitchFamily="82" charset="0"/>
              </a:rPr>
              <a:t>Bigaral</a:t>
            </a:r>
            <a:r>
              <a:rPr lang="es-ES" sz="2800" b="1" i="1" dirty="0" smtClean="0">
                <a:latin typeface="Harlow Solid Italic" pitchFamily="82" charset="0"/>
              </a:rPr>
              <a:t>, Gozón, Asturias:</a:t>
            </a:r>
          </a:p>
          <a:p>
            <a:endParaRPr lang="es-ES" sz="2800" b="1" i="1" dirty="0" smtClean="0">
              <a:latin typeface="Harlow Solid Italic" pitchFamily="82" charset="0"/>
            </a:endParaRPr>
          </a:p>
          <a:p>
            <a:r>
              <a:rPr lang="es-ES" i="1" dirty="0" smtClean="0">
                <a:latin typeface="Harlow Solid Italic" pitchFamily="82" charset="0"/>
              </a:rPr>
              <a:t>En </a:t>
            </a:r>
            <a:r>
              <a:rPr lang="es-ES" b="1" i="1" dirty="0" err="1" smtClean="0">
                <a:latin typeface="Harlow Solid Italic" pitchFamily="82" charset="0"/>
              </a:rPr>
              <a:t>Antromero</a:t>
            </a:r>
            <a:r>
              <a:rPr lang="es-ES" i="1" dirty="0" smtClean="0">
                <a:latin typeface="Harlow Solid Italic" pitchFamily="82" charset="0"/>
              </a:rPr>
              <a:t>, al sur de </a:t>
            </a:r>
            <a:r>
              <a:rPr lang="es-ES" b="1" i="1" dirty="0" err="1" smtClean="0">
                <a:latin typeface="Harlow Solid Italic" pitchFamily="82" charset="0"/>
              </a:rPr>
              <a:t>Luanco</a:t>
            </a:r>
            <a:r>
              <a:rPr lang="es-ES" i="1" dirty="0" smtClean="0">
                <a:latin typeface="Harlow Solid Italic" pitchFamily="82" charset="0"/>
              </a:rPr>
              <a:t>, se encuentra una cala conocida como la playa de los cristales. La playa tiene unos 150 metros de largo y su nombre original es el de playa del </a:t>
            </a:r>
            <a:r>
              <a:rPr lang="es-ES" i="1" dirty="0" err="1" smtClean="0">
                <a:latin typeface="Harlow Solid Italic" pitchFamily="82" charset="0"/>
              </a:rPr>
              <a:t>Bigaral</a:t>
            </a:r>
            <a:r>
              <a:rPr lang="es-ES" i="1" dirty="0" smtClean="0">
                <a:latin typeface="Harlow Solid Italic" pitchFamily="82" charset="0"/>
              </a:rPr>
              <a:t>, debido a que en la antigüedad debió ser muy abundante en bígaros. La cala fue utilizada durante decenios como vertedero de residuos entre los que abundaban las botellas de </a:t>
            </a:r>
            <a:r>
              <a:rPr lang="es-ES" i="1" dirty="0" err="1" smtClean="0">
                <a:latin typeface="Harlow Solid Italic" pitchFamily="82" charset="0"/>
              </a:rPr>
              <a:t>vídrio</a:t>
            </a:r>
            <a:r>
              <a:rPr lang="es-ES" i="1" dirty="0" smtClean="0">
                <a:latin typeface="Harlow Solid Italic" pitchFamily="82" charset="0"/>
              </a:rPr>
              <a:t>. Además cerca había una fábrica de sidra lo que aumentó el número de botellas rotas que se arrojaba a la playa. Con el tiempo se pudo eliminar el vertedero, las porquerías, basuras y los malos olores y se pudo recuperar la playa; sin embargo la acción del mar había roto las botellas y el vidrio terminó formando una playa en la que la arena ha sido sustituida por millones de cuentas de cristal. </a:t>
            </a:r>
            <a:endParaRPr lang="es-ES" i="1" dirty="0">
              <a:latin typeface="Harlow Solid Italic" pitchFamily="82" charset="0"/>
            </a:endParaRPr>
          </a:p>
        </p:txBody>
      </p:sp>
    </p:spTree>
  </p:cSld>
  <p:clrMapOvr>
    <a:masterClrMapping/>
  </p:clrMapOvr>
  <p:transition spd="slow"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playa_de_laxe2.jpg"/>
          <p:cNvPicPr>
            <a:picLocks noChangeAspect="1" noChangeArrowheads="1"/>
          </p:cNvPicPr>
          <p:nvPr/>
        </p:nvPicPr>
        <p:blipFill>
          <a:blip r:embed="rId2" cstate="print"/>
          <a:srcRect l="3775" t="6201" r="6382" b="5518"/>
          <a:stretch>
            <a:fillRect/>
          </a:stretch>
        </p:blipFill>
        <p:spPr bwMode="auto">
          <a:xfrm>
            <a:off x="0" y="0"/>
            <a:ext cx="9170890" cy="6858000"/>
          </a:xfrm>
          <a:prstGeom prst="rect">
            <a:avLst/>
          </a:prstGeom>
          <a:noFill/>
        </p:spPr>
      </p:pic>
      <p:sp>
        <p:nvSpPr>
          <p:cNvPr id="7" name="6 Luna"/>
          <p:cNvSpPr/>
          <p:nvPr/>
        </p:nvSpPr>
        <p:spPr>
          <a:xfrm>
            <a:off x="539750" y="0"/>
            <a:ext cx="8604250" cy="6858000"/>
          </a:xfrm>
          <a:prstGeom prst="moon">
            <a:avLst>
              <a:gd name="adj" fmla="val 25324"/>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0" y="0"/>
            <a:ext cx="8388350" cy="6858000"/>
          </a:xfrm>
          <a:prstGeom prst="moon">
            <a:avLst>
              <a:gd name="adj" fmla="val 26900"/>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4000" fill="hold"/>
                                        <p:tgtEl>
                                          <p:spTgt spid="8"/>
                                        </p:tgtEl>
                                        <p:attrNameLst>
                                          <p:attrName>r</p:attrName>
                                        </p:attrNameLst>
                                      </p:cBhvr>
                                    </p:animRot>
                                  </p:childTnLst>
                                </p:cTn>
                              </p:par>
                            </p:childTnLst>
                          </p:cTn>
                        </p:par>
                        <p:par>
                          <p:cTn id="9" fill="hold">
                            <p:stCondLst>
                              <p:cond delay="4000"/>
                            </p:stCondLst>
                            <p:childTnLst>
                              <p:par>
                                <p:cTn id="10" presetID="2" presetClass="exit" presetSubtype="8" fill="hold" nodeType="afterEffect">
                                  <p:stCondLst>
                                    <p:cond delay="0"/>
                                  </p:stCondLst>
                                  <p:childTnLst>
                                    <p:anim calcmode="lin" valueType="num">
                                      <p:cBhvr additive="base">
                                        <p:cTn id="11" dur="4000"/>
                                        <p:tgtEl>
                                          <p:spTgt spid="7"/>
                                        </p:tgtEl>
                                        <p:attrNameLst>
                                          <p:attrName>ppt_x</p:attrName>
                                        </p:attrNameLst>
                                      </p:cBhvr>
                                      <p:tavLst>
                                        <p:tav tm="0">
                                          <p:val>
                                            <p:strVal val="ppt_x"/>
                                          </p:val>
                                        </p:tav>
                                        <p:tav tm="100000">
                                          <p:val>
                                            <p:strVal val="0-ppt_w/2"/>
                                          </p:val>
                                        </p:tav>
                                      </p:tavLst>
                                    </p:anim>
                                    <p:anim calcmode="lin" valueType="num">
                                      <p:cBhvr additive="base">
                                        <p:cTn id="12" dur="4000"/>
                                        <p:tgtEl>
                                          <p:spTgt spid="7"/>
                                        </p:tgtEl>
                                        <p:attrNameLst>
                                          <p:attrName>ppt_y</p:attrName>
                                        </p:attrNameLst>
                                      </p:cBhvr>
                                      <p:tavLst>
                                        <p:tav tm="0">
                                          <p:val>
                                            <p:strVal val="ppt_y"/>
                                          </p:val>
                                        </p:tav>
                                        <p:tav tm="100000">
                                          <p:val>
                                            <p:strVal val="ppt_y"/>
                                          </p:val>
                                        </p:tav>
                                      </p:tavLst>
                                    </p:anim>
                                    <p:set>
                                      <p:cBhvr>
                                        <p:cTn id="13" dur="1" fill="hold">
                                          <p:stCondLst>
                                            <p:cond delay="3999"/>
                                          </p:stCondLst>
                                        </p:cTn>
                                        <p:tgtEl>
                                          <p:spTgt spid="7"/>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4000"/>
                                        <p:tgtEl>
                                          <p:spTgt spid="8"/>
                                        </p:tgtEl>
                                        <p:attrNameLst>
                                          <p:attrName>ppt_x</p:attrName>
                                        </p:attrNameLst>
                                      </p:cBhvr>
                                      <p:tavLst>
                                        <p:tav tm="0">
                                          <p:val>
                                            <p:strVal val="ppt_x"/>
                                          </p:val>
                                        </p:tav>
                                        <p:tav tm="100000">
                                          <p:val>
                                            <p:strVal val="1+ppt_w/2"/>
                                          </p:val>
                                        </p:tav>
                                      </p:tavLst>
                                    </p:anim>
                                    <p:anim calcmode="lin" valueType="num">
                                      <p:cBhvr additive="base">
                                        <p:cTn id="16" dur="4000"/>
                                        <p:tgtEl>
                                          <p:spTgt spid="8"/>
                                        </p:tgtEl>
                                        <p:attrNameLst>
                                          <p:attrName>ppt_y</p:attrName>
                                        </p:attrNameLst>
                                      </p:cBhvr>
                                      <p:tavLst>
                                        <p:tav tm="0">
                                          <p:val>
                                            <p:strVal val="ppt_y"/>
                                          </p:val>
                                        </p:tav>
                                        <p:tav tm="100000">
                                          <p:val>
                                            <p:strVal val="ppt_y"/>
                                          </p:val>
                                        </p:tav>
                                      </p:tavLst>
                                    </p:anim>
                                    <p:set>
                                      <p:cBhvr>
                                        <p:cTn id="17" dur="1" fill="hold">
                                          <p:stCondLst>
                                            <p:cond delay="3999"/>
                                          </p:stCondLst>
                                        </p:cTn>
                                        <p:tgtEl>
                                          <p:spTgt spid="8"/>
                                        </p:tgtEl>
                                        <p:attrNameLst>
                                          <p:attrName>style.visibility</p:attrName>
                                        </p:attrNameLst>
                                      </p:cBhvr>
                                      <p:to>
                                        <p:strVal val="hidden"/>
                                      </p:to>
                                    </p:se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out)">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laya_de_laxe2.jpg"/>
          <p:cNvPicPr>
            <a:picLocks noChangeAspect="1" noChangeArrowheads="1"/>
          </p:cNvPicPr>
          <p:nvPr/>
        </p:nvPicPr>
        <p:blipFill>
          <a:blip r:embed="rId2" cstate="print"/>
          <a:srcRect l="3775" t="6201" r="6382" b="5518"/>
          <a:stretch>
            <a:fillRect/>
          </a:stretch>
        </p:blipFill>
        <p:spPr bwMode="auto">
          <a:xfrm>
            <a:off x="0" y="0"/>
            <a:ext cx="917089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l_bigaral.jpg"/>
          <p:cNvPicPr>
            <a:picLocks noChangeAspect="1" noChangeArrowheads="1"/>
          </p:cNvPicPr>
          <p:nvPr/>
        </p:nvPicPr>
        <p:blipFill>
          <a:blip r:embed="rId2" cstate="print"/>
          <a:srcRect l="5707" t="7225" r="5935" b="7640"/>
          <a:stretch>
            <a:fillRect/>
          </a:stretch>
        </p:blipFill>
        <p:spPr bwMode="auto">
          <a:xfrm>
            <a:off x="-1" y="0"/>
            <a:ext cx="91440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laya_el_bigara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laya_de_gozo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123728" y="2204864"/>
            <a:ext cx="6390456" cy="3600986"/>
          </a:xfrm>
          <a:prstGeom prst="rect">
            <a:avLst/>
          </a:prstGeom>
        </p:spPr>
        <p:txBody>
          <a:bodyPr wrap="square">
            <a:spAutoFit/>
          </a:bodyPr>
          <a:lstStyle/>
          <a:p>
            <a:r>
              <a:rPr lang="es-ES" sz="2400" b="1" dirty="0" smtClean="0">
                <a:latin typeface="Harlow Solid Italic" pitchFamily="82" charset="0"/>
              </a:rPr>
              <a:t>Playa de Mendocino. (California)</a:t>
            </a:r>
          </a:p>
          <a:p>
            <a:endParaRPr lang="es-ES" sz="2400" b="1" dirty="0" smtClean="0">
              <a:latin typeface="Harlow Solid Italic" pitchFamily="82" charset="0"/>
            </a:endParaRPr>
          </a:p>
          <a:p>
            <a:r>
              <a:rPr lang="es-ES" dirty="0" smtClean="0">
                <a:latin typeface="Harlow Solid Italic" pitchFamily="82" charset="0"/>
              </a:rPr>
              <a:t>Desde 1949 a 1967 la zona fue un vertedero público en el que se arrojaron, entre otras cosas, miles de botellas de vidrio de todos los colores. Durante los últimos 40 años el mar ha ido limpiando el lugar y erosionando los cristales, hasta formar una bella playa artificial, donde la luz solar crea un espectacular efecto al reflejarse sobre las miles de piezas de vidrio.</a:t>
            </a:r>
          </a:p>
          <a:p>
            <a:r>
              <a:rPr lang="es-ES" dirty="0" smtClean="0">
                <a:latin typeface="Harlow Solid Italic" pitchFamily="82" charset="0"/>
              </a:rPr>
              <a:t>La playa fue recientemente adquirida por el estado de </a:t>
            </a:r>
            <a:r>
              <a:rPr lang="es-ES" b="1" dirty="0" smtClean="0">
                <a:latin typeface="Harlow Solid Italic" pitchFamily="82" charset="0"/>
              </a:rPr>
              <a:t>California</a:t>
            </a:r>
            <a:r>
              <a:rPr lang="es-ES" dirty="0" smtClean="0">
                <a:latin typeface="Harlow Solid Italic" pitchFamily="82" charset="0"/>
              </a:rPr>
              <a:t> y es un espacio protegido. Con el objetivo de preservar la belleza artificial del lugar, no se permite a los visitantes llevarse consigo trozos de vidrio. </a:t>
            </a:r>
            <a:endParaRPr lang="es-ES" dirty="0">
              <a:latin typeface="Harlow Solid Italic" pitchFamily="82" charset="0"/>
            </a:endParaRPr>
          </a:p>
        </p:txBody>
      </p:sp>
    </p:spTree>
  </p:cSld>
  <p:clrMapOvr>
    <a:masterClrMapping/>
  </p:clrMapOvr>
  <p:transition spd="slow"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endocino_glass_beach.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sndAc>
      <p:stSnd>
        <p:snd r:embed="rId2" name="Clayderman-Fascinacion.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glassbeach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glass_beach_california.jpg"/>
          <p:cNvPicPr>
            <a:picLocks noChangeAspect="1" noChangeArrowheads="1"/>
          </p:cNvPicPr>
          <p:nvPr/>
        </p:nvPicPr>
        <p:blipFill>
          <a:blip r:embed="rId2" cstate="print"/>
          <a:srcRect/>
          <a:stretch>
            <a:fillRect/>
          </a:stretch>
        </p:blipFill>
        <p:spPr bwMode="auto">
          <a:xfrm>
            <a:off x="0" y="0"/>
            <a:ext cx="9396536" cy="7047402"/>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Documents and Settings\Dell\Escritorio\mendocino_beach.jpg"/>
          <p:cNvPicPr>
            <a:picLocks noChangeAspect="1" noChangeArrowheads="1"/>
          </p:cNvPicPr>
          <p:nvPr/>
        </p:nvPicPr>
        <p:blipFill>
          <a:blip r:embed="rId3" cstate="print"/>
          <a:srcRect/>
          <a:stretch>
            <a:fillRect/>
          </a:stretch>
        </p:blipFill>
        <p:spPr bwMode="auto">
          <a:xfrm>
            <a:off x="251520" y="476672"/>
            <a:ext cx="4356483" cy="5808644"/>
          </a:xfrm>
          <a:prstGeom prst="rect">
            <a:avLst/>
          </a:prstGeom>
          <a:noFill/>
        </p:spPr>
      </p:pic>
      <p:pic>
        <p:nvPicPr>
          <p:cNvPr id="3" name="Picture 2" descr="C:\Documents and Settings\Dell\Escritorio\beach_of_sea_glass.jpg"/>
          <p:cNvPicPr>
            <a:picLocks noChangeAspect="1" noChangeArrowheads="1"/>
          </p:cNvPicPr>
          <p:nvPr/>
        </p:nvPicPr>
        <p:blipFill>
          <a:blip r:embed="rId4" cstate="print"/>
          <a:srcRect/>
          <a:stretch>
            <a:fillRect/>
          </a:stretch>
        </p:blipFill>
        <p:spPr bwMode="auto">
          <a:xfrm>
            <a:off x="4860032" y="548680"/>
            <a:ext cx="3924944" cy="5737314"/>
          </a:xfrm>
          <a:prstGeom prst="rect">
            <a:avLst/>
          </a:prstGeom>
          <a:noFill/>
        </p:spPr>
      </p:pic>
      <p:pic>
        <p:nvPicPr>
          <p:cNvPr id="5" name="Picture 3" descr="illusion-017"/>
          <p:cNvPicPr>
            <a:picLocks noChangeAspect="1" noChangeArrowheads="1" noCrop="1"/>
          </p:cNvPicPr>
          <p:nvPr/>
        </p:nvPicPr>
        <p:blipFill>
          <a:blip r:embed="rId5"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pic>
        <p:nvPicPr>
          <p:cNvPr id="6" name="Picture 3" descr="illusion-017"/>
          <p:cNvPicPr>
            <a:picLocks noChangeAspect="1" noChangeArrowheads="1" noCrop="1"/>
          </p:cNvPicPr>
          <p:nvPr/>
        </p:nvPicPr>
        <p:blipFill>
          <a:blip r:embed="rId5" cstate="print">
            <a:duotone>
              <a:schemeClr val="accent5">
                <a:shade val="45000"/>
                <a:satMod val="135000"/>
              </a:schemeClr>
              <a:prstClr val="white"/>
            </a:duotone>
            <a:lum bright="47000"/>
          </a:blip>
          <a:srcRect/>
          <a:stretch>
            <a:fillRect/>
          </a:stretch>
        </p:blipFill>
        <p:spPr bwMode="auto">
          <a:xfrm>
            <a:off x="152400" y="15240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par>
                          <p:cTn id="16" fill="hold">
                            <p:stCondLst>
                              <p:cond delay="5000"/>
                            </p:stCondLst>
                            <p:childTnLst>
                              <p:par>
                                <p:cTn id="17" presetID="9" presetClass="emph" presetSubtype="0" nodeType="afterEffect">
                                  <p:stCondLst>
                                    <p:cond delay="0"/>
                                  </p:stCondLst>
                                  <p:childTnLst>
                                    <p:set>
                                      <p:cBhvr rctx="PPT">
                                        <p:cTn id="18" dur="indefinite"/>
                                        <p:tgtEl>
                                          <p:spTgt spid="6"/>
                                        </p:tgtEl>
                                        <p:attrNameLst>
                                          <p:attrName>style.opacity</p:attrName>
                                        </p:attrNameLst>
                                      </p:cBhvr>
                                      <p:to>
                                        <p:strVal val="0.5"/>
                                      </p:to>
                                    </p:set>
                                    <p:animEffect filter="image" prLst="opacity: 0.5">
                                      <p:cBhvr rctx="IE">
                                        <p:cTn id="19" dur="indefinite"/>
                                        <p:tgtEl>
                                          <p:spTgt spid="6"/>
                                        </p:tgtEl>
                                      </p:cBhvr>
                                    </p:animEffect>
                                  </p:childTnLst>
                                </p:cTn>
                              </p:par>
                            </p:childTnLst>
                          </p:cTn>
                        </p:par>
                        <p:par>
                          <p:cTn id="20" fill="hold">
                            <p:stCondLst>
                              <p:cond delay="5000"/>
                            </p:stCondLst>
                            <p:childTnLst>
                              <p:par>
                                <p:cTn id="21" presetID="6" presetClass="exit" presetSubtype="32" fill="hold" nodeType="afterEffect">
                                  <p:stCondLst>
                                    <p:cond delay="0"/>
                                  </p:stCondLst>
                                  <p:childTnLst>
                                    <p:animEffect transition="out" filter="circle(out)">
                                      <p:cBhvr>
                                        <p:cTn id="22" dur="5000"/>
                                        <p:tgtEl>
                                          <p:spTgt spid="6"/>
                                        </p:tgtEl>
                                      </p:cBhvr>
                                    </p:animEffect>
                                    <p:set>
                                      <p:cBhvr>
                                        <p:cTn id="2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635896" y="2852936"/>
            <a:ext cx="4572000" cy="3046988"/>
          </a:xfrm>
          <a:prstGeom prst="rect">
            <a:avLst/>
          </a:prstGeom>
        </p:spPr>
        <p:txBody>
          <a:bodyPr>
            <a:spAutoFit/>
          </a:bodyPr>
          <a:lstStyle/>
          <a:p>
            <a:r>
              <a:rPr lang="es-ES" sz="3200" i="1" dirty="0" smtClean="0">
                <a:latin typeface="Harlow Solid Italic" pitchFamily="82" charset="0"/>
              </a:rPr>
              <a:t> </a:t>
            </a:r>
          </a:p>
          <a:p>
            <a:r>
              <a:rPr lang="es-ES" sz="3200" i="1" dirty="0" err="1" smtClean="0">
                <a:latin typeface="Harlow Solid Italic" pitchFamily="82" charset="0"/>
              </a:rPr>
              <a:t>Glass</a:t>
            </a:r>
            <a:r>
              <a:rPr lang="es-ES" sz="3200" i="1" dirty="0" smtClean="0">
                <a:latin typeface="Harlow Solid Italic" pitchFamily="82" charset="0"/>
              </a:rPr>
              <a:t> Beach, </a:t>
            </a:r>
            <a:r>
              <a:rPr lang="es-ES" sz="3200" i="1" dirty="0" err="1" smtClean="0">
                <a:latin typeface="Harlow Solid Italic" pitchFamily="82" charset="0"/>
              </a:rPr>
              <a:t>Hawaii</a:t>
            </a:r>
            <a:endParaRPr lang="es-ES" sz="3200" i="1" dirty="0" smtClean="0">
              <a:latin typeface="Harlow Solid Italic" pitchFamily="82" charset="0"/>
            </a:endParaRPr>
          </a:p>
          <a:p>
            <a:endParaRPr lang="es-ES" sz="3200" i="1" dirty="0" smtClean="0">
              <a:latin typeface="Harlow Solid Italic" pitchFamily="82" charset="0"/>
            </a:endParaRPr>
          </a:p>
          <a:p>
            <a:r>
              <a:rPr lang="es-ES" sz="2400" i="1" dirty="0" smtClean="0">
                <a:latin typeface="Harlow Solid Italic" pitchFamily="82" charset="0"/>
              </a:rPr>
              <a:t>Incluso en lugares paradisiacos como </a:t>
            </a:r>
            <a:r>
              <a:rPr lang="es-ES" sz="2400" i="1" dirty="0" err="1" smtClean="0">
                <a:latin typeface="Harlow Solid Italic" pitchFamily="82" charset="0"/>
              </a:rPr>
              <a:t>Hawaii</a:t>
            </a:r>
            <a:r>
              <a:rPr lang="es-ES" sz="2400" i="1" dirty="0" smtClean="0">
                <a:latin typeface="Harlow Solid Italic" pitchFamily="82" charset="0"/>
              </a:rPr>
              <a:t>, existen estas playas. Esta en concreto es una de las más famosas de las islas.</a:t>
            </a:r>
            <a:endParaRPr lang="es-ES" sz="2400" i="1" dirty="0">
              <a:latin typeface="Harlow Solid Italic" pitchFamily="82" charset="0"/>
            </a:endParaRPr>
          </a:p>
        </p:txBody>
      </p:sp>
    </p:spTree>
  </p:cSld>
  <p:clrMapOvr>
    <a:masterClrMapping/>
  </p:clrMapOvr>
  <p:transition spd="slow"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glass_beach_kauai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pic>
        <p:nvPicPr>
          <p:cNvPr id="17410" name="Picture 2" descr="C:\Documents and Settings\Dell\Escritorio\glass_beach_kauai.jpg"/>
          <p:cNvPicPr>
            <a:picLocks noChangeAspect="1" noChangeArrowheads="1"/>
          </p:cNvPicPr>
          <p:nvPr/>
        </p:nvPicPr>
        <p:blipFill>
          <a:blip r:embed="rId3" cstate="print"/>
          <a:srcRect/>
          <a:stretch>
            <a:fillRect/>
          </a:stretch>
        </p:blipFill>
        <p:spPr bwMode="auto">
          <a:xfrm>
            <a:off x="539552" y="404664"/>
            <a:ext cx="4242978" cy="5657304"/>
          </a:xfrm>
          <a:prstGeom prst="rect">
            <a:avLst/>
          </a:prstGeom>
          <a:noFill/>
        </p:spPr>
      </p:pic>
      <p:pic>
        <p:nvPicPr>
          <p:cNvPr id="3" name="Picture 2" descr="C:\Documents and Settings\Dell\Escritorio\pa121223-046.jpg"/>
          <p:cNvPicPr>
            <a:picLocks noChangeAspect="1" noChangeArrowheads="1"/>
          </p:cNvPicPr>
          <p:nvPr/>
        </p:nvPicPr>
        <p:blipFill>
          <a:blip r:embed="rId4" cstate="print"/>
          <a:srcRect/>
          <a:stretch>
            <a:fillRect/>
          </a:stretch>
        </p:blipFill>
        <p:spPr bwMode="auto">
          <a:xfrm>
            <a:off x="5076056" y="404664"/>
            <a:ext cx="3733519" cy="5616624"/>
          </a:xfrm>
          <a:prstGeom prst="rect">
            <a:avLst/>
          </a:prstGeom>
          <a:noFill/>
        </p:spPr>
      </p:pic>
      <p:pic>
        <p:nvPicPr>
          <p:cNvPr id="5" name="Picture 3" descr="illusion-017"/>
          <p:cNvPicPr>
            <a:picLocks noChangeAspect="1" noChangeArrowheads="1" noCrop="1"/>
          </p:cNvPicPr>
          <p:nvPr/>
        </p:nvPicPr>
        <p:blipFill>
          <a:blip r:embed="rId5"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kauai_glass_beach.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pic>
        <p:nvPicPr>
          <p:cNvPr id="3074" name="Picture 2" descr="C:\Documents and Settings\Dell\Escritorio\playa_de_cristal.jpg"/>
          <p:cNvPicPr>
            <a:picLocks noChangeAspect="1" noChangeArrowheads="1"/>
          </p:cNvPicPr>
          <p:nvPr/>
        </p:nvPicPr>
        <p:blipFill>
          <a:blip r:embed="rId3" cstate="print"/>
          <a:srcRect/>
          <a:stretch>
            <a:fillRect/>
          </a:stretch>
        </p:blipFill>
        <p:spPr bwMode="auto">
          <a:xfrm>
            <a:off x="323528" y="260648"/>
            <a:ext cx="4241800" cy="6350000"/>
          </a:xfrm>
          <a:prstGeom prst="rect">
            <a:avLst/>
          </a:prstGeom>
          <a:noFill/>
        </p:spPr>
      </p:pic>
      <p:pic>
        <p:nvPicPr>
          <p:cNvPr id="3" name="Picture 2" descr="C:\Documents and Settings\Dell\Escritorio\playa_de_laxe.jpg"/>
          <p:cNvPicPr>
            <a:picLocks noChangeAspect="1" noChangeArrowheads="1"/>
          </p:cNvPicPr>
          <p:nvPr/>
        </p:nvPicPr>
        <p:blipFill>
          <a:blip r:embed="rId4" cstate="print"/>
          <a:srcRect/>
          <a:stretch>
            <a:fillRect/>
          </a:stretch>
        </p:blipFill>
        <p:spPr bwMode="auto">
          <a:xfrm>
            <a:off x="4499992" y="260648"/>
            <a:ext cx="4229100" cy="63500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pa121223-050.jpg"/>
          <p:cNvPicPr>
            <a:picLocks noChangeAspect="1" noChangeArrowheads="1"/>
          </p:cNvPicPr>
          <p:nvPr/>
        </p:nvPicPr>
        <p:blipFill>
          <a:blip r:embed="rId2" cstate="print"/>
          <a:srcRect/>
          <a:stretch>
            <a:fillRect/>
          </a:stretch>
        </p:blipFill>
        <p:spPr bwMode="auto">
          <a:xfrm>
            <a:off x="0" y="0"/>
            <a:ext cx="935596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playas_de_crista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39755316.jpg"/>
          <p:cNvPicPr>
            <a:picLocks noChangeAspect="1" noChangeArrowheads="1"/>
          </p:cNvPicPr>
          <p:nvPr/>
        </p:nvPicPr>
        <p:blipFill>
          <a:blip r:embed="rId2" cstate="print"/>
          <a:srcRect/>
          <a:stretch>
            <a:fillRect/>
          </a:stretch>
        </p:blipFill>
        <p:spPr bwMode="auto">
          <a:xfrm>
            <a:off x="0" y="0"/>
            <a:ext cx="97536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52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555776" y="2492896"/>
            <a:ext cx="6102424" cy="3847207"/>
          </a:xfrm>
          <a:prstGeom prst="rect">
            <a:avLst/>
          </a:prstGeom>
        </p:spPr>
        <p:txBody>
          <a:bodyPr wrap="square">
            <a:spAutoFit/>
          </a:bodyPr>
          <a:lstStyle/>
          <a:p>
            <a:r>
              <a:rPr lang="es-ES" sz="3200" b="1" dirty="0" smtClean="0">
                <a:latin typeface="Harlow Solid Italic" pitchFamily="82" charset="0"/>
              </a:rPr>
              <a:t>Playa de Laxe (Galicia)</a:t>
            </a:r>
          </a:p>
          <a:p>
            <a:endParaRPr lang="es-ES" sz="3200" b="1" dirty="0" smtClean="0">
              <a:latin typeface="Harlow Solid Italic" pitchFamily="82" charset="0"/>
            </a:endParaRPr>
          </a:p>
          <a:p>
            <a:r>
              <a:rPr lang="es-ES" dirty="0" smtClean="0">
                <a:latin typeface="Harlow Solid Italic" pitchFamily="82" charset="0"/>
              </a:rPr>
              <a:t>Laxe ha sigo galardonado en el año 2008 como municipio turístico gallego, resulta uno de los pueblos más emblemáticos de “A Costa da </a:t>
            </a:r>
            <a:r>
              <a:rPr lang="es-ES" dirty="0" err="1" smtClean="0">
                <a:latin typeface="Harlow Solid Italic" pitchFamily="82" charset="0"/>
              </a:rPr>
              <a:t>Morte</a:t>
            </a:r>
            <a:r>
              <a:rPr lang="es-ES" dirty="0" smtClean="0">
                <a:latin typeface="Harlow Solid Italic" pitchFamily="82" charset="0"/>
              </a:rPr>
              <a:t>” siendo una villa típica marinera. El mismo pueblo posee uno de los arenales más bellos y extensos de este litoral, playa que ha conseguido en el año 2009 la </a:t>
            </a:r>
            <a:r>
              <a:rPr lang="es-ES" i="1" dirty="0" smtClean="0">
                <a:latin typeface="Harlow Solid Italic" pitchFamily="82" charset="0"/>
              </a:rPr>
              <a:t>Q de calidad y posee la bandera azul</a:t>
            </a:r>
            <a:r>
              <a:rPr lang="es-ES" dirty="0" smtClean="0">
                <a:latin typeface="Harlow Solid Italic" pitchFamily="82" charset="0"/>
              </a:rPr>
              <a:t>. Lo característico de esta zona, como su propio nombre indica es la Costa, con sus abundantes y salvajes playas, sus parajes naturales con multitud de rutas de senderismo, sus faros, los diferentes yacimientos megalíticos, así como las diferentes rutas de cruceiros o pazos.</a:t>
            </a:r>
            <a:endParaRPr lang="es-ES" dirty="0">
              <a:latin typeface="Harlow Solid Italic" pitchFamily="82" charset="0"/>
            </a:endParaRPr>
          </a:p>
        </p:txBody>
      </p:sp>
    </p:spTree>
  </p:cSld>
  <p:clrMapOvr>
    <a:masterClrMapping/>
  </p:clrMapOvr>
  <p:transition spd="slow" advTm="37000">
    <p:blinds dir="vert"/>
    <p:sndAc>
      <p:stSnd>
        <p:snd r:embed="rId2" name="Clayderman-Moon-riv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laya-cristal-californi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1395279_650865058292006_519576310_n-nggid041384-ngg0dyn-500x0x70-00f0w010c011r110f110r010t0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pa130616-089.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pa130616-092.jpg"/>
          <p:cNvPicPr>
            <a:picLocks noChangeAspect="1" noChangeArrowheads="1"/>
          </p:cNvPicPr>
          <p:nvPr/>
        </p:nvPicPr>
        <p:blipFill>
          <a:blip r:embed="rId2" cstate="print"/>
          <a:srcRect/>
          <a:stretch>
            <a:fillRect/>
          </a:stretch>
        </p:blipFill>
        <p:spPr bwMode="auto">
          <a:xfrm>
            <a:off x="0" y="0"/>
            <a:ext cx="9315847"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x-130616-alejandraviejo-012.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pa130616-08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x-130616-finarivera-032.jpg"/>
          <p:cNvPicPr>
            <a:picLocks noChangeAspect="1" noChangeArrowheads="1"/>
          </p:cNvPicPr>
          <p:nvPr/>
        </p:nvPicPr>
        <p:blipFill>
          <a:blip r:embed="rId2" cstate="print"/>
          <a:srcRect/>
          <a:stretch>
            <a:fillRect/>
          </a:stretch>
        </p:blipFill>
        <p:spPr bwMode="auto">
          <a:xfrm>
            <a:off x="0" y="0"/>
            <a:ext cx="9173618"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79DC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7" name="Picture 2" descr="C:\Documents and Settings\Dell\Escritorio\x-130616-alejandraviejo-012.jpg"/>
          <p:cNvPicPr>
            <a:picLocks noChangeAspect="1" noChangeArrowheads="1"/>
          </p:cNvPicPr>
          <p:nvPr/>
        </p:nvPicPr>
        <p:blipFill>
          <a:blip r:embed="rId2" cstate="print"/>
          <a:srcRect/>
          <a:stretch>
            <a:fillRect/>
          </a:stretch>
        </p:blipFill>
        <p:spPr bwMode="auto">
          <a:xfrm>
            <a:off x="683569" y="692696"/>
            <a:ext cx="7776864" cy="5472608"/>
          </a:xfrm>
          <a:prstGeom prst="rect">
            <a:avLst/>
          </a:prstGeom>
          <a:noFill/>
        </p:spPr>
      </p:pic>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fltVal val="0"/>
                                          </p:val>
                                        </p:tav>
                                        <p:tav tm="100000">
                                          <p:val>
                                            <p:strVal val="#ppt_w"/>
                                          </p:val>
                                        </p:tav>
                                      </p:tavLst>
                                    </p:anim>
                                    <p:anim calcmode="lin" valueType="num">
                                      <p:cBhvr>
                                        <p:cTn id="20" dur="5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424347_650865094958669_699187270_n.jpg"/>
          <p:cNvPicPr>
            <a:picLocks noChangeAspect="1" noChangeArrowheads="1"/>
          </p:cNvPicPr>
          <p:nvPr/>
        </p:nvPicPr>
        <p:blipFill>
          <a:blip r:embed="rId2" cstate="print"/>
          <a:srcRect/>
          <a:stretch>
            <a:fillRect/>
          </a:stretch>
        </p:blipFill>
        <p:spPr bwMode="auto">
          <a:xfrm>
            <a:off x="-1" y="-1"/>
            <a:ext cx="9144001" cy="685800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07.jpg"/>
          <p:cNvPicPr>
            <a:picLocks noChangeAspect="1" noChangeArrowheads="1"/>
          </p:cNvPicPr>
          <p:nvPr/>
        </p:nvPicPr>
        <p:blipFill>
          <a:blip r:embed="rId2" cstate="print"/>
          <a:srcRect/>
          <a:stretch>
            <a:fillRect/>
          </a:stretch>
        </p:blipFill>
        <p:spPr bwMode="auto">
          <a:xfrm>
            <a:off x="0" y="0"/>
            <a:ext cx="9379418"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1395279_650865058292006_519576310_n-nggid041384-ngg0dyn-500x0x70-00f0w010c011r110f110r010t0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3" name="Picture 3" descr="illusion-013"/>
          <p:cNvPicPr>
            <a:picLocks noChangeAspect="1" noChangeArrowheads="1"/>
          </p:cNvPicPr>
          <p:nvPr/>
        </p:nvPicPr>
        <p:blipFill>
          <a:blip r:embed="rId3" cstate="print">
            <a:duotone>
              <a:schemeClr val="accent5">
                <a:shade val="45000"/>
                <a:satMod val="135000"/>
              </a:schemeClr>
              <a:prstClr val="white"/>
            </a:duotone>
            <a:lum bright="55000" contrast="-53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6" presetClass="exit" presetSubtype="32" fill="hold" nodeType="withEffect">
                                  <p:stCondLst>
                                    <p:cond delay="0"/>
                                  </p:stCondLst>
                                  <p:childTnLst>
                                    <p:animEffect transition="out" filter="circle(out)">
                                      <p:cBhvr>
                                        <p:cTn id="14" dur="5000"/>
                                        <p:tgtEl>
                                          <p:spTgt spid="13"/>
                                        </p:tgtEl>
                                      </p:cBhvr>
                                    </p:animEffect>
                                    <p:set>
                                      <p:cBhvr>
                                        <p:cTn id="15"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PLAYAS DE CRIST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PLAYAS DE CRISTAL</Template>
  <TotalTime>1</TotalTime>
  <Words>201</Words>
  <Application>Microsoft Office PowerPoint</Application>
  <PresentationFormat>Presentación en pantalla (4:3)</PresentationFormat>
  <Paragraphs>27</Paragraphs>
  <Slides>35</Slides>
  <Notes>1</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LAS PLAYAS DE CRISTAL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2015-02-26T09:53:43Z</dcterms:created>
  <dcterms:modified xsi:type="dcterms:W3CDTF">2015-02-26T09:55:41Z</dcterms:modified>
</cp:coreProperties>
</file>