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63" r:id="rId3"/>
    <p:sldId id="265" r:id="rId4"/>
    <p:sldId id="287"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9" r:id="rId18"/>
    <p:sldId id="280" r:id="rId19"/>
    <p:sldId id="281" r:id="rId20"/>
    <p:sldId id="278" r:id="rId21"/>
    <p:sldId id="283" r:id="rId22"/>
    <p:sldId id="285" r:id="rId23"/>
    <p:sldId id="286" r:id="rId24"/>
    <p:sldId id="284" r:id="rId25"/>
    <p:sldId id="264" r:id="rId26"/>
    <p:sldId id="288" r:id="rId27"/>
  </p:sldIdLst>
  <p:sldSz cx="106219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zVQzCfHyCCQ1sx+01krdQ" hashData="qLJb3T/VB1m7aoYqJHNiOoYg5p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6" y="-72"/>
      </p:cViewPr>
      <p:guideLst>
        <p:guide orient="horz" pos="2160"/>
        <p:guide pos="334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73BD7B-5C42-4FFC-AFC1-54A055550231}" type="datetimeFigureOut">
              <a:rPr lang="es-ES" smtClean="0"/>
              <a:pPr/>
              <a:t>12/09/2017</a:t>
            </a:fld>
            <a:endParaRPr lang="es-ES"/>
          </a:p>
        </p:txBody>
      </p:sp>
      <p:sp>
        <p:nvSpPr>
          <p:cNvPr id="4" name="3 Marcador de imagen de diapositiva"/>
          <p:cNvSpPr>
            <a:spLocks noGrp="1" noRot="1" noChangeAspect="1"/>
          </p:cNvSpPr>
          <p:nvPr>
            <p:ph type="sldImg" idx="2"/>
          </p:nvPr>
        </p:nvSpPr>
        <p:spPr>
          <a:xfrm>
            <a:off x="774700" y="685800"/>
            <a:ext cx="53086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403531-4110-4EB9-BFEB-B99D84DDE7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6"/>
            <a:ext cx="902866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2" y="4406901"/>
            <a:ext cx="902866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099" y="273050"/>
            <a:ext cx="349455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79" y="4800600"/>
            <a:ext cx="637317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79" y="612775"/>
            <a:ext cx="637317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3" y="274639"/>
            <a:ext cx="238994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098" y="274639"/>
            <a:ext cx="699279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12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45000">
              <a:srgbClr val="FF7A00"/>
            </a:gs>
            <a:gs pos="70000">
              <a:srgbClr val="FF0300"/>
            </a:gs>
            <a:gs pos="100000">
              <a:srgbClr val="4D0808"/>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098" y="274638"/>
            <a:ext cx="955976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8" y="1600201"/>
            <a:ext cx="955976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098" y="6356351"/>
            <a:ext cx="247845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12/09/2017</a:t>
            </a:fld>
            <a:endParaRPr lang="es-ES"/>
          </a:p>
        </p:txBody>
      </p:sp>
      <p:sp>
        <p:nvSpPr>
          <p:cNvPr id="5" name="4 Marcador de pie de página"/>
          <p:cNvSpPr>
            <a:spLocks noGrp="1"/>
          </p:cNvSpPr>
          <p:nvPr>
            <p:ph type="ftr" sz="quarter" idx="3"/>
          </p:nvPr>
        </p:nvSpPr>
        <p:spPr>
          <a:xfrm>
            <a:off x="3629171" y="6356351"/>
            <a:ext cx="33636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7" y="6356351"/>
            <a:ext cx="247845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4.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hyperlink" Target="https://vk.com/mispps" TargetMode="External"/><Relationship Id="rId3" Type="http://schemas.openxmlformats.org/officeDocument/2006/relationships/image" Target="../media/image26.png"/><Relationship Id="rId7" Type="http://schemas.openxmlformats.org/officeDocument/2006/relationships/hyperlink" Target="https://www.facebook.com/mispps" TargetMode="External"/><Relationship Id="rId12" Type="http://schemas.openxmlformats.org/officeDocument/2006/relationships/image" Target="../media/image3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8.png"/><Relationship Id="rId11" Type="http://schemas.openxmlformats.org/officeDocument/2006/relationships/hyperlink" Target="https://plus.google.com/+Mispps/" TargetMode="External"/><Relationship Id="rId5" Type="http://schemas.openxmlformats.org/officeDocument/2006/relationships/image" Target="../media/image27.png"/><Relationship Id="rId10" Type="http://schemas.openxmlformats.org/officeDocument/2006/relationships/image" Target="../media/image3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resort playa alemania invierno"/>
          <p:cNvPicPr>
            <a:picLocks noChangeAspect="1" noChangeArrowheads="1"/>
          </p:cNvPicPr>
          <p:nvPr/>
        </p:nvPicPr>
        <p:blipFill>
          <a:blip r:embed="rId3"/>
          <a:srcRect/>
          <a:stretch>
            <a:fillRect/>
          </a:stretch>
        </p:blipFill>
        <p:spPr bwMode="auto">
          <a:xfrm>
            <a:off x="-1" y="1"/>
            <a:ext cx="10621963"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8573" y="3388575"/>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152536" y="3388575"/>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0621963" cy="74688"/>
          </a:xfrm>
          <a:prstGeom prst="rect">
            <a:avLst/>
          </a:prstGeom>
          <a:noFill/>
          <a:ln w="9525">
            <a:noFill/>
            <a:miter lim="800000"/>
            <a:headEnd/>
            <a:tailEnd/>
          </a:ln>
        </p:spPr>
      </p:pic>
      <p:sp>
        <p:nvSpPr>
          <p:cNvPr id="155665" name="Rectangle 17"/>
          <p:cNvSpPr>
            <a:spLocks noChangeArrowheads="1"/>
          </p:cNvSpPr>
          <p:nvPr/>
        </p:nvSpPr>
        <p:spPr bwMode="auto">
          <a:xfrm>
            <a:off x="414890"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14890" y="5715019"/>
            <a:ext cx="812090" cy="766986"/>
          </a:xfrm>
          <a:prstGeom prst="rect">
            <a:avLst/>
          </a:prstGeom>
          <a:noFill/>
          <a:ln w="38100">
            <a:solidFill>
              <a:srgbClr val="1CDEF8"/>
            </a:solidFill>
            <a:miter lim="800000"/>
            <a:headEnd/>
            <a:tailEnd/>
          </a:ln>
        </p:spPr>
      </p:pic>
      <p:sp>
        <p:nvSpPr>
          <p:cNvPr id="19" name="18 Rectángulo"/>
          <p:cNvSpPr/>
          <p:nvPr/>
        </p:nvSpPr>
        <p:spPr>
          <a:xfrm>
            <a:off x="2300443" y="4572016"/>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96271" y="1643050"/>
            <a:ext cx="5857916" cy="342902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PLAYA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TROPICAL</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73044" y="5611366"/>
            <a:ext cx="2333529" cy="934064"/>
          </a:xfrm>
          <a:prstGeom prst="rect">
            <a:avLst/>
          </a:prstGeom>
          <a:noFill/>
        </p:spPr>
      </p:pic>
    </p:spTree>
  </p:cSld>
  <p:clrMapOvr>
    <a:masterClrMapping/>
  </p:clrMapOvr>
  <p:transition spd="slow" advTm="12000">
    <p:dissolve/>
    <p:sndAc>
      <p:stSnd loop="1">
        <p:snd r:embed="rId2" name="luis fonsi ft daddy yankee - despaci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ort playa alemania invierno"/>
          <p:cNvPicPr>
            <a:picLocks noChangeAspect="1" noChangeArrowheads="1"/>
          </p:cNvPicPr>
          <p:nvPr/>
        </p:nvPicPr>
        <p:blipFill>
          <a:blip r:embed="rId2"/>
          <a:srcRect/>
          <a:stretch>
            <a:fillRect/>
          </a:stretch>
        </p:blipFill>
        <p:spPr bwMode="auto">
          <a:xfrm>
            <a:off x="-1" y="-214338"/>
            <a:ext cx="10621964" cy="7085352"/>
          </a:xfrm>
          <a:prstGeom prst="rect">
            <a:avLst/>
          </a:prstGeom>
          <a:noFill/>
        </p:spPr>
      </p:pic>
      <p:sp>
        <p:nvSpPr>
          <p:cNvPr id="2" name="1 Rectángulo"/>
          <p:cNvSpPr/>
          <p:nvPr/>
        </p:nvSpPr>
        <p:spPr>
          <a:xfrm>
            <a:off x="310321" y="0"/>
            <a:ext cx="3851054" cy="369332"/>
          </a:xfrm>
          <a:prstGeom prst="rect">
            <a:avLst/>
          </a:prstGeom>
        </p:spPr>
        <p:txBody>
          <a:bodyPr wrap="none">
            <a:spAutoFit/>
          </a:bodyPr>
          <a:lstStyle/>
          <a:p>
            <a:r>
              <a:rPr lang="es-ES" b="1" dirty="0" smtClean="0"/>
              <a:t>¿Playa Tropical En El Invierno Alemán?</a:t>
            </a:r>
            <a:endParaRPr lang="es-ES" b="1" dirty="0"/>
          </a:p>
        </p:txBody>
      </p:sp>
    </p:spTree>
  </p:cSld>
  <p:clrMapOvr>
    <a:masterClrMapping/>
  </p:clrMapOvr>
  <p:transition spd="slow" advTm="10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Forma libre"/>
          <p:cNvSpPr/>
          <p:nvPr/>
        </p:nvSpPr>
        <p:spPr>
          <a:xfrm rot="2143677" flipV="1">
            <a:off x="485887" y="-590363"/>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3" name="2 Forma libre"/>
          <p:cNvSpPr/>
          <p:nvPr/>
        </p:nvSpPr>
        <p:spPr>
          <a:xfrm rot="2143677" flipV="1">
            <a:off x="7679497" y="3163184"/>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4" name="3 Forma libre"/>
          <p:cNvSpPr/>
          <p:nvPr/>
        </p:nvSpPr>
        <p:spPr>
          <a:xfrm rot="19456323" flipH="1" flipV="1">
            <a:off x="7679497" y="-565460"/>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
        <p:nvSpPr>
          <p:cNvPr id="5" name="4 Forma libre"/>
          <p:cNvSpPr/>
          <p:nvPr/>
        </p:nvSpPr>
        <p:spPr>
          <a:xfrm rot="19456323">
            <a:off x="513787" y="3185476"/>
            <a:ext cx="2415685" cy="4285813"/>
          </a:xfrm>
          <a:custGeom>
            <a:avLst/>
            <a:gdLst/>
            <a:ahLst/>
            <a:cxnLst/>
            <a:rect l="l" t="t" r="r" b="b"/>
            <a:pathLst>
              <a:path w="2079561" h="3214360">
                <a:moveTo>
                  <a:pt x="3657" y="1600877"/>
                </a:moveTo>
                <a:cubicBezTo>
                  <a:pt x="11471" y="1607718"/>
                  <a:pt x="142900" y="1527751"/>
                  <a:pt x="219511" y="1476916"/>
                </a:cubicBezTo>
                <a:cubicBezTo>
                  <a:pt x="307066" y="1418818"/>
                  <a:pt x="427353" y="1336991"/>
                  <a:pt x="533728" y="1243708"/>
                </a:cubicBezTo>
                <a:cubicBezTo>
                  <a:pt x="640104" y="1150425"/>
                  <a:pt x="774493" y="1009489"/>
                  <a:pt x="857765" y="917216"/>
                </a:cubicBezTo>
                <a:cubicBezTo>
                  <a:pt x="941036" y="824944"/>
                  <a:pt x="1020230" y="692862"/>
                  <a:pt x="1033358" y="690072"/>
                </a:cubicBezTo>
                <a:cubicBezTo>
                  <a:pt x="1046485" y="687282"/>
                  <a:pt x="1136194" y="824126"/>
                  <a:pt x="1194075" y="892668"/>
                </a:cubicBezTo>
                <a:cubicBezTo>
                  <a:pt x="1251956" y="961211"/>
                  <a:pt x="1295950" y="1020728"/>
                  <a:pt x="1380641" y="1101328"/>
                </a:cubicBezTo>
                <a:cubicBezTo>
                  <a:pt x="1465333" y="1181928"/>
                  <a:pt x="1593392" y="1296486"/>
                  <a:pt x="1702223" y="1376268"/>
                </a:cubicBezTo>
                <a:cubicBezTo>
                  <a:pt x="1811053" y="1456050"/>
                  <a:pt x="1975766" y="1549249"/>
                  <a:pt x="2033624" y="1580018"/>
                </a:cubicBezTo>
                <a:cubicBezTo>
                  <a:pt x="2091482" y="1610788"/>
                  <a:pt x="2092331" y="1595253"/>
                  <a:pt x="2049372" y="1560885"/>
                </a:cubicBezTo>
                <a:cubicBezTo>
                  <a:pt x="2006412" y="1526518"/>
                  <a:pt x="1870548" y="1457770"/>
                  <a:pt x="1775867" y="1373813"/>
                </a:cubicBezTo>
                <a:cubicBezTo>
                  <a:pt x="1681187" y="1289856"/>
                  <a:pt x="1563935" y="1167199"/>
                  <a:pt x="1481289" y="1057141"/>
                </a:cubicBezTo>
                <a:cubicBezTo>
                  <a:pt x="1398643" y="947083"/>
                  <a:pt x="1334409" y="817796"/>
                  <a:pt x="1279994" y="713466"/>
                </a:cubicBezTo>
                <a:cubicBezTo>
                  <a:pt x="1225579" y="609136"/>
                  <a:pt x="1187938" y="517490"/>
                  <a:pt x="1154798" y="431162"/>
                </a:cubicBezTo>
                <a:cubicBezTo>
                  <a:pt x="1121658" y="344834"/>
                  <a:pt x="1098746" y="267098"/>
                  <a:pt x="1081153" y="195499"/>
                </a:cubicBezTo>
                <a:cubicBezTo>
                  <a:pt x="1063560" y="123900"/>
                  <a:pt x="1059469" y="13433"/>
                  <a:pt x="1049241" y="1568"/>
                </a:cubicBezTo>
                <a:cubicBezTo>
                  <a:pt x="1039012" y="-10297"/>
                  <a:pt x="1043104" y="46573"/>
                  <a:pt x="1019783" y="124309"/>
                </a:cubicBezTo>
                <a:cubicBezTo>
                  <a:pt x="996462" y="202045"/>
                  <a:pt x="958821" y="344834"/>
                  <a:pt x="909316" y="467984"/>
                </a:cubicBezTo>
                <a:cubicBezTo>
                  <a:pt x="859810" y="591134"/>
                  <a:pt x="802122" y="733923"/>
                  <a:pt x="722749" y="863210"/>
                </a:cubicBezTo>
                <a:cubicBezTo>
                  <a:pt x="643377" y="992498"/>
                  <a:pt x="551730" y="1122194"/>
                  <a:pt x="433081" y="1243708"/>
                </a:cubicBezTo>
                <a:cubicBezTo>
                  <a:pt x="314431" y="1365221"/>
                  <a:pt x="43992" y="1553424"/>
                  <a:pt x="8396" y="1592292"/>
                </a:cubicBezTo>
                <a:close/>
                <a:moveTo>
                  <a:pt x="1045584" y="3212792"/>
                </a:moveTo>
                <a:cubicBezTo>
                  <a:pt x="1055812" y="3200927"/>
                  <a:pt x="1059903" y="3090460"/>
                  <a:pt x="1077496" y="3018861"/>
                </a:cubicBezTo>
                <a:cubicBezTo>
                  <a:pt x="1095089" y="2947262"/>
                  <a:pt x="1118001" y="2869526"/>
                  <a:pt x="1151141" y="2783198"/>
                </a:cubicBezTo>
                <a:cubicBezTo>
                  <a:pt x="1184281" y="2696870"/>
                  <a:pt x="1221922" y="2605224"/>
                  <a:pt x="1276337" y="2500894"/>
                </a:cubicBezTo>
                <a:cubicBezTo>
                  <a:pt x="1330752" y="2396564"/>
                  <a:pt x="1394986" y="2267277"/>
                  <a:pt x="1477632" y="2157219"/>
                </a:cubicBezTo>
                <a:cubicBezTo>
                  <a:pt x="1560278" y="2047161"/>
                  <a:pt x="1677530" y="1924504"/>
                  <a:pt x="1772210" y="1840547"/>
                </a:cubicBezTo>
                <a:cubicBezTo>
                  <a:pt x="1866891" y="1756590"/>
                  <a:pt x="2002755" y="1687842"/>
                  <a:pt x="2045715" y="1653475"/>
                </a:cubicBezTo>
                <a:cubicBezTo>
                  <a:pt x="2088674" y="1619107"/>
                  <a:pt x="2087825" y="1603572"/>
                  <a:pt x="2029967" y="1634342"/>
                </a:cubicBezTo>
                <a:cubicBezTo>
                  <a:pt x="1972109" y="1665111"/>
                  <a:pt x="1807396" y="1758310"/>
                  <a:pt x="1698566" y="1838092"/>
                </a:cubicBezTo>
                <a:cubicBezTo>
                  <a:pt x="1589735" y="1917874"/>
                  <a:pt x="1461676" y="2032432"/>
                  <a:pt x="1376984" y="2113032"/>
                </a:cubicBezTo>
                <a:cubicBezTo>
                  <a:pt x="1292293" y="2193632"/>
                  <a:pt x="1248299" y="2253149"/>
                  <a:pt x="1190418" y="2321692"/>
                </a:cubicBezTo>
                <a:cubicBezTo>
                  <a:pt x="1132537" y="2390234"/>
                  <a:pt x="1042828" y="2527078"/>
                  <a:pt x="1029701" y="2524288"/>
                </a:cubicBezTo>
                <a:cubicBezTo>
                  <a:pt x="1016573" y="2521498"/>
                  <a:pt x="937379" y="2389416"/>
                  <a:pt x="854108" y="2297143"/>
                </a:cubicBezTo>
                <a:cubicBezTo>
                  <a:pt x="770836" y="2204871"/>
                  <a:pt x="636447" y="2063935"/>
                  <a:pt x="530071" y="1970652"/>
                </a:cubicBezTo>
                <a:cubicBezTo>
                  <a:pt x="423696" y="1877369"/>
                  <a:pt x="303409" y="1795542"/>
                  <a:pt x="215854" y="1737444"/>
                </a:cubicBezTo>
                <a:cubicBezTo>
                  <a:pt x="139243" y="1686609"/>
                  <a:pt x="7814" y="1606641"/>
                  <a:pt x="0" y="1613483"/>
                </a:cubicBezTo>
                <a:lnTo>
                  <a:pt x="4739" y="1622068"/>
                </a:lnTo>
                <a:cubicBezTo>
                  <a:pt x="40335" y="1660936"/>
                  <a:pt x="310774" y="1849139"/>
                  <a:pt x="429424" y="1970652"/>
                </a:cubicBezTo>
                <a:cubicBezTo>
                  <a:pt x="548073" y="2092166"/>
                  <a:pt x="639720" y="2221862"/>
                  <a:pt x="719092" y="2351150"/>
                </a:cubicBezTo>
                <a:cubicBezTo>
                  <a:pt x="798465" y="2480437"/>
                  <a:pt x="856153" y="2623226"/>
                  <a:pt x="905659" y="2746376"/>
                </a:cubicBezTo>
                <a:cubicBezTo>
                  <a:pt x="955164" y="2869526"/>
                  <a:pt x="992805" y="3012315"/>
                  <a:pt x="1016126" y="3090051"/>
                </a:cubicBezTo>
                <a:cubicBezTo>
                  <a:pt x="1039447" y="3167787"/>
                  <a:pt x="1035355" y="3224657"/>
                  <a:pt x="1045584" y="3212792"/>
                </a:cubicBezTo>
                <a:close/>
              </a:path>
            </a:pathLst>
          </a:custGeom>
          <a:solidFill>
            <a:srgbClr val="FFFF00"/>
          </a:solidFill>
          <a:ln w="25400" cap="flat" cmpd="sng" algn="ctr">
            <a:noFill/>
            <a:prstDash val="solid"/>
          </a:ln>
          <a:effectLst/>
          <a:scene3d>
            <a:camera prst="orthographicFront"/>
            <a:lightRig rig="contrasting" dir="t">
              <a:rot lat="0" lon="0" rev="2400000"/>
            </a:lightRig>
          </a:scene3d>
          <a:sp3d prstMaterial="flat">
            <a:bevelT/>
          </a:sp3d>
        </p:spPr>
        <p:txBody>
          <a:bodyPr lIns="111868" tIns="55934" rIns="111868" bIns="55934" rtlCol="0" anchor="ctr"/>
          <a:lstStyle/>
          <a:p>
            <a:pPr algn="ctr" defTabSz="1118677">
              <a:defRPr/>
            </a:pPr>
            <a:endParaRPr lang="es-ES_tradnl" sz="2200" kern="0" dirty="0">
              <a:solidFill>
                <a:prstClr val="white"/>
              </a:solidFill>
              <a:latin typeface="Calibri"/>
              <a:ea typeface="+mj-ea"/>
              <a:cs typeface="+mj-cs"/>
            </a:endParaRPr>
          </a:p>
        </p:txBody>
      </p:sp>
    </p:spTree>
    <p:extLst>
      <p:ext uri="{BB962C8B-B14F-4D97-AF65-F5344CB8AC3E}">
        <p14:creationId xmlns="" xmlns:p14="http://schemas.microsoft.com/office/powerpoint/2010/main" val="1193539291"/>
      </p:ext>
    </p:extLst>
  </p:cSld>
  <p:clrMapOvr>
    <a:masterClrMapping/>
  </p:clrMapOvr>
  <p:transition spd="slow" advClick="0" advTm="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0" fill="hold"/>
                                        <p:tgtEl>
                                          <p:spTgt spid="2"/>
                                        </p:tgtEl>
                                        <p:attrNameLst>
                                          <p:attrName>ppt_x</p:attrName>
                                        </p:attrNameLst>
                                      </p:cBhvr>
                                      <p:tavLst>
                                        <p:tav tm="0">
                                          <p:val>
                                            <p:strVal val="1+#ppt_w/2"/>
                                          </p:val>
                                        </p:tav>
                                        <p:tav tm="100000">
                                          <p:val>
                                            <p:strVal val="#ppt_x"/>
                                          </p:val>
                                        </p:tav>
                                      </p:tavLst>
                                    </p:anim>
                                    <p:anim calcmode="lin" valueType="num">
                                      <p:cBhvr additive="base">
                                        <p:cTn id="8" dur="2500" fill="hold"/>
                                        <p:tgtEl>
                                          <p:spTgt spid="2"/>
                                        </p:tgtEl>
                                        <p:attrNameLst>
                                          <p:attrName>ppt_y</p:attrName>
                                        </p:attrNameLst>
                                      </p:cBhvr>
                                      <p:tavLst>
                                        <p:tav tm="0">
                                          <p:val>
                                            <p:strVal val="1+#ppt_h/2"/>
                                          </p:val>
                                        </p:tav>
                                        <p:tav tm="100000">
                                          <p:val>
                                            <p:strVal val="#ppt_y"/>
                                          </p:val>
                                        </p:tav>
                                      </p:tavLst>
                                    </p:anim>
                                  </p:childTnLst>
                                </p:cTn>
                              </p:par>
                              <p:par>
                                <p:cTn id="9" presetID="8" presetClass="emph" presetSubtype="0" fill="hold" grpId="1" nodeType="withEffect">
                                  <p:stCondLst>
                                    <p:cond delay="0"/>
                                  </p:stCondLst>
                                  <p:childTnLst>
                                    <p:animRot by="-21600000">
                                      <p:cBhvr>
                                        <p:cTn id="10" dur="2500" fill="hold"/>
                                        <p:tgtEl>
                                          <p:spTgt spid="2"/>
                                        </p:tgtEl>
                                        <p:attrNameLst>
                                          <p:attrName>r</p:attrName>
                                        </p:attrNameLst>
                                      </p:cBhvr>
                                    </p:animRot>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500" fill="hold"/>
                                        <p:tgtEl>
                                          <p:spTgt spid="4"/>
                                        </p:tgtEl>
                                        <p:attrNameLst>
                                          <p:attrName>ppt_x</p:attrName>
                                        </p:attrNameLst>
                                      </p:cBhvr>
                                      <p:tavLst>
                                        <p:tav tm="0">
                                          <p:val>
                                            <p:strVal val="0-#ppt_w/2"/>
                                          </p:val>
                                        </p:tav>
                                        <p:tav tm="100000">
                                          <p:val>
                                            <p:strVal val="#ppt_x"/>
                                          </p:val>
                                        </p:tav>
                                      </p:tavLst>
                                    </p:anim>
                                    <p:anim calcmode="lin" valueType="num">
                                      <p:cBhvr additive="base">
                                        <p:cTn id="14" dur="2500" fill="hold"/>
                                        <p:tgtEl>
                                          <p:spTgt spid="4"/>
                                        </p:tgtEl>
                                        <p:attrNameLst>
                                          <p:attrName>ppt_y</p:attrName>
                                        </p:attrNameLst>
                                      </p:cBhvr>
                                      <p:tavLst>
                                        <p:tav tm="0">
                                          <p:val>
                                            <p:strVal val="1+#ppt_h/2"/>
                                          </p:val>
                                        </p:tav>
                                        <p:tav tm="100000">
                                          <p:val>
                                            <p:strVal val="#ppt_y"/>
                                          </p:val>
                                        </p:tav>
                                      </p:tavLst>
                                    </p:anim>
                                  </p:childTnLst>
                                </p:cTn>
                              </p:par>
                              <p:par>
                                <p:cTn id="15" presetID="8" presetClass="emph" presetSubtype="0" fill="hold" grpId="1" nodeType="withEffect">
                                  <p:stCondLst>
                                    <p:cond delay="0"/>
                                  </p:stCondLst>
                                  <p:childTnLst>
                                    <p:animRot by="21600000">
                                      <p:cBhvr>
                                        <p:cTn id="16" dur="2500" fill="hold"/>
                                        <p:tgtEl>
                                          <p:spTgt spid="4"/>
                                        </p:tgtEl>
                                        <p:attrNameLst>
                                          <p:attrName>r</p:attrName>
                                        </p:attrNameLst>
                                      </p:cBhvr>
                                    </p:animRot>
                                  </p:childTnLst>
                                </p:cTn>
                              </p:par>
                              <p:par>
                                <p:cTn id="17" presetID="2" presetClass="entr" presetSubtype="9"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2500" fill="hold"/>
                                        <p:tgtEl>
                                          <p:spTgt spid="3"/>
                                        </p:tgtEl>
                                        <p:attrNameLst>
                                          <p:attrName>ppt_x</p:attrName>
                                        </p:attrNameLst>
                                      </p:cBhvr>
                                      <p:tavLst>
                                        <p:tav tm="0">
                                          <p:val>
                                            <p:strVal val="0-#ppt_w/2"/>
                                          </p:val>
                                        </p:tav>
                                        <p:tav tm="100000">
                                          <p:val>
                                            <p:strVal val="#ppt_x"/>
                                          </p:val>
                                        </p:tav>
                                      </p:tavLst>
                                    </p:anim>
                                    <p:anim calcmode="lin" valueType="num">
                                      <p:cBhvr additive="base">
                                        <p:cTn id="20" dur="25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grpId="1" nodeType="withEffect">
                                  <p:stCondLst>
                                    <p:cond delay="0"/>
                                  </p:stCondLst>
                                  <p:childTnLst>
                                    <p:animRot by="-21600000">
                                      <p:cBhvr>
                                        <p:cTn id="22" dur="2500" fill="hold"/>
                                        <p:tgtEl>
                                          <p:spTgt spid="3"/>
                                        </p:tgtEl>
                                        <p:attrNameLst>
                                          <p:attrName>r</p:attrName>
                                        </p:attrNameLst>
                                      </p:cBhvr>
                                    </p:animRot>
                                  </p:childTnLst>
                                </p:cTn>
                              </p:par>
                              <p:par>
                                <p:cTn id="23" presetID="2" presetClass="entr" presetSubtype="3"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0" fill="hold"/>
                                        <p:tgtEl>
                                          <p:spTgt spid="5"/>
                                        </p:tgtEl>
                                        <p:attrNameLst>
                                          <p:attrName>ppt_x</p:attrName>
                                        </p:attrNameLst>
                                      </p:cBhvr>
                                      <p:tavLst>
                                        <p:tav tm="0">
                                          <p:val>
                                            <p:strVal val="1+#ppt_w/2"/>
                                          </p:val>
                                        </p:tav>
                                        <p:tav tm="100000">
                                          <p:val>
                                            <p:strVal val="#ppt_x"/>
                                          </p:val>
                                        </p:tav>
                                      </p:tavLst>
                                    </p:anim>
                                    <p:anim calcmode="lin" valueType="num">
                                      <p:cBhvr additive="base">
                                        <p:cTn id="26" dur="2500" fill="hold"/>
                                        <p:tgtEl>
                                          <p:spTgt spid="5"/>
                                        </p:tgtEl>
                                        <p:attrNameLst>
                                          <p:attrName>ppt_y</p:attrName>
                                        </p:attrNameLst>
                                      </p:cBhvr>
                                      <p:tavLst>
                                        <p:tav tm="0">
                                          <p:val>
                                            <p:strVal val="0-#ppt_h/2"/>
                                          </p:val>
                                        </p:tav>
                                        <p:tav tm="100000">
                                          <p:val>
                                            <p:strVal val="#ppt_y"/>
                                          </p:val>
                                        </p:tav>
                                      </p:tavLst>
                                    </p:anim>
                                  </p:childTnLst>
                                </p:cTn>
                              </p:par>
                              <p:par>
                                <p:cTn id="27" presetID="8" presetClass="emph" presetSubtype="0" fill="hold" grpId="1" nodeType="withEffect">
                                  <p:stCondLst>
                                    <p:cond delay="0"/>
                                  </p:stCondLst>
                                  <p:childTnLst>
                                    <p:animRot by="21600000">
                                      <p:cBhvr>
                                        <p:cTn id="28" dur="2500" fill="hold"/>
                                        <p:tgtEl>
                                          <p:spTgt spid="5"/>
                                        </p:tgtEl>
                                        <p:attrNameLst>
                                          <p:attrName>r</p:attrName>
                                        </p:attrNameLst>
                                      </p:cBhvr>
                                    </p:animRot>
                                  </p:childTnLst>
                                </p:cTn>
                              </p:par>
                            </p:childTnLst>
                          </p:cTn>
                        </p:par>
                        <p:par>
                          <p:cTn id="29" fill="hold">
                            <p:stCondLst>
                              <p:cond delay="2500"/>
                            </p:stCondLst>
                            <p:childTnLst>
                              <p:par>
                                <p:cTn id="30" presetID="2" presetClass="exit" presetSubtype="9" fill="hold" grpId="2" nodeType="afterEffect">
                                  <p:stCondLst>
                                    <p:cond delay="0"/>
                                  </p:stCondLst>
                                  <p:childTnLst>
                                    <p:anim calcmode="lin" valueType="num">
                                      <p:cBhvr additive="base">
                                        <p:cTn id="31" dur="3500"/>
                                        <p:tgtEl>
                                          <p:spTgt spid="3"/>
                                        </p:tgtEl>
                                        <p:attrNameLst>
                                          <p:attrName>ppt_x</p:attrName>
                                        </p:attrNameLst>
                                      </p:cBhvr>
                                      <p:tavLst>
                                        <p:tav tm="0">
                                          <p:val>
                                            <p:strVal val="ppt_x"/>
                                          </p:val>
                                        </p:tav>
                                        <p:tav tm="100000">
                                          <p:val>
                                            <p:strVal val="0-ppt_w/2"/>
                                          </p:val>
                                        </p:tav>
                                      </p:tavLst>
                                    </p:anim>
                                    <p:anim calcmode="lin" valueType="num">
                                      <p:cBhvr additive="base">
                                        <p:cTn id="32" dur="3500"/>
                                        <p:tgtEl>
                                          <p:spTgt spid="3"/>
                                        </p:tgtEl>
                                        <p:attrNameLst>
                                          <p:attrName>ppt_y</p:attrName>
                                        </p:attrNameLst>
                                      </p:cBhvr>
                                      <p:tavLst>
                                        <p:tav tm="0">
                                          <p:val>
                                            <p:strVal val="ppt_y"/>
                                          </p:val>
                                        </p:tav>
                                        <p:tav tm="100000">
                                          <p:val>
                                            <p:strVal val="0-ppt_h/2"/>
                                          </p:val>
                                        </p:tav>
                                      </p:tavLst>
                                    </p:anim>
                                    <p:set>
                                      <p:cBhvr>
                                        <p:cTn id="33" dur="1" fill="hold">
                                          <p:stCondLst>
                                            <p:cond delay="3499"/>
                                          </p:stCondLst>
                                        </p:cTn>
                                        <p:tgtEl>
                                          <p:spTgt spid="3"/>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500"/>
                                        <p:tgtEl>
                                          <p:spTgt spid="2"/>
                                        </p:tgtEl>
                                        <p:attrNameLst>
                                          <p:attrName>ppt_x</p:attrName>
                                        </p:attrNameLst>
                                      </p:cBhvr>
                                      <p:tavLst>
                                        <p:tav tm="0">
                                          <p:val>
                                            <p:strVal val="ppt_x"/>
                                          </p:val>
                                        </p:tav>
                                        <p:tav tm="100000">
                                          <p:val>
                                            <p:strVal val="1+ppt_w/2"/>
                                          </p:val>
                                        </p:tav>
                                      </p:tavLst>
                                    </p:anim>
                                    <p:anim calcmode="lin" valueType="num">
                                      <p:cBhvr additive="base">
                                        <p:cTn id="36" dur="3500"/>
                                        <p:tgtEl>
                                          <p:spTgt spid="2"/>
                                        </p:tgtEl>
                                        <p:attrNameLst>
                                          <p:attrName>ppt_y</p:attrName>
                                        </p:attrNameLst>
                                      </p:cBhvr>
                                      <p:tavLst>
                                        <p:tav tm="0">
                                          <p:val>
                                            <p:strVal val="ppt_y"/>
                                          </p:val>
                                        </p:tav>
                                        <p:tav tm="100000">
                                          <p:val>
                                            <p:strVal val="1+ppt_h/2"/>
                                          </p:val>
                                        </p:tav>
                                      </p:tavLst>
                                    </p:anim>
                                    <p:set>
                                      <p:cBhvr>
                                        <p:cTn id="37" dur="1" fill="hold">
                                          <p:stCondLst>
                                            <p:cond delay="3499"/>
                                          </p:stCondLst>
                                        </p:cTn>
                                        <p:tgtEl>
                                          <p:spTgt spid="2"/>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500"/>
                                        <p:tgtEl>
                                          <p:spTgt spid="4"/>
                                        </p:tgtEl>
                                        <p:attrNameLst>
                                          <p:attrName>ppt_x</p:attrName>
                                        </p:attrNameLst>
                                      </p:cBhvr>
                                      <p:tavLst>
                                        <p:tav tm="0">
                                          <p:val>
                                            <p:strVal val="ppt_x"/>
                                          </p:val>
                                        </p:tav>
                                        <p:tav tm="100000">
                                          <p:val>
                                            <p:strVal val="0-ppt_w/2"/>
                                          </p:val>
                                        </p:tav>
                                      </p:tavLst>
                                    </p:anim>
                                    <p:anim calcmode="lin" valueType="num">
                                      <p:cBhvr additive="base">
                                        <p:cTn id="40" dur="3500"/>
                                        <p:tgtEl>
                                          <p:spTgt spid="4"/>
                                        </p:tgtEl>
                                        <p:attrNameLst>
                                          <p:attrName>ppt_y</p:attrName>
                                        </p:attrNameLst>
                                      </p:cBhvr>
                                      <p:tavLst>
                                        <p:tav tm="0">
                                          <p:val>
                                            <p:strVal val="ppt_y"/>
                                          </p:val>
                                        </p:tav>
                                        <p:tav tm="100000">
                                          <p:val>
                                            <p:strVal val="1+ppt_h/2"/>
                                          </p:val>
                                        </p:tav>
                                      </p:tavLst>
                                    </p:anim>
                                    <p:set>
                                      <p:cBhvr>
                                        <p:cTn id="41" dur="1" fill="hold">
                                          <p:stCondLst>
                                            <p:cond delay="3499"/>
                                          </p:stCondLst>
                                        </p:cTn>
                                        <p:tgtEl>
                                          <p:spTgt spid="4"/>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500"/>
                                        <p:tgtEl>
                                          <p:spTgt spid="5"/>
                                        </p:tgtEl>
                                        <p:attrNameLst>
                                          <p:attrName>ppt_x</p:attrName>
                                        </p:attrNameLst>
                                      </p:cBhvr>
                                      <p:tavLst>
                                        <p:tav tm="0">
                                          <p:val>
                                            <p:strVal val="ppt_x"/>
                                          </p:val>
                                        </p:tav>
                                        <p:tav tm="100000">
                                          <p:val>
                                            <p:strVal val="1+ppt_w/2"/>
                                          </p:val>
                                        </p:tav>
                                      </p:tavLst>
                                    </p:anim>
                                    <p:anim calcmode="lin" valueType="num">
                                      <p:cBhvr additive="base">
                                        <p:cTn id="44" dur="3500"/>
                                        <p:tgtEl>
                                          <p:spTgt spid="5"/>
                                        </p:tgtEl>
                                        <p:attrNameLst>
                                          <p:attrName>ppt_y</p:attrName>
                                        </p:attrNameLst>
                                      </p:cBhvr>
                                      <p:tavLst>
                                        <p:tav tm="0">
                                          <p:val>
                                            <p:strVal val="ppt_y"/>
                                          </p:val>
                                        </p:tav>
                                        <p:tav tm="100000">
                                          <p:val>
                                            <p:strVal val="0-ppt_h/2"/>
                                          </p:val>
                                        </p:tav>
                                      </p:tavLst>
                                    </p:anim>
                                    <p:set>
                                      <p:cBhvr>
                                        <p:cTn id="45" dur="1" fill="hold">
                                          <p:stCondLst>
                                            <p:cond delay="3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53461" y="928670"/>
            <a:ext cx="6286544" cy="4832092"/>
          </a:xfrm>
          <a:prstGeom prst="rect">
            <a:avLst/>
          </a:prstGeom>
        </p:spPr>
        <p:txBody>
          <a:bodyPr wrap="square">
            <a:spAutoFit/>
          </a:bodyPr>
          <a:lstStyle/>
          <a:p>
            <a:pPr algn="ctr"/>
            <a:r>
              <a:rPr lang="es-ES" sz="2800" dirty="0" smtClean="0">
                <a:effectLst>
                  <a:glow rad="228600">
                    <a:schemeClr val="accent3">
                      <a:satMod val="175000"/>
                      <a:alpha val="40000"/>
                    </a:schemeClr>
                  </a:glow>
                </a:effectLst>
                <a:latin typeface="Rockwell" pitchFamily="18" charset="0"/>
              </a:rPr>
              <a:t/>
            </a:r>
            <a:br>
              <a:rPr lang="es-ES" sz="2800" dirty="0" smtClean="0">
                <a:effectLst>
                  <a:glow rad="228600">
                    <a:schemeClr val="accent3">
                      <a:satMod val="175000"/>
                      <a:alpha val="40000"/>
                    </a:schemeClr>
                  </a:glow>
                </a:effectLst>
                <a:latin typeface="Rockwell" pitchFamily="18" charset="0"/>
              </a:rPr>
            </a:br>
            <a:r>
              <a:rPr lang="es-ES" sz="2800" dirty="0" smtClean="0">
                <a:effectLst>
                  <a:glow rad="228600">
                    <a:schemeClr val="accent3">
                      <a:satMod val="175000"/>
                      <a:alpha val="40000"/>
                    </a:schemeClr>
                  </a:glow>
                </a:effectLst>
                <a:latin typeface="Rockwell" pitchFamily="18" charset="0"/>
              </a:rPr>
              <a:t>Este antiguo edificio que en su día albergó aviones, ahora contiene un secreto increíble. De hecho, permite a los alemanes disfrutar de un día en la playa en medio de un invierno cubierto de nieve. Ubicado en Brandemburgo (Alemania), se trata de una maravillosa reinvención de una estructura que desde hace tiempo había caído en desuso.</a:t>
            </a:r>
            <a:endParaRPr lang="es-ES" sz="2800" dirty="0">
              <a:effectLst>
                <a:glow rad="228600">
                  <a:schemeClr val="accent3">
                    <a:satMod val="175000"/>
                    <a:alpha val="40000"/>
                  </a:schemeClr>
                </a:glow>
              </a:effectLst>
              <a:latin typeface="Rockwell" pitchFamily="18" charset="0"/>
            </a:endParaRPr>
          </a:p>
        </p:txBody>
      </p:sp>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ort playa alemania invierno"/>
          <p:cNvPicPr>
            <a:picLocks noChangeAspect="1" noChangeArrowheads="1"/>
          </p:cNvPicPr>
          <p:nvPr/>
        </p:nvPicPr>
        <p:blipFill>
          <a:blip r:embed="rId2"/>
          <a:srcRect/>
          <a:stretch>
            <a:fillRect/>
          </a:stretch>
        </p:blipFill>
        <p:spPr bwMode="auto">
          <a:xfrm>
            <a:off x="-1" y="0"/>
            <a:ext cx="11941527" cy="6858000"/>
          </a:xfrm>
          <a:prstGeom prst="rect">
            <a:avLst/>
          </a:prstGeom>
          <a:noFill/>
        </p:spPr>
      </p:pic>
      <p:sp>
        <p:nvSpPr>
          <p:cNvPr id="2" name="1 Rectángulo"/>
          <p:cNvSpPr/>
          <p:nvPr/>
        </p:nvSpPr>
        <p:spPr>
          <a:xfrm>
            <a:off x="596073" y="357166"/>
            <a:ext cx="4624048" cy="646331"/>
          </a:xfrm>
          <a:prstGeom prst="rect">
            <a:avLst/>
          </a:prstGeom>
        </p:spPr>
        <p:txBody>
          <a:bodyPr wrap="square">
            <a:spAutoFit/>
          </a:bodyPr>
          <a:lstStyle/>
          <a:p>
            <a:r>
              <a:rPr lang="es-ES" b="1" dirty="0" smtClean="0">
                <a:solidFill>
                  <a:schemeClr val="bg1"/>
                </a:solidFill>
              </a:rPr>
              <a:t>Este es el último lugar en el que esperarías necesitar una toalla y unas chancletas ...</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10321" y="428604"/>
            <a:ext cx="3286148" cy="646331"/>
          </a:xfrm>
          <a:prstGeom prst="rect">
            <a:avLst/>
          </a:prstGeom>
        </p:spPr>
        <p:txBody>
          <a:bodyPr wrap="square">
            <a:spAutoFit/>
          </a:bodyPr>
          <a:lstStyle/>
          <a:p>
            <a:r>
              <a:rPr lang="es-ES" b="1" dirty="0" smtClean="0">
                <a:solidFill>
                  <a:schemeClr val="bg1"/>
                </a:solidFill>
              </a:rPr>
              <a:t>... hasta que entres. Bienvenido al Resort Islas Tropicales.</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ort playa alemania invierno"/>
          <p:cNvPicPr>
            <a:picLocks noChangeAspect="1" noChangeArrowheads="1"/>
          </p:cNvPicPr>
          <p:nvPr/>
        </p:nvPicPr>
        <p:blipFill>
          <a:blip r:embed="rId2"/>
          <a:srcRect/>
          <a:stretch>
            <a:fillRect/>
          </a:stretch>
        </p:blipFill>
        <p:spPr bwMode="auto">
          <a:xfrm>
            <a:off x="-1" y="1"/>
            <a:ext cx="10621963" cy="6858000"/>
          </a:xfrm>
          <a:prstGeom prst="rect">
            <a:avLst/>
          </a:prstGeom>
          <a:noFill/>
        </p:spPr>
      </p:pic>
      <p:sp>
        <p:nvSpPr>
          <p:cNvPr id="3" name="2 Rectángulo"/>
          <p:cNvSpPr/>
          <p:nvPr/>
        </p:nvSpPr>
        <p:spPr>
          <a:xfrm>
            <a:off x="6453989" y="285728"/>
            <a:ext cx="3929090" cy="923330"/>
          </a:xfrm>
          <a:prstGeom prst="rect">
            <a:avLst/>
          </a:prstGeom>
        </p:spPr>
        <p:txBody>
          <a:bodyPr wrap="square">
            <a:spAutoFit/>
          </a:bodyPr>
          <a:lstStyle/>
          <a:p>
            <a:pPr algn="r"/>
            <a:r>
              <a:rPr lang="es-ES" b="1" dirty="0" smtClean="0">
                <a:solidFill>
                  <a:schemeClr val="bg1"/>
                </a:solidFill>
                <a:effectLst>
                  <a:glow rad="228600">
                    <a:schemeClr val="accent6">
                      <a:satMod val="175000"/>
                      <a:alpha val="40000"/>
                    </a:schemeClr>
                  </a:glow>
                </a:effectLst>
              </a:rPr>
              <a:t>El interior se mantiene a una temperatura constante de 38 grados perfecto para los amantes de la playa</a:t>
            </a:r>
            <a:r>
              <a:rPr lang="es-ES" b="1" dirty="0" smtClean="0">
                <a:effectLst>
                  <a:glow rad="228600">
                    <a:schemeClr val="accent6">
                      <a:satMod val="175000"/>
                      <a:alpha val="40000"/>
                    </a:schemeClr>
                  </a:glow>
                </a:effectLst>
              </a:rPr>
              <a:t>.</a:t>
            </a:r>
            <a:endParaRPr lang="es-ES" dirty="0">
              <a:effectLst>
                <a:glow rad="228600">
                  <a:schemeClr val="accent6">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453197" y="428604"/>
            <a:ext cx="3000396" cy="646331"/>
          </a:xfrm>
          <a:prstGeom prst="rect">
            <a:avLst/>
          </a:prstGeom>
        </p:spPr>
        <p:txBody>
          <a:bodyPr wrap="square">
            <a:spAutoFit/>
          </a:bodyPr>
          <a:lstStyle/>
          <a:p>
            <a:r>
              <a:rPr lang="es-ES" b="1" dirty="0" smtClean="0">
                <a:solidFill>
                  <a:schemeClr val="bg1"/>
                </a:solidFill>
              </a:rPr>
              <a:t>Incluso en pleno invierno, el cielo es siempre azul aquí.</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ort playa alemania invierno"/>
          <p:cNvPicPr>
            <a:picLocks noChangeAspect="1" noChangeArrowheads="1"/>
          </p:cNvPicPr>
          <p:nvPr/>
        </p:nvPicPr>
        <p:blipFill>
          <a:blip r:embed="rId2"/>
          <a:srcRect/>
          <a:stretch>
            <a:fillRect/>
          </a:stretch>
        </p:blipFill>
        <p:spPr bwMode="auto">
          <a:xfrm>
            <a:off x="-1" y="0"/>
            <a:ext cx="10621964" cy="6926004"/>
          </a:xfrm>
          <a:prstGeom prst="rect">
            <a:avLst/>
          </a:prstGeom>
          <a:noFill/>
        </p:spPr>
      </p:pic>
      <p:sp>
        <p:nvSpPr>
          <p:cNvPr id="3" name="2 Rectángulo"/>
          <p:cNvSpPr/>
          <p:nvPr/>
        </p:nvSpPr>
        <p:spPr>
          <a:xfrm>
            <a:off x="310321" y="500042"/>
            <a:ext cx="2810651" cy="646331"/>
          </a:xfrm>
          <a:prstGeom prst="rect">
            <a:avLst/>
          </a:prstGeom>
        </p:spPr>
        <p:txBody>
          <a:bodyPr wrap="square">
            <a:spAutoFit/>
          </a:bodyPr>
          <a:lstStyle/>
          <a:p>
            <a:r>
              <a:rPr lang="es-ES" b="1" dirty="0" smtClean="0">
                <a:solidFill>
                  <a:schemeClr val="bg1"/>
                </a:solidFill>
              </a:rPr>
              <a:t>La fauna tropical también florece en el Resort.</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ort playa alemania invierno"/>
          <p:cNvPicPr>
            <a:picLocks noChangeAspect="1" noChangeArrowheads="1"/>
          </p:cNvPicPr>
          <p:nvPr/>
        </p:nvPicPr>
        <p:blipFill>
          <a:blip r:embed="rId2"/>
          <a:srcRect/>
          <a:stretch>
            <a:fillRect/>
          </a:stretch>
        </p:blipFill>
        <p:spPr bwMode="auto">
          <a:xfrm>
            <a:off x="0" y="0"/>
            <a:ext cx="10621963" cy="7085351"/>
          </a:xfrm>
          <a:prstGeom prst="rect">
            <a:avLst/>
          </a:prstGeom>
          <a:noFill/>
        </p:spPr>
      </p:pic>
      <p:sp>
        <p:nvSpPr>
          <p:cNvPr id="3" name="2 Rectángulo"/>
          <p:cNvSpPr/>
          <p:nvPr/>
        </p:nvSpPr>
        <p:spPr>
          <a:xfrm>
            <a:off x="453197" y="285728"/>
            <a:ext cx="3739345" cy="646331"/>
          </a:xfrm>
          <a:prstGeom prst="rect">
            <a:avLst/>
          </a:prstGeom>
        </p:spPr>
        <p:txBody>
          <a:bodyPr wrap="square">
            <a:spAutoFit/>
          </a:bodyPr>
          <a:lstStyle/>
          <a:p>
            <a:r>
              <a:rPr lang="es-ES" b="1" dirty="0" smtClean="0">
                <a:solidFill>
                  <a:schemeClr val="bg1"/>
                </a:solidFill>
              </a:rPr>
              <a:t>Hay incluso flamencos que viven entre las 50.000 plantas tropicales.</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10321" y="428604"/>
            <a:ext cx="5308600" cy="646331"/>
          </a:xfrm>
          <a:prstGeom prst="rect">
            <a:avLst/>
          </a:prstGeom>
        </p:spPr>
        <p:txBody>
          <a:bodyPr>
            <a:spAutoFit/>
          </a:bodyPr>
          <a:lstStyle/>
          <a:p>
            <a:r>
              <a:rPr lang="es-ES" b="1" dirty="0" smtClean="0">
                <a:solidFill>
                  <a:schemeClr val="bg1"/>
                </a:solidFill>
              </a:rPr>
              <a:t>Si te gustan este tipo de cosas, puedes visitar los insectos tropicales y las arañas en un refugio.</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ort playa alemania invierno"/>
          <p:cNvPicPr>
            <a:picLocks noChangeAspect="1" noChangeArrowheads="1"/>
          </p:cNvPicPr>
          <p:nvPr/>
        </p:nvPicPr>
        <p:blipFill>
          <a:blip r:embed="rId2"/>
          <a:srcRect/>
          <a:stretch>
            <a:fillRect/>
          </a:stretch>
        </p:blipFill>
        <p:spPr bwMode="auto">
          <a:xfrm>
            <a:off x="-1" y="1"/>
            <a:ext cx="10621963" cy="6858000"/>
          </a:xfrm>
          <a:prstGeom prst="rect">
            <a:avLst/>
          </a:prstGeom>
          <a:noFill/>
        </p:spPr>
      </p:pic>
      <p:sp>
        <p:nvSpPr>
          <p:cNvPr id="3" name="2 Rectángulo"/>
          <p:cNvSpPr/>
          <p:nvPr/>
        </p:nvSpPr>
        <p:spPr>
          <a:xfrm>
            <a:off x="6025361" y="357166"/>
            <a:ext cx="4310850" cy="646331"/>
          </a:xfrm>
          <a:prstGeom prst="rect">
            <a:avLst/>
          </a:prstGeom>
        </p:spPr>
        <p:txBody>
          <a:bodyPr wrap="square">
            <a:spAutoFit/>
          </a:bodyPr>
          <a:lstStyle/>
          <a:p>
            <a:pPr algn="r"/>
            <a:r>
              <a:rPr lang="es-ES" b="1" dirty="0" smtClean="0">
                <a:solidFill>
                  <a:schemeClr val="bg1"/>
                </a:solidFill>
              </a:rPr>
              <a:t>Hay dos bañeras de hidromasaje en medio de una amplia piscina en la laguna</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596073" y="428604"/>
            <a:ext cx="3357586" cy="646331"/>
          </a:xfrm>
          <a:prstGeom prst="rect">
            <a:avLst/>
          </a:prstGeom>
        </p:spPr>
        <p:txBody>
          <a:bodyPr wrap="square">
            <a:spAutoFit/>
          </a:bodyPr>
          <a:lstStyle/>
          <a:p>
            <a:r>
              <a:rPr lang="es-ES" b="1" dirty="0" smtClean="0">
                <a:effectLst>
                  <a:glow rad="228600">
                    <a:schemeClr val="accent5">
                      <a:satMod val="175000"/>
                      <a:alpha val="40000"/>
                    </a:schemeClr>
                  </a:glow>
                </a:effectLst>
              </a:rPr>
              <a:t>También hay casas de inspiración mediterránea.</a:t>
            </a:r>
            <a:endParaRPr lang="es-ES" dirty="0">
              <a:effectLst>
                <a:glow rad="228600">
                  <a:schemeClr val="accent5">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ort playa alemania invierno"/>
          <p:cNvPicPr>
            <a:picLocks noChangeAspect="1" noChangeArrowheads="1"/>
          </p:cNvPicPr>
          <p:nvPr/>
        </p:nvPicPr>
        <p:blipFill>
          <a:blip r:embed="rId2"/>
          <a:srcRect/>
          <a:stretch>
            <a:fillRect/>
          </a:stretch>
        </p:blipFill>
        <p:spPr bwMode="auto">
          <a:xfrm>
            <a:off x="0" y="0"/>
            <a:ext cx="10621963" cy="7085351"/>
          </a:xfrm>
          <a:prstGeom prst="rect">
            <a:avLst/>
          </a:prstGeom>
          <a:noFill/>
        </p:spPr>
      </p:pic>
      <p:sp>
        <p:nvSpPr>
          <p:cNvPr id="3" name="2 Rectángulo"/>
          <p:cNvSpPr/>
          <p:nvPr/>
        </p:nvSpPr>
        <p:spPr>
          <a:xfrm>
            <a:off x="596073" y="428604"/>
            <a:ext cx="4072333" cy="369332"/>
          </a:xfrm>
          <a:prstGeom prst="rect">
            <a:avLst/>
          </a:prstGeom>
        </p:spPr>
        <p:txBody>
          <a:bodyPr wrap="none">
            <a:spAutoFit/>
          </a:bodyPr>
          <a:lstStyle/>
          <a:p>
            <a:r>
              <a:rPr lang="es-ES" b="1" dirty="0" smtClean="0">
                <a:solidFill>
                  <a:schemeClr val="bg1"/>
                </a:solidFill>
              </a:rPr>
              <a:t>Este es el aspecto de la piscina de noche.</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81759" y="714356"/>
            <a:ext cx="5308600" cy="646331"/>
          </a:xfrm>
          <a:prstGeom prst="rect">
            <a:avLst/>
          </a:prstGeom>
        </p:spPr>
        <p:txBody>
          <a:bodyPr>
            <a:spAutoFit/>
          </a:bodyPr>
          <a:lstStyle/>
          <a:p>
            <a:r>
              <a:rPr lang="es-ES" b="1" dirty="0" smtClean="0">
                <a:solidFill>
                  <a:schemeClr val="bg1"/>
                </a:solidFill>
                <a:effectLst>
                  <a:glow rad="228600">
                    <a:schemeClr val="accent6">
                      <a:satMod val="175000"/>
                      <a:alpha val="40000"/>
                    </a:schemeClr>
                  </a:glow>
                </a:effectLst>
              </a:rPr>
              <a:t>Los visitantes pueden elegir entre una amplia gama de restaurantes temáticos si tienen hambre.</a:t>
            </a:r>
            <a:endParaRPr lang="es-ES" dirty="0">
              <a:solidFill>
                <a:schemeClr val="bg1"/>
              </a:solidFill>
              <a:effectLst>
                <a:glow rad="228600">
                  <a:schemeClr val="accent6">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10321" y="428604"/>
            <a:ext cx="2786081" cy="1200329"/>
          </a:xfrm>
          <a:prstGeom prst="rect">
            <a:avLst/>
          </a:prstGeom>
        </p:spPr>
        <p:txBody>
          <a:bodyPr wrap="square">
            <a:spAutoFit/>
          </a:bodyPr>
          <a:lstStyle/>
          <a:p>
            <a:r>
              <a:rPr lang="es-ES" b="1" dirty="0" smtClean="0">
                <a:solidFill>
                  <a:schemeClr val="bg1"/>
                </a:solidFill>
                <a:effectLst>
                  <a:glow rad="228600">
                    <a:schemeClr val="accent3">
                      <a:satMod val="175000"/>
                      <a:alpha val="40000"/>
                    </a:schemeClr>
                  </a:glow>
                </a:effectLst>
              </a:rPr>
              <a:t>Como puedes ver, el complejo es bastante popular entre los lugareños.</a:t>
            </a:r>
            <a:endParaRPr lang="es-ES" dirty="0">
              <a:solidFill>
                <a:schemeClr val="bg1"/>
              </a:solidFill>
              <a:effectLst>
                <a:glow rad="228600">
                  <a:schemeClr val="accent3">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524635" y="428604"/>
            <a:ext cx="4200765" cy="369332"/>
          </a:xfrm>
          <a:prstGeom prst="rect">
            <a:avLst/>
          </a:prstGeom>
        </p:spPr>
        <p:txBody>
          <a:bodyPr wrap="none">
            <a:spAutoFit/>
          </a:bodyPr>
          <a:lstStyle/>
          <a:p>
            <a:r>
              <a:rPr lang="es-ES" b="1" dirty="0" smtClean="0">
                <a:solidFill>
                  <a:schemeClr val="bg1"/>
                </a:solidFill>
                <a:effectLst>
                  <a:glow rad="228600">
                    <a:schemeClr val="accent4">
                      <a:satMod val="175000"/>
                      <a:alpha val="40000"/>
                    </a:schemeClr>
                  </a:glow>
                </a:effectLst>
              </a:rPr>
              <a:t>Los niños tienen su propia zona de juegos</a:t>
            </a:r>
            <a:r>
              <a:rPr lang="es-ES" b="1" dirty="0" smtClean="0"/>
              <a:t>.</a:t>
            </a:r>
            <a:endParaRPr lang="es-ES" dirty="0"/>
          </a:p>
        </p:txBody>
      </p:sp>
    </p:spTree>
  </p:cSld>
  <p:clrMapOvr>
    <a:masterClrMapping/>
  </p:clrMapOvr>
  <p:transition spd="slow" advTm="12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10321" y="357166"/>
            <a:ext cx="3714776" cy="646331"/>
          </a:xfrm>
          <a:prstGeom prst="rect">
            <a:avLst/>
          </a:prstGeom>
        </p:spPr>
        <p:txBody>
          <a:bodyPr wrap="square">
            <a:spAutoFit/>
          </a:bodyPr>
          <a:lstStyle/>
          <a:p>
            <a:r>
              <a:rPr lang="es-ES" b="1" dirty="0" smtClean="0">
                <a:solidFill>
                  <a:schemeClr val="bg1"/>
                </a:solidFill>
                <a:effectLst>
                  <a:glow rad="228600">
                    <a:schemeClr val="accent5">
                      <a:satMod val="175000"/>
                      <a:alpha val="40000"/>
                    </a:schemeClr>
                  </a:glow>
                </a:effectLst>
              </a:rPr>
              <a:t>Sin embargo, es la enorme piscina de la laguna el lugar más concurrido.</a:t>
            </a:r>
            <a:endParaRPr lang="es-ES" dirty="0">
              <a:solidFill>
                <a:schemeClr val="bg1"/>
              </a:solidFill>
              <a:effectLst>
                <a:glow rad="228600">
                  <a:schemeClr val="accent5">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ort playa alemania invierno"/>
          <p:cNvPicPr>
            <a:picLocks noChangeAspect="1" noChangeArrowheads="1"/>
          </p:cNvPicPr>
          <p:nvPr/>
        </p:nvPicPr>
        <p:blipFill>
          <a:blip r:embed="rId2"/>
          <a:srcRect/>
          <a:stretch>
            <a:fillRect/>
          </a:stretch>
        </p:blipFill>
        <p:spPr bwMode="auto">
          <a:xfrm>
            <a:off x="0" y="-227351"/>
            <a:ext cx="10621963" cy="7085351"/>
          </a:xfrm>
          <a:prstGeom prst="rect">
            <a:avLst/>
          </a:prstGeom>
          <a:noFill/>
        </p:spPr>
      </p:pic>
      <p:sp>
        <p:nvSpPr>
          <p:cNvPr id="3" name="2 Rectángulo"/>
          <p:cNvSpPr/>
          <p:nvPr/>
        </p:nvSpPr>
        <p:spPr>
          <a:xfrm>
            <a:off x="381759" y="357166"/>
            <a:ext cx="3786214" cy="923330"/>
          </a:xfrm>
          <a:prstGeom prst="rect">
            <a:avLst/>
          </a:prstGeom>
        </p:spPr>
        <p:txBody>
          <a:bodyPr wrap="square">
            <a:spAutoFit/>
          </a:bodyPr>
          <a:lstStyle/>
          <a:p>
            <a:r>
              <a:rPr lang="es-ES" b="1" dirty="0" smtClean="0">
                <a:effectLst>
                  <a:glow rad="139700">
                    <a:schemeClr val="accent2">
                      <a:satMod val="175000"/>
                      <a:alpha val="40000"/>
                    </a:schemeClr>
                  </a:glow>
                </a:effectLst>
              </a:rPr>
              <a:t>La gente puede incluso alquilar una tienda de campaña en la playa si así lo desean.</a:t>
            </a:r>
            <a:endParaRPr lang="es-ES" dirty="0">
              <a:effectLst>
                <a:glow rad="139700">
                  <a:schemeClr val="accent2">
                    <a:satMod val="175000"/>
                    <a:alpha val="40000"/>
                  </a:schemeClr>
                </a:glow>
              </a:effectLst>
            </a:endParaRPr>
          </a:p>
        </p:txBody>
      </p:sp>
    </p:spTree>
  </p:cSld>
  <p:clrMapOvr>
    <a:masterClrMapping/>
  </p:clrMapOvr>
  <p:transition spd="slow" advTm="12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524635" y="500042"/>
            <a:ext cx="2693238" cy="369332"/>
          </a:xfrm>
          <a:prstGeom prst="rect">
            <a:avLst/>
          </a:prstGeom>
        </p:spPr>
        <p:txBody>
          <a:bodyPr wrap="none">
            <a:spAutoFit/>
          </a:bodyPr>
          <a:lstStyle/>
          <a:p>
            <a:r>
              <a:rPr lang="es-ES" b="1" dirty="0" smtClean="0">
                <a:solidFill>
                  <a:schemeClr val="bg1"/>
                </a:solidFill>
              </a:rPr>
              <a:t>¿Invierno? ¿Qué invierno?</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238883" y="285728"/>
            <a:ext cx="3500462" cy="646331"/>
          </a:xfrm>
          <a:prstGeom prst="rect">
            <a:avLst/>
          </a:prstGeom>
        </p:spPr>
        <p:txBody>
          <a:bodyPr wrap="square">
            <a:spAutoFit/>
          </a:bodyPr>
          <a:lstStyle/>
          <a:p>
            <a:r>
              <a:rPr lang="es-ES" b="1" dirty="0" smtClean="0">
                <a:solidFill>
                  <a:schemeClr val="bg1"/>
                </a:solidFill>
              </a:rPr>
              <a:t>El complejo puede alojar hasta 6.000 personas cada día</a:t>
            </a:r>
            <a:endParaRPr lang="es-ES" dirty="0">
              <a:solidFill>
                <a:schemeClr val="bg1"/>
              </a:solidFill>
            </a:endParaRPr>
          </a:p>
        </p:txBody>
      </p:sp>
    </p:spTree>
  </p:cSld>
  <p:clrMapOvr>
    <a:masterClrMapping/>
  </p:clrMapOvr>
  <p:transition spd="slow" advTm="12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ort playa alemania invierno"/>
          <p:cNvPicPr>
            <a:picLocks noChangeAspect="1" noChangeArrowheads="1"/>
          </p:cNvPicPr>
          <p:nvPr/>
        </p:nvPicPr>
        <p:blipFill>
          <a:blip r:embed="rId2"/>
          <a:srcRect/>
          <a:stretch>
            <a:fillRect/>
          </a:stretch>
        </p:blipFill>
        <p:spPr bwMode="auto">
          <a:xfrm>
            <a:off x="-1" y="0"/>
            <a:ext cx="10621963" cy="7085351"/>
          </a:xfrm>
          <a:prstGeom prst="rect">
            <a:avLst/>
          </a:prstGeom>
          <a:noFill/>
        </p:spPr>
      </p:pic>
      <p:sp>
        <p:nvSpPr>
          <p:cNvPr id="3" name="2 Rectángulo"/>
          <p:cNvSpPr/>
          <p:nvPr/>
        </p:nvSpPr>
        <p:spPr>
          <a:xfrm>
            <a:off x="381759" y="357166"/>
            <a:ext cx="4071966" cy="923330"/>
          </a:xfrm>
          <a:prstGeom prst="rect">
            <a:avLst/>
          </a:prstGeom>
          <a:solidFill>
            <a:srgbClr val="FFFF00">
              <a:alpha val="31000"/>
            </a:srgbClr>
          </a:solidFill>
        </p:spPr>
        <p:txBody>
          <a:bodyPr wrap="square">
            <a:spAutoFit/>
          </a:bodyPr>
          <a:lstStyle/>
          <a:p>
            <a:r>
              <a:rPr lang="es-ES" b="1" dirty="0" smtClean="0"/>
              <a:t>Para subir el factor de diversión, los más pequeños pueden disfrutar de una gran variedad de trampolines.</a:t>
            </a:r>
            <a:endParaRPr lang="es-ES" dirty="0"/>
          </a:p>
        </p:txBody>
      </p:sp>
    </p:spTree>
  </p:cSld>
  <p:clrMapOvr>
    <a:masterClrMapping/>
  </p:clrMapOvr>
  <p:transition spd="slow" advTm="12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ort playa alemania invierno"/>
          <p:cNvPicPr>
            <a:picLocks noChangeAspect="1" noChangeArrowheads="1"/>
          </p:cNvPicPr>
          <p:nvPr/>
        </p:nvPicPr>
        <p:blipFill>
          <a:blip r:embed="rId2"/>
          <a:srcRect/>
          <a:stretch>
            <a:fillRect/>
          </a:stretch>
        </p:blipFill>
        <p:spPr bwMode="auto">
          <a:xfrm>
            <a:off x="-1" y="-214338"/>
            <a:ext cx="10621964" cy="7085352"/>
          </a:xfrm>
          <a:prstGeom prst="rect">
            <a:avLst/>
          </a:prstGeom>
          <a:noFill/>
        </p:spPr>
      </p:pic>
      <p:sp>
        <p:nvSpPr>
          <p:cNvPr id="3" name="2 Rectángulo"/>
          <p:cNvSpPr/>
          <p:nvPr/>
        </p:nvSpPr>
        <p:spPr>
          <a:xfrm>
            <a:off x="596073" y="357166"/>
            <a:ext cx="3714775" cy="646331"/>
          </a:xfrm>
          <a:prstGeom prst="rect">
            <a:avLst/>
          </a:prstGeom>
        </p:spPr>
        <p:txBody>
          <a:bodyPr wrap="square">
            <a:spAutoFit/>
          </a:bodyPr>
          <a:lstStyle/>
          <a:p>
            <a:r>
              <a:rPr lang="es-ES" b="1" dirty="0" smtClean="0"/>
              <a:t>Un lugar muy diferente</a:t>
            </a:r>
          </a:p>
          <a:p>
            <a:r>
              <a:rPr lang="es-ES" b="1" dirty="0" smtClean="0"/>
              <a:t>Espero que te haya gustado la visita</a:t>
            </a:r>
            <a:r>
              <a:rPr lang="es-ES" b="1" dirty="0" smtClean="0"/>
              <a:t>.</a:t>
            </a:r>
            <a:endParaRPr lang="es-ES" dirty="0"/>
          </a:p>
        </p:txBody>
      </p:sp>
    </p:spTree>
  </p:cSld>
  <p:clrMapOvr>
    <a:masterClrMapping/>
  </p:clrMapOvr>
  <p:transition spd="slow" advTm="12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572" y="3388583"/>
            <a:ext cx="6858000" cy="8085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152537" y="3388583"/>
            <a:ext cx="6858000" cy="8085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6219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8436" y="5803932"/>
            <a:ext cx="699945" cy="684513"/>
          </a:xfrm>
          <a:prstGeom prst="rect">
            <a:avLst/>
          </a:prstGeom>
          <a:noFill/>
          <a:ln w="38100">
            <a:solidFill>
              <a:srgbClr val="1CDEF8"/>
            </a:solidFill>
            <a:miter lim="800000"/>
            <a:headEnd/>
            <a:tailEnd/>
          </a:ln>
        </p:spPr>
      </p:pic>
      <p:sp>
        <p:nvSpPr>
          <p:cNvPr id="19" name="18 Rectángulo"/>
          <p:cNvSpPr/>
          <p:nvPr/>
        </p:nvSpPr>
        <p:spPr>
          <a:xfrm>
            <a:off x="2300446" y="4572019"/>
            <a:ext cx="312737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8337" y="501226"/>
            <a:ext cx="3254024"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301" y="3"/>
            <a:ext cx="4063619"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12 de septiembre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14:31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73044" y="5611366"/>
            <a:ext cx="2333529" cy="934064"/>
          </a:xfrm>
          <a:prstGeom prst="rect">
            <a:avLst/>
          </a:prstGeom>
          <a:noFill/>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219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6219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01425" y="0"/>
            <a:ext cx="5665047" cy="1562100"/>
          </a:xfrm>
          <a:prstGeom prst="rect">
            <a:avLst/>
          </a:prstGeom>
          <a:noFill/>
        </p:spPr>
      </p:pic>
      <p:sp>
        <p:nvSpPr>
          <p:cNvPr id="4104" name="Text Box 8"/>
          <p:cNvSpPr txBox="1">
            <a:spLocks noChangeArrowheads="1"/>
          </p:cNvSpPr>
          <p:nvPr/>
        </p:nvSpPr>
        <p:spPr bwMode="auto">
          <a:xfrm>
            <a:off x="0" y="1905001"/>
            <a:ext cx="106219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7745" y="4724402"/>
            <a:ext cx="309807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50212" y="4191000"/>
            <a:ext cx="2744007"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91367" y="4876800"/>
            <a:ext cx="141626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1961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1961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1961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1961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LAYA TROPIC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PLAYA TROPICAL</Template>
  <TotalTime>2</TotalTime>
  <Words>292</Words>
  <Application>Microsoft Office PowerPoint</Application>
  <PresentationFormat>Personalizado</PresentationFormat>
  <Paragraphs>34</Paragraphs>
  <Slides>25</Slides>
  <Notes>0</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PLAYA TROPICAL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2017-09-12T12:31:16Z</dcterms:created>
  <dcterms:modified xsi:type="dcterms:W3CDTF">2017-09-12T12:33:43Z</dcterms:modified>
</cp:coreProperties>
</file>