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1.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7" r:id="rId2"/>
    <p:sldId id="258" r:id="rId3"/>
    <p:sldId id="276" r:id="rId4"/>
    <p:sldId id="269" r:id="rId5"/>
    <p:sldId id="279" r:id="rId6"/>
    <p:sldId id="263" r:id="rId7"/>
    <p:sldId id="277" r:id="rId8"/>
    <p:sldId id="271" r:id="rId9"/>
    <p:sldId id="272" r:id="rId10"/>
    <p:sldId id="274" r:id="rId11"/>
    <p:sldId id="270" r:id="rId12"/>
    <p:sldId id="267" r:id="rId13"/>
    <p:sldId id="266" r:id="rId14"/>
    <p:sldId id="264" r:id="rId15"/>
    <p:sldId id="262" r:id="rId16"/>
    <p:sldId id="260" r:id="rId17"/>
    <p:sldId id="275" r:id="rId18"/>
    <p:sldId id="256" r:id="rId19"/>
  </p:sldIdLst>
  <p:sldSz cx="9144000" cy="6858000" type="screen4x3"/>
  <p:notesSz cx="6858000" cy="9144000"/>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498DB"/>
    <a:srgbClr val="B6E8FC"/>
    <a:srgbClr val="40F903"/>
    <a:srgbClr val="0066FF"/>
    <a:srgbClr val="281E74"/>
    <a:srgbClr val="34495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440" autoAdjust="0"/>
    <p:restoredTop sz="94434" autoAdjust="0"/>
  </p:normalViewPr>
  <p:slideViewPr>
    <p:cSldViewPr showGuides="1">
      <p:cViewPr varScale="1">
        <p:scale>
          <a:sx n="71" d="100"/>
          <a:sy n="71" d="100"/>
        </p:scale>
        <p:origin x="444" y="6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VE"/>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D12AC3B-A263-438D-90FC-2221A2904BF6}" type="datetimeFigureOut">
              <a:rPr lang="es-VE" smtClean="0"/>
              <a:t>25-07-2015</a:t>
            </a:fld>
            <a:endParaRPr lang="es-VE"/>
          </a:p>
        </p:txBody>
      </p:sp>
      <p:sp>
        <p:nvSpPr>
          <p:cNvPr id="4" name="Marcador de imagen de diapositiva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s-VE"/>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VE"/>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B40D46F-9AE2-49E4-B70F-882A0DDC12D0}" type="slidenum">
              <a:rPr lang="es-VE" smtClean="0"/>
              <a:t>‹Nº›</a:t>
            </a:fld>
            <a:endParaRPr lang="es-VE"/>
          </a:p>
        </p:txBody>
      </p:sp>
    </p:spTree>
    <p:extLst>
      <p:ext uri="{BB962C8B-B14F-4D97-AF65-F5344CB8AC3E}">
        <p14:creationId xmlns:p14="http://schemas.microsoft.com/office/powerpoint/2010/main" val="34291601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VE" dirty="0"/>
          </a:p>
        </p:txBody>
      </p:sp>
      <p:sp>
        <p:nvSpPr>
          <p:cNvPr id="4" name="Marcador de número de diapositiva 3"/>
          <p:cNvSpPr>
            <a:spLocks noGrp="1"/>
          </p:cNvSpPr>
          <p:nvPr>
            <p:ph type="sldNum" sz="quarter" idx="10"/>
          </p:nvPr>
        </p:nvSpPr>
        <p:spPr/>
        <p:txBody>
          <a:bodyPr/>
          <a:lstStyle/>
          <a:p>
            <a:fld id="{4B40D46F-9AE2-49E4-B70F-882A0DDC12D0}" type="slidenum">
              <a:rPr lang="es-VE" smtClean="0"/>
              <a:t>5</a:t>
            </a:fld>
            <a:endParaRPr lang="es-VE"/>
          </a:p>
        </p:txBody>
      </p:sp>
    </p:spTree>
    <p:extLst>
      <p:ext uri="{BB962C8B-B14F-4D97-AF65-F5344CB8AC3E}">
        <p14:creationId xmlns:p14="http://schemas.microsoft.com/office/powerpoint/2010/main" val="23554052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s-ES" smtClean="0"/>
              <a:t>Haga clic para modificar el estilo de título del patrón</a:t>
            </a:r>
            <a:endParaRPr lang="es-VE"/>
          </a:p>
        </p:txBody>
      </p:sp>
      <p:sp>
        <p:nvSpPr>
          <p:cNvPr id="3" name="Subtítulo 2"/>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VE"/>
          </a:p>
        </p:txBody>
      </p:sp>
      <p:sp>
        <p:nvSpPr>
          <p:cNvPr id="4"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34920212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a:xfrm>
            <a:off x="628650" y="365125"/>
            <a:ext cx="7886700" cy="1325563"/>
          </a:xfrm>
          <a:prstGeom prst="rect">
            <a:avLst/>
          </a:prstGeom>
        </p:spPr>
        <p:txBody>
          <a:bodyPr/>
          <a:lstStyle/>
          <a:p>
            <a:r>
              <a:rPr lang="es-ES" smtClean="0"/>
              <a:t>Haga clic para modificar el estilo de título del patrón</a:t>
            </a:r>
            <a:endParaRPr lang="es-VE"/>
          </a:p>
        </p:txBody>
      </p:sp>
      <p:sp>
        <p:nvSpPr>
          <p:cNvPr id="3" name="Marcador de contenido 2"/>
          <p:cNvSpPr>
            <a:spLocks noGrp="1"/>
          </p:cNvSpPr>
          <p:nvPr>
            <p:ph idx="1"/>
          </p:nvPr>
        </p:nvSpPr>
        <p:spPr>
          <a:xfrm>
            <a:off x="628650" y="1825625"/>
            <a:ext cx="7886700" cy="4351338"/>
          </a:xfrm>
          <a:prstGeom prst="rect">
            <a:avLst/>
          </a:prstGeo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4"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17325576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623888" y="1709738"/>
            <a:ext cx="7886700" cy="2852737"/>
          </a:xfrm>
          <a:prstGeom prst="rect">
            <a:avLst/>
          </a:prstGeom>
        </p:spPr>
        <p:txBody>
          <a:bodyPr anchor="b"/>
          <a:lstStyle>
            <a:lvl1pPr>
              <a:defRPr sz="6000"/>
            </a:lvl1pPr>
          </a:lstStyle>
          <a:p>
            <a:r>
              <a:rPr lang="es-ES" smtClean="0"/>
              <a:t>Haga clic para modificar el estilo de título del patrón</a:t>
            </a:r>
            <a:endParaRPr lang="es-VE"/>
          </a:p>
        </p:txBody>
      </p:sp>
      <p:sp>
        <p:nvSpPr>
          <p:cNvPr id="3" name="Marcador de texto 2"/>
          <p:cNvSpPr>
            <a:spLocks noGrp="1"/>
          </p:cNvSpPr>
          <p:nvPr>
            <p:ph type="body" idx="1"/>
          </p:nvPr>
        </p:nvSpPr>
        <p:spPr>
          <a:xfrm>
            <a:off x="623888" y="4589463"/>
            <a:ext cx="78867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34140000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a:xfrm>
            <a:off x="628650" y="365125"/>
            <a:ext cx="7886700" cy="1325563"/>
          </a:xfrm>
          <a:prstGeom prst="rect">
            <a:avLst/>
          </a:prstGeom>
        </p:spPr>
        <p:txBody>
          <a:bodyPr/>
          <a:lstStyle/>
          <a:p>
            <a:r>
              <a:rPr lang="es-ES" smtClean="0"/>
              <a:t>Haga clic para modificar el estilo de título del patrón</a:t>
            </a:r>
            <a:endParaRPr lang="es-VE"/>
          </a:p>
        </p:txBody>
      </p:sp>
      <p:sp>
        <p:nvSpPr>
          <p:cNvPr id="3" name="Marcador de contenido 2"/>
          <p:cNvSpPr>
            <a:spLocks noGrp="1"/>
          </p:cNvSpPr>
          <p:nvPr>
            <p:ph sz="half" idx="1"/>
          </p:nvPr>
        </p:nvSpPr>
        <p:spPr>
          <a:xfrm>
            <a:off x="628650" y="1825625"/>
            <a:ext cx="3867150" cy="4351338"/>
          </a:xfrm>
          <a:prstGeom prst="rect">
            <a:avLst/>
          </a:prstGeo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4" name="Marcador de contenido 3"/>
          <p:cNvSpPr>
            <a:spLocks noGrp="1"/>
          </p:cNvSpPr>
          <p:nvPr>
            <p:ph sz="half" idx="2"/>
          </p:nvPr>
        </p:nvSpPr>
        <p:spPr>
          <a:xfrm>
            <a:off x="4648200" y="1825625"/>
            <a:ext cx="3867150" cy="4351338"/>
          </a:xfrm>
          <a:prstGeom prst="rect">
            <a:avLst/>
          </a:prstGeo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5"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23329891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630238" y="365125"/>
            <a:ext cx="7886700" cy="1325563"/>
          </a:xfrm>
          <a:prstGeom prst="rect">
            <a:avLst/>
          </a:prstGeom>
        </p:spPr>
        <p:txBody>
          <a:bodyPr/>
          <a:lstStyle/>
          <a:p>
            <a:r>
              <a:rPr lang="es-ES" smtClean="0"/>
              <a:t>Haga clic para modificar el estilo de título del patrón</a:t>
            </a:r>
            <a:endParaRPr lang="es-VE"/>
          </a:p>
        </p:txBody>
      </p:sp>
      <p:sp>
        <p:nvSpPr>
          <p:cNvPr id="3" name="Marcador de texto 2"/>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630238" y="2505075"/>
            <a:ext cx="3868737" cy="3684588"/>
          </a:xfrm>
          <a:prstGeom prst="rect">
            <a:avLst/>
          </a:prstGeo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5" name="Marcador de texto 4"/>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4629150" y="2505075"/>
            <a:ext cx="3887788" cy="3684588"/>
          </a:xfrm>
          <a:prstGeom prst="rect">
            <a:avLst/>
          </a:prstGeo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7"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4008097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a:xfrm>
            <a:off x="628650" y="365125"/>
            <a:ext cx="7886700" cy="1325563"/>
          </a:xfrm>
          <a:prstGeom prst="rect">
            <a:avLst/>
          </a:prstGeom>
        </p:spPr>
        <p:txBody>
          <a:bodyPr/>
          <a:lstStyle/>
          <a:p>
            <a:r>
              <a:rPr lang="es-ES" smtClean="0"/>
              <a:t>Haga clic para modificar el estilo de título del patrón</a:t>
            </a:r>
            <a:endParaRPr lang="es-VE"/>
          </a:p>
        </p:txBody>
      </p:sp>
      <p:sp>
        <p:nvSpPr>
          <p:cNvPr id="3"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28411918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19604036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30238" y="457200"/>
            <a:ext cx="2949575" cy="1600200"/>
          </a:xfrm>
          <a:prstGeom prst="rect">
            <a:avLst/>
          </a:prstGeom>
        </p:spPr>
        <p:txBody>
          <a:bodyPr anchor="b"/>
          <a:lstStyle>
            <a:lvl1pPr>
              <a:defRPr sz="3200"/>
            </a:lvl1pPr>
          </a:lstStyle>
          <a:p>
            <a:r>
              <a:rPr lang="es-ES" smtClean="0"/>
              <a:t>Haga clic para modificar el estilo de título del patrón</a:t>
            </a:r>
            <a:endParaRPr lang="es-VE"/>
          </a:p>
        </p:txBody>
      </p:sp>
      <p:sp>
        <p:nvSpPr>
          <p:cNvPr id="3" name="Marcador de contenido 2"/>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4" name="Marcador de texto 3"/>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3777085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30238" y="457200"/>
            <a:ext cx="2949575" cy="1600200"/>
          </a:xfrm>
          <a:prstGeom prst="rect">
            <a:avLst/>
          </a:prstGeom>
        </p:spPr>
        <p:txBody>
          <a:bodyPr anchor="b"/>
          <a:lstStyle>
            <a:lvl1pPr>
              <a:defRPr sz="3200"/>
            </a:lvl1pPr>
          </a:lstStyle>
          <a:p>
            <a:r>
              <a:rPr lang="es-ES" smtClean="0"/>
              <a:t>Haga clic para modificar el estilo de título del patrón</a:t>
            </a:r>
            <a:endParaRPr lang="es-VE"/>
          </a:p>
        </p:txBody>
      </p:sp>
      <p:sp>
        <p:nvSpPr>
          <p:cNvPr id="3" name="Marcador de posición de imagen 2"/>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VE" noProof="0" smtClean="0"/>
          </a:p>
        </p:txBody>
      </p:sp>
      <p:sp>
        <p:nvSpPr>
          <p:cNvPr id="4" name="Marcador de texto 3"/>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26595585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a:xfrm>
            <a:off x="628650" y="365125"/>
            <a:ext cx="7886700" cy="1325563"/>
          </a:xfrm>
          <a:prstGeom prst="rect">
            <a:avLst/>
          </a:prstGeom>
        </p:spPr>
        <p:txBody>
          <a:bodyPr/>
          <a:lstStyle/>
          <a:p>
            <a:r>
              <a:rPr lang="es-ES" smtClean="0"/>
              <a:t>Haga clic para modificar el estilo de título del patrón</a:t>
            </a:r>
            <a:endParaRPr lang="es-VE"/>
          </a:p>
        </p:txBody>
      </p:sp>
      <p:sp>
        <p:nvSpPr>
          <p:cNvPr id="3" name="Marcador de texto vertical 2"/>
          <p:cNvSpPr>
            <a:spLocks noGrp="1"/>
          </p:cNvSpPr>
          <p:nvPr>
            <p:ph type="body" orient="vert" idx="1"/>
          </p:nvPr>
        </p:nvSpPr>
        <p:spPr>
          <a:xfrm>
            <a:off x="628650" y="1825625"/>
            <a:ext cx="7886700" cy="4351338"/>
          </a:xfrm>
          <a:prstGeom prst="rect">
            <a:avLst/>
          </a:prstGeo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4"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8438992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543675" y="365125"/>
            <a:ext cx="1971675" cy="5811838"/>
          </a:xfrm>
          <a:prstGeom prst="rect">
            <a:avLst/>
          </a:prstGeom>
        </p:spPr>
        <p:txBody>
          <a:bodyPr vert="eaVert"/>
          <a:lstStyle/>
          <a:p>
            <a:r>
              <a:rPr lang="es-ES" smtClean="0"/>
              <a:t>Haga clic para modificar el estilo de título del patrón</a:t>
            </a:r>
            <a:endParaRPr lang="es-VE"/>
          </a:p>
        </p:txBody>
      </p:sp>
      <p:sp>
        <p:nvSpPr>
          <p:cNvPr id="3" name="Marcador de texto vertical 2"/>
          <p:cNvSpPr>
            <a:spLocks noGrp="1"/>
          </p:cNvSpPr>
          <p:nvPr>
            <p:ph type="body" orient="vert" idx="1"/>
          </p:nvPr>
        </p:nvSpPr>
        <p:spPr>
          <a:xfrm>
            <a:off x="628650" y="365125"/>
            <a:ext cx="5762625" cy="5811838"/>
          </a:xfrm>
          <a:prstGeom prst="rect">
            <a:avLst/>
          </a:prstGeo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4"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11341833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2">
            <a:lumMod val="75000"/>
          </a:schemeClr>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vl1pPr>
          </a:lstStyle>
          <a:p>
            <a:pPr>
              <a:defRPr/>
            </a:pPr>
            <a:endParaRPr lang="es-ES" altLang="es-V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V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2.png"/><Relationship Id="rId5" Type="http://schemas.openxmlformats.org/officeDocument/2006/relationships/image" Target="../media/image1.jpg"/><Relationship Id="rId4"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slideLayout" Target="../slideLayouts/slideLayout7.xml"/><Relationship Id="rId1" Type="http://schemas.openxmlformats.org/officeDocument/2006/relationships/tags" Target="../tags/tag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7.xml"/><Relationship Id="rId1" Type="http://schemas.openxmlformats.org/officeDocument/2006/relationships/tags" Target="../tags/tag4.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tags" Target="../tags/tag5.xml"/><Relationship Id="rId5" Type="http://schemas.openxmlformats.org/officeDocument/2006/relationships/image" Target="../media/image9.png"/><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8" Type="http://schemas.openxmlformats.org/officeDocument/2006/relationships/hyperlink" Target="https://es.wikipedia.org/wiki/New_Horizons" TargetMode="External"/><Relationship Id="rId3" Type="http://schemas.openxmlformats.org/officeDocument/2006/relationships/image" Target="../media/image10.jpg"/><Relationship Id="rId7" Type="http://schemas.openxmlformats.org/officeDocument/2006/relationships/hyperlink" Target="https://es.wikipedia.org/wiki/2006" TargetMode="External"/><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hyperlink" Target="https://es.wikipedia.org/wiki/2005" TargetMode="External"/><Relationship Id="rId5" Type="http://schemas.openxmlformats.org/officeDocument/2006/relationships/hyperlink" Target="https://es.wikipedia.org/wiki/Plut%C3%B3n_(planeta_enano)#cite_note-8" TargetMode="External"/><Relationship Id="rId10" Type="http://schemas.openxmlformats.org/officeDocument/2006/relationships/hyperlink" Target="https://es.wikipedia.org/wiki/Plut%C3%B3n_(planeta_enano)#cite_note-10" TargetMode="External"/><Relationship Id="rId4" Type="http://schemas.openxmlformats.org/officeDocument/2006/relationships/hyperlink" Target="https://es.wikipedia.org/wiki/Telescopio_Espacial_Hubble" TargetMode="External"/><Relationship Id="rId9" Type="http://schemas.openxmlformats.org/officeDocument/2006/relationships/hyperlink" Target="https://es.wikipedia.org/wiki/Plut%C3%B3n_(planeta_enano)#cite_note-9"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www.nasa.gov/feature/stunning-nightside-image-reveals-pluto-s-hazy-skies" TargetMode="External"/><Relationship Id="rId2" Type="http://schemas.openxmlformats.org/officeDocument/2006/relationships/slideLayout" Target="../slideLayouts/slideLayout7.xml"/><Relationship Id="rId1" Type="http://schemas.openxmlformats.org/officeDocument/2006/relationships/tags" Target="../tags/tag7.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8" Type="http://schemas.openxmlformats.org/officeDocument/2006/relationships/hyperlink" Target="https://es.wikipedia.org/wiki/Praga" TargetMode="External"/><Relationship Id="rId13" Type="http://schemas.openxmlformats.org/officeDocument/2006/relationships/hyperlink" Target="https://es.wikipedia.org/wiki/Plutino" TargetMode="External"/><Relationship Id="rId18" Type="http://schemas.openxmlformats.org/officeDocument/2006/relationships/hyperlink" Target="https://es.wikipedia.org/wiki/Hidra_(luna)" TargetMode="External"/><Relationship Id="rId3" Type="http://schemas.openxmlformats.org/officeDocument/2006/relationships/image" Target="../media/image12.jpg"/><Relationship Id="rId21" Type="http://schemas.openxmlformats.org/officeDocument/2006/relationships/hyperlink" Target="https://es.wikipedia.org/wiki/Plut%C3%B3n_(planeta_enano)#cite_note-3" TargetMode="External"/><Relationship Id="rId7" Type="http://schemas.openxmlformats.org/officeDocument/2006/relationships/hyperlink" Target="https://es.wikipedia.org/wiki/Uni%C3%B3n_Astron%C3%B3mica_Internacional" TargetMode="External"/><Relationship Id="rId12" Type="http://schemas.openxmlformats.org/officeDocument/2006/relationships/hyperlink" Target="https://es.wikipedia.org/wiki/Objeto_transneptuniano" TargetMode="External"/><Relationship Id="rId17" Type="http://schemas.openxmlformats.org/officeDocument/2006/relationships/hyperlink" Target="https://es.wikipedia.org/wiki/Nix_(luna)" TargetMode="External"/><Relationship Id="rId2" Type="http://schemas.openxmlformats.org/officeDocument/2006/relationships/slideLayout" Target="../slideLayouts/slideLayout7.xml"/><Relationship Id="rId16" Type="http://schemas.openxmlformats.org/officeDocument/2006/relationships/hyperlink" Target="https://es.wikipedia.org/wiki/Caronte_(luna)" TargetMode="External"/><Relationship Id="rId20" Type="http://schemas.openxmlformats.org/officeDocument/2006/relationships/hyperlink" Target="https://es.wikipedia.org/wiki/Estigia_(sat%C3%A9lite)" TargetMode="External"/><Relationship Id="rId1" Type="http://schemas.openxmlformats.org/officeDocument/2006/relationships/tags" Target="../tags/tag8.xml"/><Relationship Id="rId6" Type="http://schemas.openxmlformats.org/officeDocument/2006/relationships/hyperlink" Target="https://es.wikipedia.org/wiki/Neptuno_(planeta)" TargetMode="External"/><Relationship Id="rId11" Type="http://schemas.openxmlformats.org/officeDocument/2006/relationships/hyperlink" Target="https://es.wikipedia.org/wiki/Plutoide" TargetMode="External"/><Relationship Id="rId5" Type="http://schemas.openxmlformats.org/officeDocument/2006/relationships/hyperlink" Target="https://es.wikipedia.org/wiki/Sistema_solar" TargetMode="External"/><Relationship Id="rId15" Type="http://schemas.openxmlformats.org/officeDocument/2006/relationships/hyperlink" Target="https://es.wikipedia.org/wiki/Perihelio" TargetMode="External"/><Relationship Id="rId23" Type="http://schemas.openxmlformats.org/officeDocument/2006/relationships/hyperlink" Target="https://es.wikipedia.org/wiki/Cuerpo_celeste" TargetMode="External"/><Relationship Id="rId10" Type="http://schemas.openxmlformats.org/officeDocument/2006/relationships/hyperlink" Target="https://es.wikipedia.org/wiki/2006" TargetMode="External"/><Relationship Id="rId19" Type="http://schemas.openxmlformats.org/officeDocument/2006/relationships/hyperlink" Target="https://es.wikipedia.org/wiki/S/2011_P_1" TargetMode="External"/><Relationship Id="rId4" Type="http://schemas.openxmlformats.org/officeDocument/2006/relationships/hyperlink" Target="https://es.wikipedia.org/wiki/Planeta_enano" TargetMode="External"/><Relationship Id="rId9" Type="http://schemas.openxmlformats.org/officeDocument/2006/relationships/hyperlink" Target="https://es.wikipedia.org/wiki/24_de_agosto" TargetMode="External"/><Relationship Id="rId14" Type="http://schemas.openxmlformats.org/officeDocument/2006/relationships/hyperlink" Target="https://es.wikipedia.org/wiki/Ecl%C3%ADptica" TargetMode="External"/><Relationship Id="rId22" Type="http://schemas.openxmlformats.org/officeDocument/2006/relationships/hyperlink" Target="https://es.wikipedia.org/wiki/Plut%C3%B3n_(planeta_enano)#cite_note-4"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hyperlink" Target="http://www.lanasa.net/news/sondas/primeras-imagenes-de-pluton" TargetMode="External"/><Relationship Id="rId2" Type="http://schemas.openxmlformats.org/officeDocument/2006/relationships/slideLayout" Target="../slideLayouts/slideLayout7.xml"/><Relationship Id="rId1" Type="http://schemas.openxmlformats.org/officeDocument/2006/relationships/tags" Target="../tags/tag10.xml"/><Relationship Id="rId4" Type="http://schemas.openxmlformats.org/officeDocument/2006/relationships/image" Target="../media/image15.jpeg"/></Relationships>
</file>

<file path=ppt/slides/_rels/slide11.xml.rels><?xml version="1.0" encoding="UTF-8" standalone="yes"?>
<Relationships xmlns="http://schemas.openxmlformats.org/package/2006/relationships"><Relationship Id="rId3" Type="http://schemas.openxmlformats.org/officeDocument/2006/relationships/image" Target="../media/image16.jpg"/><Relationship Id="rId7" Type="http://schemas.openxmlformats.org/officeDocument/2006/relationships/hyperlink" Target="https://es.wikipedia.org/wiki/CCD_(sensor)" TargetMode="External"/><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hyperlink" Target="https://es.wikipedia.org/wiki/Magnitud_(astronom%C3%ADa)" TargetMode="External"/><Relationship Id="rId5" Type="http://schemas.openxmlformats.org/officeDocument/2006/relationships/hyperlink" Target="https://es.wikipedia.org/wiki/Tierra_(planeta)" TargetMode="External"/><Relationship Id="rId4" Type="http://schemas.openxmlformats.org/officeDocument/2006/relationships/hyperlink" Target="https://es.wikipedia.org/wiki/Sol" TargetMode="External"/></Relationships>
</file>

<file path=ppt/slides/_rels/slide12.xml.rels><?xml version="1.0" encoding="UTF-8" standalone="yes"?>
<Relationships xmlns="http://schemas.openxmlformats.org/package/2006/relationships"><Relationship Id="rId8" Type="http://schemas.openxmlformats.org/officeDocument/2006/relationships/hyperlink" Target="https://es.wikipedia.org/wiki/Perihelio" TargetMode="External"/><Relationship Id="rId3" Type="http://schemas.openxmlformats.org/officeDocument/2006/relationships/image" Target="../media/image17.jpg"/><Relationship Id="rId7" Type="http://schemas.openxmlformats.org/officeDocument/2006/relationships/hyperlink" Target="https://es.wikipedia.org/wiki/Sistema_Solar" TargetMode="External"/><Relationship Id="rId12" Type="http://schemas.openxmlformats.org/officeDocument/2006/relationships/hyperlink" Target="https://es.wikipedia.org/wiki/2226" TargetMode="External"/><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hyperlink" Target="https://es.wikipedia.org/wiki/Ecl%C3%ADptica" TargetMode="External"/><Relationship Id="rId11" Type="http://schemas.openxmlformats.org/officeDocument/2006/relationships/hyperlink" Target="https://es.wikipedia.org/wiki/Sol" TargetMode="External"/><Relationship Id="rId5" Type="http://schemas.openxmlformats.org/officeDocument/2006/relationships/hyperlink" Target="https://es.wikipedia.org/wiki/Neptuno_(planeta)" TargetMode="External"/><Relationship Id="rId10" Type="http://schemas.openxmlformats.org/officeDocument/2006/relationships/hyperlink" Target="https://es.wikipedia.org/wiki/1999" TargetMode="External"/><Relationship Id="rId4" Type="http://schemas.openxmlformats.org/officeDocument/2006/relationships/hyperlink" Target="https://es.wikipedia.org/wiki/%C3%93rbita" TargetMode="External"/><Relationship Id="rId9" Type="http://schemas.openxmlformats.org/officeDocument/2006/relationships/hyperlink" Target="https://es.wikipedia.org/wiki/1989"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es.wikipedia.org/wiki/Planeta_doble" TargetMode="External"/><Relationship Id="rId13" Type="http://schemas.openxmlformats.org/officeDocument/2006/relationships/hyperlink" Target="https://es.wikipedia.org/wiki/Nix_(luna)" TargetMode="External"/><Relationship Id="rId3" Type="http://schemas.openxmlformats.org/officeDocument/2006/relationships/image" Target="../media/image18.jpg"/><Relationship Id="rId7" Type="http://schemas.openxmlformats.org/officeDocument/2006/relationships/hyperlink" Target="https://es.wikipedia.org/wiki/Sistema_solar" TargetMode="External"/><Relationship Id="rId12" Type="http://schemas.openxmlformats.org/officeDocument/2006/relationships/hyperlink" Target="https://es.wikipedia.org/wiki/Hidra_(luna)" TargetMode="External"/><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hyperlink" Target="https://es.wikipedia.org/wiki/Caronte_(luna)" TargetMode="External"/><Relationship Id="rId11" Type="http://schemas.openxmlformats.org/officeDocument/2006/relationships/hyperlink" Target="https://es.wikipedia.org/wiki/Plut%C3%B3n_(planeta_enano)#cite_note-centromasatierraluna-7" TargetMode="External"/><Relationship Id="rId5" Type="http://schemas.openxmlformats.org/officeDocument/2006/relationships/hyperlink" Target="https://es.wikipedia.org/wiki/Sat%C3%A9lite_natural" TargetMode="External"/><Relationship Id="rId15" Type="http://schemas.openxmlformats.org/officeDocument/2006/relationships/hyperlink" Target="https://es.wikipedia.org/wiki/Estigia_(sat%C3%A9lite)" TargetMode="External"/><Relationship Id="rId10" Type="http://schemas.openxmlformats.org/officeDocument/2006/relationships/hyperlink" Target="https://es.wikipedia.org/wiki/Luna" TargetMode="External"/><Relationship Id="rId4" Type="http://schemas.openxmlformats.org/officeDocument/2006/relationships/hyperlink" Target="https://es.wikipedia.org/wiki/1978" TargetMode="External"/><Relationship Id="rId9" Type="http://schemas.openxmlformats.org/officeDocument/2006/relationships/hyperlink" Target="https://es.wikipedia.org/wiki/Tierra" TargetMode="External"/><Relationship Id="rId14" Type="http://schemas.openxmlformats.org/officeDocument/2006/relationships/hyperlink" Target="https://es.wikipedia.org/wiki/Cerbero_(sat%C3%A9lite)"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slideLayout" Target="../slideLayouts/slideLayout7.xml"/><Relationship Id="rId1" Type="http://schemas.openxmlformats.org/officeDocument/2006/relationships/tags" Target="../tags/tag14.xml"/></Relationships>
</file>

<file path=ppt/slides/_rels/slide15.xml.rels><?xml version="1.0" encoding="UTF-8" standalone="yes"?>
<Relationships xmlns="http://schemas.openxmlformats.org/package/2006/relationships"><Relationship Id="rId8" Type="http://schemas.openxmlformats.org/officeDocument/2006/relationships/hyperlink" Target="https://es.wikipedia.org/wiki/Plut%C3%B3n_(planeta_enano)#cite_note-13" TargetMode="External"/><Relationship Id="rId3" Type="http://schemas.openxmlformats.org/officeDocument/2006/relationships/image" Target="../media/image20.jpg"/><Relationship Id="rId7" Type="http://schemas.openxmlformats.org/officeDocument/2006/relationships/hyperlink" Target="https://es.wikipedia.org/wiki/Plut%C3%B3n_(planeta_enano)#cite_note-12" TargetMode="External"/><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hyperlink" Target="https://es.wikipedia.org/wiki/P5_(sat%C3%A9lite)" TargetMode="External"/><Relationship Id="rId5" Type="http://schemas.openxmlformats.org/officeDocument/2006/relationships/hyperlink" Target="https://es.wikipedia.org/wiki/Plut%C3%B3n_(planeta_enano)#cite_note-11" TargetMode="External"/><Relationship Id="rId10" Type="http://schemas.openxmlformats.org/officeDocument/2006/relationships/hyperlink" Target="https://es.wikipedia.org/wiki/Estigia_(sat%C3%A9lite)" TargetMode="External"/><Relationship Id="rId4" Type="http://schemas.openxmlformats.org/officeDocument/2006/relationships/hyperlink" Target="https://es.wikipedia.org/wiki/S/2011_P_1" TargetMode="External"/><Relationship Id="rId9" Type="http://schemas.openxmlformats.org/officeDocument/2006/relationships/hyperlink" Target="https://es.wikipedia.org/wiki/Cerbero_(sat%C3%A9lite)" TargetMode="External"/></Relationships>
</file>

<file path=ppt/slides/_rels/slide16.xml.rels><?xml version="1.0" encoding="UTF-8" standalone="yes"?>
<Relationships xmlns="http://schemas.openxmlformats.org/package/2006/relationships"><Relationship Id="rId8" Type="http://schemas.openxmlformats.org/officeDocument/2006/relationships/hyperlink" Target="https://es.wikipedia.org/wiki/Albedo" TargetMode="External"/><Relationship Id="rId3" Type="http://schemas.openxmlformats.org/officeDocument/2006/relationships/image" Target="../media/image21.jpg"/><Relationship Id="rId7" Type="http://schemas.openxmlformats.org/officeDocument/2006/relationships/hyperlink" Target="https://es.wikipedia.org/wiki/Mon%C3%B3xido_de_carbono" TargetMode="External"/><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hyperlink" Target="https://es.wikipedia.org/wiki/Metano" TargetMode="External"/><Relationship Id="rId11" Type="http://schemas.openxmlformats.org/officeDocument/2006/relationships/hyperlink" Target="https://es.wikipedia.org/wiki/Meteoro_(astronom%C3%ADa)" TargetMode="External"/><Relationship Id="rId5" Type="http://schemas.openxmlformats.org/officeDocument/2006/relationships/hyperlink" Target="https://es.wikipedia.org/wiki/Nitr%C3%B3geno" TargetMode="External"/><Relationship Id="rId10" Type="http://schemas.openxmlformats.org/officeDocument/2006/relationships/hyperlink" Target="https://es.wikipedia.org/wiki/Afelio" TargetMode="External"/><Relationship Id="rId4" Type="http://schemas.openxmlformats.org/officeDocument/2006/relationships/hyperlink" Target="https://es.wikipedia.org/wiki/Atm%C3%B3sfera" TargetMode="External"/><Relationship Id="rId9" Type="http://schemas.openxmlformats.org/officeDocument/2006/relationships/hyperlink" Target="https://es.wikipedia.org/wiki/Fot%C3%B3metro"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slideLayout" Target="../slideLayouts/slideLayout7.xml"/><Relationship Id="rId1" Type="http://schemas.openxmlformats.org/officeDocument/2006/relationships/tags" Target="../tags/tag17.xml"/></Relationships>
</file>

<file path=ppt/slides/_rels/slide18.xml.rels><?xml version="1.0" encoding="UTF-8" standalone="yes"?>
<Relationships xmlns="http://schemas.openxmlformats.org/package/2006/relationships"><Relationship Id="rId8" Type="http://schemas.openxmlformats.org/officeDocument/2006/relationships/image" Target="../media/image26.png"/><Relationship Id="rId13" Type="http://schemas.openxmlformats.org/officeDocument/2006/relationships/hyperlink" Target="https://vk.com/mispps" TargetMode="External"/><Relationship Id="rId3" Type="http://schemas.openxmlformats.org/officeDocument/2006/relationships/image" Target="../media/image23.png"/><Relationship Id="rId7" Type="http://schemas.openxmlformats.org/officeDocument/2006/relationships/hyperlink" Target="https://www.facebook.com/mispps" TargetMode="External"/><Relationship Id="rId12" Type="http://schemas.openxmlformats.org/officeDocument/2006/relationships/image" Target="../media/image28.png"/><Relationship Id="rId2" Type="http://schemas.openxmlformats.org/officeDocument/2006/relationships/hyperlink" Target="http://www.mispps.com/" TargetMode="External"/><Relationship Id="rId1" Type="http://schemas.openxmlformats.org/officeDocument/2006/relationships/slideLayout" Target="../slideLayouts/slideLayout1.xml"/><Relationship Id="rId6" Type="http://schemas.openxmlformats.org/officeDocument/2006/relationships/image" Target="../media/image25.png"/><Relationship Id="rId11" Type="http://schemas.openxmlformats.org/officeDocument/2006/relationships/hyperlink" Target="https://plus.google.com/+Mispps/" TargetMode="External"/><Relationship Id="rId5" Type="http://schemas.openxmlformats.org/officeDocument/2006/relationships/image" Target="../media/image24.png"/><Relationship Id="rId10" Type="http://schemas.openxmlformats.org/officeDocument/2006/relationships/image" Target="../media/image2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6" name="una odisea en el espaciowmv">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4267200" y="31242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1566"/>
    </mc:Choice>
    <mc:Fallback>
      <p:transition spd="slow" advTm="1156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21" presetClass="entr" presetSubtype="1"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heel(1)">
                                      <p:cBhvr>
                                        <p:cTn id="11"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2" repeatCount="indefinite" fill="hold" display="0">
                  <p:stCondLst>
                    <p:cond delay="indefinite"/>
                  </p:stCondLst>
                  <p:endCondLst>
                    <p:cond evt="onStopAudio" delay="0">
                      <p:tgtEl>
                        <p:sldTgt/>
                      </p:tgtEl>
                    </p:cond>
                  </p:endCondLst>
                </p:cTn>
                <p:tgtEl>
                  <p:spTgt spid="6"/>
                </p:tgtEl>
              </p:cMediaNode>
            </p:audio>
          </p:childTnLst>
        </p:cTn>
      </p:par>
    </p:tnLst>
  </p:timing>
  <p:extLst mod="1">
    <p:ext uri="{E180D4A7-C9FB-4DFB-919C-405C955672EB}">
      <p14:showEvtLst xmlns:p14="http://schemas.microsoft.com/office/powerpoint/2010/main">
        <p14:playEvt time="0" objId="6"/>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428"/>
            <a:ext cx="9144000" cy="6857143"/>
          </a:xfrm>
          <a:prstGeom prst="rect">
            <a:avLst/>
          </a:prstGeom>
        </p:spPr>
      </p:pic>
      <p:sp>
        <p:nvSpPr>
          <p:cNvPr id="3" name="Rectángulo 2"/>
          <p:cNvSpPr/>
          <p:nvPr/>
        </p:nvSpPr>
        <p:spPr>
          <a:xfrm>
            <a:off x="1905000" y="228600"/>
            <a:ext cx="5638800" cy="1066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VE" sz="4400" b="1" dirty="0" smtClean="0">
                <a:solidFill>
                  <a:schemeClr val="bg1">
                    <a:lumMod val="95000"/>
                  </a:schemeClr>
                </a:solidFill>
              </a:rPr>
              <a:t>PLANETA PLUTON</a:t>
            </a:r>
            <a:endParaRPr lang="es-VE" sz="4400" b="1" dirty="0">
              <a:solidFill>
                <a:schemeClr val="bg1">
                  <a:lumMod val="95000"/>
                </a:schemeClr>
              </a:solidFill>
            </a:endParaRPr>
          </a:p>
        </p:txBody>
      </p:sp>
      <p:sp>
        <p:nvSpPr>
          <p:cNvPr id="4" name="CuadroTexto 3"/>
          <p:cNvSpPr txBox="1"/>
          <p:nvPr/>
        </p:nvSpPr>
        <p:spPr>
          <a:xfrm>
            <a:off x="2400300" y="5334000"/>
            <a:ext cx="4648200" cy="769441"/>
          </a:xfrm>
          <a:prstGeom prst="rect">
            <a:avLst/>
          </a:prstGeom>
          <a:noFill/>
        </p:spPr>
        <p:txBody>
          <a:bodyPr wrap="square" rtlCol="0">
            <a:spAutoFit/>
          </a:bodyPr>
          <a:lstStyle/>
          <a:p>
            <a:r>
              <a:rPr lang="es-VE" sz="4400" dirty="0" smtClean="0">
                <a:solidFill>
                  <a:schemeClr val="bg1">
                    <a:lumMod val="95000"/>
                  </a:schemeClr>
                </a:solidFill>
              </a:rPr>
              <a:t>EL ENANO FRIO</a:t>
            </a:r>
            <a:endParaRPr lang="es-VE" sz="4400" dirty="0">
              <a:solidFill>
                <a:schemeClr val="bg1">
                  <a:lumMod val="95000"/>
                </a:schemeClr>
              </a:solidFill>
            </a:endParaRPr>
          </a:p>
        </p:txBody>
      </p:sp>
      <p:pic>
        <p:nvPicPr>
          <p:cNvPr id="6" name="Imagen 5"/>
          <p:cNvPicPr>
            <a:picLocks noChangeAspect="1"/>
          </p:cNvPicPr>
          <p:nvPr/>
        </p:nvPicPr>
        <p:blipFill>
          <a:blip r:embed="rId4"/>
          <a:stretch>
            <a:fillRect/>
          </a:stretch>
        </p:blipFill>
        <p:spPr>
          <a:xfrm>
            <a:off x="3596555" y="2849830"/>
            <a:ext cx="1950889" cy="1158340"/>
          </a:xfrm>
          <a:prstGeom prst="rect">
            <a:avLst/>
          </a:prstGeom>
        </p:spPr>
      </p:pic>
      <p:sp>
        <p:nvSpPr>
          <p:cNvPr id="5" name="CuadroTexto 4"/>
          <p:cNvSpPr txBox="1"/>
          <p:nvPr/>
        </p:nvSpPr>
        <p:spPr>
          <a:xfrm>
            <a:off x="1676400" y="1676400"/>
            <a:ext cx="6373906" cy="2646878"/>
          </a:xfrm>
          <a:prstGeom prst="rect">
            <a:avLst/>
          </a:prstGeom>
          <a:noFill/>
        </p:spPr>
        <p:txBody>
          <a:bodyPr wrap="square" rtlCol="0">
            <a:spAutoFit/>
          </a:bodyPr>
          <a:lstStyle/>
          <a:p>
            <a:r>
              <a:rPr lang="es-ES" dirty="0" smtClean="0">
                <a:solidFill>
                  <a:srgbClr val="FFC000"/>
                </a:solidFill>
              </a:rPr>
              <a:t>Planeta </a:t>
            </a:r>
            <a:r>
              <a:rPr lang="es-ES" dirty="0">
                <a:solidFill>
                  <a:srgbClr val="FFC000"/>
                </a:solidFill>
              </a:rPr>
              <a:t>enano</a:t>
            </a:r>
          </a:p>
          <a:p>
            <a:r>
              <a:rPr lang="es-ES" dirty="0">
                <a:solidFill>
                  <a:srgbClr val="FFC000"/>
                </a:solidFill>
              </a:rPr>
              <a:t>Plutón o Pluto es un planeta enano del sistema solar situado a continuación de la órbita de Neptuno. </a:t>
            </a:r>
            <a:r>
              <a:rPr lang="es-ES" dirty="0" smtClean="0">
                <a:solidFill>
                  <a:srgbClr val="FFC000"/>
                </a:solidFill>
              </a:rPr>
              <a:t>Radio</a:t>
            </a:r>
            <a:r>
              <a:rPr lang="es-ES" dirty="0">
                <a:solidFill>
                  <a:srgbClr val="FFC000"/>
                </a:solidFill>
              </a:rPr>
              <a:t>: 1.185 km</a:t>
            </a:r>
          </a:p>
          <a:p>
            <a:r>
              <a:rPr lang="es-ES" dirty="0">
                <a:solidFill>
                  <a:srgbClr val="FFC000"/>
                </a:solidFill>
              </a:rPr>
              <a:t>Fecha de descubrimiento: 18 de febrero de 1930</a:t>
            </a:r>
          </a:p>
          <a:p>
            <a:r>
              <a:rPr lang="es-ES" dirty="0">
                <a:solidFill>
                  <a:srgbClr val="FFC000"/>
                </a:solidFill>
              </a:rPr>
              <a:t>Gravedad: 0,658 m/s²</a:t>
            </a:r>
          </a:p>
          <a:p>
            <a:r>
              <a:rPr lang="es-ES" dirty="0">
                <a:solidFill>
                  <a:srgbClr val="FFC000"/>
                </a:solidFill>
              </a:rPr>
              <a:t>Descubridor</a:t>
            </a:r>
            <a:r>
              <a:rPr lang="es-ES" sz="4000" dirty="0">
                <a:solidFill>
                  <a:srgbClr val="FFC000"/>
                </a:solidFill>
              </a:rPr>
              <a:t>: </a:t>
            </a:r>
            <a:r>
              <a:rPr lang="es-ES" sz="4000" dirty="0" err="1">
                <a:solidFill>
                  <a:srgbClr val="FFC000"/>
                </a:solidFill>
              </a:rPr>
              <a:t>Clyde</a:t>
            </a:r>
            <a:r>
              <a:rPr lang="es-ES" sz="4000" dirty="0">
                <a:solidFill>
                  <a:srgbClr val="FFC000"/>
                </a:solidFill>
              </a:rPr>
              <a:t> </a:t>
            </a:r>
            <a:r>
              <a:rPr lang="es-ES" sz="4000" dirty="0" err="1">
                <a:solidFill>
                  <a:srgbClr val="FFC000"/>
                </a:solidFill>
              </a:rPr>
              <a:t>Tombaugh</a:t>
            </a:r>
            <a:endParaRPr lang="es-ES" sz="4000" dirty="0">
              <a:solidFill>
                <a:srgbClr val="FFC000"/>
              </a:solidFill>
            </a:endParaRPr>
          </a:p>
          <a:p>
            <a:r>
              <a:rPr lang="es-ES" dirty="0">
                <a:solidFill>
                  <a:srgbClr val="FFC000"/>
                </a:solidFill>
              </a:rPr>
              <a:t>Órbitas: Sol</a:t>
            </a:r>
          </a:p>
          <a:p>
            <a:r>
              <a:rPr lang="es-ES" dirty="0">
                <a:solidFill>
                  <a:srgbClr val="FFC000"/>
                </a:solidFill>
              </a:rPr>
              <a:t>Lunas: Caronte, Hidra, </a:t>
            </a:r>
            <a:r>
              <a:rPr lang="es-ES" dirty="0" err="1">
                <a:solidFill>
                  <a:srgbClr val="FFC000"/>
                </a:solidFill>
              </a:rPr>
              <a:t>Nix</a:t>
            </a:r>
            <a:r>
              <a:rPr lang="es-ES" dirty="0">
                <a:solidFill>
                  <a:srgbClr val="FFC000"/>
                </a:solidFill>
              </a:rPr>
              <a:t>, Estigia, Cerbero</a:t>
            </a:r>
            <a:endParaRPr lang="es-VE" dirty="0">
              <a:solidFill>
                <a:srgbClr val="FFC000"/>
              </a:solidFill>
            </a:endParaRPr>
          </a:p>
        </p:txBody>
      </p:sp>
    </p:spTree>
    <p:custDataLst>
      <p:tags r:id="rId1"/>
    </p:custDataLst>
    <p:extLst>
      <p:ext uri="{BB962C8B-B14F-4D97-AF65-F5344CB8AC3E}">
        <p14:creationId xmlns:p14="http://schemas.microsoft.com/office/powerpoint/2010/main" val="775205579"/>
      </p:ext>
    </p:extLst>
  </p:cSld>
  <p:clrMapOvr>
    <a:masterClrMapping/>
  </p:clrMapOvr>
  <mc:AlternateContent xmlns:mc="http://schemas.openxmlformats.org/markup-compatibility/2006">
    <mc:Choice xmlns:p14="http://schemas.microsoft.com/office/powerpoint/2010/main" Requires="p14">
      <p:transition spd="slow" p14:dur="2000" advTm="65261"/>
    </mc:Choice>
    <mc:Fallback>
      <p:transition spd="slow" advTm="6526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5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4000" fill="hold"/>
                                        <p:tgtEl>
                                          <p:spTgt spid="4"/>
                                        </p:tgtEl>
                                        <p:attrNameLst>
                                          <p:attrName>ppt_x</p:attrName>
                                        </p:attrNameLst>
                                      </p:cBhvr>
                                      <p:tavLst>
                                        <p:tav tm="0">
                                          <p:val>
                                            <p:strVal val="#ppt_x"/>
                                          </p:val>
                                        </p:tav>
                                        <p:tav tm="100000">
                                          <p:val>
                                            <p:strVal val="#ppt_x"/>
                                          </p:val>
                                        </p:tav>
                                      </p:tavLst>
                                    </p:anim>
                                    <p:anim calcmode="lin" valueType="num">
                                      <p:cBhvr additive="base">
                                        <p:cTn id="13" dur="40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8000" fill="hold"/>
                                        <p:tgtEl>
                                          <p:spTgt spid="3"/>
                                        </p:tgtEl>
                                        <p:attrNameLst>
                                          <p:attrName>ppt_x</p:attrName>
                                        </p:attrNameLst>
                                      </p:cBhvr>
                                      <p:tavLst>
                                        <p:tav tm="0">
                                          <p:val>
                                            <p:strVal val="0-#ppt_w/2"/>
                                          </p:val>
                                        </p:tav>
                                        <p:tav tm="100000">
                                          <p:val>
                                            <p:strVal val="#ppt_x"/>
                                          </p:val>
                                        </p:tav>
                                      </p:tavLst>
                                    </p:anim>
                                    <p:anim calcmode="lin" valueType="num">
                                      <p:cBhvr additive="base">
                                        <p:cTn id="19" dur="80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500" fill="hold"/>
                                        <p:tgtEl>
                                          <p:spTgt spid="6"/>
                                        </p:tgtEl>
                                        <p:attrNameLst>
                                          <p:attrName>ppt_x</p:attrName>
                                        </p:attrNameLst>
                                      </p:cBhvr>
                                      <p:tavLst>
                                        <p:tav tm="0">
                                          <p:val>
                                            <p:strVal val="0-#ppt_w/2"/>
                                          </p:val>
                                        </p:tav>
                                        <p:tav tm="100000">
                                          <p:val>
                                            <p:strVal val="#ppt_x"/>
                                          </p:val>
                                        </p:tav>
                                      </p:tavLst>
                                    </p:anim>
                                    <p:anim calcmode="lin" valueType="num">
                                      <p:cBhvr additive="base">
                                        <p:cTn id="25" dur="5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4" presetClass="entr" presetSubtype="10" fill="hold" grpId="1" nodeType="click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randombar(horizontal)">
                                      <p:cBhvr>
                                        <p:cTn id="30" dur="18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stretch>
            <a:fillRect/>
          </a:stretch>
        </p:blipFill>
        <p:spPr>
          <a:xfrm>
            <a:off x="0" y="1"/>
            <a:ext cx="9170894" cy="6858000"/>
          </a:xfrm>
          <a:prstGeom prst="rect">
            <a:avLst/>
          </a:prstGeom>
        </p:spPr>
      </p:pic>
      <p:sp>
        <p:nvSpPr>
          <p:cNvPr id="3" name="CuadroTexto 2"/>
          <p:cNvSpPr txBox="1"/>
          <p:nvPr/>
        </p:nvSpPr>
        <p:spPr>
          <a:xfrm>
            <a:off x="381000" y="738454"/>
            <a:ext cx="8153400" cy="3970318"/>
          </a:xfrm>
          <a:prstGeom prst="rect">
            <a:avLst/>
          </a:prstGeom>
          <a:noFill/>
        </p:spPr>
        <p:txBody>
          <a:bodyPr wrap="square" rtlCol="0">
            <a:spAutoFit/>
          </a:bodyPr>
          <a:lstStyle/>
          <a:p>
            <a:pPr algn="just"/>
            <a:r>
              <a:rPr lang="es-ES" sz="2800" b="1" dirty="0">
                <a:solidFill>
                  <a:srgbClr val="FF0000"/>
                </a:solidFill>
              </a:rPr>
              <a:t>La NASA lleva a cabo una </a:t>
            </a:r>
            <a:r>
              <a:rPr lang="es-ES" sz="2800" b="1" dirty="0" smtClean="0">
                <a:solidFill>
                  <a:srgbClr val="FF0000"/>
                </a:solidFill>
              </a:rPr>
              <a:t>conferencia, </a:t>
            </a:r>
            <a:r>
              <a:rPr lang="es-ES" sz="2800" b="1" dirty="0">
                <a:solidFill>
                  <a:srgbClr val="FF0000"/>
                </a:solidFill>
              </a:rPr>
              <a:t>donde revelan los más recientes descubrimientos e imágenes capturadas por la sonda New Horizons. En esta ocasión lo que más llama la atención son las fotos a color natural de </a:t>
            </a:r>
            <a:r>
              <a:rPr lang="es-ES" sz="2800" b="1" dirty="0" smtClean="0">
                <a:solidFill>
                  <a:srgbClr val="FF0000"/>
                </a:solidFill>
              </a:rPr>
              <a:t>Plutón, </a:t>
            </a:r>
            <a:r>
              <a:rPr lang="es-ES" sz="2800" b="1" dirty="0">
                <a:solidFill>
                  <a:srgbClr val="FF0000"/>
                </a:solidFill>
              </a:rPr>
              <a:t>obtenidas gracias a la combinación de varias tecnologías para poder lograr el realzado de color en la imagen y ofrecer la más alta resolución posible</a:t>
            </a:r>
            <a:r>
              <a:rPr lang="es-ES" sz="2800" dirty="0"/>
              <a:t>.</a:t>
            </a:r>
            <a:endParaRPr lang="es-VE" sz="2800" dirty="0"/>
          </a:p>
        </p:txBody>
      </p:sp>
      <p:sp>
        <p:nvSpPr>
          <p:cNvPr id="4" name="CuadroTexto 3"/>
          <p:cNvSpPr txBox="1"/>
          <p:nvPr/>
        </p:nvSpPr>
        <p:spPr>
          <a:xfrm>
            <a:off x="3657600" y="6324599"/>
            <a:ext cx="5791200" cy="369332"/>
          </a:xfrm>
          <a:prstGeom prst="rect">
            <a:avLst/>
          </a:prstGeom>
          <a:noFill/>
        </p:spPr>
        <p:txBody>
          <a:bodyPr wrap="square" rtlCol="0">
            <a:spAutoFit/>
          </a:bodyPr>
          <a:lstStyle/>
          <a:p>
            <a:r>
              <a:rPr lang="es-VE" dirty="0" smtClean="0">
                <a:solidFill>
                  <a:srgbClr val="40F903"/>
                </a:solidFill>
              </a:rPr>
              <a:t>FOTO DE LA NASA DEL 25 DE JULIO DEL 2015</a:t>
            </a:r>
            <a:endParaRPr lang="es-VE" dirty="0">
              <a:solidFill>
                <a:srgbClr val="40F903"/>
              </a:solidFill>
            </a:endParaRPr>
          </a:p>
        </p:txBody>
      </p:sp>
      <p:pic>
        <p:nvPicPr>
          <p:cNvPr id="5" name="Imagen 4"/>
          <p:cNvPicPr>
            <a:picLocks noChangeAspect="1"/>
          </p:cNvPicPr>
          <p:nvPr/>
        </p:nvPicPr>
        <p:blipFill>
          <a:blip r:embed="rId4">
            <a:duotone>
              <a:prstClr val="black"/>
              <a:schemeClr val="accent6">
                <a:tint val="45000"/>
                <a:satMod val="400000"/>
              </a:schemeClr>
            </a:duotone>
          </a:blip>
          <a:stretch>
            <a:fillRect/>
          </a:stretch>
        </p:blipFill>
        <p:spPr>
          <a:xfrm>
            <a:off x="76200" y="5665231"/>
            <a:ext cx="1828800" cy="1028700"/>
          </a:xfrm>
          <a:prstGeom prst="rect">
            <a:avLst/>
          </a:prstGeom>
          <a:noFill/>
          <a:effectLst>
            <a:outerShdw blurRad="50800" dist="50800" dir="5400000" algn="ctr" rotWithShape="0">
              <a:schemeClr val="accent2"/>
            </a:outerShdw>
          </a:effectLst>
          <a:scene3d>
            <a:camera prst="orthographicFront">
              <a:rot lat="0" lon="21299999" rev="0"/>
            </a:camera>
            <a:lightRig rig="threePt" dir="t"/>
          </a:scene3d>
        </p:spPr>
      </p:pic>
    </p:spTree>
    <p:custDataLst>
      <p:tags r:id="rId1"/>
    </p:custDataLst>
    <p:extLst>
      <p:ext uri="{BB962C8B-B14F-4D97-AF65-F5344CB8AC3E}">
        <p14:creationId xmlns:p14="http://schemas.microsoft.com/office/powerpoint/2010/main" val="302129980"/>
      </p:ext>
    </p:extLst>
  </p:cSld>
  <p:clrMapOvr>
    <a:masterClrMapping/>
  </p:clrMapOvr>
  <mc:AlternateContent xmlns:mc="http://schemas.openxmlformats.org/markup-compatibility/2006">
    <mc:Choice xmlns:p14="http://schemas.microsoft.com/office/powerpoint/2010/main" Requires="p14">
      <p:transition spd="slow" p14:dur="2000" advTm="72564"/>
    </mc:Choice>
    <mc:Fallback>
      <p:transition spd="slow" advTm="7256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in)">
                                      <p:cBhvr>
                                        <p:cTn id="7" dur="1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11250" fill="hold"/>
                                        <p:tgtEl>
                                          <p:spTgt spid="3"/>
                                        </p:tgtEl>
                                        <p:attrNameLst>
                                          <p:attrName>ppt_x</p:attrName>
                                        </p:attrNameLst>
                                      </p:cBhvr>
                                      <p:tavLst>
                                        <p:tav tm="0">
                                          <p:val>
                                            <p:strVal val="#ppt_x"/>
                                          </p:val>
                                        </p:tav>
                                        <p:tav tm="100000">
                                          <p:val>
                                            <p:strVal val="#ppt_x"/>
                                          </p:val>
                                        </p:tav>
                                      </p:tavLst>
                                    </p:anim>
                                    <p:anim calcmode="lin" valueType="num">
                                      <p:cBhvr additive="base">
                                        <p:cTn id="17" dur="1125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4000" fill="hold"/>
                                        <p:tgtEl>
                                          <p:spTgt spid="4"/>
                                        </p:tgtEl>
                                        <p:attrNameLst>
                                          <p:attrName>ppt_x</p:attrName>
                                        </p:attrNameLst>
                                      </p:cBhvr>
                                      <p:tavLst>
                                        <p:tav tm="0">
                                          <p:val>
                                            <p:strVal val="#ppt_x"/>
                                          </p:val>
                                        </p:tav>
                                        <p:tav tm="100000">
                                          <p:val>
                                            <p:strVal val="#ppt_x"/>
                                          </p:val>
                                        </p:tav>
                                      </p:tavLst>
                                    </p:anim>
                                    <p:anim calcmode="lin" valueType="num">
                                      <p:cBhvr additive="base">
                                        <p:cTn id="23" dur="4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a:stretch>
            <a:fillRect/>
          </a:stretch>
        </p:blipFill>
        <p:spPr>
          <a:xfrm>
            <a:off x="0" y="-26894"/>
            <a:ext cx="9144000" cy="6884894"/>
          </a:xfrm>
          <a:prstGeom prst="rect">
            <a:avLst/>
          </a:prstGeom>
        </p:spPr>
      </p:pic>
      <p:sp>
        <p:nvSpPr>
          <p:cNvPr id="5" name="CuadroTexto 4"/>
          <p:cNvSpPr txBox="1"/>
          <p:nvPr/>
        </p:nvSpPr>
        <p:spPr>
          <a:xfrm>
            <a:off x="1295400" y="381000"/>
            <a:ext cx="6553200" cy="646331"/>
          </a:xfrm>
          <a:prstGeom prst="rect">
            <a:avLst/>
          </a:prstGeom>
          <a:noFill/>
        </p:spPr>
        <p:txBody>
          <a:bodyPr wrap="square" rtlCol="0">
            <a:spAutoFit/>
          </a:bodyPr>
          <a:lstStyle/>
          <a:p>
            <a:pPr algn="ctr"/>
            <a:r>
              <a:rPr lang="es-VE" sz="3600" dirty="0" smtClean="0">
                <a:solidFill>
                  <a:schemeClr val="bg1">
                    <a:lumMod val="95000"/>
                  </a:schemeClr>
                </a:solidFill>
              </a:rPr>
              <a:t>UBICACIÓN EN EL COSMO</a:t>
            </a:r>
            <a:endParaRPr lang="es-VE" sz="3600" dirty="0">
              <a:solidFill>
                <a:schemeClr val="bg1">
                  <a:lumMod val="95000"/>
                </a:schemeClr>
              </a:solidFill>
            </a:endParaRPr>
          </a:p>
        </p:txBody>
      </p:sp>
      <p:sp>
        <p:nvSpPr>
          <p:cNvPr id="6" name="CuadroTexto 5"/>
          <p:cNvSpPr txBox="1"/>
          <p:nvPr/>
        </p:nvSpPr>
        <p:spPr>
          <a:xfrm>
            <a:off x="4267200" y="6172200"/>
            <a:ext cx="4876800" cy="369332"/>
          </a:xfrm>
          <a:prstGeom prst="rect">
            <a:avLst/>
          </a:prstGeom>
          <a:noFill/>
        </p:spPr>
        <p:txBody>
          <a:bodyPr wrap="square" rtlCol="0">
            <a:spAutoFit/>
          </a:bodyPr>
          <a:lstStyle/>
          <a:p>
            <a:pPr algn="ctr"/>
            <a:r>
              <a:rPr lang="es-VE" dirty="0" smtClean="0">
                <a:solidFill>
                  <a:schemeClr val="bg1">
                    <a:lumMod val="95000"/>
                  </a:schemeClr>
                </a:solidFill>
              </a:rPr>
              <a:t>FUENTE. DIBUJO TOMADO DE LA NASA</a:t>
            </a:r>
            <a:endParaRPr lang="es-VE" dirty="0">
              <a:solidFill>
                <a:schemeClr val="bg1">
                  <a:lumMod val="95000"/>
                </a:schemeClr>
              </a:solidFill>
            </a:endParaRPr>
          </a:p>
        </p:txBody>
      </p:sp>
      <p:sp>
        <p:nvSpPr>
          <p:cNvPr id="7" name="Flecha abajo 6"/>
          <p:cNvSpPr/>
          <p:nvPr/>
        </p:nvSpPr>
        <p:spPr>
          <a:xfrm>
            <a:off x="8382000" y="1857936"/>
            <a:ext cx="381000" cy="838200"/>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VE"/>
          </a:p>
        </p:txBody>
      </p:sp>
    </p:spTree>
    <p:custDataLst>
      <p:tags r:id="rId1"/>
    </p:custDataLst>
    <p:extLst>
      <p:ext uri="{BB962C8B-B14F-4D97-AF65-F5344CB8AC3E}">
        <p14:creationId xmlns:p14="http://schemas.microsoft.com/office/powerpoint/2010/main" val="4068307526"/>
      </p:ext>
    </p:extLst>
  </p:cSld>
  <p:clrMapOvr>
    <a:masterClrMapping/>
  </p:clrMapOvr>
  <mc:AlternateContent xmlns:mc="http://schemas.openxmlformats.org/markup-compatibility/2006">
    <mc:Choice xmlns:p14="http://schemas.microsoft.com/office/powerpoint/2010/main" Requires="p14">
      <p:transition spd="slow" p14:dur="2000" advTm="44235"/>
    </mc:Choice>
    <mc:Fallback>
      <p:transition spd="slow" advTm="4423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0" fill="hold"/>
                                        <p:tgtEl>
                                          <p:spTgt spid="4"/>
                                        </p:tgtEl>
                                        <p:attrNameLst>
                                          <p:attrName>ppt_x</p:attrName>
                                        </p:attrNameLst>
                                      </p:cBhvr>
                                      <p:tavLst>
                                        <p:tav tm="0">
                                          <p:val>
                                            <p:strVal val="#ppt_x"/>
                                          </p:val>
                                        </p:tav>
                                        <p:tav tm="100000">
                                          <p:val>
                                            <p:strVal val="#ppt_x"/>
                                          </p:val>
                                        </p:tav>
                                      </p:tavLst>
                                    </p:anim>
                                    <p:anim calcmode="lin" valueType="num">
                                      <p:cBhvr additive="base">
                                        <p:cTn id="8" dur="50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300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8000" fill="hold"/>
                                        <p:tgtEl>
                                          <p:spTgt spid="5"/>
                                        </p:tgtEl>
                                        <p:attrNameLst>
                                          <p:attrName>ppt_x</p:attrName>
                                        </p:attrNameLst>
                                      </p:cBhvr>
                                      <p:tavLst>
                                        <p:tav tm="0">
                                          <p:val>
                                            <p:strVal val="#ppt_x"/>
                                          </p:val>
                                        </p:tav>
                                        <p:tav tm="100000">
                                          <p:val>
                                            <p:strVal val="#ppt_x"/>
                                          </p:val>
                                        </p:tav>
                                      </p:tavLst>
                                    </p:anim>
                                    <p:anim calcmode="lin" valueType="num">
                                      <p:cBhvr additive="base">
                                        <p:cTn id="14" dur="8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5"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6000"/>
                                        <p:tgtEl>
                                          <p:spTgt spid="7"/>
                                        </p:tgtEl>
                                      </p:cBhvr>
                                    </p:animEffect>
                                    <p:anim calcmode="lin" valueType="num">
                                      <p:cBhvr>
                                        <p:cTn id="20" dur="6000" fill="hold"/>
                                        <p:tgtEl>
                                          <p:spTgt spid="7"/>
                                        </p:tgtEl>
                                        <p:attrNameLst>
                                          <p:attrName>ppt_w</p:attrName>
                                        </p:attrNameLst>
                                      </p:cBhvr>
                                      <p:tavLst>
                                        <p:tav tm="0" fmla="#ppt_w*sin(2.5*pi*$)">
                                          <p:val>
                                            <p:fltVal val="0"/>
                                          </p:val>
                                        </p:tav>
                                        <p:tav tm="100000">
                                          <p:val>
                                            <p:fltVal val="1"/>
                                          </p:val>
                                        </p:tav>
                                      </p:tavLst>
                                    </p:anim>
                                    <p:anim calcmode="lin" valueType="num">
                                      <p:cBhvr>
                                        <p:cTn id="21" dur="6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2"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0" fill="hold"/>
                                        <p:tgtEl>
                                          <p:spTgt spid="6"/>
                                        </p:tgtEl>
                                        <p:attrNameLst>
                                          <p:attrName>ppt_x</p:attrName>
                                        </p:attrNameLst>
                                      </p:cBhvr>
                                      <p:tavLst>
                                        <p:tav tm="0">
                                          <p:val>
                                            <p:strVal val="1+#ppt_w/2"/>
                                          </p:val>
                                        </p:tav>
                                        <p:tav tm="100000">
                                          <p:val>
                                            <p:strVal val="#ppt_x"/>
                                          </p:val>
                                        </p:tav>
                                      </p:tavLst>
                                    </p:anim>
                                    <p:anim calcmode="lin" valueType="num">
                                      <p:cBhvr additive="base">
                                        <p:cTn id="27" dur="5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blogs-images.forbes.com/brucedorminey/files/2015/07/pluto-wiki-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8762239"/>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p:cNvSpPr txBox="1"/>
          <p:nvPr/>
        </p:nvSpPr>
        <p:spPr>
          <a:xfrm>
            <a:off x="3429000" y="6096000"/>
            <a:ext cx="5867400" cy="646331"/>
          </a:xfrm>
          <a:prstGeom prst="rect">
            <a:avLst/>
          </a:prstGeom>
          <a:noFill/>
        </p:spPr>
        <p:txBody>
          <a:bodyPr wrap="square" rtlCol="0">
            <a:spAutoFit/>
          </a:bodyPr>
          <a:lstStyle/>
          <a:p>
            <a:r>
              <a:rPr lang="en-US" sz="1400" b="1" i="1" dirty="0" smtClean="0">
                <a:solidFill>
                  <a:srgbClr val="40F903"/>
                </a:solidFill>
              </a:rPr>
              <a:t>FUENTE</a:t>
            </a:r>
            <a:r>
              <a:rPr lang="en-US" b="1" i="1" dirty="0" smtClean="0">
                <a:solidFill>
                  <a:srgbClr val="40F903"/>
                </a:solidFill>
              </a:rPr>
              <a:t>: </a:t>
            </a:r>
            <a:r>
              <a:rPr lang="en-US" b="1" i="1" dirty="0">
                <a:solidFill>
                  <a:srgbClr val="40F903"/>
                </a:solidFill>
              </a:rPr>
              <a:t>NASA/Johns Hopkins University Applied Physics Laboratory/Southwest Research Institute</a:t>
            </a:r>
            <a:endParaRPr lang="es-VE" dirty="0">
              <a:solidFill>
                <a:srgbClr val="40F903"/>
              </a:solidFill>
            </a:endParaRPr>
          </a:p>
        </p:txBody>
      </p:sp>
      <p:sp>
        <p:nvSpPr>
          <p:cNvPr id="5" name="CuadroTexto 4"/>
          <p:cNvSpPr txBox="1"/>
          <p:nvPr/>
        </p:nvSpPr>
        <p:spPr>
          <a:xfrm>
            <a:off x="609600" y="304800"/>
            <a:ext cx="3733800" cy="2554545"/>
          </a:xfrm>
          <a:prstGeom prst="rect">
            <a:avLst/>
          </a:prstGeom>
          <a:noFill/>
        </p:spPr>
        <p:txBody>
          <a:bodyPr wrap="square" rtlCol="0">
            <a:spAutoFit/>
          </a:bodyPr>
          <a:lstStyle/>
          <a:p>
            <a:pPr algn="ctr"/>
            <a:r>
              <a:rPr lang="es-VE" sz="3200" dirty="0" smtClean="0">
                <a:solidFill>
                  <a:srgbClr val="40F903"/>
                </a:solidFill>
              </a:rPr>
              <a:t>INSTRUMENTOS UTILIZADOS PARA LA MISION NUEVOS HORIZONTES</a:t>
            </a:r>
            <a:endParaRPr lang="es-VE" sz="3200" dirty="0">
              <a:solidFill>
                <a:srgbClr val="40F903"/>
              </a:solidFill>
            </a:endParaRPr>
          </a:p>
        </p:txBody>
      </p:sp>
      <p:pic>
        <p:nvPicPr>
          <p:cNvPr id="6" name="Imagen 5"/>
          <p:cNvPicPr>
            <a:picLocks noChangeAspect="1"/>
          </p:cNvPicPr>
          <p:nvPr/>
        </p:nvPicPr>
        <p:blipFill>
          <a:blip r:embed="rId5"/>
          <a:stretch>
            <a:fillRect/>
          </a:stretch>
        </p:blipFill>
        <p:spPr>
          <a:xfrm>
            <a:off x="7752807" y="6723"/>
            <a:ext cx="1360713" cy="838200"/>
          </a:xfrm>
          <a:prstGeom prst="rect">
            <a:avLst/>
          </a:prstGeom>
        </p:spPr>
      </p:pic>
    </p:spTree>
    <p:custDataLst>
      <p:tags r:id="rId1"/>
    </p:custDataLst>
    <p:extLst>
      <p:ext uri="{BB962C8B-B14F-4D97-AF65-F5344CB8AC3E}">
        <p14:creationId xmlns:p14="http://schemas.microsoft.com/office/powerpoint/2010/main" val="2813463099"/>
      </p:ext>
    </p:extLst>
  </p:cSld>
  <p:clrMapOvr>
    <a:masterClrMapping/>
  </p:clrMapOvr>
  <mc:AlternateContent xmlns:mc="http://schemas.openxmlformats.org/markup-compatibility/2006">
    <mc:Choice xmlns:p14="http://schemas.microsoft.com/office/powerpoint/2010/main" Requires="p14">
      <p:transition spd="slow" p14:dur="1500" advTm="54009">
        <p:split orient="vert"/>
      </p:transition>
    </mc:Choice>
    <mc:Fallback>
      <p:transition spd="slow" advTm="54009">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animEffect transition="in" filter="circle(in)">
                                      <p:cBhvr>
                                        <p:cTn id="7" dur="8000"/>
                                        <p:tgtEl>
                                          <p:spTgt spid="2052"/>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0"/>
                                        <p:tgtEl>
                                          <p:spTgt spid="5"/>
                                        </p:tgtEl>
                                      </p:cBhvr>
                                    </p:animEffect>
                                    <p:anim calcmode="lin" valueType="num">
                                      <p:cBhvr>
                                        <p:cTn id="13" dur="5000" fill="hold"/>
                                        <p:tgtEl>
                                          <p:spTgt spid="5"/>
                                        </p:tgtEl>
                                        <p:attrNameLst>
                                          <p:attrName>ppt_w</p:attrName>
                                        </p:attrNameLst>
                                      </p:cBhvr>
                                      <p:tavLst>
                                        <p:tav tm="0" fmla="#ppt_w*sin(2.5*pi*$)">
                                          <p:val>
                                            <p:fltVal val="0"/>
                                          </p:val>
                                        </p:tav>
                                        <p:tav tm="100000">
                                          <p:val>
                                            <p:fltVal val="1"/>
                                          </p:val>
                                        </p:tav>
                                      </p:tavLst>
                                    </p:anim>
                                    <p:anim calcmode="lin" valueType="num">
                                      <p:cBhvr>
                                        <p:cTn id="14" dur="5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6" presetClass="emph" presetSubtype="0" fill="hold" nodeType="clickEffect">
                                  <p:stCondLst>
                                    <p:cond delay="0"/>
                                  </p:stCondLst>
                                  <p:childTnLst>
                                    <p:animScale>
                                      <p:cBhvr>
                                        <p:cTn id="23" dur="2000" fill="hold"/>
                                        <p:tgtEl>
                                          <p:spTgt spid="6"/>
                                        </p:tgtEl>
                                      </p:cBhvr>
                                      <p:by x="150000" y="150000"/>
                                    </p:animScale>
                                  </p:childTnLst>
                                </p:cTn>
                              </p:par>
                            </p:childTnLst>
                          </p:cTn>
                        </p:par>
                      </p:childTnLst>
                    </p:cTn>
                  </p:par>
                  <p:par>
                    <p:cTn id="24" fill="hold">
                      <p:stCondLst>
                        <p:cond delay="indefinite"/>
                      </p:stCondLst>
                      <p:childTnLst>
                        <p:par>
                          <p:cTn id="25" fill="hold">
                            <p:stCondLst>
                              <p:cond delay="0"/>
                            </p:stCondLst>
                            <p:childTnLst>
                              <p:par>
                                <p:cTn id="26" presetID="2" presetClass="entr" presetSubtype="2"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5750" fill="hold"/>
                                        <p:tgtEl>
                                          <p:spTgt spid="2"/>
                                        </p:tgtEl>
                                        <p:attrNameLst>
                                          <p:attrName>ppt_x</p:attrName>
                                        </p:attrNameLst>
                                      </p:cBhvr>
                                      <p:tavLst>
                                        <p:tav tm="0">
                                          <p:val>
                                            <p:strVal val="1+#ppt_w/2"/>
                                          </p:val>
                                        </p:tav>
                                        <p:tav tm="100000">
                                          <p:val>
                                            <p:strVal val="#ppt_x"/>
                                          </p:val>
                                        </p:tav>
                                      </p:tavLst>
                                    </p:anim>
                                    <p:anim calcmode="lin" valueType="num">
                                      <p:cBhvr additive="base">
                                        <p:cTn id="29" dur="575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53" presetClass="entr" presetSubtype="16" fill="hold" nodeType="click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p:cTn id="34" dur="500" fill="hold"/>
                                        <p:tgtEl>
                                          <p:spTgt spid="6"/>
                                        </p:tgtEl>
                                        <p:attrNameLst>
                                          <p:attrName>ppt_w</p:attrName>
                                        </p:attrNameLst>
                                      </p:cBhvr>
                                      <p:tavLst>
                                        <p:tav tm="0">
                                          <p:val>
                                            <p:fltVal val="0"/>
                                          </p:val>
                                        </p:tav>
                                        <p:tav tm="100000">
                                          <p:val>
                                            <p:strVal val="#ppt_w"/>
                                          </p:val>
                                        </p:tav>
                                      </p:tavLst>
                                    </p:anim>
                                    <p:anim calcmode="lin" valueType="num">
                                      <p:cBhvr>
                                        <p:cTn id="35" dur="500" fill="hold"/>
                                        <p:tgtEl>
                                          <p:spTgt spid="6"/>
                                        </p:tgtEl>
                                        <p:attrNameLst>
                                          <p:attrName>ppt_h</p:attrName>
                                        </p:attrNameLst>
                                      </p:cBhvr>
                                      <p:tavLst>
                                        <p:tav tm="0">
                                          <p:val>
                                            <p:fltVal val="0"/>
                                          </p:val>
                                        </p:tav>
                                        <p:tav tm="100000">
                                          <p:val>
                                            <p:strVal val="#ppt_h"/>
                                          </p:val>
                                        </p:tav>
                                      </p:tavLst>
                                    </p:anim>
                                    <p:animEffect transition="in" filter="fade">
                                      <p:cBhvr>
                                        <p:cTn id="3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sp>
        <p:nvSpPr>
          <p:cNvPr id="3" name="Rectángulo 2"/>
          <p:cNvSpPr/>
          <p:nvPr/>
        </p:nvSpPr>
        <p:spPr>
          <a:xfrm>
            <a:off x="533400" y="990600"/>
            <a:ext cx="7924800" cy="4724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dirty="0"/>
              <a:t>El 31 de octubre de 2005 el </a:t>
            </a:r>
            <a:r>
              <a:rPr lang="es-ES" dirty="0">
                <a:hlinkClick r:id="rId4" tooltip="Telescopio Espacial Hubble"/>
              </a:rPr>
              <a:t>Telescopio Espacial Hubble</a:t>
            </a:r>
            <a:r>
              <a:rPr lang="es-ES" dirty="0"/>
              <a:t> anunció el posible descubrimiento de dos satélites adicionales de menor tamaño.</a:t>
            </a:r>
            <a:r>
              <a:rPr lang="es-ES" baseline="30000" dirty="0">
                <a:hlinkClick r:id="rId5"/>
              </a:rPr>
              <a:t>8</a:t>
            </a:r>
            <a:r>
              <a:rPr lang="es-ES" dirty="0"/>
              <a:t> Estas lunas fueron observadas en mayo de </a:t>
            </a:r>
            <a:r>
              <a:rPr lang="es-ES" dirty="0">
                <a:hlinkClick r:id="rId6" tooltip="2005"/>
              </a:rPr>
              <a:t>2005</a:t>
            </a:r>
            <a:r>
              <a:rPr lang="es-ES" dirty="0"/>
              <a:t> y confirmada su existencia en junio de </a:t>
            </a:r>
            <a:r>
              <a:rPr lang="es-ES" dirty="0">
                <a:hlinkClick r:id="rId7" tooltip="2006"/>
              </a:rPr>
              <a:t>2006</a:t>
            </a:r>
            <a:r>
              <a:rPr lang="es-ES" dirty="0"/>
              <a:t>. Han recibido los nombres de </a:t>
            </a:r>
            <a:r>
              <a:rPr lang="es-ES" dirty="0" err="1"/>
              <a:t>Nix</a:t>
            </a:r>
            <a:r>
              <a:rPr lang="es-ES" dirty="0"/>
              <a:t> (nombre provisional S/2005 P1) e Hidra (nombre provisional S/2005 P2).</a:t>
            </a:r>
          </a:p>
          <a:p>
            <a:r>
              <a:rPr lang="es-ES" dirty="0"/>
              <a:t>El nombre de ambos satélites fue escogido de forma conjunta, ya que sus iniciales NH rinden tributo a la sonda espacial </a:t>
            </a:r>
            <a:r>
              <a:rPr lang="es-ES" dirty="0">
                <a:hlinkClick r:id="rId8" tooltip="New Horizons"/>
              </a:rPr>
              <a:t>New Horizons</a:t>
            </a:r>
            <a:r>
              <a:rPr lang="es-ES" dirty="0"/>
              <a:t>, que despegó en 2006 con destino a Plutón. Las observaciones preliminares son consistentes con ambos cuerpos orbitando en el mismo plano que Caronte y a distancias dos y tres veces superiores. Ambos aparentan tener entre 100 y 150 km de diámetro.</a:t>
            </a:r>
            <a:r>
              <a:rPr lang="es-ES" baseline="30000" dirty="0">
                <a:hlinkClick r:id="rId9"/>
              </a:rPr>
              <a:t>9</a:t>
            </a:r>
            <a:endParaRPr lang="es-ES" dirty="0"/>
          </a:p>
          <a:p>
            <a:r>
              <a:rPr lang="es-ES" dirty="0"/>
              <a:t>En 2015 un nuevo estudio elaborado con todos los datos disponibles del </a:t>
            </a:r>
            <a:r>
              <a:rPr lang="es-ES" dirty="0">
                <a:hlinkClick r:id="rId4" tooltip="Telescopio Espacial Hubble"/>
              </a:rPr>
              <a:t>telescopio espacial Hubble</a:t>
            </a:r>
            <a:r>
              <a:rPr lang="es-ES" dirty="0"/>
              <a:t> permitió averiguar que </a:t>
            </a:r>
            <a:r>
              <a:rPr lang="es-ES" dirty="0" err="1"/>
              <a:t>Nix</a:t>
            </a:r>
            <a:r>
              <a:rPr lang="es-ES" dirty="0"/>
              <a:t> e Hidra no están rotando sobre sus ejes, sino que lo hacen de una forma caótica al mismo tiempo que orbitan alrededor de Plutón y de su satélite principal, Caronte.</a:t>
            </a:r>
            <a:r>
              <a:rPr lang="es-ES" baseline="30000" dirty="0">
                <a:hlinkClick r:id="rId10"/>
              </a:rPr>
              <a:t>10</a:t>
            </a:r>
            <a:endParaRPr lang="es-ES" dirty="0"/>
          </a:p>
        </p:txBody>
      </p:sp>
    </p:spTree>
    <p:custDataLst>
      <p:tags r:id="rId1"/>
    </p:custDataLst>
    <p:extLst>
      <p:ext uri="{BB962C8B-B14F-4D97-AF65-F5344CB8AC3E}">
        <p14:creationId xmlns:p14="http://schemas.microsoft.com/office/powerpoint/2010/main" val="3251265038"/>
      </p:ext>
    </p:extLst>
  </p:cSld>
  <p:clrMapOvr>
    <a:masterClrMapping/>
  </p:clrMapOvr>
  <mc:AlternateContent xmlns:mc="http://schemas.openxmlformats.org/markup-compatibility/2006">
    <mc:Choice xmlns:p14="http://schemas.microsoft.com/office/powerpoint/2010/main" Requires="p14">
      <p:transition spd="slow" p14:dur="2000" advTm="51357"/>
    </mc:Choice>
    <mc:Fallback>
      <p:transition spd="slow" advTm="5135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2320">
                                          <p:stCondLst>
                                            <p:cond delay="0"/>
                                          </p:stCondLst>
                                        </p:cTn>
                                        <p:tgtEl>
                                          <p:spTgt spid="2"/>
                                        </p:tgtEl>
                                      </p:cBhvr>
                                    </p:animEffect>
                                    <p:anim calcmode="lin" valueType="num">
                                      <p:cBhvr>
                                        <p:cTn id="8" dur="7288"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2656"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2656" tmFilter="0, 0; 0.125,0.2665; 0.25,0.4; 0.375,0.465; 0.5,0.5;  0.625,0.535; 0.75,0.6; 0.875,0.7335; 1,1">
                                          <p:stCondLst>
                                            <p:cond delay="2656"/>
                                          </p:stCondLst>
                                        </p:cTn>
                                        <p:tgtEl>
                                          <p:spTgt spid="2"/>
                                        </p:tgtEl>
                                        <p:attrNameLst>
                                          <p:attrName>ppt_y</p:attrName>
                                        </p:attrNameLst>
                                      </p:cBhvr>
                                      <p:tavLst>
                                        <p:tav tm="0" fmla="#ppt_y-sin(pi*$)/9">
                                          <p:val>
                                            <p:fltVal val="0"/>
                                          </p:val>
                                        </p:tav>
                                        <p:tav tm="100000">
                                          <p:val>
                                            <p:fltVal val="1"/>
                                          </p:val>
                                        </p:tav>
                                      </p:tavLst>
                                    </p:anim>
                                    <p:anim calcmode="lin" valueType="num">
                                      <p:cBhvr>
                                        <p:cTn id="11" dur="1328" tmFilter="0, 0; 0.125,0.2665; 0.25,0.4; 0.375,0.465; 0.5,0.5;  0.625,0.535; 0.75,0.6; 0.875,0.7335; 1,1">
                                          <p:stCondLst>
                                            <p:cond delay="5296"/>
                                          </p:stCondLst>
                                        </p:cTn>
                                        <p:tgtEl>
                                          <p:spTgt spid="2"/>
                                        </p:tgtEl>
                                        <p:attrNameLst>
                                          <p:attrName>ppt_y</p:attrName>
                                        </p:attrNameLst>
                                      </p:cBhvr>
                                      <p:tavLst>
                                        <p:tav tm="0" fmla="#ppt_y-sin(pi*$)/27">
                                          <p:val>
                                            <p:fltVal val="0"/>
                                          </p:val>
                                        </p:tav>
                                        <p:tav tm="100000">
                                          <p:val>
                                            <p:fltVal val="1"/>
                                          </p:val>
                                        </p:tav>
                                      </p:tavLst>
                                    </p:anim>
                                    <p:anim calcmode="lin" valueType="num">
                                      <p:cBhvr>
                                        <p:cTn id="12" dur="656" tmFilter="0, 0; 0.125,0.2665; 0.25,0.4; 0.375,0.465; 0.5,0.5;  0.625,0.535; 0.75,0.6; 0.875,0.7335; 1,1">
                                          <p:stCondLst>
                                            <p:cond delay="6624"/>
                                          </p:stCondLst>
                                        </p:cTn>
                                        <p:tgtEl>
                                          <p:spTgt spid="2"/>
                                        </p:tgtEl>
                                        <p:attrNameLst>
                                          <p:attrName>ppt_y</p:attrName>
                                        </p:attrNameLst>
                                      </p:cBhvr>
                                      <p:tavLst>
                                        <p:tav tm="0" fmla="#ppt_y-sin(pi*$)/81">
                                          <p:val>
                                            <p:fltVal val="0"/>
                                          </p:val>
                                        </p:tav>
                                        <p:tav tm="100000">
                                          <p:val>
                                            <p:fltVal val="1"/>
                                          </p:val>
                                        </p:tav>
                                      </p:tavLst>
                                    </p:anim>
                                    <p:animScale>
                                      <p:cBhvr>
                                        <p:cTn id="13" dur="104">
                                          <p:stCondLst>
                                            <p:cond delay="2600"/>
                                          </p:stCondLst>
                                        </p:cTn>
                                        <p:tgtEl>
                                          <p:spTgt spid="2"/>
                                        </p:tgtEl>
                                      </p:cBhvr>
                                      <p:to x="100000" y="60000"/>
                                    </p:animScale>
                                    <p:animScale>
                                      <p:cBhvr>
                                        <p:cTn id="14" dur="664" decel="50000">
                                          <p:stCondLst>
                                            <p:cond delay="2704"/>
                                          </p:stCondLst>
                                        </p:cTn>
                                        <p:tgtEl>
                                          <p:spTgt spid="2"/>
                                        </p:tgtEl>
                                      </p:cBhvr>
                                      <p:to x="100000" y="100000"/>
                                    </p:animScale>
                                    <p:animScale>
                                      <p:cBhvr>
                                        <p:cTn id="15" dur="104">
                                          <p:stCondLst>
                                            <p:cond delay="5248"/>
                                          </p:stCondLst>
                                        </p:cTn>
                                        <p:tgtEl>
                                          <p:spTgt spid="2"/>
                                        </p:tgtEl>
                                      </p:cBhvr>
                                      <p:to x="100000" y="80000"/>
                                    </p:animScale>
                                    <p:animScale>
                                      <p:cBhvr>
                                        <p:cTn id="16" dur="664" decel="50000">
                                          <p:stCondLst>
                                            <p:cond delay="5352"/>
                                          </p:stCondLst>
                                        </p:cTn>
                                        <p:tgtEl>
                                          <p:spTgt spid="2"/>
                                        </p:tgtEl>
                                      </p:cBhvr>
                                      <p:to x="100000" y="100000"/>
                                    </p:animScale>
                                    <p:animScale>
                                      <p:cBhvr>
                                        <p:cTn id="17" dur="104">
                                          <p:stCondLst>
                                            <p:cond delay="6568"/>
                                          </p:stCondLst>
                                        </p:cTn>
                                        <p:tgtEl>
                                          <p:spTgt spid="2"/>
                                        </p:tgtEl>
                                      </p:cBhvr>
                                      <p:to x="100000" y="90000"/>
                                    </p:animScale>
                                    <p:animScale>
                                      <p:cBhvr>
                                        <p:cTn id="18" dur="664" decel="50000">
                                          <p:stCondLst>
                                            <p:cond delay="6672"/>
                                          </p:stCondLst>
                                        </p:cTn>
                                        <p:tgtEl>
                                          <p:spTgt spid="2"/>
                                        </p:tgtEl>
                                      </p:cBhvr>
                                      <p:to x="100000" y="100000"/>
                                    </p:animScale>
                                    <p:animScale>
                                      <p:cBhvr>
                                        <p:cTn id="19" dur="104">
                                          <p:stCondLst>
                                            <p:cond delay="7232"/>
                                          </p:stCondLst>
                                        </p:cTn>
                                        <p:tgtEl>
                                          <p:spTgt spid="2"/>
                                        </p:tgtEl>
                                      </p:cBhvr>
                                      <p:to x="100000" y="95000"/>
                                    </p:animScale>
                                    <p:animScale>
                                      <p:cBhvr>
                                        <p:cTn id="20" dur="664" decel="50000">
                                          <p:stCondLst>
                                            <p:cond delay="7336"/>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randombar(horizontal)">
                                      <p:cBhvr>
                                        <p:cTn id="2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81000" y="3397624"/>
            <a:ext cx="8382000" cy="2893100"/>
          </a:xfrm>
          <a:prstGeom prst="rect">
            <a:avLst/>
          </a:prstGeom>
          <a:noFill/>
        </p:spPr>
        <p:txBody>
          <a:bodyPr wrap="square" rtlCol="0">
            <a:spAutoFit/>
          </a:bodyPr>
          <a:lstStyle/>
          <a:p>
            <a:r>
              <a:rPr lang="es-ES" sz="1400" dirty="0">
                <a:solidFill>
                  <a:srgbClr val="00B050"/>
                </a:solidFill>
              </a:rPr>
              <a:t>Las fotos fueron tomadas con el instrumento de la nave llamado Ralph unas cinco horas antes del mayor acercamiento a Plutón, desde un rango de 250 mil kilómetros. Caronte es mayormente gris, con una ligera capa de rojo en los polos, y Plutón muestra una variación de colores sutiles, incluyendo amarillo en el norte.</a:t>
            </a:r>
          </a:p>
          <a:p>
            <a:r>
              <a:rPr lang="es-ES" sz="1400" dirty="0">
                <a:solidFill>
                  <a:srgbClr val="00B050"/>
                </a:solidFill>
              </a:rPr>
              <a:t>Además de estás fotos, la NASA también ha revelado unas hermosas </a:t>
            </a:r>
            <a:r>
              <a:rPr lang="es-ES" sz="1400" b="1" dirty="0">
                <a:solidFill>
                  <a:srgbClr val="00B050"/>
                </a:solidFill>
                <a:hlinkClick r:id="rId3" tooltip="Opens in a new window"/>
              </a:rPr>
              <a:t>imágenes </a:t>
            </a:r>
            <a:r>
              <a:rPr lang="es-ES" sz="1400" b="1" dirty="0" err="1" smtClean="0">
                <a:solidFill>
                  <a:srgbClr val="00B050"/>
                </a:solidFill>
                <a:hlinkClick r:id="rId3" tooltip="Opens in a new window"/>
              </a:rPr>
              <a:t>de</a:t>
            </a:r>
            <a:r>
              <a:rPr lang="es-ES" sz="1400" b="1" dirty="0" err="1">
                <a:solidFill>
                  <a:srgbClr val="00B050"/>
                </a:solidFill>
                <a:hlinkClick r:id="rId3" tooltip="Opens in a new window"/>
              </a:rPr>
              <a:t>Plutón</a:t>
            </a:r>
            <a:r>
              <a:rPr lang="es-ES" sz="1400" dirty="0">
                <a:solidFill>
                  <a:srgbClr val="00B050"/>
                </a:solidFill>
              </a:rPr>
              <a:t>. Podemos ver el planeta enano rodeado por un halo luminoso causado por la atmósfera.</a:t>
            </a:r>
          </a:p>
          <a:p>
            <a:r>
              <a:rPr lang="es-ES" sz="1400" dirty="0">
                <a:solidFill>
                  <a:srgbClr val="00B050"/>
                </a:solidFill>
              </a:rPr>
              <a:t/>
            </a:r>
            <a:br>
              <a:rPr lang="es-ES" sz="1400" dirty="0">
                <a:solidFill>
                  <a:srgbClr val="00B050"/>
                </a:solidFill>
              </a:rPr>
            </a:br>
            <a:r>
              <a:rPr lang="es-ES" sz="1400" dirty="0">
                <a:solidFill>
                  <a:srgbClr val="00B050"/>
                </a:solidFill>
              </a:rPr>
              <a:t>Las fotos fueron tomadas con el instrumento de la nave llamado Ralph unas cinco horas antes del mayor acercamiento a Plutón, desde un rango de 250 mil kilómetros. Caronte es mayormente gris, con una ligera capa de rojo en los polos, y Plutón muestra una variación de colores sutiles, incluyendo amarillo en el norte.</a:t>
            </a:r>
          </a:p>
          <a:p>
            <a:r>
              <a:rPr lang="es-ES" sz="1400" dirty="0">
                <a:solidFill>
                  <a:srgbClr val="00B050"/>
                </a:solidFill>
              </a:rPr>
              <a:t>Además de estás fotos, la NASA también ha revelado unas hermosas </a:t>
            </a:r>
            <a:r>
              <a:rPr lang="es-ES" sz="1400" b="1" dirty="0">
                <a:solidFill>
                  <a:srgbClr val="00B050"/>
                </a:solidFill>
                <a:hlinkClick r:id="rId3" tooltip="Opens in a new window"/>
              </a:rPr>
              <a:t>imágenes del lado oscuro de Plutón</a:t>
            </a:r>
            <a:r>
              <a:rPr lang="es-ES" sz="1400" dirty="0">
                <a:solidFill>
                  <a:srgbClr val="00B050"/>
                </a:solidFill>
              </a:rPr>
              <a:t>. Podemos ver el planeta enano rodeado por un halo luminoso causado por la atmósfera</a:t>
            </a:r>
            <a:r>
              <a:rPr lang="es-ES" sz="1400" dirty="0" smtClean="0">
                <a:solidFill>
                  <a:srgbClr val="00B050"/>
                </a:solidFill>
              </a:rPr>
              <a:t>.</a:t>
            </a:r>
            <a:endParaRPr lang="es-ES" sz="1400" dirty="0">
              <a:solidFill>
                <a:srgbClr val="00B050"/>
              </a:solidFill>
            </a:endParaRPr>
          </a:p>
        </p:txBody>
      </p:sp>
      <p:pic>
        <p:nvPicPr>
          <p:cNvPr id="3" name="Imagen 2"/>
          <p:cNvPicPr>
            <a:picLocks noChangeAspect="1"/>
          </p:cNvPicPr>
          <p:nvPr/>
        </p:nvPicPr>
        <p:blipFill>
          <a:blip r:embed="rId4"/>
          <a:stretch>
            <a:fillRect/>
          </a:stretch>
        </p:blipFill>
        <p:spPr>
          <a:xfrm>
            <a:off x="0" y="-58270"/>
            <a:ext cx="9144000" cy="3455894"/>
          </a:xfrm>
          <a:prstGeom prst="rect">
            <a:avLst/>
          </a:prstGeom>
        </p:spPr>
      </p:pic>
      <p:sp>
        <p:nvSpPr>
          <p:cNvPr id="4" name="Flecha arriba 3"/>
          <p:cNvSpPr/>
          <p:nvPr/>
        </p:nvSpPr>
        <p:spPr>
          <a:xfrm rot="15976834">
            <a:off x="2345060" y="1857314"/>
            <a:ext cx="685800" cy="1219200"/>
          </a:xfrm>
          <a:prstGeom prst="up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VE"/>
          </a:p>
        </p:txBody>
      </p:sp>
      <p:sp>
        <p:nvSpPr>
          <p:cNvPr id="5" name="Flecha arriba 4"/>
          <p:cNvSpPr/>
          <p:nvPr/>
        </p:nvSpPr>
        <p:spPr>
          <a:xfrm rot="3044205">
            <a:off x="6670696" y="275308"/>
            <a:ext cx="685800" cy="1219200"/>
          </a:xfrm>
          <a:prstGeom prst="up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VE"/>
          </a:p>
        </p:txBody>
      </p:sp>
      <p:sp>
        <p:nvSpPr>
          <p:cNvPr id="6" name="CuadroTexto 5"/>
          <p:cNvSpPr txBox="1"/>
          <p:nvPr/>
        </p:nvSpPr>
        <p:spPr>
          <a:xfrm>
            <a:off x="5257800" y="1205229"/>
            <a:ext cx="1371600" cy="369332"/>
          </a:xfrm>
          <a:prstGeom prst="rect">
            <a:avLst/>
          </a:prstGeom>
          <a:noFill/>
        </p:spPr>
        <p:txBody>
          <a:bodyPr wrap="square" rtlCol="0">
            <a:spAutoFit/>
          </a:bodyPr>
          <a:lstStyle/>
          <a:p>
            <a:r>
              <a:rPr lang="es-VE" dirty="0" smtClean="0">
                <a:solidFill>
                  <a:srgbClr val="00B050"/>
                </a:solidFill>
              </a:rPr>
              <a:t>CARONTE</a:t>
            </a:r>
            <a:endParaRPr lang="es-VE" dirty="0">
              <a:solidFill>
                <a:srgbClr val="00B050"/>
              </a:solidFill>
            </a:endParaRPr>
          </a:p>
        </p:txBody>
      </p:sp>
      <p:sp>
        <p:nvSpPr>
          <p:cNvPr id="7" name="CuadroTexto 6"/>
          <p:cNvSpPr txBox="1"/>
          <p:nvPr/>
        </p:nvSpPr>
        <p:spPr>
          <a:xfrm>
            <a:off x="3034553" y="2282248"/>
            <a:ext cx="1524000" cy="369332"/>
          </a:xfrm>
          <a:prstGeom prst="rect">
            <a:avLst/>
          </a:prstGeom>
          <a:noFill/>
        </p:spPr>
        <p:txBody>
          <a:bodyPr wrap="square" rtlCol="0">
            <a:spAutoFit/>
          </a:bodyPr>
          <a:lstStyle/>
          <a:p>
            <a:pPr algn="ctr"/>
            <a:r>
              <a:rPr lang="es-VE" b="1" dirty="0" smtClean="0">
                <a:solidFill>
                  <a:srgbClr val="00B050"/>
                </a:solidFill>
              </a:rPr>
              <a:t>PLUTON</a:t>
            </a:r>
            <a:endParaRPr lang="es-VE" b="1" dirty="0">
              <a:solidFill>
                <a:srgbClr val="00B050"/>
              </a:solidFill>
            </a:endParaRPr>
          </a:p>
        </p:txBody>
      </p:sp>
    </p:spTree>
    <p:custDataLst>
      <p:tags r:id="rId1"/>
    </p:custDataLst>
    <p:extLst>
      <p:ext uri="{BB962C8B-B14F-4D97-AF65-F5344CB8AC3E}">
        <p14:creationId xmlns:p14="http://schemas.microsoft.com/office/powerpoint/2010/main" val="2887398650"/>
      </p:ext>
    </p:extLst>
  </p:cSld>
  <p:clrMapOvr>
    <a:masterClrMapping/>
  </p:clrMapOvr>
  <mc:AlternateContent xmlns:mc="http://schemas.openxmlformats.org/markup-compatibility/2006">
    <mc:Choice xmlns:p14="http://schemas.microsoft.com/office/powerpoint/2010/main" Requires="p14">
      <p:transition spd="slow" p14:dur="2000" advTm="64207"/>
    </mc:Choice>
    <mc:Fallback>
      <p:transition spd="slow" advTm="6420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8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12000" fill="hold"/>
                                        <p:tgtEl>
                                          <p:spTgt spid="2"/>
                                        </p:tgtEl>
                                        <p:attrNameLst>
                                          <p:attrName>ppt_x</p:attrName>
                                        </p:attrNameLst>
                                      </p:cBhvr>
                                      <p:tavLst>
                                        <p:tav tm="0">
                                          <p:val>
                                            <p:strVal val="#ppt_x"/>
                                          </p:val>
                                        </p:tav>
                                        <p:tav tm="100000">
                                          <p:val>
                                            <p:strVal val="#ppt_x"/>
                                          </p:val>
                                        </p:tav>
                                      </p:tavLst>
                                    </p:anim>
                                    <p:anim calcmode="lin" valueType="num">
                                      <p:cBhvr additive="base">
                                        <p:cTn id="13" dur="12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0" fill="hold"/>
                                        <p:tgtEl>
                                          <p:spTgt spid="6"/>
                                        </p:tgtEl>
                                        <p:attrNameLst>
                                          <p:attrName>ppt_x</p:attrName>
                                        </p:attrNameLst>
                                      </p:cBhvr>
                                      <p:tavLst>
                                        <p:tav tm="0">
                                          <p:val>
                                            <p:strVal val="#ppt_x"/>
                                          </p:val>
                                        </p:tav>
                                        <p:tav tm="100000">
                                          <p:val>
                                            <p:strVal val="#ppt_x"/>
                                          </p:val>
                                        </p:tav>
                                      </p:tavLst>
                                    </p:anim>
                                    <p:anim calcmode="lin" valueType="num">
                                      <p:cBhvr additive="base">
                                        <p:cTn id="23" dur="50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6000" fill="hold"/>
                                        <p:tgtEl>
                                          <p:spTgt spid="4"/>
                                        </p:tgtEl>
                                        <p:attrNameLst>
                                          <p:attrName>ppt_x</p:attrName>
                                        </p:attrNameLst>
                                      </p:cBhvr>
                                      <p:tavLst>
                                        <p:tav tm="0">
                                          <p:val>
                                            <p:strVal val="#ppt_x"/>
                                          </p:val>
                                        </p:tav>
                                        <p:tav tm="100000">
                                          <p:val>
                                            <p:strVal val="#ppt_x"/>
                                          </p:val>
                                        </p:tav>
                                      </p:tavLst>
                                    </p:anim>
                                    <p:anim calcmode="lin" valueType="num">
                                      <p:cBhvr additive="base">
                                        <p:cTn id="29" dur="60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7" presetClass="entr" presetSubtype="0" fill="hold" grpId="0" nodeType="click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fade">
                                      <p:cBhvr>
                                        <p:cTn id="34" dur="11000"/>
                                        <p:tgtEl>
                                          <p:spTgt spid="7"/>
                                        </p:tgtEl>
                                      </p:cBhvr>
                                    </p:animEffect>
                                    <p:anim calcmode="lin" valueType="num">
                                      <p:cBhvr>
                                        <p:cTn id="35" dur="11000" fill="hold"/>
                                        <p:tgtEl>
                                          <p:spTgt spid="7"/>
                                        </p:tgtEl>
                                        <p:attrNameLst>
                                          <p:attrName>ppt_x</p:attrName>
                                        </p:attrNameLst>
                                      </p:cBhvr>
                                      <p:tavLst>
                                        <p:tav tm="0">
                                          <p:val>
                                            <p:strVal val="#ppt_x"/>
                                          </p:val>
                                        </p:tav>
                                        <p:tav tm="100000">
                                          <p:val>
                                            <p:strVal val="#ppt_x"/>
                                          </p:val>
                                        </p:tav>
                                      </p:tavLst>
                                    </p:anim>
                                    <p:anim calcmode="lin" valueType="num">
                                      <p:cBhvr>
                                        <p:cTn id="36" dur="1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5" name="Rectángulo 4"/>
          <p:cNvSpPr/>
          <p:nvPr/>
        </p:nvSpPr>
        <p:spPr>
          <a:xfrm>
            <a:off x="533400" y="152400"/>
            <a:ext cx="7924800" cy="2590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s-VE" sz="1600" dirty="0" smtClean="0">
                <a:solidFill>
                  <a:schemeClr val="bg1">
                    <a:lumMod val="75000"/>
                  </a:schemeClr>
                </a:solidFill>
              </a:rPr>
              <a:t>Es </a:t>
            </a:r>
            <a:r>
              <a:rPr lang="es-VE" sz="1600" dirty="0">
                <a:solidFill>
                  <a:schemeClr val="bg1">
                    <a:lumMod val="75000"/>
                  </a:schemeClr>
                </a:solidFill>
              </a:rPr>
              <a:t>un </a:t>
            </a:r>
            <a:r>
              <a:rPr lang="es-VE" sz="1600" dirty="0">
                <a:solidFill>
                  <a:schemeClr val="bg1">
                    <a:lumMod val="75000"/>
                  </a:schemeClr>
                </a:solidFill>
                <a:hlinkClick r:id="rId4" tooltip="Planeta enano"/>
              </a:rPr>
              <a:t>planeta enano</a:t>
            </a:r>
            <a:r>
              <a:rPr lang="es-VE" sz="1600" dirty="0">
                <a:solidFill>
                  <a:schemeClr val="bg1">
                    <a:lumMod val="75000"/>
                  </a:schemeClr>
                </a:solidFill>
              </a:rPr>
              <a:t> del </a:t>
            </a:r>
            <a:r>
              <a:rPr lang="es-VE" sz="1600" dirty="0">
                <a:solidFill>
                  <a:schemeClr val="bg1">
                    <a:lumMod val="75000"/>
                  </a:schemeClr>
                </a:solidFill>
                <a:hlinkClick r:id="rId5" tooltip="Sistema solar"/>
              </a:rPr>
              <a:t>sistema solar</a:t>
            </a:r>
            <a:r>
              <a:rPr lang="es-VE" sz="1600" dirty="0">
                <a:solidFill>
                  <a:schemeClr val="bg1">
                    <a:lumMod val="75000"/>
                  </a:schemeClr>
                </a:solidFill>
              </a:rPr>
              <a:t> situado a continuación de la órbita de </a:t>
            </a:r>
            <a:r>
              <a:rPr lang="es-VE" sz="1600" dirty="0">
                <a:solidFill>
                  <a:schemeClr val="bg1">
                    <a:lumMod val="75000"/>
                  </a:schemeClr>
                </a:solidFill>
                <a:hlinkClick r:id="rId6" tooltip="Neptuno (planeta)"/>
              </a:rPr>
              <a:t>Neptuno</a:t>
            </a:r>
            <a:r>
              <a:rPr lang="es-VE" sz="1600" dirty="0">
                <a:solidFill>
                  <a:schemeClr val="bg1">
                    <a:lumMod val="75000"/>
                  </a:schemeClr>
                </a:solidFill>
              </a:rPr>
              <a:t>. En la Asamblea General de la </a:t>
            </a:r>
            <a:r>
              <a:rPr lang="es-VE" sz="1600" dirty="0">
                <a:solidFill>
                  <a:schemeClr val="bg1">
                    <a:lumMod val="75000"/>
                  </a:schemeClr>
                </a:solidFill>
                <a:hlinkClick r:id="rId7" tooltip="Unión Astronómica Internacional"/>
              </a:rPr>
              <a:t>Unión Astronómica Internacional</a:t>
            </a:r>
            <a:r>
              <a:rPr lang="es-VE" sz="1600" dirty="0">
                <a:solidFill>
                  <a:schemeClr val="bg1">
                    <a:lumMod val="75000"/>
                  </a:schemeClr>
                </a:solidFill>
              </a:rPr>
              <a:t> (UAI) celebrada en </a:t>
            </a:r>
            <a:r>
              <a:rPr lang="es-VE" sz="1600" dirty="0">
                <a:solidFill>
                  <a:schemeClr val="bg1">
                    <a:lumMod val="75000"/>
                  </a:schemeClr>
                </a:solidFill>
                <a:hlinkClick r:id="rId8" tooltip="Praga"/>
              </a:rPr>
              <a:t>Praga</a:t>
            </a:r>
            <a:r>
              <a:rPr lang="es-VE" sz="1600" dirty="0">
                <a:solidFill>
                  <a:schemeClr val="bg1">
                    <a:lumMod val="75000"/>
                  </a:schemeClr>
                </a:solidFill>
              </a:rPr>
              <a:t> el </a:t>
            </a:r>
            <a:r>
              <a:rPr lang="es-VE" sz="1600" dirty="0">
                <a:solidFill>
                  <a:schemeClr val="bg1">
                    <a:lumMod val="75000"/>
                  </a:schemeClr>
                </a:solidFill>
                <a:hlinkClick r:id="rId9" tooltip="24 de agosto"/>
              </a:rPr>
              <a:t>24 de agosto</a:t>
            </a:r>
            <a:r>
              <a:rPr lang="es-VE" sz="1600" dirty="0">
                <a:solidFill>
                  <a:schemeClr val="bg1">
                    <a:lumMod val="75000"/>
                  </a:schemeClr>
                </a:solidFill>
              </a:rPr>
              <a:t> de</a:t>
            </a:r>
            <a:r>
              <a:rPr lang="es-VE" sz="1600" dirty="0">
                <a:solidFill>
                  <a:schemeClr val="bg1">
                    <a:lumMod val="75000"/>
                  </a:schemeClr>
                </a:solidFill>
                <a:hlinkClick r:id="rId10" tooltip="2006"/>
              </a:rPr>
              <a:t>2006</a:t>
            </a:r>
            <a:r>
              <a:rPr lang="es-VE" sz="1600" dirty="0">
                <a:solidFill>
                  <a:schemeClr val="bg1">
                    <a:lumMod val="75000"/>
                  </a:schemeClr>
                </a:solidFill>
              </a:rPr>
              <a:t> se creó una nueva categoría llamada </a:t>
            </a:r>
            <a:r>
              <a:rPr lang="es-VE" sz="1600" dirty="0" err="1">
                <a:solidFill>
                  <a:schemeClr val="bg1">
                    <a:lumMod val="75000"/>
                  </a:schemeClr>
                </a:solidFill>
                <a:hlinkClick r:id="rId11" tooltip="Plutoide"/>
              </a:rPr>
              <a:t>plutoide</a:t>
            </a:r>
            <a:r>
              <a:rPr lang="es-VE" sz="1600" dirty="0">
                <a:solidFill>
                  <a:schemeClr val="bg1">
                    <a:lumMod val="75000"/>
                  </a:schemeClr>
                </a:solidFill>
              </a:rPr>
              <a:t>, en la que se incluye a Plutón.      Es también el prototipo de una categoría de </a:t>
            </a:r>
            <a:r>
              <a:rPr lang="es-VE" sz="1600" dirty="0">
                <a:solidFill>
                  <a:schemeClr val="bg1">
                    <a:lumMod val="75000"/>
                  </a:schemeClr>
                </a:solidFill>
                <a:hlinkClick r:id="rId12" tooltip="Objeto transneptuniano"/>
              </a:rPr>
              <a:t>objetos </a:t>
            </a:r>
            <a:r>
              <a:rPr lang="es-VE" sz="1600" dirty="0" err="1">
                <a:solidFill>
                  <a:schemeClr val="bg1">
                    <a:lumMod val="75000"/>
                  </a:schemeClr>
                </a:solidFill>
                <a:hlinkClick r:id="rId12" tooltip="Objeto transneptuniano"/>
              </a:rPr>
              <a:t>transneptunianos</a:t>
            </a:r>
            <a:r>
              <a:rPr lang="es-VE" sz="1600" dirty="0">
                <a:solidFill>
                  <a:schemeClr val="bg1">
                    <a:lumMod val="75000"/>
                  </a:schemeClr>
                </a:solidFill>
              </a:rPr>
              <a:t> denominada </a:t>
            </a:r>
            <a:r>
              <a:rPr lang="es-VE" sz="1600" dirty="0" err="1">
                <a:solidFill>
                  <a:schemeClr val="bg1">
                    <a:lumMod val="75000"/>
                  </a:schemeClr>
                </a:solidFill>
                <a:hlinkClick r:id="rId13" tooltip="Plutino"/>
              </a:rPr>
              <a:t>plutinos</a:t>
            </a:r>
            <a:r>
              <a:rPr lang="es-VE" sz="1600" dirty="0">
                <a:solidFill>
                  <a:schemeClr val="bg1">
                    <a:lumMod val="75000"/>
                  </a:schemeClr>
                </a:solidFill>
              </a:rPr>
              <a:t>, posee una órbita excéntrica y altamente inclinada con respecto a la </a:t>
            </a:r>
            <a:r>
              <a:rPr lang="es-VE" sz="1600" dirty="0">
                <a:solidFill>
                  <a:schemeClr val="bg1">
                    <a:lumMod val="75000"/>
                  </a:schemeClr>
                </a:solidFill>
                <a:hlinkClick r:id="rId14" tooltip="Eclíptica"/>
              </a:rPr>
              <a:t>eclíptica</a:t>
            </a:r>
            <a:r>
              <a:rPr lang="es-VE" sz="1600" dirty="0">
                <a:solidFill>
                  <a:schemeClr val="bg1">
                    <a:lumMod val="75000"/>
                  </a:schemeClr>
                </a:solidFill>
              </a:rPr>
              <a:t>, que recorre acercándose en su </a:t>
            </a:r>
            <a:r>
              <a:rPr lang="es-VE" sz="1600" dirty="0">
                <a:solidFill>
                  <a:schemeClr val="bg1">
                    <a:lumMod val="75000"/>
                  </a:schemeClr>
                </a:solidFill>
                <a:hlinkClick r:id="rId15" tooltip="Perihelio"/>
              </a:rPr>
              <a:t>perihelio</a:t>
            </a:r>
            <a:r>
              <a:rPr lang="es-VE" sz="1600" dirty="0">
                <a:solidFill>
                  <a:schemeClr val="bg1">
                    <a:lumMod val="75000"/>
                  </a:schemeClr>
                </a:solidFill>
              </a:rPr>
              <a:t> hasta el interior de la órbita de </a:t>
            </a:r>
            <a:r>
              <a:rPr lang="es-VE" sz="1600" dirty="0">
                <a:solidFill>
                  <a:schemeClr val="bg1">
                    <a:lumMod val="75000"/>
                  </a:schemeClr>
                </a:solidFill>
                <a:hlinkClick r:id="rId6" tooltip="Neptuno (planeta)"/>
              </a:rPr>
              <a:t>Neptuno</a:t>
            </a:r>
            <a:r>
              <a:rPr lang="es-VE" sz="1600" dirty="0">
                <a:solidFill>
                  <a:schemeClr val="bg1">
                    <a:lumMod val="75000"/>
                  </a:schemeClr>
                </a:solidFill>
              </a:rPr>
              <a:t>. Plutón posee </a:t>
            </a:r>
            <a:r>
              <a:rPr lang="es-VE" sz="1600" dirty="0" smtClean="0">
                <a:solidFill>
                  <a:schemeClr val="bg1">
                    <a:lumMod val="75000"/>
                  </a:schemeClr>
                </a:solidFill>
              </a:rPr>
              <a:t>cinco satélites</a:t>
            </a:r>
            <a:r>
              <a:rPr lang="es-VE" sz="1600" dirty="0">
                <a:solidFill>
                  <a:schemeClr val="bg1">
                    <a:lumMod val="75000"/>
                  </a:schemeClr>
                </a:solidFill>
              </a:rPr>
              <a:t>: </a:t>
            </a:r>
            <a:r>
              <a:rPr lang="es-VE" sz="1600" dirty="0">
                <a:solidFill>
                  <a:schemeClr val="bg1">
                    <a:lumMod val="75000"/>
                  </a:schemeClr>
                </a:solidFill>
                <a:hlinkClick r:id="rId16" tooltip="Caronte (luna)"/>
              </a:rPr>
              <a:t>Caronte</a:t>
            </a:r>
            <a:r>
              <a:rPr lang="es-VE" sz="1600" dirty="0">
                <a:solidFill>
                  <a:schemeClr val="bg1">
                    <a:lumMod val="75000"/>
                  </a:schemeClr>
                </a:solidFill>
              </a:rPr>
              <a:t>, </a:t>
            </a:r>
            <a:r>
              <a:rPr lang="es-VE" sz="1600" dirty="0" err="1">
                <a:solidFill>
                  <a:schemeClr val="bg1">
                    <a:lumMod val="75000"/>
                  </a:schemeClr>
                </a:solidFill>
                <a:hlinkClick r:id="rId17" tooltip="Nix (luna)"/>
              </a:rPr>
              <a:t>Nix</a:t>
            </a:r>
            <a:r>
              <a:rPr lang="es-VE" sz="1600" dirty="0">
                <a:solidFill>
                  <a:schemeClr val="bg1">
                    <a:lumMod val="75000"/>
                  </a:schemeClr>
                </a:solidFill>
              </a:rPr>
              <a:t>, </a:t>
            </a:r>
            <a:r>
              <a:rPr lang="es-VE" sz="1600" dirty="0">
                <a:solidFill>
                  <a:schemeClr val="bg1">
                    <a:lumMod val="75000"/>
                  </a:schemeClr>
                </a:solidFill>
                <a:hlinkClick r:id="rId18" tooltip="Hidra (luna)"/>
              </a:rPr>
              <a:t>Hidra</a:t>
            </a:r>
            <a:r>
              <a:rPr lang="es-VE" sz="1600" dirty="0">
                <a:solidFill>
                  <a:schemeClr val="bg1">
                    <a:lumMod val="75000"/>
                  </a:schemeClr>
                </a:solidFill>
              </a:rPr>
              <a:t>, </a:t>
            </a:r>
            <a:r>
              <a:rPr lang="es-VE" sz="1600" dirty="0">
                <a:solidFill>
                  <a:schemeClr val="bg1">
                    <a:lumMod val="75000"/>
                  </a:schemeClr>
                </a:solidFill>
                <a:hlinkClick r:id="rId19" tooltip="S/2011 P 1"/>
              </a:rPr>
              <a:t>Cerbero</a:t>
            </a:r>
            <a:r>
              <a:rPr lang="es-VE" sz="1600" dirty="0">
                <a:solidFill>
                  <a:schemeClr val="bg1">
                    <a:lumMod val="75000"/>
                  </a:schemeClr>
                </a:solidFill>
              </a:rPr>
              <a:t> y </a:t>
            </a:r>
            <a:r>
              <a:rPr lang="es-VE" sz="1600" dirty="0">
                <a:solidFill>
                  <a:schemeClr val="bg1">
                    <a:lumMod val="75000"/>
                  </a:schemeClr>
                </a:solidFill>
                <a:hlinkClick r:id="rId20" tooltip="Estigia (satélite)"/>
              </a:rPr>
              <a:t>Estigia</a:t>
            </a:r>
            <a:r>
              <a:rPr lang="es-VE" sz="1600" dirty="0">
                <a:solidFill>
                  <a:schemeClr val="bg1">
                    <a:lumMod val="75000"/>
                  </a:schemeClr>
                </a:solidFill>
              </a:rPr>
              <a:t>.</a:t>
            </a:r>
            <a:r>
              <a:rPr lang="es-VE" sz="1600" baseline="30000" dirty="0">
                <a:solidFill>
                  <a:schemeClr val="bg1">
                    <a:lumMod val="75000"/>
                  </a:schemeClr>
                </a:solidFill>
                <a:hlinkClick r:id="rId21"/>
              </a:rPr>
              <a:t>3</a:t>
            </a:r>
            <a:r>
              <a:rPr lang="es-VE" sz="1600" dirty="0">
                <a:solidFill>
                  <a:schemeClr val="bg1">
                    <a:lumMod val="75000"/>
                  </a:schemeClr>
                </a:solidFill>
              </a:rPr>
              <a:t> </a:t>
            </a:r>
            <a:r>
              <a:rPr lang="es-VE" sz="1600" baseline="30000" dirty="0">
                <a:solidFill>
                  <a:schemeClr val="bg1">
                    <a:lumMod val="75000"/>
                  </a:schemeClr>
                </a:solidFill>
                <a:hlinkClick r:id="rId22"/>
              </a:rPr>
              <a:t>4</a:t>
            </a:r>
            <a:r>
              <a:rPr lang="es-VE" sz="1600" dirty="0">
                <a:solidFill>
                  <a:schemeClr val="bg1">
                    <a:lumMod val="75000"/>
                  </a:schemeClr>
                </a:solidFill>
              </a:rPr>
              <a:t> Estos son </a:t>
            </a:r>
            <a:r>
              <a:rPr lang="es-VE" sz="1600" dirty="0">
                <a:solidFill>
                  <a:schemeClr val="bg1">
                    <a:lumMod val="75000"/>
                  </a:schemeClr>
                </a:solidFill>
                <a:hlinkClick r:id="rId23" tooltip="Cuerpo celeste"/>
              </a:rPr>
              <a:t>cuerpos celestes</a:t>
            </a:r>
            <a:r>
              <a:rPr lang="es-VE" sz="1600" dirty="0">
                <a:solidFill>
                  <a:schemeClr val="bg1">
                    <a:lumMod val="75000"/>
                  </a:schemeClr>
                </a:solidFill>
              </a:rPr>
              <a:t> que comparten la misma categoría</a:t>
            </a:r>
            <a:r>
              <a:rPr lang="es-VE" sz="1050" dirty="0">
                <a:solidFill>
                  <a:schemeClr val="bg1">
                    <a:lumMod val="75000"/>
                  </a:schemeClr>
                </a:solidFill>
              </a:rPr>
              <a:t>.</a:t>
            </a:r>
          </a:p>
        </p:txBody>
      </p:sp>
    </p:spTree>
    <p:custDataLst>
      <p:tags r:id="rId1"/>
    </p:custDataLst>
    <p:extLst>
      <p:ext uri="{BB962C8B-B14F-4D97-AF65-F5344CB8AC3E}">
        <p14:creationId xmlns:p14="http://schemas.microsoft.com/office/powerpoint/2010/main" val="2628415013"/>
      </p:ext>
    </p:extLst>
  </p:cSld>
  <p:clrMapOvr>
    <a:masterClrMapping/>
  </p:clrMapOvr>
  <mc:AlternateContent xmlns:mc="http://schemas.openxmlformats.org/markup-compatibility/2006">
    <mc:Choice xmlns:p14="http://schemas.microsoft.com/office/powerpoint/2010/main" Requires="p14">
      <p:transition spd="slow" p14:dur="2000" advTm="60719"/>
    </mc:Choice>
    <mc:Fallback>
      <p:transition spd="slow" advTm="6071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1175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10000" fill="hold"/>
                                        <p:tgtEl>
                                          <p:spTgt spid="5"/>
                                        </p:tgtEl>
                                        <p:attrNameLst>
                                          <p:attrName>ppt_x</p:attrName>
                                        </p:attrNameLst>
                                      </p:cBhvr>
                                      <p:tavLst>
                                        <p:tav tm="0">
                                          <p:val>
                                            <p:strVal val="#ppt_x"/>
                                          </p:val>
                                        </p:tav>
                                        <p:tav tm="100000">
                                          <p:val>
                                            <p:strVal val="#ppt_x"/>
                                          </p:val>
                                        </p:tav>
                                      </p:tavLst>
                                    </p:anim>
                                    <p:anim calcmode="lin" valueType="num">
                                      <p:cBhvr additive="base">
                                        <p:cTn id="13" dur="10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2">
            <a:lumMod val="75000"/>
          </a:schemeClr>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3"/>
          <a:stretch>
            <a:fillRect/>
          </a:stretch>
        </p:blipFill>
        <p:spPr>
          <a:xfrm>
            <a:off x="4572000" y="3429001"/>
            <a:ext cx="4572000" cy="3428344"/>
          </a:xfrm>
          <a:prstGeom prst="rect">
            <a:avLst/>
          </a:prstGeom>
        </p:spPr>
      </p:pic>
      <p:sp>
        <p:nvSpPr>
          <p:cNvPr id="3" name="Rectángulo 2"/>
          <p:cNvSpPr/>
          <p:nvPr/>
        </p:nvSpPr>
        <p:spPr>
          <a:xfrm>
            <a:off x="304800" y="3962400"/>
            <a:ext cx="3437754" cy="2308324"/>
          </a:xfrm>
          <a:prstGeom prst="rect">
            <a:avLst/>
          </a:prstGeom>
          <a:solidFill>
            <a:srgbClr val="3498DB"/>
          </a:solidFill>
          <a:ln>
            <a:noFill/>
          </a:ln>
        </p:spPr>
        <p:txBody>
          <a:bodyPr wrap="square">
            <a:spAutoFit/>
          </a:bodyPr>
          <a:lstStyle/>
          <a:p>
            <a:pPr algn="just"/>
            <a:r>
              <a:rPr lang="es-ES" dirty="0">
                <a:solidFill>
                  <a:schemeClr val="tx1">
                    <a:lumMod val="95000"/>
                    <a:lumOff val="5000"/>
                  </a:schemeClr>
                </a:solidFill>
              </a:rPr>
              <a:t>Nuevas imágenes en primer plano de una región cerca del ecuador de Plutón revelan una sorpresa gigante, una cadena de montañas jóvenes subiendo tan alto como a 11.000 pies (3.500 metros) sobre la superficie del cuerpo helado...</a:t>
            </a:r>
            <a:endParaRPr lang="es-VE" dirty="0">
              <a:solidFill>
                <a:schemeClr val="tx1">
                  <a:lumMod val="95000"/>
                  <a:lumOff val="5000"/>
                </a:schemeClr>
              </a:solidFill>
            </a:endParaRPr>
          </a:p>
        </p:txBody>
      </p:sp>
      <p:sp>
        <p:nvSpPr>
          <p:cNvPr id="4" name="CuadroTexto 3"/>
          <p:cNvSpPr txBox="1"/>
          <p:nvPr/>
        </p:nvSpPr>
        <p:spPr>
          <a:xfrm>
            <a:off x="5334000" y="283339"/>
            <a:ext cx="3388660" cy="2862322"/>
          </a:xfrm>
          <a:prstGeom prst="rect">
            <a:avLst/>
          </a:prstGeom>
          <a:solidFill>
            <a:srgbClr val="3498DB"/>
          </a:solidFill>
        </p:spPr>
        <p:txBody>
          <a:bodyPr wrap="square" rtlCol="0">
            <a:spAutoFit/>
          </a:bodyPr>
          <a:lstStyle/>
          <a:p>
            <a:pPr algn="just"/>
            <a:r>
              <a:rPr lang="es-ES" dirty="0"/>
              <a:t>En los últimos datos de la nave espacial New Horizons una nueva imagen de cerca de Plutón revela una vasta llanura, desprovista de cráteres que parece tener no más de 100 millones de años, y en la que posiblemente todavía se están desarrollando por procesos geológicos...</a:t>
            </a:r>
            <a:endParaRPr lang="es-VE" dirty="0"/>
          </a:p>
        </p:txBody>
      </p:sp>
      <p:pic>
        <p:nvPicPr>
          <p:cNvPr id="5" name="Imagen 4"/>
          <p:cNvPicPr>
            <a:picLocks noChangeAspect="1"/>
          </p:cNvPicPr>
          <p:nvPr/>
        </p:nvPicPr>
        <p:blipFill>
          <a:blip r:embed="rId4"/>
          <a:stretch>
            <a:fillRect/>
          </a:stretch>
        </p:blipFill>
        <p:spPr>
          <a:xfrm>
            <a:off x="0" y="-1"/>
            <a:ext cx="4572000" cy="3402105"/>
          </a:xfrm>
          <a:prstGeom prst="rect">
            <a:avLst/>
          </a:prstGeom>
        </p:spPr>
      </p:pic>
      <p:sp>
        <p:nvSpPr>
          <p:cNvPr id="6" name="Flecha derecha 5"/>
          <p:cNvSpPr/>
          <p:nvPr/>
        </p:nvSpPr>
        <p:spPr>
          <a:xfrm rot="10800000">
            <a:off x="4448914" y="1342962"/>
            <a:ext cx="885086" cy="5334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VE"/>
          </a:p>
        </p:txBody>
      </p:sp>
      <p:sp>
        <p:nvSpPr>
          <p:cNvPr id="9" name="Flecha derecha 8"/>
          <p:cNvSpPr/>
          <p:nvPr/>
        </p:nvSpPr>
        <p:spPr>
          <a:xfrm>
            <a:off x="3786558" y="4611685"/>
            <a:ext cx="885086" cy="5334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VE"/>
          </a:p>
        </p:txBody>
      </p:sp>
    </p:spTree>
    <p:custDataLst>
      <p:tags r:id="rId1"/>
    </p:custDataLst>
    <p:extLst>
      <p:ext uri="{BB962C8B-B14F-4D97-AF65-F5344CB8AC3E}">
        <p14:creationId xmlns:p14="http://schemas.microsoft.com/office/powerpoint/2010/main" val="2837917047"/>
      </p:ext>
    </p:extLst>
  </p:cSld>
  <p:clrMapOvr>
    <a:masterClrMapping/>
  </p:clrMapOvr>
  <mc:AlternateContent xmlns:mc="http://schemas.openxmlformats.org/markup-compatibility/2006">
    <mc:Choice xmlns:p14="http://schemas.microsoft.com/office/powerpoint/2010/main" Requires="p14">
      <p:transition spd="slow" p14:dur="2000" advTm="62529"/>
    </mc:Choice>
    <mc:Fallback>
      <p:transition spd="slow" advTm="6252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5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6" presetClass="entr" presetSubtype="16"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circle(in)">
                                      <p:cBhvr>
                                        <p:cTn id="16" dur="5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randombar(horizontal)">
                                      <p:cBhvr>
                                        <p:cTn id="21" dur="8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additive="base">
                                        <p:cTn id="30" dur="5000" fill="hold"/>
                                        <p:tgtEl>
                                          <p:spTgt spid="3"/>
                                        </p:tgtEl>
                                        <p:attrNameLst>
                                          <p:attrName>ppt_x</p:attrName>
                                        </p:attrNameLst>
                                      </p:cBhvr>
                                      <p:tavLst>
                                        <p:tav tm="0">
                                          <p:val>
                                            <p:strVal val="#ppt_x"/>
                                          </p:val>
                                        </p:tav>
                                        <p:tav tm="100000">
                                          <p:val>
                                            <p:strVal val="#ppt_x"/>
                                          </p:val>
                                        </p:tav>
                                      </p:tavLst>
                                    </p:anim>
                                    <p:anim calcmode="lin" valueType="num">
                                      <p:cBhvr additive="base">
                                        <p:cTn id="31" dur="5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Primera Imagen de la Superficie de Plutón">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13448"/>
            <a:ext cx="4572000" cy="6871448"/>
          </a:xfrm>
          <a:prstGeom prst="rect">
            <a:avLst/>
          </a:prstGeom>
          <a:noFill/>
          <a:extLst>
            <a:ext uri="{909E8E84-426E-40DD-AFC4-6F175D3DCCD1}">
              <a14:hiddenFill xmlns:a14="http://schemas.microsoft.com/office/drawing/2010/main">
                <a:solidFill>
                  <a:srgbClr val="FFFFFF"/>
                </a:solidFill>
              </a14:hiddenFill>
            </a:ext>
          </a:extLst>
        </p:spPr>
      </p:pic>
      <p:sp>
        <p:nvSpPr>
          <p:cNvPr id="5" name="CuadroTexto 4"/>
          <p:cNvSpPr txBox="1"/>
          <p:nvPr/>
        </p:nvSpPr>
        <p:spPr>
          <a:xfrm>
            <a:off x="152400" y="1371600"/>
            <a:ext cx="4267200" cy="4247317"/>
          </a:xfrm>
          <a:prstGeom prst="rect">
            <a:avLst/>
          </a:prstGeom>
          <a:noFill/>
        </p:spPr>
        <p:txBody>
          <a:bodyPr wrap="square" rtlCol="0">
            <a:spAutoFit/>
          </a:bodyPr>
          <a:lstStyle/>
          <a:p>
            <a:pPr algn="ctr"/>
            <a:r>
              <a:rPr lang="es-ES" b="1" dirty="0"/>
              <a:t> </a:t>
            </a:r>
            <a:r>
              <a:rPr lang="es-ES" dirty="0" smtClean="0">
                <a:solidFill>
                  <a:srgbClr val="FFC000"/>
                </a:solidFill>
              </a:rPr>
              <a:t>MONÓXIDO DE CARBONO CONGELADO EN EL 'CORAZÓN' DE PLUTÓN</a:t>
            </a:r>
            <a:br>
              <a:rPr lang="es-ES" dirty="0" smtClean="0">
                <a:solidFill>
                  <a:srgbClr val="FFC000"/>
                </a:solidFill>
              </a:rPr>
            </a:br>
            <a:r>
              <a:rPr lang="es-ES" dirty="0" smtClean="0">
                <a:solidFill>
                  <a:srgbClr val="FFC000"/>
                </a:solidFill>
              </a:rPr>
              <a:t/>
            </a:r>
            <a:br>
              <a:rPr lang="es-ES" dirty="0" smtClean="0">
                <a:solidFill>
                  <a:srgbClr val="FFC000"/>
                </a:solidFill>
              </a:rPr>
            </a:br>
            <a:r>
              <a:rPr lang="es-ES" dirty="0" smtClean="0">
                <a:solidFill>
                  <a:srgbClr val="FFC000"/>
                </a:solidFill>
              </a:rPr>
              <a:t>OBSERVANDO DETENIDAMENTE EL "CORAZÓN DE PLUTÓN", LA SONDA NEW HORIZONS REVELÓ EVIDENCIAS DE MONÓXIDO DE CARBONO CONGELADO. LOS CONTORNOS INDICAN QUE LA CONCENTRACIÓN DE MONÓXIDO DE CARBONO CONGELADO AUMENTA HACIA EL CENTRO DEL " OJO DE BUEY".</a:t>
            </a:r>
            <a:r>
              <a:rPr lang="es-ES" dirty="0"/>
              <a:t/>
            </a:r>
            <a:br>
              <a:rPr lang="es-ES" dirty="0"/>
            </a:br>
            <a:endParaRPr lang="es-VE" dirty="0"/>
          </a:p>
        </p:txBody>
      </p:sp>
    </p:spTree>
    <p:custDataLst>
      <p:tags r:id="rId1"/>
    </p:custDataLst>
    <p:extLst>
      <p:ext uri="{BB962C8B-B14F-4D97-AF65-F5344CB8AC3E}">
        <p14:creationId xmlns:p14="http://schemas.microsoft.com/office/powerpoint/2010/main" val="3464732218"/>
      </p:ext>
    </p:extLst>
  </p:cSld>
  <p:clrMapOvr>
    <a:masterClrMapping/>
  </p:clrMapOvr>
  <mc:AlternateContent xmlns:mc="http://schemas.openxmlformats.org/markup-compatibility/2006">
    <mc:Choice xmlns:p14="http://schemas.microsoft.com/office/powerpoint/2010/main" Requires="p14">
      <p:transition spd="slow" p14:dur="2000" advTm="48956"/>
    </mc:Choice>
    <mc:Fallback>
      <p:transition spd="slow" advTm="4895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051"/>
                                        </p:tgtEl>
                                        <p:attrNameLst>
                                          <p:attrName>style.visibility</p:attrName>
                                        </p:attrNameLst>
                                      </p:cBhvr>
                                      <p:to>
                                        <p:strVal val="visible"/>
                                      </p:to>
                                    </p:set>
                                    <p:animEffect transition="in" filter="fade">
                                      <p:cBhvr>
                                        <p:cTn id="7" dur="12000"/>
                                        <p:tgtEl>
                                          <p:spTgt spid="2051"/>
                                        </p:tgtEl>
                                      </p:cBhvr>
                                    </p:animEffect>
                                    <p:anim calcmode="lin" valueType="num">
                                      <p:cBhvr>
                                        <p:cTn id="8" dur="12000" fill="hold"/>
                                        <p:tgtEl>
                                          <p:spTgt spid="2051"/>
                                        </p:tgtEl>
                                        <p:attrNameLst>
                                          <p:attrName>ppt_w</p:attrName>
                                        </p:attrNameLst>
                                      </p:cBhvr>
                                      <p:tavLst>
                                        <p:tav tm="0" fmla="#ppt_w*sin(2.5*pi*$)">
                                          <p:val>
                                            <p:fltVal val="0"/>
                                          </p:val>
                                        </p:tav>
                                        <p:tav tm="100000">
                                          <p:val>
                                            <p:fltVal val="1"/>
                                          </p:val>
                                        </p:tav>
                                      </p:tavLst>
                                    </p:anim>
                                    <p:anim calcmode="lin" valueType="num">
                                      <p:cBhvr>
                                        <p:cTn id="9" dur="12000" fill="hold"/>
                                        <p:tgtEl>
                                          <p:spTgt spid="2051"/>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18000" fill="hold"/>
                                        <p:tgtEl>
                                          <p:spTgt spid="5"/>
                                        </p:tgtEl>
                                        <p:attrNameLst>
                                          <p:attrName>ppt_x</p:attrName>
                                        </p:attrNameLst>
                                      </p:cBhvr>
                                      <p:tavLst>
                                        <p:tav tm="0">
                                          <p:val>
                                            <p:strVal val="#ppt_x"/>
                                          </p:val>
                                        </p:tav>
                                        <p:tav tm="100000">
                                          <p:val>
                                            <p:strVal val="#ppt_x"/>
                                          </p:val>
                                        </p:tav>
                                      </p:tavLst>
                                    </p:anim>
                                    <p:anim calcmode="lin" valueType="num">
                                      <p:cBhvr additive="base">
                                        <p:cTn id="15" dur="18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1376"/>
            <a:ext cx="9144000" cy="6889376"/>
          </a:xfrm>
          <a:prstGeom prst="rect">
            <a:avLst/>
          </a:prstGeom>
          <a:noFill/>
        </p:spPr>
      </p:pic>
      <p:sp>
        <p:nvSpPr>
          <p:cNvPr id="3" name="Rectángulo 2"/>
          <p:cNvSpPr/>
          <p:nvPr/>
        </p:nvSpPr>
        <p:spPr>
          <a:xfrm>
            <a:off x="838200" y="762000"/>
            <a:ext cx="7467600" cy="5029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VE" sz="2800" dirty="0"/>
              <a:t>Su gran distancia al </a:t>
            </a:r>
            <a:r>
              <a:rPr lang="es-VE" sz="2800" dirty="0">
                <a:hlinkClick r:id="rId4" tooltip="Sol"/>
              </a:rPr>
              <a:t>Sol</a:t>
            </a:r>
            <a:r>
              <a:rPr lang="es-VE" sz="2800" dirty="0"/>
              <a:t> y a la </a:t>
            </a:r>
            <a:r>
              <a:rPr lang="es-VE" sz="2800" dirty="0">
                <a:hlinkClick r:id="rId5" tooltip="Tierra (planeta)"/>
              </a:rPr>
              <a:t>Tierra</a:t>
            </a:r>
            <a:r>
              <a:rPr lang="es-VE" sz="2800" dirty="0"/>
              <a:t>, unida a su reducido tamaño, impide que brille por encima de la </a:t>
            </a:r>
            <a:r>
              <a:rPr lang="es-VE" sz="2800" dirty="0">
                <a:hlinkClick r:id="rId6" tooltip="Magnitud (astronomía)"/>
              </a:rPr>
              <a:t>magnitud</a:t>
            </a:r>
            <a:r>
              <a:rPr lang="es-VE" sz="2800" dirty="0"/>
              <a:t> 13,8 en sus mejores momentos (perihelio orbital y oposición), por lo cual sólo puede ser apreciado con telescopios a partir de los 200 mm de abertura, fotográficamente o con cámara </a:t>
            </a:r>
            <a:r>
              <a:rPr lang="es-VE" sz="2800" dirty="0">
                <a:hlinkClick r:id="rId7" tooltip="CCD (sensor)"/>
              </a:rPr>
              <a:t>CCD</a:t>
            </a:r>
            <a:r>
              <a:rPr lang="es-VE" sz="2800" dirty="0"/>
              <a:t>. Incluso en sus mejores momentos aparece como astro puntual de aspecto estelar, amarillento, sin rasgos distintivos (diámetro aparente inferior a 0,1 segundos de arco).</a:t>
            </a:r>
          </a:p>
        </p:txBody>
      </p:sp>
    </p:spTree>
    <p:custDataLst>
      <p:tags r:id="rId1"/>
    </p:custDataLst>
    <p:extLst>
      <p:ext uri="{BB962C8B-B14F-4D97-AF65-F5344CB8AC3E}">
        <p14:creationId xmlns:p14="http://schemas.microsoft.com/office/powerpoint/2010/main" val="655436249"/>
      </p:ext>
    </p:extLst>
  </p:cSld>
  <p:clrMapOvr>
    <a:masterClrMapping/>
  </p:clrMapOvr>
  <mc:AlternateContent xmlns:mc="http://schemas.openxmlformats.org/markup-compatibility/2006">
    <mc:Choice xmlns:p14="http://schemas.microsoft.com/office/powerpoint/2010/main" Requires="p14">
      <p:transition spd="slow" p14:dur="2000" advTm="61664"/>
    </mc:Choice>
    <mc:Fallback>
      <p:transition spd="slow" advTm="6166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1000" fill="hold"/>
                                        <p:tgtEl>
                                          <p:spTgt spid="2"/>
                                        </p:tgtEl>
                                        <p:attrNameLst>
                                          <p:attrName>ppt_x</p:attrName>
                                        </p:attrNameLst>
                                      </p:cBhvr>
                                      <p:tavLst>
                                        <p:tav tm="0">
                                          <p:val>
                                            <p:strVal val="#ppt_x"/>
                                          </p:val>
                                        </p:tav>
                                        <p:tav tm="100000">
                                          <p:val>
                                            <p:strVal val="#ppt_x"/>
                                          </p:val>
                                        </p:tav>
                                      </p:tavLst>
                                    </p:anim>
                                    <p:anim calcmode="lin" valueType="num">
                                      <p:cBhvr additive="base">
                                        <p:cTn id="8" dur="11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20000" fill="hold"/>
                                        <p:tgtEl>
                                          <p:spTgt spid="3"/>
                                        </p:tgtEl>
                                        <p:attrNameLst>
                                          <p:attrName>ppt_x</p:attrName>
                                        </p:attrNameLst>
                                      </p:cBhvr>
                                      <p:tavLst>
                                        <p:tav tm="0">
                                          <p:val>
                                            <p:strVal val="#ppt_x"/>
                                          </p:val>
                                        </p:tav>
                                        <p:tav tm="100000">
                                          <p:val>
                                            <p:strVal val="#ppt_x"/>
                                          </p:val>
                                        </p:tav>
                                      </p:tavLst>
                                    </p:anim>
                                    <p:anim calcmode="lin" valueType="num">
                                      <p:cBhvr additive="base">
                                        <p:cTn id="14" dur="20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ángulo 2"/>
          <p:cNvSpPr/>
          <p:nvPr/>
        </p:nvSpPr>
        <p:spPr>
          <a:xfrm>
            <a:off x="990600" y="990600"/>
            <a:ext cx="7772400" cy="4572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400" dirty="0">
                <a:solidFill>
                  <a:schemeClr val="accent1">
                    <a:lumMod val="75000"/>
                  </a:schemeClr>
                </a:solidFill>
              </a:rPr>
              <a:t>La </a:t>
            </a:r>
            <a:r>
              <a:rPr lang="es-ES" sz="2400" dirty="0">
                <a:solidFill>
                  <a:schemeClr val="accent1">
                    <a:lumMod val="75000"/>
                  </a:schemeClr>
                </a:solidFill>
                <a:hlinkClick r:id="rId4" tooltip="Órbita"/>
              </a:rPr>
              <a:t>órbita</a:t>
            </a:r>
            <a:r>
              <a:rPr lang="es-ES" sz="2400" dirty="0">
                <a:solidFill>
                  <a:schemeClr val="accent1">
                    <a:lumMod val="75000"/>
                  </a:schemeClr>
                </a:solidFill>
              </a:rPr>
              <a:t> de Plutón es muy excéntrica y, durante 20 de los 248 años que tarda en recorrerla, se encuentra más cerca del Sol </a:t>
            </a:r>
            <a:r>
              <a:rPr lang="es-ES" sz="2400" dirty="0" err="1">
                <a:solidFill>
                  <a:schemeClr val="accent1">
                    <a:lumMod val="75000"/>
                  </a:schemeClr>
                </a:solidFill>
              </a:rPr>
              <a:t>que</a:t>
            </a:r>
            <a:r>
              <a:rPr lang="es-ES" sz="2400" dirty="0" err="1">
                <a:solidFill>
                  <a:schemeClr val="accent1">
                    <a:lumMod val="75000"/>
                  </a:schemeClr>
                </a:solidFill>
                <a:hlinkClick r:id="rId5" tooltip="Neptuno (planeta)"/>
              </a:rPr>
              <a:t>Neptuno</a:t>
            </a:r>
            <a:r>
              <a:rPr lang="es-ES" sz="2400" dirty="0">
                <a:solidFill>
                  <a:schemeClr val="accent1">
                    <a:lumMod val="75000"/>
                  </a:schemeClr>
                </a:solidFill>
              </a:rPr>
              <a:t>.</a:t>
            </a:r>
          </a:p>
          <a:p>
            <a:r>
              <a:rPr lang="es-ES" sz="2400" dirty="0">
                <a:solidFill>
                  <a:schemeClr val="accent1">
                    <a:lumMod val="75000"/>
                  </a:schemeClr>
                </a:solidFill>
              </a:rPr>
              <a:t>Es también mucho más inclinada respecto al plano de la </a:t>
            </a:r>
            <a:r>
              <a:rPr lang="es-ES" sz="2400" dirty="0">
                <a:solidFill>
                  <a:schemeClr val="accent1">
                    <a:lumMod val="75000"/>
                  </a:schemeClr>
                </a:solidFill>
                <a:hlinkClick r:id="rId6" tooltip="Eclíptica"/>
              </a:rPr>
              <a:t>eclíptica</a:t>
            </a:r>
            <a:r>
              <a:rPr lang="es-ES" sz="2400" dirty="0">
                <a:solidFill>
                  <a:schemeClr val="accent1">
                    <a:lumMod val="75000"/>
                  </a:schemeClr>
                </a:solidFill>
              </a:rPr>
              <a:t> que cualquiera de la de los planetas del </a:t>
            </a:r>
            <a:r>
              <a:rPr lang="es-ES" sz="2400" dirty="0">
                <a:solidFill>
                  <a:schemeClr val="accent1">
                    <a:lumMod val="75000"/>
                  </a:schemeClr>
                </a:solidFill>
                <a:hlinkClick r:id="rId7" tooltip="Sistema Solar"/>
              </a:rPr>
              <a:t>Sistema Solar</a:t>
            </a:r>
            <a:r>
              <a:rPr lang="es-ES" sz="2400" dirty="0">
                <a:solidFill>
                  <a:schemeClr val="accent1">
                    <a:lumMod val="75000"/>
                  </a:schemeClr>
                </a:solidFill>
              </a:rPr>
              <a:t>, siendo su inclinación de 16º, por ello no hay peligro alguno de una colisión con Neptuno. Cuando las órbitas se cruzan lo hacen cerca de los extremos de manera que, en sentido perpendicular a la eclíptica, les separa una enorme distancia.</a:t>
            </a:r>
          </a:p>
          <a:p>
            <a:r>
              <a:rPr lang="es-ES" sz="2400" dirty="0">
                <a:solidFill>
                  <a:schemeClr val="accent1">
                    <a:lumMod val="75000"/>
                  </a:schemeClr>
                </a:solidFill>
              </a:rPr>
              <a:t>Plutón llegó por última vez a su </a:t>
            </a:r>
            <a:r>
              <a:rPr lang="es-ES" sz="2400" dirty="0">
                <a:solidFill>
                  <a:schemeClr val="accent1">
                    <a:lumMod val="75000"/>
                  </a:schemeClr>
                </a:solidFill>
                <a:hlinkClick r:id="rId8" tooltip="Perihelio"/>
              </a:rPr>
              <a:t>perihelio</a:t>
            </a:r>
            <a:r>
              <a:rPr lang="es-ES" sz="2400" dirty="0">
                <a:solidFill>
                  <a:schemeClr val="accent1">
                    <a:lumMod val="75000"/>
                  </a:schemeClr>
                </a:solidFill>
              </a:rPr>
              <a:t> en septiembre de </a:t>
            </a:r>
            <a:r>
              <a:rPr lang="es-ES" sz="2400" dirty="0">
                <a:solidFill>
                  <a:schemeClr val="accent1">
                    <a:lumMod val="75000"/>
                  </a:schemeClr>
                </a:solidFill>
                <a:hlinkClick r:id="rId9" tooltip="1989"/>
              </a:rPr>
              <a:t>1989</a:t>
            </a:r>
            <a:r>
              <a:rPr lang="es-ES" sz="2400" dirty="0">
                <a:solidFill>
                  <a:schemeClr val="accent1">
                    <a:lumMod val="75000"/>
                  </a:schemeClr>
                </a:solidFill>
              </a:rPr>
              <a:t> y continuó desplazándose por el interior de la órbita de Neptuno hasta marzo de </a:t>
            </a:r>
            <a:r>
              <a:rPr lang="es-ES" sz="2400" dirty="0">
                <a:solidFill>
                  <a:schemeClr val="accent1">
                    <a:lumMod val="75000"/>
                  </a:schemeClr>
                </a:solidFill>
                <a:hlinkClick r:id="rId10" tooltip="1999"/>
              </a:rPr>
              <a:t>1999</a:t>
            </a:r>
            <a:r>
              <a:rPr lang="es-ES" sz="2400" dirty="0">
                <a:solidFill>
                  <a:schemeClr val="accent1">
                    <a:lumMod val="75000"/>
                  </a:schemeClr>
                </a:solidFill>
              </a:rPr>
              <a:t>. Actualmente se aleja del </a:t>
            </a:r>
            <a:r>
              <a:rPr lang="es-ES" sz="2400" dirty="0">
                <a:solidFill>
                  <a:schemeClr val="accent1">
                    <a:lumMod val="75000"/>
                  </a:schemeClr>
                </a:solidFill>
                <a:hlinkClick r:id="rId11" tooltip="Sol"/>
              </a:rPr>
              <a:t>Sol</a:t>
            </a:r>
            <a:r>
              <a:rPr lang="es-ES" sz="2400" dirty="0">
                <a:solidFill>
                  <a:schemeClr val="accent1">
                    <a:lumMod val="75000"/>
                  </a:schemeClr>
                </a:solidFill>
              </a:rPr>
              <a:t> y no volverá a estar a menor distancia del Sol que Neptuno hasta septiembre de </a:t>
            </a:r>
            <a:r>
              <a:rPr lang="es-ES" sz="2400" dirty="0">
                <a:solidFill>
                  <a:schemeClr val="accent1">
                    <a:lumMod val="75000"/>
                  </a:schemeClr>
                </a:solidFill>
                <a:hlinkClick r:id="rId12" tooltip="2226"/>
              </a:rPr>
              <a:t>2226</a:t>
            </a:r>
            <a:r>
              <a:rPr lang="es-ES" sz="2400" dirty="0">
                <a:solidFill>
                  <a:schemeClr val="accent1">
                    <a:lumMod val="75000"/>
                  </a:schemeClr>
                </a:solidFill>
              </a:rPr>
              <a:t>.</a:t>
            </a:r>
          </a:p>
        </p:txBody>
      </p:sp>
    </p:spTree>
    <p:custDataLst>
      <p:tags r:id="rId1"/>
    </p:custDataLst>
    <p:extLst>
      <p:ext uri="{BB962C8B-B14F-4D97-AF65-F5344CB8AC3E}">
        <p14:creationId xmlns:p14="http://schemas.microsoft.com/office/powerpoint/2010/main" val="1315763418"/>
      </p:ext>
    </p:extLst>
  </p:cSld>
  <p:clrMapOvr>
    <a:masterClrMapping/>
  </p:clrMapOvr>
  <mc:AlternateContent xmlns:mc="http://schemas.openxmlformats.org/markup-compatibility/2006">
    <mc:Choice xmlns:p14="http://schemas.microsoft.com/office/powerpoint/2010/main" Requires="p14">
      <p:transition spd="slow" p14:dur="2000" advTm="71264"/>
    </mc:Choice>
    <mc:Fallback>
      <p:transition spd="slow" advTm="7126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in)">
                                      <p:cBhvr>
                                        <p:cTn id="7" dur="8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3" name="Rectángulo 2"/>
          <p:cNvSpPr/>
          <p:nvPr/>
        </p:nvSpPr>
        <p:spPr>
          <a:xfrm>
            <a:off x="457200" y="725020"/>
            <a:ext cx="8229600" cy="540795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dirty="0">
                <a:solidFill>
                  <a:srgbClr val="0070C0"/>
                </a:solidFill>
              </a:rPr>
              <a:t>Al principio se consideró que Plutón no poseía satélites (caso similar a Mercurio y Venus). En </a:t>
            </a:r>
            <a:r>
              <a:rPr lang="es-ES" dirty="0">
                <a:solidFill>
                  <a:srgbClr val="0070C0"/>
                </a:solidFill>
                <a:hlinkClick r:id="rId4" tooltip="1978"/>
              </a:rPr>
              <a:t>1978</a:t>
            </a:r>
            <a:r>
              <a:rPr lang="es-ES" dirty="0">
                <a:solidFill>
                  <a:srgbClr val="0070C0"/>
                </a:solidFill>
              </a:rPr>
              <a:t> fue cuando se descubrió su primer satélite (</a:t>
            </a:r>
            <a:r>
              <a:rPr lang="es-ES" dirty="0" err="1">
                <a:solidFill>
                  <a:srgbClr val="0070C0"/>
                </a:solidFill>
              </a:rPr>
              <a:t>Charon</a:t>
            </a:r>
            <a:r>
              <a:rPr lang="es-ES" dirty="0">
                <a:solidFill>
                  <a:srgbClr val="0070C0"/>
                </a:solidFill>
              </a:rPr>
              <a:t> o Caronte).</a:t>
            </a:r>
          </a:p>
          <a:p>
            <a:r>
              <a:rPr lang="es-ES" dirty="0">
                <a:solidFill>
                  <a:srgbClr val="0070C0"/>
                </a:solidFill>
              </a:rPr>
              <a:t>Existen cinco </a:t>
            </a:r>
            <a:r>
              <a:rPr lang="es-ES" dirty="0">
                <a:solidFill>
                  <a:srgbClr val="0070C0"/>
                </a:solidFill>
                <a:hlinkClick r:id="rId5" tooltip="Satélite natural"/>
              </a:rPr>
              <a:t>satélites</a:t>
            </a:r>
            <a:r>
              <a:rPr lang="es-ES" dirty="0">
                <a:solidFill>
                  <a:srgbClr val="0070C0"/>
                </a:solidFill>
              </a:rPr>
              <a:t> conocidos de Plutón. El satélite más grande de Plutón </a:t>
            </a:r>
            <a:r>
              <a:rPr lang="es-ES" dirty="0" err="1">
                <a:solidFill>
                  <a:srgbClr val="0070C0"/>
                </a:solidFill>
              </a:rPr>
              <a:t>es</a:t>
            </a:r>
            <a:r>
              <a:rPr lang="es-ES" dirty="0" err="1">
                <a:solidFill>
                  <a:srgbClr val="0070C0"/>
                </a:solidFill>
                <a:hlinkClick r:id="rId6" tooltip="Caronte (luna)"/>
              </a:rPr>
              <a:t>Caronte</a:t>
            </a:r>
            <a:r>
              <a:rPr lang="es-ES" dirty="0">
                <a:solidFill>
                  <a:srgbClr val="0070C0"/>
                </a:solidFill>
              </a:rPr>
              <a:t>. Caronte, de todas las lunas del </a:t>
            </a:r>
            <a:r>
              <a:rPr lang="es-ES" dirty="0">
                <a:solidFill>
                  <a:srgbClr val="0070C0"/>
                </a:solidFill>
                <a:hlinkClick r:id="rId7" tooltip="Sistema solar"/>
              </a:rPr>
              <a:t>sistema solar</a:t>
            </a:r>
            <a:r>
              <a:rPr lang="es-ES" dirty="0">
                <a:solidFill>
                  <a:srgbClr val="0070C0"/>
                </a:solidFill>
              </a:rPr>
              <a:t>, es la más grande en comparación con su planeta anfitrión, es decir, ninguna otra luna es de un tamaño tan próximo al del planeta que orbita. El tamaño tan parecido que tienen Plutón y Caronte hace que aparezca el efecto </a:t>
            </a:r>
            <a:r>
              <a:rPr lang="es-ES" dirty="0">
                <a:solidFill>
                  <a:srgbClr val="0070C0"/>
                </a:solidFill>
                <a:hlinkClick r:id="rId8" tooltip="Planeta doble"/>
              </a:rPr>
              <a:t>planeta doble</a:t>
            </a:r>
            <a:r>
              <a:rPr lang="es-ES" dirty="0">
                <a:solidFill>
                  <a:srgbClr val="0070C0"/>
                </a:solidFill>
              </a:rPr>
              <a:t>, esto es, el centro de las órbitas en torno al que se mueven ambos cuerpos no está situado en el interior de ninguno de ellos, en oposición al sistema "satélite-planeta" que es el caso de la </a:t>
            </a:r>
            <a:r>
              <a:rPr lang="es-ES" dirty="0">
                <a:solidFill>
                  <a:srgbClr val="0070C0"/>
                </a:solidFill>
                <a:hlinkClick r:id="rId9" tooltip="Tierra"/>
              </a:rPr>
              <a:t>Tierra</a:t>
            </a:r>
            <a:r>
              <a:rPr lang="es-ES" dirty="0">
                <a:solidFill>
                  <a:srgbClr val="0070C0"/>
                </a:solidFill>
              </a:rPr>
              <a:t> y </a:t>
            </a:r>
            <a:r>
              <a:rPr lang="es-ES" dirty="0" err="1">
                <a:solidFill>
                  <a:srgbClr val="0070C0"/>
                </a:solidFill>
              </a:rPr>
              <a:t>la</a:t>
            </a:r>
            <a:r>
              <a:rPr lang="es-ES" dirty="0" err="1">
                <a:solidFill>
                  <a:srgbClr val="0070C0"/>
                </a:solidFill>
                <a:hlinkClick r:id="rId10" tooltip="Luna"/>
              </a:rPr>
              <a:t>Luna</a:t>
            </a:r>
            <a:r>
              <a:rPr lang="es-ES" dirty="0">
                <a:solidFill>
                  <a:srgbClr val="0070C0"/>
                </a:solidFill>
              </a:rPr>
              <a:t>, en el que el centro está situado a aproximadamente 1700 kilómetros bajo la superficie de la Tierra.</a:t>
            </a:r>
            <a:r>
              <a:rPr lang="es-ES" baseline="30000" dirty="0">
                <a:solidFill>
                  <a:srgbClr val="0070C0"/>
                </a:solidFill>
                <a:hlinkClick r:id="rId11"/>
              </a:rPr>
              <a:t>7</a:t>
            </a:r>
            <a:endParaRPr lang="es-ES" dirty="0">
              <a:solidFill>
                <a:srgbClr val="0070C0"/>
              </a:solidFill>
            </a:endParaRPr>
          </a:p>
          <a:p>
            <a:r>
              <a:rPr lang="es-ES" dirty="0">
                <a:solidFill>
                  <a:srgbClr val="0070C0"/>
                </a:solidFill>
                <a:hlinkClick r:id="rId12" tooltip="Hidra (luna)"/>
              </a:rPr>
              <a:t>Hidra</a:t>
            </a:r>
            <a:r>
              <a:rPr lang="es-ES" dirty="0">
                <a:solidFill>
                  <a:srgbClr val="0070C0"/>
                </a:solidFill>
              </a:rPr>
              <a:t>, </a:t>
            </a:r>
            <a:r>
              <a:rPr lang="es-ES" dirty="0" err="1">
                <a:solidFill>
                  <a:srgbClr val="0070C0"/>
                </a:solidFill>
                <a:hlinkClick r:id="rId13" tooltip="Nix (luna)"/>
              </a:rPr>
              <a:t>Nix</a:t>
            </a:r>
            <a:r>
              <a:rPr lang="es-ES" dirty="0">
                <a:solidFill>
                  <a:srgbClr val="0070C0"/>
                </a:solidFill>
              </a:rPr>
              <a:t>, </a:t>
            </a:r>
            <a:r>
              <a:rPr lang="es-ES" dirty="0">
                <a:solidFill>
                  <a:srgbClr val="0070C0"/>
                </a:solidFill>
                <a:hlinkClick r:id="rId14" tooltip="Cerbero (satélite)"/>
              </a:rPr>
              <a:t>Cerbero</a:t>
            </a:r>
            <a:r>
              <a:rPr lang="es-ES" dirty="0">
                <a:solidFill>
                  <a:srgbClr val="0070C0"/>
                </a:solidFill>
              </a:rPr>
              <a:t> y </a:t>
            </a:r>
            <a:r>
              <a:rPr lang="es-ES" dirty="0">
                <a:solidFill>
                  <a:srgbClr val="0070C0"/>
                </a:solidFill>
                <a:hlinkClick r:id="rId15" tooltip="Estigia (satélite)"/>
              </a:rPr>
              <a:t>Estigia</a:t>
            </a:r>
            <a:r>
              <a:rPr lang="es-ES" dirty="0">
                <a:solidFill>
                  <a:srgbClr val="0070C0"/>
                </a:solidFill>
              </a:rPr>
              <a:t> son los otros cuatro satélites de Plutón, pero son mucho más pequeños que Caronte. Sus nombres provisionales fueron </a:t>
            </a:r>
            <a:r>
              <a:rPr lang="es-ES" b="1" dirty="0">
                <a:solidFill>
                  <a:srgbClr val="0070C0"/>
                </a:solidFill>
              </a:rPr>
              <a:t>S/2005 P 1</a:t>
            </a:r>
            <a:r>
              <a:rPr lang="es-ES" dirty="0">
                <a:solidFill>
                  <a:srgbClr val="0070C0"/>
                </a:solidFill>
              </a:rPr>
              <a:t>, </a:t>
            </a:r>
            <a:r>
              <a:rPr lang="es-ES" b="1" dirty="0">
                <a:solidFill>
                  <a:srgbClr val="0070C0"/>
                </a:solidFill>
              </a:rPr>
              <a:t>S/2005 P 2</a:t>
            </a:r>
            <a:r>
              <a:rPr lang="es-ES" dirty="0">
                <a:solidFill>
                  <a:srgbClr val="0070C0"/>
                </a:solidFill>
              </a:rPr>
              <a:t>, </a:t>
            </a:r>
            <a:r>
              <a:rPr lang="es-ES" b="1" dirty="0">
                <a:solidFill>
                  <a:srgbClr val="0070C0"/>
                </a:solidFill>
              </a:rPr>
              <a:t>S/2011 P 1</a:t>
            </a:r>
            <a:r>
              <a:rPr lang="es-ES" dirty="0">
                <a:solidFill>
                  <a:srgbClr val="0070C0"/>
                </a:solidFill>
              </a:rPr>
              <a:t> y </a:t>
            </a:r>
            <a:r>
              <a:rPr lang="es-ES" b="1" dirty="0">
                <a:solidFill>
                  <a:srgbClr val="0070C0"/>
                </a:solidFill>
              </a:rPr>
              <a:t>S/2012 P 1</a:t>
            </a:r>
            <a:r>
              <a:rPr lang="es-ES" dirty="0">
                <a:solidFill>
                  <a:srgbClr val="0070C0"/>
                </a:solidFill>
              </a:rPr>
              <a:t>, respectivamente</a:t>
            </a:r>
          </a:p>
        </p:txBody>
      </p:sp>
    </p:spTree>
    <p:custDataLst>
      <p:tags r:id="rId1"/>
    </p:custDataLst>
    <p:extLst>
      <p:ext uri="{BB962C8B-B14F-4D97-AF65-F5344CB8AC3E}">
        <p14:creationId xmlns:p14="http://schemas.microsoft.com/office/powerpoint/2010/main" val="629697091"/>
      </p:ext>
    </p:extLst>
  </p:cSld>
  <p:clrMapOvr>
    <a:masterClrMapping/>
  </p:clrMapOvr>
  <mc:AlternateContent xmlns:mc="http://schemas.openxmlformats.org/markup-compatibility/2006">
    <mc:Choice xmlns:p14="http://schemas.microsoft.com/office/powerpoint/2010/main" Requires="p14">
      <p:transition spd="slow" p14:dur="2000" advTm="81590"/>
    </mc:Choice>
    <mc:Fallback>
      <p:transition spd="slow" advTm="8159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15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20500" fill="hold"/>
                                        <p:tgtEl>
                                          <p:spTgt spid="3"/>
                                        </p:tgtEl>
                                        <p:attrNameLst>
                                          <p:attrName>ppt_x</p:attrName>
                                        </p:attrNameLst>
                                      </p:cBhvr>
                                      <p:tavLst>
                                        <p:tav tm="0">
                                          <p:val>
                                            <p:strVal val="1+#ppt_w/2"/>
                                          </p:val>
                                        </p:tav>
                                        <p:tav tm="100000">
                                          <p:val>
                                            <p:strVal val="#ppt_x"/>
                                          </p:val>
                                        </p:tav>
                                      </p:tavLst>
                                    </p:anim>
                                    <p:anim calcmode="lin" valueType="num">
                                      <p:cBhvr additive="base">
                                        <p:cTn id="13" dur="20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9525"/>
            <a:ext cx="9144000" cy="6867525"/>
          </a:xfrm>
          <a:prstGeom prst="rect">
            <a:avLst/>
          </a:prstGeom>
        </p:spPr>
      </p:pic>
      <p:sp>
        <p:nvSpPr>
          <p:cNvPr id="3" name="Rectángulo 2"/>
          <p:cNvSpPr/>
          <p:nvPr/>
        </p:nvSpPr>
        <p:spPr>
          <a:xfrm>
            <a:off x="762000" y="609600"/>
            <a:ext cx="8001000" cy="5715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400" dirty="0">
                <a:solidFill>
                  <a:srgbClr val="B6E8FC"/>
                </a:solidFill>
              </a:rPr>
              <a:t>Tras la Asamblea General de la UAI de 2006, la categoría de Caronte es aún incierta. Se le considera posible candidato a planeta enano, pero la definición no deja clara cómo realizar la distinción entre satélite o sistema binario aún no definido. Por ello se le sigue considerando un satélite del planeta enano Plutón.</a:t>
            </a:r>
          </a:p>
          <a:p>
            <a:r>
              <a:rPr lang="es-ES" sz="2400" dirty="0">
                <a:solidFill>
                  <a:srgbClr val="B6E8FC"/>
                </a:solidFill>
              </a:rPr>
              <a:t>Con el tiempo, la gravedad ha frenado las rotaciones de Caronte y Plutón, por lo que ahora presentan siempre la misma cara el uno al otro. La rotación de esta pareja es única en el Sistema Solar.</a:t>
            </a:r>
          </a:p>
        </p:txBody>
      </p:sp>
    </p:spTree>
    <p:custDataLst>
      <p:tags r:id="rId1"/>
    </p:custDataLst>
    <p:extLst>
      <p:ext uri="{BB962C8B-B14F-4D97-AF65-F5344CB8AC3E}">
        <p14:creationId xmlns:p14="http://schemas.microsoft.com/office/powerpoint/2010/main" val="4208175190"/>
      </p:ext>
    </p:extLst>
  </p:cSld>
  <p:clrMapOvr>
    <a:masterClrMapping/>
  </p:clrMapOvr>
  <mc:AlternateContent xmlns:mc="http://schemas.openxmlformats.org/markup-compatibility/2006">
    <mc:Choice xmlns:p14="http://schemas.microsoft.com/office/powerpoint/2010/main" Requires="p14">
      <p:transition spd="slow" p14:dur="2000" advTm="80932"/>
    </mc:Choice>
    <mc:Fallback>
      <p:transition spd="slow" advTm="8093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8000" fill="hold"/>
                                        <p:tgtEl>
                                          <p:spTgt spid="2"/>
                                        </p:tgtEl>
                                        <p:attrNameLst>
                                          <p:attrName>ppt_x</p:attrName>
                                        </p:attrNameLst>
                                      </p:cBhvr>
                                      <p:tavLst>
                                        <p:tav tm="0">
                                          <p:val>
                                            <p:strVal val="#ppt_x"/>
                                          </p:val>
                                        </p:tav>
                                        <p:tav tm="100000">
                                          <p:val>
                                            <p:strVal val="#ppt_x"/>
                                          </p:val>
                                        </p:tav>
                                      </p:tavLst>
                                    </p:anim>
                                    <p:anim calcmode="lin" valueType="num">
                                      <p:cBhvr additive="base">
                                        <p:cTn id="8" dur="18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15750" fill="hold"/>
                                        <p:tgtEl>
                                          <p:spTgt spid="3"/>
                                        </p:tgtEl>
                                        <p:attrNameLst>
                                          <p:attrName>ppt_x</p:attrName>
                                        </p:attrNameLst>
                                      </p:cBhvr>
                                      <p:tavLst>
                                        <p:tav tm="0">
                                          <p:val>
                                            <p:strVal val="1+#ppt_w/2"/>
                                          </p:val>
                                        </p:tav>
                                        <p:tav tm="100000">
                                          <p:val>
                                            <p:strVal val="#ppt_x"/>
                                          </p:val>
                                        </p:tav>
                                      </p:tavLst>
                                    </p:anim>
                                    <p:anim calcmode="lin" valueType="num">
                                      <p:cBhvr additive="base">
                                        <p:cTn id="14" dur="1575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3" name="Rectángulo 2"/>
          <p:cNvSpPr/>
          <p:nvPr/>
        </p:nvSpPr>
        <p:spPr>
          <a:xfrm>
            <a:off x="533400" y="381000"/>
            <a:ext cx="8077200" cy="5791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a:solidFill>
                  <a:srgbClr val="3498DB"/>
                </a:solidFill>
              </a:rPr>
              <a:t>El 20 de julio de 2011 se anunció, también por parte del Hubble el descubrimiento del cuarto satélite de Plutón, </a:t>
            </a:r>
            <a:r>
              <a:rPr lang="es-ES" sz="2000" dirty="0">
                <a:solidFill>
                  <a:srgbClr val="3498DB"/>
                </a:solidFill>
                <a:hlinkClick r:id="rId4" tooltip="S/2011 P 1"/>
              </a:rPr>
              <a:t>P4</a:t>
            </a:r>
            <a:r>
              <a:rPr lang="es-ES" sz="2000" dirty="0">
                <a:solidFill>
                  <a:srgbClr val="3498DB"/>
                </a:solidFill>
              </a:rPr>
              <a:t> (S/2011 P 1), cuyo periodo orbital en torno al planeta enano es de 31 días.</a:t>
            </a:r>
            <a:r>
              <a:rPr lang="es-ES" sz="2000" baseline="30000" dirty="0">
                <a:solidFill>
                  <a:srgbClr val="3498DB"/>
                </a:solidFill>
                <a:hlinkClick r:id="rId5"/>
              </a:rPr>
              <a:t>11</a:t>
            </a:r>
            <a:r>
              <a:rPr lang="es-ES" sz="2000" dirty="0">
                <a:solidFill>
                  <a:srgbClr val="3498DB"/>
                </a:solidFill>
              </a:rPr>
              <a:t> Del 29 de junio al 9 de julio de 2012 fue detectado en imágenes separadas el quinto satélite de Plutón, S/2012 (134340) 1, o </a:t>
            </a:r>
            <a:r>
              <a:rPr lang="es-ES" sz="2000" dirty="0">
                <a:solidFill>
                  <a:srgbClr val="3498DB"/>
                </a:solidFill>
                <a:hlinkClick r:id="rId6" tooltip="P5 (satélite)"/>
              </a:rPr>
              <a:t>P5</a:t>
            </a:r>
            <a:r>
              <a:rPr lang="es-ES" sz="2000" dirty="0">
                <a:solidFill>
                  <a:srgbClr val="3498DB"/>
                </a:solidFill>
              </a:rPr>
              <a:t>. Se estima que es de forma irregular, de entre 10 y 25 kilómetros de diámetro. Se encuentra en una órbita circular de 95 000 kilómetros de diámetro alrededor de Plutón, posiblemente en el mismo plano que otras lunas de Plutón conocidas.</a:t>
            </a:r>
            <a:r>
              <a:rPr lang="es-ES" sz="2000" baseline="30000" dirty="0">
                <a:solidFill>
                  <a:srgbClr val="3498DB"/>
                </a:solidFill>
                <a:hlinkClick r:id="rId7"/>
              </a:rPr>
              <a:t>12</a:t>
            </a:r>
            <a:r>
              <a:rPr lang="es-ES" sz="2000" dirty="0">
                <a:solidFill>
                  <a:srgbClr val="3498DB"/>
                </a:solidFill>
              </a:rPr>
              <a:t> </a:t>
            </a:r>
            <a:r>
              <a:rPr lang="es-ES" sz="2000" baseline="30000" dirty="0">
                <a:solidFill>
                  <a:srgbClr val="3498DB"/>
                </a:solidFill>
                <a:hlinkClick r:id="rId8"/>
              </a:rPr>
              <a:t>13</a:t>
            </a:r>
            <a:endParaRPr lang="es-ES" sz="2000" dirty="0">
              <a:solidFill>
                <a:srgbClr val="3498DB"/>
              </a:solidFill>
            </a:endParaRPr>
          </a:p>
          <a:p>
            <a:r>
              <a:rPr lang="es-ES" sz="2000" dirty="0">
                <a:solidFill>
                  <a:srgbClr val="3498DB"/>
                </a:solidFill>
              </a:rPr>
              <a:t>El 2 de julio de 2013 estos satélites recibieron sendos nombres relacionados con Hades y el Inframundo: </a:t>
            </a:r>
            <a:r>
              <a:rPr lang="es-ES" sz="2000" dirty="0">
                <a:solidFill>
                  <a:srgbClr val="3498DB"/>
                </a:solidFill>
                <a:hlinkClick r:id="rId9" tooltip="Cerbero (satélite)"/>
              </a:rPr>
              <a:t>Cerbero</a:t>
            </a:r>
            <a:r>
              <a:rPr lang="es-ES" sz="2000" dirty="0">
                <a:solidFill>
                  <a:srgbClr val="3498DB"/>
                </a:solidFill>
              </a:rPr>
              <a:t> (perro de tres cabezas guardián del inframundo) </a:t>
            </a:r>
            <a:r>
              <a:rPr lang="es-ES" sz="2000" dirty="0" err="1">
                <a:solidFill>
                  <a:srgbClr val="3498DB"/>
                </a:solidFill>
              </a:rPr>
              <a:t>y</a:t>
            </a:r>
            <a:r>
              <a:rPr lang="es-ES" sz="2000" dirty="0" err="1">
                <a:solidFill>
                  <a:srgbClr val="3498DB"/>
                </a:solidFill>
                <a:hlinkClick r:id="rId10" tooltip="Estigia (satélite)"/>
              </a:rPr>
              <a:t>Estigia</a:t>
            </a:r>
            <a:r>
              <a:rPr lang="es-ES" sz="2000" dirty="0">
                <a:solidFill>
                  <a:srgbClr val="3498DB"/>
                </a:solidFill>
              </a:rPr>
              <a:t> (río que separa la tierra del inframundo), respectivamente.</a:t>
            </a:r>
          </a:p>
        </p:txBody>
      </p:sp>
    </p:spTree>
    <p:custDataLst>
      <p:tags r:id="rId1"/>
    </p:custDataLst>
    <p:extLst>
      <p:ext uri="{BB962C8B-B14F-4D97-AF65-F5344CB8AC3E}">
        <p14:creationId xmlns:p14="http://schemas.microsoft.com/office/powerpoint/2010/main" val="855087253"/>
      </p:ext>
    </p:extLst>
  </p:cSld>
  <p:clrMapOvr>
    <a:masterClrMapping/>
  </p:clrMapOvr>
  <mc:AlternateContent xmlns:mc="http://schemas.openxmlformats.org/markup-compatibility/2006">
    <mc:Choice xmlns:p14="http://schemas.microsoft.com/office/powerpoint/2010/main" Requires="p14">
      <p:transition spd="slow" p14:dur="2000" advTm="62159"/>
    </mc:Choice>
    <mc:Fallback>
      <p:transition spd="slow" advTm="6215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4250" fill="hold"/>
                                        <p:tgtEl>
                                          <p:spTgt spid="2"/>
                                        </p:tgtEl>
                                        <p:attrNameLst>
                                          <p:attrName>ppt_x</p:attrName>
                                        </p:attrNameLst>
                                      </p:cBhvr>
                                      <p:tavLst>
                                        <p:tav tm="0">
                                          <p:val>
                                            <p:strVal val="#ppt_x"/>
                                          </p:val>
                                        </p:tav>
                                        <p:tav tm="100000">
                                          <p:val>
                                            <p:strVal val="#ppt_x"/>
                                          </p:val>
                                        </p:tav>
                                      </p:tavLst>
                                    </p:anim>
                                    <p:anim calcmode="lin" valueType="num">
                                      <p:cBhvr additive="base">
                                        <p:cTn id="8" dur="1425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21000" fill="hold"/>
                                        <p:tgtEl>
                                          <p:spTgt spid="3"/>
                                        </p:tgtEl>
                                        <p:attrNameLst>
                                          <p:attrName>ppt_x</p:attrName>
                                        </p:attrNameLst>
                                      </p:cBhvr>
                                      <p:tavLst>
                                        <p:tav tm="0">
                                          <p:val>
                                            <p:strVal val="#ppt_x"/>
                                          </p:val>
                                        </p:tav>
                                        <p:tav tm="100000">
                                          <p:val>
                                            <p:strVal val="#ppt_x"/>
                                          </p:val>
                                        </p:tav>
                                      </p:tavLst>
                                    </p:anim>
                                    <p:anim calcmode="lin" valueType="num">
                                      <p:cBhvr additive="base">
                                        <p:cTn id="14" dur="21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6200"/>
            <a:ext cx="9144000" cy="6934200"/>
          </a:xfrm>
          <a:prstGeom prst="rect">
            <a:avLst/>
          </a:prstGeom>
          <a:noFill/>
        </p:spPr>
      </p:pic>
      <p:sp>
        <p:nvSpPr>
          <p:cNvPr id="3" name="Rectángulo 2"/>
          <p:cNvSpPr/>
          <p:nvPr/>
        </p:nvSpPr>
        <p:spPr>
          <a:xfrm>
            <a:off x="381000" y="1219200"/>
            <a:ext cx="8610600" cy="3657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dirty="0">
                <a:solidFill>
                  <a:srgbClr val="FFC000"/>
                </a:solidFill>
              </a:rPr>
              <a:t>Plutón posee una </a:t>
            </a:r>
            <a:r>
              <a:rPr lang="es-ES" dirty="0">
                <a:solidFill>
                  <a:srgbClr val="FFC000"/>
                </a:solidFill>
                <a:hlinkClick r:id="rId4" tooltip="Atmósfera"/>
              </a:rPr>
              <a:t>atmósfera</a:t>
            </a:r>
            <a:r>
              <a:rPr lang="es-ES" dirty="0">
                <a:solidFill>
                  <a:srgbClr val="FFC000"/>
                </a:solidFill>
              </a:rPr>
              <a:t> extremadamente tenue, formada por </a:t>
            </a:r>
            <a:r>
              <a:rPr lang="es-ES" dirty="0" err="1">
                <a:solidFill>
                  <a:srgbClr val="FFC000"/>
                </a:solidFill>
                <a:hlinkClick r:id="rId5" tooltip="Nitrógeno"/>
              </a:rPr>
              <a:t>nitrógeno</a:t>
            </a:r>
            <a:r>
              <a:rPr lang="es-ES" dirty="0" err="1">
                <a:solidFill>
                  <a:srgbClr val="FFC000"/>
                </a:solidFill>
              </a:rPr>
              <a:t>,</a:t>
            </a:r>
            <a:r>
              <a:rPr lang="es-ES" dirty="0" err="1">
                <a:solidFill>
                  <a:srgbClr val="FFC000"/>
                </a:solidFill>
                <a:hlinkClick r:id="rId6" tooltip="Metano"/>
              </a:rPr>
              <a:t>metano</a:t>
            </a:r>
            <a:r>
              <a:rPr lang="es-ES" dirty="0">
                <a:solidFill>
                  <a:srgbClr val="FFC000"/>
                </a:solidFill>
              </a:rPr>
              <a:t> y </a:t>
            </a:r>
            <a:r>
              <a:rPr lang="es-ES" dirty="0">
                <a:solidFill>
                  <a:srgbClr val="FFC000"/>
                </a:solidFill>
                <a:hlinkClick r:id="rId7" tooltip="Monóxido de carbono"/>
              </a:rPr>
              <a:t>monóxido de carbono</a:t>
            </a:r>
            <a:r>
              <a:rPr lang="es-ES" dirty="0">
                <a:solidFill>
                  <a:srgbClr val="FFC000"/>
                </a:solidFill>
              </a:rPr>
              <a:t>, que se congela y colapsa sobre su superficie a medida que el planeta se aleja del Sol. Es esta evaporación y posterior congelamiento lo que causó las variaciones en el </a:t>
            </a:r>
            <a:r>
              <a:rPr lang="es-ES" dirty="0">
                <a:solidFill>
                  <a:srgbClr val="FFC000"/>
                </a:solidFill>
                <a:hlinkClick r:id="rId8" tooltip="Albedo"/>
              </a:rPr>
              <a:t>albedo</a:t>
            </a:r>
            <a:r>
              <a:rPr lang="es-ES" dirty="0">
                <a:solidFill>
                  <a:srgbClr val="FFC000"/>
                </a:solidFill>
              </a:rPr>
              <a:t> del planeta, detectadas por medio de </a:t>
            </a:r>
            <a:r>
              <a:rPr lang="es-ES" dirty="0">
                <a:solidFill>
                  <a:srgbClr val="FFC000"/>
                </a:solidFill>
                <a:hlinkClick r:id="rId9" tooltip="Fotómetro"/>
              </a:rPr>
              <a:t>fotómetros</a:t>
            </a:r>
            <a:r>
              <a:rPr lang="es-ES" dirty="0">
                <a:solidFill>
                  <a:srgbClr val="FFC000"/>
                </a:solidFill>
              </a:rPr>
              <a:t> fotoeléctricos en la década de 1950 (</a:t>
            </a:r>
            <a:r>
              <a:rPr lang="es-ES" dirty="0" err="1">
                <a:solidFill>
                  <a:srgbClr val="FFC000"/>
                </a:solidFill>
              </a:rPr>
              <a:t>Kuiper</a:t>
            </a:r>
            <a:r>
              <a:rPr lang="es-ES" dirty="0">
                <a:solidFill>
                  <a:srgbClr val="FFC000"/>
                </a:solidFill>
              </a:rPr>
              <a:t> y otros). A medida que el planeta se aproximó, los cambios se fueron haciendo menores, disminuyendo cuando se encontró en el perihelio orbital (1989). Se espera que estos cambios de albedo se repitan, pero a la inversa, a medida que el planeta se aleje del Sol rumbo a su </a:t>
            </a:r>
            <a:r>
              <a:rPr lang="es-ES" dirty="0">
                <a:solidFill>
                  <a:srgbClr val="FFC000"/>
                </a:solidFill>
                <a:hlinkClick r:id="rId10" tooltip="Afelio"/>
              </a:rPr>
              <a:t>afelio</a:t>
            </a:r>
            <a:r>
              <a:rPr lang="es-ES" dirty="0">
                <a:solidFill>
                  <a:srgbClr val="FFC000"/>
                </a:solidFill>
              </a:rPr>
              <a:t>.</a:t>
            </a:r>
          </a:p>
          <a:p>
            <a:r>
              <a:rPr lang="es-ES" dirty="0">
                <a:solidFill>
                  <a:srgbClr val="FFC000"/>
                </a:solidFill>
              </a:rPr>
              <a:t>Generalmente, se podría decir que la función de su atmósfera sería proteger la superficie, pero en este caso la atmósfera de Plutón sólo le sirve para evitar impactos de pequeños </a:t>
            </a:r>
            <a:r>
              <a:rPr lang="es-ES" dirty="0">
                <a:solidFill>
                  <a:srgbClr val="FFC000"/>
                </a:solidFill>
                <a:hlinkClick r:id="rId11" tooltip="Meteoro (astronomía)"/>
              </a:rPr>
              <a:t>meteoros</a:t>
            </a:r>
            <a:r>
              <a:rPr lang="es-ES" dirty="0">
                <a:solidFill>
                  <a:srgbClr val="FFC000"/>
                </a:solidFill>
              </a:rPr>
              <a:t>.</a:t>
            </a:r>
          </a:p>
        </p:txBody>
      </p:sp>
    </p:spTree>
    <p:custDataLst>
      <p:tags r:id="rId1"/>
    </p:custDataLst>
    <p:extLst>
      <p:ext uri="{BB962C8B-B14F-4D97-AF65-F5344CB8AC3E}">
        <p14:creationId xmlns:p14="http://schemas.microsoft.com/office/powerpoint/2010/main" val="3734110321"/>
      </p:ext>
    </p:extLst>
  </p:cSld>
  <p:clrMapOvr>
    <a:masterClrMapping/>
  </p:clrMapOvr>
  <mc:AlternateContent xmlns:mc="http://schemas.openxmlformats.org/markup-compatibility/2006">
    <mc:Choice xmlns:p14="http://schemas.microsoft.com/office/powerpoint/2010/main" Requires="p14">
      <p:transition spd="slow" p14:dur="2000" advTm="81188"/>
    </mc:Choice>
    <mc:Fallback>
      <p:transition spd="slow" advTm="8118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5000" fill="hold"/>
                                        <p:tgtEl>
                                          <p:spTgt spid="2"/>
                                        </p:tgtEl>
                                        <p:attrNameLst>
                                          <p:attrName>ppt_x</p:attrName>
                                        </p:attrNameLst>
                                      </p:cBhvr>
                                      <p:tavLst>
                                        <p:tav tm="0">
                                          <p:val>
                                            <p:strVal val="#ppt_x"/>
                                          </p:val>
                                        </p:tav>
                                        <p:tav tm="100000">
                                          <p:val>
                                            <p:strVal val="#ppt_x"/>
                                          </p:val>
                                        </p:tav>
                                      </p:tavLst>
                                    </p:anim>
                                    <p:anim calcmode="lin" valueType="num">
                                      <p:cBhvr additive="base">
                                        <p:cTn id="8" dur="15000" fill="hold"/>
                                        <p:tgtEl>
                                          <p:spTgt spid="2"/>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20500" fill="hold"/>
                                        <p:tgtEl>
                                          <p:spTgt spid="3"/>
                                        </p:tgtEl>
                                        <p:attrNameLst>
                                          <p:attrName>ppt_x</p:attrName>
                                        </p:attrNameLst>
                                      </p:cBhvr>
                                      <p:tavLst>
                                        <p:tav tm="0">
                                          <p:val>
                                            <p:strVal val="#ppt_x"/>
                                          </p:val>
                                        </p:tav>
                                        <p:tav tm="100000">
                                          <p:val>
                                            <p:strVal val="#ppt_x"/>
                                          </p:val>
                                        </p:tav>
                                      </p:tavLst>
                                    </p:anim>
                                    <p:anim calcmode="lin" valueType="num">
                                      <p:cBhvr additive="base">
                                        <p:cTn id="14" dur="20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3"/>
          <a:stretch>
            <a:fillRect/>
          </a:stretch>
        </p:blipFill>
        <p:spPr>
          <a:xfrm>
            <a:off x="-397" y="-297"/>
            <a:ext cx="9144793" cy="6858594"/>
          </a:xfrm>
          <a:prstGeom prst="rect">
            <a:avLst/>
          </a:prstGeom>
        </p:spPr>
      </p:pic>
      <p:sp>
        <p:nvSpPr>
          <p:cNvPr id="2" name="CuadroTexto 1"/>
          <p:cNvSpPr txBox="1"/>
          <p:nvPr/>
        </p:nvSpPr>
        <p:spPr>
          <a:xfrm>
            <a:off x="685800" y="1295400"/>
            <a:ext cx="3352800" cy="4093428"/>
          </a:xfrm>
          <a:prstGeom prst="rect">
            <a:avLst/>
          </a:prstGeom>
          <a:solidFill>
            <a:srgbClr val="0066FF"/>
          </a:solidFill>
        </p:spPr>
        <p:txBody>
          <a:bodyPr wrap="square" rtlCol="0">
            <a:spAutoFit/>
          </a:bodyPr>
          <a:lstStyle/>
          <a:p>
            <a:pPr algn="ctr"/>
            <a:r>
              <a:rPr lang="es-VE" sz="2000" b="1" dirty="0" smtClean="0">
                <a:solidFill>
                  <a:srgbClr val="FFC000"/>
                </a:solidFill>
              </a:rPr>
              <a:t>´´ HEMOS AVANZADO MAS ALLA DE NUESTROS LIMITES, CONOCIENDO Y DECIFRANDO EL COSMO, ENTENDIENDO SU FORMACION, DANDO PEQUEÑAS RESPUESTAS Y PREGUNTANDOSE MUCHAS INTERROGANTES QUE SOLO DIOS CONOCE.´´</a:t>
            </a:r>
            <a:endParaRPr lang="es-VE" sz="2000" b="1" dirty="0">
              <a:solidFill>
                <a:srgbClr val="FFC000"/>
              </a:solidFill>
            </a:endParaRPr>
          </a:p>
        </p:txBody>
      </p:sp>
      <p:sp>
        <p:nvSpPr>
          <p:cNvPr id="3" name="CuadroTexto 2"/>
          <p:cNvSpPr txBox="1"/>
          <p:nvPr/>
        </p:nvSpPr>
        <p:spPr>
          <a:xfrm>
            <a:off x="5638800" y="5562600"/>
            <a:ext cx="3200400" cy="738664"/>
          </a:xfrm>
          <a:prstGeom prst="rect">
            <a:avLst/>
          </a:prstGeom>
          <a:solidFill>
            <a:srgbClr val="3498DB"/>
          </a:solidFill>
        </p:spPr>
        <p:txBody>
          <a:bodyPr wrap="square" rtlCol="0">
            <a:spAutoFit/>
          </a:bodyPr>
          <a:lstStyle/>
          <a:p>
            <a:r>
              <a:rPr lang="es-VE" sz="1400" b="1" dirty="0" smtClean="0">
                <a:solidFill>
                  <a:srgbClr val="FFC000"/>
                </a:solidFill>
              </a:rPr>
              <a:t>´FUENTE.</a:t>
            </a:r>
          </a:p>
          <a:p>
            <a:r>
              <a:rPr lang="es-VE" sz="1400" b="1" dirty="0">
                <a:solidFill>
                  <a:srgbClr val="FFC000"/>
                </a:solidFill>
              </a:rPr>
              <a:t> </a:t>
            </a:r>
            <a:r>
              <a:rPr lang="es-VE" sz="1400" b="1" dirty="0" smtClean="0">
                <a:solidFill>
                  <a:srgbClr val="FFC000"/>
                </a:solidFill>
              </a:rPr>
              <a:t>GOOGLE</a:t>
            </a:r>
          </a:p>
          <a:p>
            <a:r>
              <a:rPr lang="es-VE" sz="1400" b="1" dirty="0">
                <a:solidFill>
                  <a:srgbClr val="FFC000"/>
                </a:solidFill>
              </a:rPr>
              <a:t> </a:t>
            </a:r>
            <a:r>
              <a:rPr lang="es-VE" sz="1400" b="1" dirty="0" smtClean="0">
                <a:solidFill>
                  <a:srgbClr val="FFC000"/>
                </a:solidFill>
              </a:rPr>
              <a:t>PAGINA DE NASA EN ESPAÑOL</a:t>
            </a:r>
            <a:endParaRPr lang="es-VE" sz="1400" b="1" dirty="0">
              <a:solidFill>
                <a:srgbClr val="FFC000"/>
              </a:solidFill>
            </a:endParaRPr>
          </a:p>
        </p:txBody>
      </p:sp>
      <p:sp>
        <p:nvSpPr>
          <p:cNvPr id="4" name="CuadroTexto 3"/>
          <p:cNvSpPr txBox="1"/>
          <p:nvPr/>
        </p:nvSpPr>
        <p:spPr>
          <a:xfrm rot="18405427">
            <a:off x="3456828" y="3000323"/>
            <a:ext cx="3695700" cy="400110"/>
          </a:xfrm>
          <a:prstGeom prst="rect">
            <a:avLst/>
          </a:prstGeom>
          <a:noFill/>
        </p:spPr>
        <p:txBody>
          <a:bodyPr wrap="square" rtlCol="0">
            <a:spAutoFit/>
          </a:bodyPr>
          <a:lstStyle/>
          <a:p>
            <a:pPr algn="ctr"/>
            <a:r>
              <a:rPr lang="es-VE" sz="2000" b="1" dirty="0" smtClean="0">
                <a:solidFill>
                  <a:srgbClr val="FF0000"/>
                </a:solidFill>
              </a:rPr>
              <a:t>ES EL FIN O EL COMIENZO</a:t>
            </a:r>
            <a:endParaRPr lang="es-VE" sz="2000" b="1" dirty="0">
              <a:solidFill>
                <a:srgbClr val="FF0000"/>
              </a:solidFill>
            </a:endParaRPr>
          </a:p>
        </p:txBody>
      </p:sp>
    </p:spTree>
    <p:custDataLst>
      <p:tags r:id="rId1"/>
    </p:custDataLst>
    <p:extLst>
      <p:ext uri="{BB962C8B-B14F-4D97-AF65-F5344CB8AC3E}">
        <p14:creationId xmlns:p14="http://schemas.microsoft.com/office/powerpoint/2010/main" val="2470568557"/>
      </p:ext>
    </p:extLst>
  </p:cSld>
  <p:clrMapOvr>
    <a:masterClrMapping/>
  </p:clrMapOvr>
  <mc:AlternateContent xmlns:mc="http://schemas.openxmlformats.org/markup-compatibility/2006">
    <mc:Choice xmlns:p14="http://schemas.microsoft.com/office/powerpoint/2010/main" Requires="p14">
      <p:transition spd="slow" p14:dur="2000" advTm="44074"/>
    </mc:Choice>
    <mc:Fallback>
      <p:transition spd="slow" advTm="4407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8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arn(inVertical)">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1)">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VE" altLang="es-VE"/>
          </a:p>
        </p:txBody>
      </p:sp>
      <p:sp>
        <p:nvSpPr>
          <p:cNvPr id="3075"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es-VE" altLang="es-VE"/>
          </a:p>
        </p:txBody>
      </p:sp>
      <p:pic>
        <p:nvPicPr>
          <p:cNvPr id="3076"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s-ES" altLang="es-VE" sz="6000" b="1">
                <a:latin typeface="Kristen ITC" panose="03050502040202030202" pitchFamily="66" charset="0"/>
              </a:rPr>
              <a:t>¿Te ha gustado?</a:t>
            </a:r>
            <a:r>
              <a:rPr lang="es-ES" altLang="es-VE" sz="4800">
                <a:latin typeface="Kristen ITC" panose="03050502040202030202" pitchFamily="66" charset="0"/>
              </a:rPr>
              <a:t> </a:t>
            </a:r>
            <a:br>
              <a:rPr lang="es-ES" altLang="es-VE" sz="4800">
                <a:latin typeface="Kristen ITC" panose="03050502040202030202" pitchFamily="66" charset="0"/>
              </a:rPr>
            </a:br>
            <a:r>
              <a:rPr lang="es-ES" altLang="es-VE" sz="4400">
                <a:latin typeface="Kristen ITC" panose="03050502040202030202" pitchFamily="66" charset="0"/>
              </a:rPr>
              <a:t>Puedes ver más entrando </a:t>
            </a:r>
            <a:br>
              <a:rPr lang="es-ES" altLang="es-VE" sz="4400">
                <a:latin typeface="Kristen ITC" panose="03050502040202030202" pitchFamily="66" charset="0"/>
              </a:rPr>
            </a:br>
            <a:r>
              <a:rPr lang="es-ES" altLang="es-VE" sz="4400" b="1">
                <a:solidFill>
                  <a:srgbClr val="40F903"/>
                </a:solidFill>
                <a:latin typeface="Kristen ITC" panose="03050502040202030202" pitchFamily="66" charset="0"/>
                <a:hlinkClick r:id="rId2"/>
              </a:rPr>
              <a:t>Aquí</a:t>
            </a:r>
            <a:endParaRPr lang="es-ES" altLang="es-VE" sz="4400" b="1">
              <a:solidFill>
                <a:srgbClr val="40F903"/>
              </a:solidFill>
              <a:latin typeface="Kristen ITC" panose="03050502040202030202" pitchFamily="66" charset="0"/>
            </a:endParaRPr>
          </a:p>
        </p:txBody>
      </p:sp>
      <p:sp>
        <p:nvSpPr>
          <p:cNvPr id="3078"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s-ES_tradnl" altLang="es-VE" b="1">
                <a:latin typeface="Kristen ITC" panose="03050502040202030202" pitchFamily="66" charset="0"/>
              </a:rPr>
              <a:t>Además puedes recibir powerpoints en tu correo electrónico suscribiéndote aquí:</a:t>
            </a:r>
            <a:r>
              <a:rPr lang="es-ES_tradnl" altLang="es-VE" b="1">
                <a:solidFill>
                  <a:srgbClr val="0066FF"/>
                </a:solidFill>
              </a:rPr>
              <a:t> </a:t>
            </a:r>
          </a:p>
          <a:p>
            <a:pPr eaLnBrk="1" hangingPunct="1">
              <a:spcBef>
                <a:spcPct val="50000"/>
              </a:spcBef>
            </a:pPr>
            <a:endParaRPr lang="es-ES" altLang="es-VE" b="1">
              <a:solidFill>
                <a:srgbClr val="0066FF"/>
              </a:solidFill>
            </a:endParaRPr>
          </a:p>
        </p:txBody>
      </p:sp>
      <p:pic>
        <p:nvPicPr>
          <p:cNvPr id="3079"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0"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1"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2"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3"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4"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51253">
    <p:fade thruBlk="1"/>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2"/>
</p:tagLst>
</file>

<file path=ppt/tags/tag2.xml><?xml version="1.0" encoding="utf-8"?>
<p:tagLst xmlns:a="http://schemas.openxmlformats.org/drawingml/2006/main" xmlns:r="http://schemas.openxmlformats.org/officeDocument/2006/relationships" xmlns:p="http://schemas.openxmlformats.org/presentationml/2006/main">
  <p:tag name="TIMING" val="|0.7|9.3|7.6|9.6|10.4"/>
</p:tagLst>
</file>

<file path=ppt/tags/tag3.xml><?xml version="1.0" encoding="utf-8"?>
<p:tagLst xmlns:a="http://schemas.openxmlformats.org/drawingml/2006/main" xmlns:r="http://schemas.openxmlformats.org/officeDocument/2006/relationships" xmlns:p="http://schemas.openxmlformats.org/presentationml/2006/main">
  <p:tag name="TIMING" val="|0.8|16.3|5.2|32"/>
</p:tagLst>
</file>

<file path=ppt/tags/tag4.xml><?xml version="1.0" encoding="utf-8"?>
<p:tagLst xmlns:a="http://schemas.openxmlformats.org/drawingml/2006/main" xmlns:r="http://schemas.openxmlformats.org/officeDocument/2006/relationships" xmlns:p="http://schemas.openxmlformats.org/presentationml/2006/main">
  <p:tag name="TIMING" val="|0.5|9.8|12.9|8.1"/>
</p:tagLst>
</file>

<file path=ppt/tags/tag5.xml><?xml version="1.0" encoding="utf-8"?>
<p:tagLst xmlns:a="http://schemas.openxmlformats.org/drawingml/2006/main" xmlns:r="http://schemas.openxmlformats.org/officeDocument/2006/relationships" xmlns:p="http://schemas.openxmlformats.org/presentationml/2006/main">
  <p:tag name="TIMING" val="|4.2|10.8|7.2|4.2|6.9|15.6"/>
</p:tagLst>
</file>

<file path=ppt/tags/tag6.xml><?xml version="1.0" encoding="utf-8"?>
<p:tagLst xmlns:a="http://schemas.openxmlformats.org/drawingml/2006/main" xmlns:r="http://schemas.openxmlformats.org/officeDocument/2006/relationships" xmlns:p="http://schemas.openxmlformats.org/presentationml/2006/main">
  <p:tag name="TIMING" val="|1.6|10"/>
</p:tagLst>
</file>

<file path=ppt/tags/tag7.xml><?xml version="1.0" encoding="utf-8"?>
<p:tagLst xmlns:a="http://schemas.openxmlformats.org/drawingml/2006/main" xmlns:r="http://schemas.openxmlformats.org/officeDocument/2006/relationships" xmlns:p="http://schemas.openxmlformats.org/presentationml/2006/main">
  <p:tag name="TIMING" val="|1|10.9|16.8|3.9|9.6|8.2"/>
</p:tagLst>
</file>

<file path=ppt/tags/tag8.xml><?xml version="1.0" encoding="utf-8"?>
<p:tagLst xmlns:a="http://schemas.openxmlformats.org/drawingml/2006/main" xmlns:r="http://schemas.openxmlformats.org/officeDocument/2006/relationships" xmlns:p="http://schemas.openxmlformats.org/presentationml/2006/main">
  <p:tag name="TIMING" val="|3.4|16.1"/>
</p:tagLst>
</file>

<file path=ppt/tags/tag9.xml><?xml version="1.0" encoding="utf-8"?>
<p:tagLst xmlns:a="http://schemas.openxmlformats.org/drawingml/2006/main" xmlns:r="http://schemas.openxmlformats.org/officeDocument/2006/relationships" xmlns:p="http://schemas.openxmlformats.org/presentationml/2006/main">
  <p:tag name="TIMING" val="|1.7|6.9|1.6|8.2|9.8|2.4"/>
</p:tagLst>
</file>

<file path=ppt/tags/tag10.xml><?xml version="1.0" encoding="utf-8"?>
<p:tagLst xmlns:a="http://schemas.openxmlformats.org/drawingml/2006/main" xmlns:r="http://schemas.openxmlformats.org/officeDocument/2006/relationships" xmlns:p="http://schemas.openxmlformats.org/presentationml/2006/main">
  <p:tag name="TIMING" val="|1.3|14.9"/>
</p:tagLst>
</file>

<file path=ppt/tags/tag11.xml><?xml version="1.0" encoding="utf-8"?>
<p:tagLst xmlns:a="http://schemas.openxmlformats.org/drawingml/2006/main" xmlns:r="http://schemas.openxmlformats.org/officeDocument/2006/relationships" xmlns:p="http://schemas.openxmlformats.org/presentationml/2006/main">
  <p:tag name="TIMING" val="|1.9|15.2"/>
</p:tagLst>
</file>

<file path=ppt/tags/tag12.xml><?xml version="1.0" encoding="utf-8"?>
<p:tagLst xmlns:a="http://schemas.openxmlformats.org/drawingml/2006/main" xmlns:r="http://schemas.openxmlformats.org/officeDocument/2006/relationships" xmlns:p="http://schemas.openxmlformats.org/presentationml/2006/main">
  <p:tag name="TIMING" val="|1.6|16.6"/>
</p:tagLst>
</file>

<file path=ppt/tags/tag13.xml><?xml version="1.0" encoding="utf-8"?>
<p:tagLst xmlns:a="http://schemas.openxmlformats.org/drawingml/2006/main" xmlns:r="http://schemas.openxmlformats.org/officeDocument/2006/relationships" xmlns:p="http://schemas.openxmlformats.org/presentationml/2006/main">
  <p:tag name="TIMING" val="|1.2|18.4"/>
</p:tagLst>
</file>

<file path=ppt/tags/tag14.xml><?xml version="1.0" encoding="utf-8"?>
<p:tagLst xmlns:a="http://schemas.openxmlformats.org/drawingml/2006/main" xmlns:r="http://schemas.openxmlformats.org/officeDocument/2006/relationships" xmlns:p="http://schemas.openxmlformats.org/presentationml/2006/main">
  <p:tag name="TIMING" val="|1.9|22.1"/>
</p:tagLst>
</file>

<file path=ppt/tags/tag15.xml><?xml version="1.0" encoding="utf-8"?>
<p:tagLst xmlns:a="http://schemas.openxmlformats.org/drawingml/2006/main" xmlns:r="http://schemas.openxmlformats.org/officeDocument/2006/relationships" xmlns:p="http://schemas.openxmlformats.org/presentationml/2006/main">
  <p:tag name="TIMING" val="|0.9|16.6"/>
</p:tagLst>
</file>

<file path=ppt/tags/tag16.xml><?xml version="1.0" encoding="utf-8"?>
<p:tagLst xmlns:a="http://schemas.openxmlformats.org/drawingml/2006/main" xmlns:r="http://schemas.openxmlformats.org/officeDocument/2006/relationships" xmlns:p="http://schemas.openxmlformats.org/presentationml/2006/main">
  <p:tag name="TIMING" val="|0.7|20.1"/>
</p:tagLst>
</file>

<file path=ppt/tags/tag17.xml><?xml version="1.0" encoding="utf-8"?>
<p:tagLst xmlns:a="http://schemas.openxmlformats.org/drawingml/2006/main" xmlns:r="http://schemas.openxmlformats.org/officeDocument/2006/relationships" xmlns:p="http://schemas.openxmlformats.org/presentationml/2006/main">
  <p:tag name="TIMING" val="|2.7|10.3|13.1"/>
</p:tagLst>
</file>

<file path=ppt/theme/theme1.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1498</TotalTime>
  <Words>552</Words>
  <Application>Microsoft Office PowerPoint</Application>
  <PresentationFormat>Presentación en pantalla (4:3)</PresentationFormat>
  <Paragraphs>49</Paragraphs>
  <Slides>18</Slides>
  <Notes>1</Notes>
  <HiddenSlides>0</HiddenSlides>
  <MMClips>1</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18</vt:i4>
      </vt:variant>
    </vt:vector>
  </HeadingPairs>
  <TitlesOfParts>
    <vt:vector size="22" baseType="lpstr">
      <vt:lpstr>Arial</vt:lpstr>
      <vt:lpstr>Calibri</vt:lpstr>
      <vt:lpstr>Kristen ITC</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Base>http://www.mispps.com</HyperlinkBase>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Logo de Mispps.com</dc:title>
  <dc:creator>Mispps</dc:creator>
  <cp:lastModifiedBy>Vicente</cp:lastModifiedBy>
  <cp:revision>95</cp:revision>
  <cp:lastPrinted>1601-01-01T00:00:00Z</cp:lastPrinted>
  <dcterms:created xsi:type="dcterms:W3CDTF">2015-02-14T17:45:45Z</dcterms:created>
  <dcterms:modified xsi:type="dcterms:W3CDTF">2015-07-25T23:07:56Z</dcterms:modified>
  <cp:category>Ocio</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