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3"/>
  </p:notesMasterIdLst>
  <p:sldIdLst>
    <p:sldId id="315" r:id="rId3"/>
    <p:sldId id="354" r:id="rId4"/>
    <p:sldId id="355" r:id="rId5"/>
    <p:sldId id="356" r:id="rId6"/>
    <p:sldId id="357" r:id="rId7"/>
    <p:sldId id="358" r:id="rId8"/>
    <p:sldId id="359" r:id="rId9"/>
    <p:sldId id="360" r:id="rId10"/>
    <p:sldId id="361" r:id="rId11"/>
    <p:sldId id="362" r:id="rId12"/>
    <p:sldId id="363" r:id="rId13"/>
    <p:sldId id="364" r:id="rId14"/>
    <p:sldId id="365" r:id="rId15"/>
    <p:sldId id="366" r:id="rId16"/>
    <p:sldId id="367" r:id="rId17"/>
    <p:sldId id="368" r:id="rId18"/>
    <p:sldId id="369" r:id="rId19"/>
    <p:sldId id="370" r:id="rId20"/>
    <p:sldId id="371" r:id="rId21"/>
    <p:sldId id="372" r:id="rId22"/>
    <p:sldId id="373" r:id="rId23"/>
    <p:sldId id="374" r:id="rId24"/>
    <p:sldId id="375" r:id="rId25"/>
    <p:sldId id="376" r:id="rId26"/>
    <p:sldId id="377" r:id="rId27"/>
    <p:sldId id="378" r:id="rId28"/>
    <p:sldId id="379" r:id="rId29"/>
    <p:sldId id="380" r:id="rId30"/>
    <p:sldId id="381" r:id="rId31"/>
    <p:sldId id="382" r:id="rId32"/>
    <p:sldId id="383" r:id="rId33"/>
    <p:sldId id="384" r:id="rId34"/>
    <p:sldId id="385" r:id="rId35"/>
    <p:sldId id="386" r:id="rId36"/>
    <p:sldId id="387" r:id="rId37"/>
    <p:sldId id="388" r:id="rId38"/>
    <p:sldId id="389" r:id="rId39"/>
    <p:sldId id="390" r:id="rId40"/>
    <p:sldId id="391" r:id="rId41"/>
    <p:sldId id="392" r:id="rId42"/>
    <p:sldId id="393" r:id="rId43"/>
    <p:sldId id="394" r:id="rId44"/>
    <p:sldId id="395" r:id="rId45"/>
    <p:sldId id="299" r:id="rId46"/>
    <p:sldId id="300" r:id="rId47"/>
    <p:sldId id="349" r:id="rId48"/>
    <p:sldId id="306" r:id="rId49"/>
    <p:sldId id="307" r:id="rId50"/>
    <p:sldId id="308" r:id="rId51"/>
    <p:sldId id="397" r:id="rId52"/>
  </p:sldIdLst>
  <p:sldSz cx="12192000" cy="6858000"/>
  <p:notesSz cx="6858000" cy="9144000"/>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kz9luECfgxTWt3+jBni2ow==" hashData="yriwOBj/D7qzCYB4mVfF1CQ//+s="/>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00"/>
    <a:srgbClr val="CC3300"/>
    <a:srgbClr val="FF9900"/>
    <a:srgbClr val="663300"/>
    <a:srgbClr val="FFD347"/>
    <a:srgbClr val="996633"/>
    <a:srgbClr val="CC9900"/>
    <a:srgbClr val="3333CC"/>
    <a:srgbClr val="0043C8"/>
    <a:srgbClr val="00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2" autoAdjust="0"/>
    <p:restoredTop sz="93124" autoAdjust="0"/>
  </p:normalViewPr>
  <p:slideViewPr>
    <p:cSldViewPr snapToGrid="0">
      <p:cViewPr>
        <p:scale>
          <a:sx n="49" d="100"/>
          <a:sy n="49" d="100"/>
        </p:scale>
        <p:origin x="-1230" y="-1146"/>
      </p:cViewPr>
      <p:guideLst>
        <p:guide orient="horz" pos="2160"/>
        <p:guide pos="3840"/>
      </p:guideLst>
    </p:cSldViewPr>
  </p:slideViewPr>
  <p:notesTextViewPr>
    <p:cViewPr>
      <p:scale>
        <a:sx n="1" d="1"/>
        <a:sy n="1" d="1"/>
      </p:scale>
      <p:origin x="0" y="0"/>
    </p:cViewPr>
  </p:notesTextViewPr>
  <p:sorterViewPr>
    <p:cViewPr>
      <p:scale>
        <a:sx n="38" d="100"/>
        <a:sy n="38"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notesMaster" Target="notesMasters/notesMaster1.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ableStyles" Target="tableStyle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1F56519-A285-4735-A4D9-4BBEBD3C23BB}" type="datetimeFigureOut">
              <a:rPr lang="es-ES" smtClean="0"/>
              <a:t>08/10/2016</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1EE511B-99D7-4C4E-94BB-163D9E5D856D}" type="slidenum">
              <a:rPr lang="es-ES" smtClean="0"/>
              <a:t>‹Nº›</a:t>
            </a:fld>
            <a:endParaRPr lang="es-ES"/>
          </a:p>
        </p:txBody>
      </p:sp>
    </p:spTree>
    <p:extLst>
      <p:ext uri="{BB962C8B-B14F-4D97-AF65-F5344CB8AC3E}">
        <p14:creationId xmlns:p14="http://schemas.microsoft.com/office/powerpoint/2010/main" val="11108605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51EE511B-99D7-4C4E-94BB-163D9E5D856D}" type="slidenum">
              <a:rPr lang="es-ES" smtClean="0"/>
              <a:t>1</a:t>
            </a:fld>
            <a:endParaRPr lang="es-ES"/>
          </a:p>
        </p:txBody>
      </p:sp>
    </p:spTree>
    <p:extLst>
      <p:ext uri="{BB962C8B-B14F-4D97-AF65-F5344CB8AC3E}">
        <p14:creationId xmlns:p14="http://schemas.microsoft.com/office/powerpoint/2010/main" val="13734950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51EE511B-99D7-4C4E-94BB-163D9E5D856D}" type="slidenum">
              <a:rPr lang="es-ES" smtClean="0"/>
              <a:t>44</a:t>
            </a:fld>
            <a:endParaRPr lang="es-ES"/>
          </a:p>
        </p:txBody>
      </p:sp>
    </p:spTree>
    <p:extLst>
      <p:ext uri="{BB962C8B-B14F-4D97-AF65-F5344CB8AC3E}">
        <p14:creationId xmlns:p14="http://schemas.microsoft.com/office/powerpoint/2010/main" val="14371755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BBF692AC-00E1-4575-9CC9-8073BDFFCAB0}" type="slidenum">
              <a:rPr lang="es-ES" smtClean="0"/>
              <a:t>46</a:t>
            </a:fld>
            <a:endParaRPr lang="es-ES"/>
          </a:p>
        </p:txBody>
      </p:sp>
    </p:spTree>
    <p:extLst>
      <p:ext uri="{BB962C8B-B14F-4D97-AF65-F5344CB8AC3E}">
        <p14:creationId xmlns:p14="http://schemas.microsoft.com/office/powerpoint/2010/main" val="40790548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PE"/>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PE"/>
          </a:p>
        </p:txBody>
      </p:sp>
      <p:sp>
        <p:nvSpPr>
          <p:cNvPr id="4" name="Marcador de fecha 3"/>
          <p:cNvSpPr>
            <a:spLocks noGrp="1"/>
          </p:cNvSpPr>
          <p:nvPr>
            <p:ph type="dt" sz="half" idx="10"/>
          </p:nvPr>
        </p:nvSpPr>
        <p:spPr/>
        <p:txBody>
          <a:bodyPr/>
          <a:lstStyle/>
          <a:p>
            <a:fld id="{CCDF21BF-E137-4918-8328-6A281604C7A3}" type="datetimeFigureOut">
              <a:rPr lang="es-PE" smtClean="0"/>
              <a:t>08/10/2016</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19B8FA6C-FD75-4D8D-AA5E-1E0869140CA9}" type="slidenum">
              <a:rPr lang="es-PE" smtClean="0"/>
              <a:t>‹Nº›</a:t>
            </a:fld>
            <a:endParaRPr lang="es-PE"/>
          </a:p>
        </p:txBody>
      </p:sp>
    </p:spTree>
    <p:extLst>
      <p:ext uri="{BB962C8B-B14F-4D97-AF65-F5344CB8AC3E}">
        <p14:creationId xmlns:p14="http://schemas.microsoft.com/office/powerpoint/2010/main" val="39491100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10"/>
          </p:nvPr>
        </p:nvSpPr>
        <p:spPr/>
        <p:txBody>
          <a:bodyPr/>
          <a:lstStyle/>
          <a:p>
            <a:fld id="{CCDF21BF-E137-4918-8328-6A281604C7A3}" type="datetimeFigureOut">
              <a:rPr lang="es-PE" smtClean="0"/>
              <a:t>08/10/2016</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19B8FA6C-FD75-4D8D-AA5E-1E0869140CA9}" type="slidenum">
              <a:rPr lang="es-PE" smtClean="0"/>
              <a:t>‹Nº›</a:t>
            </a:fld>
            <a:endParaRPr lang="es-PE"/>
          </a:p>
        </p:txBody>
      </p:sp>
    </p:spTree>
    <p:extLst>
      <p:ext uri="{BB962C8B-B14F-4D97-AF65-F5344CB8AC3E}">
        <p14:creationId xmlns:p14="http://schemas.microsoft.com/office/powerpoint/2010/main" val="14372264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PE"/>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CCDF21BF-E137-4918-8328-6A281604C7A3}" type="datetimeFigureOut">
              <a:rPr lang="es-PE" smtClean="0"/>
              <a:t>08/10/2016</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19B8FA6C-FD75-4D8D-AA5E-1E0869140CA9}" type="slidenum">
              <a:rPr lang="es-PE" smtClean="0"/>
              <a:t>‹Nº›</a:t>
            </a:fld>
            <a:endParaRPr lang="es-PE"/>
          </a:p>
        </p:txBody>
      </p:sp>
    </p:spTree>
    <p:extLst>
      <p:ext uri="{BB962C8B-B14F-4D97-AF65-F5344CB8AC3E}">
        <p14:creationId xmlns:p14="http://schemas.microsoft.com/office/powerpoint/2010/main" val="1799151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Marcador de fecha 4"/>
          <p:cNvSpPr>
            <a:spLocks noGrp="1"/>
          </p:cNvSpPr>
          <p:nvPr>
            <p:ph type="dt" sz="half" idx="10"/>
          </p:nvPr>
        </p:nvSpPr>
        <p:spPr/>
        <p:txBody>
          <a:bodyPr/>
          <a:lstStyle/>
          <a:p>
            <a:fld id="{CCDF21BF-E137-4918-8328-6A281604C7A3}" type="datetimeFigureOut">
              <a:rPr lang="es-PE" smtClean="0"/>
              <a:t>08/10/2016</a:t>
            </a:fld>
            <a:endParaRPr lang="es-PE"/>
          </a:p>
        </p:txBody>
      </p:sp>
      <p:sp>
        <p:nvSpPr>
          <p:cNvPr id="6" name="Marcador de pie de página 5"/>
          <p:cNvSpPr>
            <a:spLocks noGrp="1"/>
          </p:cNvSpPr>
          <p:nvPr>
            <p:ph type="ftr" sz="quarter" idx="11"/>
          </p:nvPr>
        </p:nvSpPr>
        <p:spPr/>
        <p:txBody>
          <a:bodyPr/>
          <a:lstStyle/>
          <a:p>
            <a:endParaRPr lang="es-PE"/>
          </a:p>
        </p:txBody>
      </p:sp>
      <p:sp>
        <p:nvSpPr>
          <p:cNvPr id="7" name="Marcador de número de diapositiva 6"/>
          <p:cNvSpPr>
            <a:spLocks noGrp="1"/>
          </p:cNvSpPr>
          <p:nvPr>
            <p:ph type="sldNum" sz="quarter" idx="12"/>
          </p:nvPr>
        </p:nvSpPr>
        <p:spPr/>
        <p:txBody>
          <a:bodyPr/>
          <a:lstStyle/>
          <a:p>
            <a:fld id="{19B8FA6C-FD75-4D8D-AA5E-1E0869140CA9}" type="slidenum">
              <a:rPr lang="es-PE" smtClean="0"/>
              <a:t>‹Nº›</a:t>
            </a:fld>
            <a:endParaRPr lang="es-PE"/>
          </a:p>
        </p:txBody>
      </p:sp>
    </p:spTree>
    <p:extLst>
      <p:ext uri="{BB962C8B-B14F-4D97-AF65-F5344CB8AC3E}">
        <p14:creationId xmlns:p14="http://schemas.microsoft.com/office/powerpoint/2010/main" val="28126125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PE"/>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Marcador de fecha 6"/>
          <p:cNvSpPr>
            <a:spLocks noGrp="1"/>
          </p:cNvSpPr>
          <p:nvPr>
            <p:ph type="dt" sz="half" idx="10"/>
          </p:nvPr>
        </p:nvSpPr>
        <p:spPr/>
        <p:txBody>
          <a:bodyPr/>
          <a:lstStyle/>
          <a:p>
            <a:fld id="{CCDF21BF-E137-4918-8328-6A281604C7A3}" type="datetimeFigureOut">
              <a:rPr lang="es-PE" smtClean="0"/>
              <a:t>08/10/2016</a:t>
            </a:fld>
            <a:endParaRPr lang="es-PE"/>
          </a:p>
        </p:txBody>
      </p:sp>
      <p:sp>
        <p:nvSpPr>
          <p:cNvPr id="8" name="Marcador de pie de página 7"/>
          <p:cNvSpPr>
            <a:spLocks noGrp="1"/>
          </p:cNvSpPr>
          <p:nvPr>
            <p:ph type="ftr" sz="quarter" idx="11"/>
          </p:nvPr>
        </p:nvSpPr>
        <p:spPr/>
        <p:txBody>
          <a:bodyPr/>
          <a:lstStyle/>
          <a:p>
            <a:endParaRPr lang="es-PE"/>
          </a:p>
        </p:txBody>
      </p:sp>
      <p:sp>
        <p:nvSpPr>
          <p:cNvPr id="9" name="Marcador de número de diapositiva 8"/>
          <p:cNvSpPr>
            <a:spLocks noGrp="1"/>
          </p:cNvSpPr>
          <p:nvPr>
            <p:ph type="sldNum" sz="quarter" idx="12"/>
          </p:nvPr>
        </p:nvSpPr>
        <p:spPr/>
        <p:txBody>
          <a:bodyPr/>
          <a:lstStyle/>
          <a:p>
            <a:fld id="{19B8FA6C-FD75-4D8D-AA5E-1E0869140CA9}" type="slidenum">
              <a:rPr lang="es-PE" smtClean="0"/>
              <a:t>‹Nº›</a:t>
            </a:fld>
            <a:endParaRPr lang="es-PE"/>
          </a:p>
        </p:txBody>
      </p:sp>
    </p:spTree>
    <p:extLst>
      <p:ext uri="{BB962C8B-B14F-4D97-AF65-F5344CB8AC3E}">
        <p14:creationId xmlns:p14="http://schemas.microsoft.com/office/powerpoint/2010/main" val="28652306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fecha 2"/>
          <p:cNvSpPr>
            <a:spLocks noGrp="1"/>
          </p:cNvSpPr>
          <p:nvPr>
            <p:ph type="dt" sz="half" idx="10"/>
          </p:nvPr>
        </p:nvSpPr>
        <p:spPr/>
        <p:txBody>
          <a:bodyPr/>
          <a:lstStyle/>
          <a:p>
            <a:fld id="{CCDF21BF-E137-4918-8328-6A281604C7A3}" type="datetimeFigureOut">
              <a:rPr lang="es-PE" smtClean="0"/>
              <a:t>08/10/2016</a:t>
            </a:fld>
            <a:endParaRPr lang="es-PE"/>
          </a:p>
        </p:txBody>
      </p:sp>
      <p:sp>
        <p:nvSpPr>
          <p:cNvPr id="4" name="Marcador de pie de página 3"/>
          <p:cNvSpPr>
            <a:spLocks noGrp="1"/>
          </p:cNvSpPr>
          <p:nvPr>
            <p:ph type="ftr" sz="quarter" idx="11"/>
          </p:nvPr>
        </p:nvSpPr>
        <p:spPr/>
        <p:txBody>
          <a:bodyPr/>
          <a:lstStyle/>
          <a:p>
            <a:endParaRPr lang="es-PE"/>
          </a:p>
        </p:txBody>
      </p:sp>
      <p:sp>
        <p:nvSpPr>
          <p:cNvPr id="5" name="Marcador de número de diapositiva 4"/>
          <p:cNvSpPr>
            <a:spLocks noGrp="1"/>
          </p:cNvSpPr>
          <p:nvPr>
            <p:ph type="sldNum" sz="quarter" idx="12"/>
          </p:nvPr>
        </p:nvSpPr>
        <p:spPr/>
        <p:txBody>
          <a:bodyPr/>
          <a:lstStyle/>
          <a:p>
            <a:fld id="{19B8FA6C-FD75-4D8D-AA5E-1E0869140CA9}" type="slidenum">
              <a:rPr lang="es-PE" smtClean="0"/>
              <a:t>‹Nº›</a:t>
            </a:fld>
            <a:endParaRPr lang="es-PE"/>
          </a:p>
        </p:txBody>
      </p:sp>
    </p:spTree>
    <p:extLst>
      <p:ext uri="{BB962C8B-B14F-4D97-AF65-F5344CB8AC3E}">
        <p14:creationId xmlns:p14="http://schemas.microsoft.com/office/powerpoint/2010/main" val="17167788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CCDF21BF-E137-4918-8328-6A281604C7A3}" type="datetimeFigureOut">
              <a:rPr lang="es-PE" smtClean="0"/>
              <a:t>08/10/2016</a:t>
            </a:fld>
            <a:endParaRPr lang="es-PE"/>
          </a:p>
        </p:txBody>
      </p:sp>
      <p:sp>
        <p:nvSpPr>
          <p:cNvPr id="3" name="Marcador de pie de página 2"/>
          <p:cNvSpPr>
            <a:spLocks noGrp="1"/>
          </p:cNvSpPr>
          <p:nvPr>
            <p:ph type="ftr" sz="quarter" idx="11"/>
          </p:nvPr>
        </p:nvSpPr>
        <p:spPr/>
        <p:txBody>
          <a:bodyPr/>
          <a:lstStyle/>
          <a:p>
            <a:endParaRPr lang="es-PE"/>
          </a:p>
        </p:txBody>
      </p:sp>
      <p:sp>
        <p:nvSpPr>
          <p:cNvPr id="4" name="Marcador de número de diapositiva 3"/>
          <p:cNvSpPr>
            <a:spLocks noGrp="1"/>
          </p:cNvSpPr>
          <p:nvPr>
            <p:ph type="sldNum" sz="quarter" idx="12"/>
          </p:nvPr>
        </p:nvSpPr>
        <p:spPr/>
        <p:txBody>
          <a:bodyPr/>
          <a:lstStyle/>
          <a:p>
            <a:fld id="{19B8FA6C-FD75-4D8D-AA5E-1E0869140CA9}" type="slidenum">
              <a:rPr lang="es-PE" smtClean="0"/>
              <a:t>‹Nº›</a:t>
            </a:fld>
            <a:endParaRPr lang="es-PE"/>
          </a:p>
        </p:txBody>
      </p:sp>
    </p:spTree>
    <p:extLst>
      <p:ext uri="{BB962C8B-B14F-4D97-AF65-F5344CB8AC3E}">
        <p14:creationId xmlns:p14="http://schemas.microsoft.com/office/powerpoint/2010/main" val="29837841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PE"/>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CCDF21BF-E137-4918-8328-6A281604C7A3}" type="datetimeFigureOut">
              <a:rPr lang="es-PE" smtClean="0"/>
              <a:t>08/10/2016</a:t>
            </a:fld>
            <a:endParaRPr lang="es-PE"/>
          </a:p>
        </p:txBody>
      </p:sp>
      <p:sp>
        <p:nvSpPr>
          <p:cNvPr id="6" name="Marcador de pie de página 5"/>
          <p:cNvSpPr>
            <a:spLocks noGrp="1"/>
          </p:cNvSpPr>
          <p:nvPr>
            <p:ph type="ftr" sz="quarter" idx="11"/>
          </p:nvPr>
        </p:nvSpPr>
        <p:spPr/>
        <p:txBody>
          <a:bodyPr/>
          <a:lstStyle/>
          <a:p>
            <a:endParaRPr lang="es-PE"/>
          </a:p>
        </p:txBody>
      </p:sp>
      <p:sp>
        <p:nvSpPr>
          <p:cNvPr id="7" name="Marcador de número de diapositiva 6"/>
          <p:cNvSpPr>
            <a:spLocks noGrp="1"/>
          </p:cNvSpPr>
          <p:nvPr>
            <p:ph type="sldNum" sz="quarter" idx="12"/>
          </p:nvPr>
        </p:nvSpPr>
        <p:spPr/>
        <p:txBody>
          <a:bodyPr/>
          <a:lstStyle/>
          <a:p>
            <a:fld id="{19B8FA6C-FD75-4D8D-AA5E-1E0869140CA9}" type="slidenum">
              <a:rPr lang="es-PE" smtClean="0"/>
              <a:t>‹Nº›</a:t>
            </a:fld>
            <a:endParaRPr lang="es-PE"/>
          </a:p>
        </p:txBody>
      </p:sp>
    </p:spTree>
    <p:extLst>
      <p:ext uri="{BB962C8B-B14F-4D97-AF65-F5344CB8AC3E}">
        <p14:creationId xmlns:p14="http://schemas.microsoft.com/office/powerpoint/2010/main" val="8329189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PE"/>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CCDF21BF-E137-4918-8328-6A281604C7A3}" type="datetimeFigureOut">
              <a:rPr lang="es-PE" smtClean="0"/>
              <a:t>08/10/2016</a:t>
            </a:fld>
            <a:endParaRPr lang="es-PE"/>
          </a:p>
        </p:txBody>
      </p:sp>
      <p:sp>
        <p:nvSpPr>
          <p:cNvPr id="6" name="Marcador de pie de página 5"/>
          <p:cNvSpPr>
            <a:spLocks noGrp="1"/>
          </p:cNvSpPr>
          <p:nvPr>
            <p:ph type="ftr" sz="quarter" idx="11"/>
          </p:nvPr>
        </p:nvSpPr>
        <p:spPr/>
        <p:txBody>
          <a:bodyPr/>
          <a:lstStyle/>
          <a:p>
            <a:endParaRPr lang="es-PE"/>
          </a:p>
        </p:txBody>
      </p:sp>
      <p:sp>
        <p:nvSpPr>
          <p:cNvPr id="7" name="Marcador de número de diapositiva 6"/>
          <p:cNvSpPr>
            <a:spLocks noGrp="1"/>
          </p:cNvSpPr>
          <p:nvPr>
            <p:ph type="sldNum" sz="quarter" idx="12"/>
          </p:nvPr>
        </p:nvSpPr>
        <p:spPr/>
        <p:txBody>
          <a:bodyPr/>
          <a:lstStyle/>
          <a:p>
            <a:fld id="{19B8FA6C-FD75-4D8D-AA5E-1E0869140CA9}" type="slidenum">
              <a:rPr lang="es-PE" smtClean="0"/>
              <a:t>‹Nº›</a:t>
            </a:fld>
            <a:endParaRPr lang="es-PE"/>
          </a:p>
        </p:txBody>
      </p:sp>
    </p:spTree>
    <p:extLst>
      <p:ext uri="{BB962C8B-B14F-4D97-AF65-F5344CB8AC3E}">
        <p14:creationId xmlns:p14="http://schemas.microsoft.com/office/powerpoint/2010/main" val="20328947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10"/>
          </p:nvPr>
        </p:nvSpPr>
        <p:spPr/>
        <p:txBody>
          <a:bodyPr/>
          <a:lstStyle/>
          <a:p>
            <a:fld id="{CCDF21BF-E137-4918-8328-6A281604C7A3}" type="datetimeFigureOut">
              <a:rPr lang="es-PE" smtClean="0"/>
              <a:t>08/10/2016</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19B8FA6C-FD75-4D8D-AA5E-1E0869140CA9}" type="slidenum">
              <a:rPr lang="es-PE" smtClean="0"/>
              <a:t>‹Nº›</a:t>
            </a:fld>
            <a:endParaRPr lang="es-PE"/>
          </a:p>
        </p:txBody>
      </p:sp>
    </p:spTree>
    <p:extLst>
      <p:ext uri="{BB962C8B-B14F-4D97-AF65-F5344CB8AC3E}">
        <p14:creationId xmlns:p14="http://schemas.microsoft.com/office/powerpoint/2010/main" val="21195793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PE"/>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10"/>
          </p:nvPr>
        </p:nvSpPr>
        <p:spPr/>
        <p:txBody>
          <a:bodyPr/>
          <a:lstStyle/>
          <a:p>
            <a:fld id="{CCDF21BF-E137-4918-8328-6A281604C7A3}" type="datetimeFigureOut">
              <a:rPr lang="es-PE" smtClean="0"/>
              <a:t>08/10/2016</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19B8FA6C-FD75-4D8D-AA5E-1E0869140CA9}" type="slidenum">
              <a:rPr lang="es-PE" smtClean="0"/>
              <a:t>‹Nº›</a:t>
            </a:fld>
            <a:endParaRPr lang="es-PE"/>
          </a:p>
        </p:txBody>
      </p:sp>
    </p:spTree>
    <p:extLst>
      <p:ext uri="{BB962C8B-B14F-4D97-AF65-F5344CB8AC3E}">
        <p14:creationId xmlns:p14="http://schemas.microsoft.com/office/powerpoint/2010/main" val="19886136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7278996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CDF21BF-E137-4918-8328-6A281604C7A3}" type="datetimeFigureOut">
              <a:rPr lang="es-PE" smtClean="0"/>
              <a:t>08/10/2016</a:t>
            </a:fld>
            <a:endParaRPr lang="es-PE"/>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9B8FA6C-FD75-4D8D-AA5E-1E0869140CA9}" type="slidenum">
              <a:rPr lang="es-PE" smtClean="0"/>
              <a:t>‹Nº›</a:t>
            </a:fld>
            <a:endParaRPr lang="es-PE"/>
          </a:p>
        </p:txBody>
      </p:sp>
    </p:spTree>
    <p:extLst>
      <p:ext uri="{BB962C8B-B14F-4D97-AF65-F5344CB8AC3E}">
        <p14:creationId xmlns:p14="http://schemas.microsoft.com/office/powerpoint/2010/main" val="726801047"/>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solidFill>
                <a:srgbClr val="000000"/>
              </a:solidFill>
            </a:endParaRPr>
          </a:p>
        </p:txBody>
      </p:sp>
    </p:spTree>
    <p:extLst>
      <p:ext uri="{BB962C8B-B14F-4D97-AF65-F5344CB8AC3E}">
        <p14:creationId xmlns:p14="http://schemas.microsoft.com/office/powerpoint/2010/main" val="2699273832"/>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hyperlink" Target="http://www.latercera.com/contenido/739_230587_9.shtml)" TargetMode="External"/><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hyperlink" Target="https://www.youtube.com/watch?v=NW-LWcqDPQU" TargetMode="External"/><Relationship Id="rId5" Type="http://schemas.openxmlformats.org/officeDocument/2006/relationships/hyperlink" Target="https://www.youtube.com/watch?v=mXLDfOs3YaY" TargetMode="External"/><Relationship Id="rId4" Type="http://schemas.openxmlformats.org/officeDocument/2006/relationships/hyperlink" Target="https://www.youtube.com/watch?v=AhCEOnurFuA" TargetMode="External"/></Relationships>
</file>

<file path=ppt/slides/_rels/slide45.xml.rels><?xml version="1.0" encoding="UTF-8" standalone="yes"?>
<Relationships xmlns="http://schemas.openxmlformats.org/package/2006/relationships"><Relationship Id="rId3" Type="http://schemas.openxmlformats.org/officeDocument/2006/relationships/hyperlink" Target="https://www.youtube.com/watch?v=Zf80H5dSRiE" TargetMode="External"/><Relationship Id="rId7" Type="http://schemas.openxmlformats.org/officeDocument/2006/relationships/hyperlink" Target="https://www.youtube.com/watch?v=yCE6j45VgiY" TargetMode="External"/><Relationship Id="rId2" Type="http://schemas.openxmlformats.org/officeDocument/2006/relationships/image" Target="../media/image46.JPG"/><Relationship Id="rId1" Type="http://schemas.openxmlformats.org/officeDocument/2006/relationships/slideLayout" Target="../slideLayouts/slideLayout1.xml"/><Relationship Id="rId6" Type="http://schemas.openxmlformats.org/officeDocument/2006/relationships/hyperlink" Target="https://www.youtube.com/watch?v=NTTZuQfNo30" TargetMode="External"/><Relationship Id="rId5" Type="http://schemas.openxmlformats.org/officeDocument/2006/relationships/hyperlink" Target="https://www.youtube.com/watch?v=JHF4DfV8DPc&amp;t=0s" TargetMode="External"/><Relationship Id="rId4" Type="http://schemas.openxmlformats.org/officeDocument/2006/relationships/hyperlink" Target="https://www.youtube.com/watch?v=CladuZRwiBc&amp;feature=share" TargetMode="External"/></Relationships>
</file>

<file path=ppt/slides/_rels/slide46.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47.JPG"/><Relationship Id="rId7" Type="http://schemas.openxmlformats.org/officeDocument/2006/relationships/image" Target="../media/image50.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49.png"/><Relationship Id="rId5" Type="http://schemas.microsoft.com/office/2007/relationships/hdphoto" Target="../media/hdphoto1.wdp"/><Relationship Id="rId4" Type="http://schemas.openxmlformats.org/officeDocument/2006/relationships/image" Target="../media/image48.png"/><Relationship Id="rId9" Type="http://schemas.openxmlformats.org/officeDocument/2006/relationships/image" Target="../media/image51.png"/></Relationships>
</file>

<file path=ppt/slides/_rels/slide47.xml.rels><?xml version="1.0" encoding="UTF-8" standalone="yes"?>
<Relationships xmlns="http://schemas.openxmlformats.org/package/2006/relationships"><Relationship Id="rId8" Type="http://schemas.openxmlformats.org/officeDocument/2006/relationships/hyperlink" Target="http://www.mispps.com/reflexion/dios-el-taxi-y-el-instrumento-(roby)/" TargetMode="External"/><Relationship Id="rId13" Type="http://schemas.openxmlformats.org/officeDocument/2006/relationships/hyperlink" Target="http://www.mispps.com/reflexion/4o-parte-senales-de-la-segunda-venida-de-cristo-(roby)/" TargetMode="External"/><Relationship Id="rId3" Type="http://schemas.openxmlformats.org/officeDocument/2006/relationships/hyperlink" Target="http://www.mispps.com/reflexion/evidencias-cientificas-de-la-biblia-parte-1/" TargetMode="External"/><Relationship Id="rId7" Type="http://schemas.openxmlformats.org/officeDocument/2006/relationships/hyperlink" Target="http://www.mispps.com/reflexion/celebras-halloween-(roby)/" TargetMode="External"/><Relationship Id="rId12" Type="http://schemas.openxmlformats.org/officeDocument/2006/relationships/hyperlink" Target="http://www.mispps.com/reflexion/3o-parte-senales-de-la-segunda-venida-de-cristo-(roby)-21727/" TargetMode="External"/><Relationship Id="rId2" Type="http://schemas.openxmlformats.org/officeDocument/2006/relationships/image" Target="../media/image52.JPG"/><Relationship Id="rId1" Type="http://schemas.openxmlformats.org/officeDocument/2006/relationships/slideLayout" Target="../slideLayouts/slideLayout2.xml"/><Relationship Id="rId6" Type="http://schemas.openxmlformats.org/officeDocument/2006/relationships/hyperlink" Target="http://www.mispps.com/reflexion/cuando-el-hombre-confronta-a-dios-(roby)/" TargetMode="External"/><Relationship Id="rId11" Type="http://schemas.openxmlformats.org/officeDocument/2006/relationships/hyperlink" Target="http://www.mispps.com/reflexion/2o-parte-senales-de-la-segunda-venida-de-cristo-(roby)/" TargetMode="External"/><Relationship Id="rId5" Type="http://schemas.openxmlformats.org/officeDocument/2006/relationships/hyperlink" Target="http://www.mispps.com/reflexion/jesucristo-no-es-religion-el-es-vida/" TargetMode="External"/><Relationship Id="rId10" Type="http://schemas.openxmlformats.org/officeDocument/2006/relationships/hyperlink" Target="http://www.mispps.com/reflexion/senales-de-la-segunda-venida-de-cristo-parte-1-(roby)" TargetMode="External"/><Relationship Id="rId4" Type="http://schemas.openxmlformats.org/officeDocument/2006/relationships/hyperlink" Target="http://www.mispps.com/reflexion/evidencias-cientificas-de-la-biblia-parte-2/" TargetMode="External"/><Relationship Id="rId9" Type="http://schemas.openxmlformats.org/officeDocument/2006/relationships/hyperlink" Target="http://www.mispps.com/misterio-82/un-mundo-invisible-pero-real-parte-1-(roby)/msg101304/" TargetMode="External"/><Relationship Id="rId14" Type="http://schemas.openxmlformats.org/officeDocument/2006/relationships/hyperlink" Target="http://www.mispps.com/naturaleza-ciencias-29/eventos-cosmicos-en-lo-que-resta-del-2015-(roby)/" TargetMode="External"/></Relationships>
</file>

<file path=ppt/slides/_rels/slide48.xml.rels><?xml version="1.0" encoding="UTF-8" standalone="yes"?>
<Relationships xmlns="http://schemas.openxmlformats.org/package/2006/relationships"><Relationship Id="rId8" Type="http://schemas.openxmlformats.org/officeDocument/2006/relationships/hyperlink" Target="http://www.mispps.com/misterio-82/el-misterio-de-la-divina-trinidad-(roby)/" TargetMode="External"/><Relationship Id="rId13" Type="http://schemas.openxmlformats.org/officeDocument/2006/relationships/hyperlink" Target="http://www.mispps.com/reflexion/cuando-el-hombre-le-cambia-la-gloria-a-dios-(roby)/" TargetMode="External"/><Relationship Id="rId3" Type="http://schemas.openxmlformats.org/officeDocument/2006/relationships/hyperlink" Target="http://www.mispps.com/reflexion/parte-ii-sabes-por-que-murio-cristo-por-ti-en-la-cruz/" TargetMode="External"/><Relationship Id="rId7" Type="http://schemas.openxmlformats.org/officeDocument/2006/relationships/hyperlink" Target="http://www.mispps.com/reflexion/salvacion-del-alma-(roby)/" TargetMode="External"/><Relationship Id="rId12" Type="http://schemas.openxmlformats.org/officeDocument/2006/relationships/hyperlink" Target="http://www.mispps.com/reflexion/mas-alla-de-la-muerte-roby-23863/" TargetMode="External"/><Relationship Id="rId2" Type="http://schemas.openxmlformats.org/officeDocument/2006/relationships/image" Target="../media/image52.JPG"/><Relationship Id="rId16" Type="http://schemas.openxmlformats.org/officeDocument/2006/relationships/hyperlink" Target="http://www.mispps.com/reflexion/el-positivismo-humanista-vs-el-positivismo-biblico/" TargetMode="External"/><Relationship Id="rId1" Type="http://schemas.openxmlformats.org/officeDocument/2006/relationships/slideLayout" Target="../slideLayouts/slideLayout2.xml"/><Relationship Id="rId6" Type="http://schemas.openxmlformats.org/officeDocument/2006/relationships/hyperlink" Target="http://www.mispps.com/reflexion/el-acto-de-juzgar-(roby)/" TargetMode="External"/><Relationship Id="rId11" Type="http://schemas.openxmlformats.org/officeDocument/2006/relationships/hyperlink" Target="http://www.mispps.com/reflexion/existen-varias-maneras-de-llegar-a-dios-(roby)/" TargetMode="External"/><Relationship Id="rId5" Type="http://schemas.openxmlformats.org/officeDocument/2006/relationships/hyperlink" Target="http://www.mispps.com/reflexion/el-arrebatamiento-(roby)/" TargetMode="External"/><Relationship Id="rId15" Type="http://schemas.openxmlformats.org/officeDocument/2006/relationships/hyperlink" Target="http://www.mispps.com/reflexion/sabes-por-que-murio-cristo-por-ti-en-la-cruz-parte-1-de-2-(roby)/" TargetMode="External"/><Relationship Id="rId10" Type="http://schemas.openxmlformats.org/officeDocument/2006/relationships/hyperlink" Target="http://www.mispps.com/misterio-82/el-misterio-del-espiritu-santo-roby/" TargetMode="External"/><Relationship Id="rId4" Type="http://schemas.openxmlformats.org/officeDocument/2006/relationships/hyperlink" Target="http://www.mispps.com/naturaleza-ciencias-29/eclipses-de-luna-roja-(roby)/" TargetMode="External"/><Relationship Id="rId9" Type="http://schemas.openxmlformats.org/officeDocument/2006/relationships/hyperlink" Target="http://www.mispps.com/reflexion/radiografia-biblica-del-anticristo-(roby)/" TargetMode="External"/><Relationship Id="rId14" Type="http://schemas.openxmlformats.org/officeDocument/2006/relationships/hyperlink" Target="http://www.mispps.com/reflexion/se-puede-senalar-fechas-exactas-para-eventos-apocalipticos-roby/" TargetMode="External"/></Relationships>
</file>

<file path=ppt/slides/_rels/slide49.xml.rels><?xml version="1.0" encoding="UTF-8" standalone="yes"?>
<Relationships xmlns="http://schemas.openxmlformats.org/package/2006/relationships"><Relationship Id="rId8" Type="http://schemas.openxmlformats.org/officeDocument/2006/relationships/hyperlink" Target="http://www.mispps.com/reflexion/envejecer-es-una-obligacion-madurar-es-una-opcion-(paloma-roby)/" TargetMode="External"/><Relationship Id="rId13" Type="http://schemas.openxmlformats.org/officeDocument/2006/relationships/hyperlink" Target="http://www.mispps.com/reflexion/la-voluntad-perfecta-de-dios-y-su-voluntad-permisiva-(paloma-roby)/" TargetMode="External"/><Relationship Id="rId3" Type="http://schemas.openxmlformats.org/officeDocument/2006/relationships/hyperlink" Target="http://www.mispps.com/reflexion/carta-de-un-bebe-(paloma)/" TargetMode="External"/><Relationship Id="rId7" Type="http://schemas.openxmlformats.org/officeDocument/2006/relationships/hyperlink" Target="http://www.mispps.com/reflexion-73/testimonio-de-un-ex-monje-budista-que-regreso-de-la-muerte-(paloma-roby)/" TargetMode="External"/><Relationship Id="rId12" Type="http://schemas.openxmlformats.org/officeDocument/2006/relationships/hyperlink" Target="http://www.mispps.com/reflexion/reconoce-tus-errores-y-seras-libre-(paloma-roby)/" TargetMode="External"/><Relationship Id="rId2" Type="http://schemas.openxmlformats.org/officeDocument/2006/relationships/image" Target="../media/image52.JPG"/><Relationship Id="rId1" Type="http://schemas.openxmlformats.org/officeDocument/2006/relationships/slideLayout" Target="../slideLayouts/slideLayout2.xml"/><Relationship Id="rId6" Type="http://schemas.openxmlformats.org/officeDocument/2006/relationships/hyperlink" Target="http://www.mispps.com/fechas-especiales-66/testimonio-acerca-de-halloween-(roby)/" TargetMode="External"/><Relationship Id="rId11" Type="http://schemas.openxmlformats.org/officeDocument/2006/relationships/hyperlink" Target="http://www.mispps.com/reflexion/impactante-testimonio-de-un-ex-terrorista-islamico-(paloma-roby)/" TargetMode="External"/><Relationship Id="rId5" Type="http://schemas.openxmlformats.org/officeDocument/2006/relationships/hyperlink" Target="http://www.mispps.com/reflexion/la-guerra-contra-el-dinero-en-efectivo-(paloma)/" TargetMode="External"/><Relationship Id="rId10" Type="http://schemas.openxmlformats.org/officeDocument/2006/relationships/hyperlink" Target="http://www.mispps.com/lugares/jerusalen-la-ciudad-amada-(paloma)/" TargetMode="External"/><Relationship Id="rId4" Type="http://schemas.openxmlformats.org/officeDocument/2006/relationships/hyperlink" Target="http://www.mispps.com/reflexion/el-peor-de-los-sentimientos-(paloma-roby)/" TargetMode="External"/><Relationship Id="rId9" Type="http://schemas.openxmlformats.org/officeDocument/2006/relationships/hyperlink" Target="http://www.mispps.com/reflexion/de-prostitua-a-una-vida-con-proposito-(paloma-roby)/" TargetMode="External"/></Relationships>
</file>

<file path=ppt/slides/_rels/slide50.xml.rels><?xml version="1.0" encoding="UTF-8" standalone="yes"?>
<Relationships xmlns="http://schemas.openxmlformats.org/package/2006/relationships"><Relationship Id="rId8" Type="http://schemas.openxmlformats.org/officeDocument/2006/relationships/image" Target="../media/image56.png"/><Relationship Id="rId13" Type="http://schemas.openxmlformats.org/officeDocument/2006/relationships/hyperlink" Target="https://vk.com/mispps" TargetMode="External"/><Relationship Id="rId3" Type="http://schemas.openxmlformats.org/officeDocument/2006/relationships/image" Target="../media/image53.png"/><Relationship Id="rId7" Type="http://schemas.openxmlformats.org/officeDocument/2006/relationships/hyperlink" Target="https://www.facebook.com/mispps" TargetMode="External"/><Relationship Id="rId12" Type="http://schemas.openxmlformats.org/officeDocument/2006/relationships/image" Target="../media/image5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5.png"/><Relationship Id="rId11" Type="http://schemas.openxmlformats.org/officeDocument/2006/relationships/hyperlink" Target="https://plus.google.com/+Mispps/" TargetMode="External"/><Relationship Id="rId5" Type="http://schemas.openxmlformats.org/officeDocument/2006/relationships/image" Target="../media/image54.png"/><Relationship Id="rId10" Type="http://schemas.openxmlformats.org/officeDocument/2006/relationships/image" Target="../media/image5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Nibiru"/>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13" name="12 CuadroTexto"/>
          <p:cNvSpPr txBox="1"/>
          <p:nvPr/>
        </p:nvSpPr>
        <p:spPr>
          <a:xfrm>
            <a:off x="10680425" y="6404992"/>
            <a:ext cx="1232306" cy="284693"/>
          </a:xfrm>
          <a:prstGeom prst="rect">
            <a:avLst/>
          </a:prstGeom>
          <a:noFill/>
        </p:spPr>
        <p:txBody>
          <a:bodyPr lIns="68580" tIns="34290" rIns="68580" bIns="34290">
            <a:spAutoFit/>
            <a:scene3d>
              <a:camera prst="obliqueBottomLeft"/>
              <a:lightRig rig="threePt" dir="t"/>
            </a:scene3d>
            <a:sp3d extrusionH="38100">
              <a:extrusionClr>
                <a:srgbClr val="FFC000"/>
              </a:extrusionClr>
            </a:sp3d>
          </a:bodyPr>
          <a:lstStyle/>
          <a:p>
            <a:pPr algn="ctr">
              <a:defRPr/>
            </a:pPr>
            <a:r>
              <a:rPr lang="es-ES" sz="700" b="1" i="1" dirty="0">
                <a:solidFill>
                  <a:srgbClr val="FF6600"/>
                </a:solidFill>
                <a:latin typeface="Aharoni" pitchFamily="2" charset="-79"/>
                <a:ea typeface="Adobe Gothic Std B" pitchFamily="34" charset="-128"/>
                <a:cs typeface="Aharoni" pitchFamily="2" charset="-79"/>
              </a:rPr>
              <a:t>CON </a:t>
            </a:r>
            <a:r>
              <a:rPr lang="es-ES" sz="700" b="1" i="1" dirty="0" smtClean="0">
                <a:solidFill>
                  <a:srgbClr val="FF6600"/>
                </a:solidFill>
                <a:latin typeface="Aharoni" pitchFamily="2" charset="-79"/>
                <a:ea typeface="Adobe Gothic Std B" pitchFamily="34" charset="-128"/>
                <a:cs typeface="Aharoni" pitchFamily="2" charset="-79"/>
              </a:rPr>
              <a:t>REPRODUCCIÓN</a:t>
            </a:r>
            <a:endParaRPr lang="es-ES" sz="700" b="1" i="1" dirty="0">
              <a:solidFill>
                <a:srgbClr val="FF6600"/>
              </a:solidFill>
              <a:latin typeface="Aharoni" pitchFamily="2" charset="-79"/>
              <a:ea typeface="Adobe Gothic Std B" pitchFamily="34" charset="-128"/>
              <a:cs typeface="Aharoni" pitchFamily="2" charset="-79"/>
            </a:endParaRPr>
          </a:p>
          <a:p>
            <a:pPr algn="ctr">
              <a:defRPr/>
            </a:pPr>
            <a:r>
              <a:rPr lang="es-ES" sz="700" b="1" i="1" dirty="0">
                <a:solidFill>
                  <a:srgbClr val="FF6600"/>
                </a:solidFill>
                <a:latin typeface="Aharoni" pitchFamily="2" charset="-79"/>
                <a:ea typeface="Adobe Gothic Std B" pitchFamily="34" charset="-128"/>
                <a:cs typeface="Aharoni" pitchFamily="2" charset="-79"/>
              </a:rPr>
              <a:t> </a:t>
            </a:r>
            <a:r>
              <a:rPr lang="es-ES" sz="700" b="1" i="1" dirty="0" smtClean="0">
                <a:solidFill>
                  <a:srgbClr val="FF6600"/>
                </a:solidFill>
                <a:latin typeface="Aharoni" pitchFamily="2" charset="-79"/>
                <a:ea typeface="Adobe Gothic Std B" pitchFamily="34" charset="-128"/>
                <a:cs typeface="Aharoni" pitchFamily="2" charset="-79"/>
              </a:rPr>
              <a:t>MANUAL Y MÚSICA </a:t>
            </a:r>
            <a:endParaRPr lang="es-ES" sz="700" b="1" i="1" dirty="0">
              <a:solidFill>
                <a:srgbClr val="FF6600"/>
              </a:solidFill>
              <a:latin typeface="Aharoni" pitchFamily="2" charset="-79"/>
              <a:ea typeface="Adobe Gothic Std B" pitchFamily="34" charset="-128"/>
              <a:cs typeface="Aharoni" pitchFamily="2" charset="-79"/>
            </a:endParaRPr>
          </a:p>
        </p:txBody>
      </p:sp>
      <p:pic>
        <p:nvPicPr>
          <p:cNvPr id="7"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57931" y="2587219"/>
            <a:ext cx="4938798" cy="31131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3114" y="0"/>
            <a:ext cx="10330775" cy="34478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830512"/>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3" name="MUSICA PARA ORAR INSTRUMENTAL.wav"/>
          </p:stSnd>
        </p:sndAc>
      </p:transition>
    </mc:Choice>
    <mc:Fallback xmlns="">
      <p:transition spd="slow">
        <p:sndAc>
          <p:stSnd loop="1">
            <p:snd r:embed="rId7" name="MUSICA PARA ORAR INSTRUMENT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2750" fill="hold"/>
                                        <p:tgtEl>
                                          <p:spTgt spid="7"/>
                                        </p:tgtEl>
                                        <p:attrNameLst>
                                          <p:attrName>ppt_w</p:attrName>
                                        </p:attrNameLst>
                                      </p:cBhvr>
                                      <p:tavLst>
                                        <p:tav tm="0">
                                          <p:val>
                                            <p:fltVal val="0"/>
                                          </p:val>
                                        </p:tav>
                                        <p:tav tm="100000">
                                          <p:val>
                                            <p:strVal val="#ppt_w"/>
                                          </p:val>
                                        </p:tav>
                                      </p:tavLst>
                                    </p:anim>
                                    <p:anim calcmode="lin" valueType="num">
                                      <p:cBhvr>
                                        <p:cTn id="8" dur="2750" fill="hold"/>
                                        <p:tgtEl>
                                          <p:spTgt spid="7"/>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2750" fill="hold"/>
                                        <p:tgtEl>
                                          <p:spTgt spid="8"/>
                                        </p:tgtEl>
                                        <p:attrNameLst>
                                          <p:attrName>ppt_w</p:attrName>
                                        </p:attrNameLst>
                                      </p:cBhvr>
                                      <p:tavLst>
                                        <p:tav tm="0">
                                          <p:val>
                                            <p:fltVal val="0"/>
                                          </p:val>
                                        </p:tav>
                                        <p:tav tm="100000">
                                          <p:val>
                                            <p:strVal val="#ppt_w"/>
                                          </p:val>
                                        </p:tav>
                                      </p:tavLst>
                                    </p:anim>
                                    <p:anim calcmode="lin" valueType="num">
                                      <p:cBhvr>
                                        <p:cTn id="12" dur="2750" fill="hold"/>
                                        <p:tgtEl>
                                          <p:spTgt spid="8"/>
                                        </p:tgtEl>
                                        <p:attrNameLst>
                                          <p:attrName>ppt_h</p:attrName>
                                        </p:attrNameLst>
                                      </p:cBhvr>
                                      <p:tavLst>
                                        <p:tav tm="0">
                                          <p:val>
                                            <p:fltVal val="0"/>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p:cTn id="15" dur="2750" fill="hold"/>
                                        <p:tgtEl>
                                          <p:spTgt spid="10"/>
                                        </p:tgtEl>
                                        <p:attrNameLst>
                                          <p:attrName>ppt_w</p:attrName>
                                        </p:attrNameLst>
                                      </p:cBhvr>
                                      <p:tavLst>
                                        <p:tav tm="0">
                                          <p:val>
                                            <p:strVal val="4/3*#ppt_w"/>
                                          </p:val>
                                        </p:tav>
                                        <p:tav tm="100000">
                                          <p:val>
                                            <p:strVal val="#ppt_w"/>
                                          </p:val>
                                        </p:tav>
                                      </p:tavLst>
                                    </p:anim>
                                    <p:anim calcmode="lin" valueType="num">
                                      <p:cBhvr>
                                        <p:cTn id="16" dur="2750" fill="hold"/>
                                        <p:tgtEl>
                                          <p:spTgt spid="10"/>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1"/>
          <p:cNvSpPr txBox="1"/>
          <p:nvPr/>
        </p:nvSpPr>
        <p:spPr>
          <a:xfrm>
            <a:off x="443969" y="5196840"/>
            <a:ext cx="11352627" cy="830997"/>
          </a:xfrm>
          <a:prstGeom prst="rect">
            <a:avLst/>
          </a:prstGeom>
          <a:noFill/>
        </p:spPr>
        <p:txBody>
          <a:bodyPr wrap="square" rtlCol="0">
            <a:spAutoFit/>
          </a:bodyPr>
          <a:lstStyle/>
          <a:p>
            <a:pPr algn="ctr"/>
            <a:r>
              <a:rPr lang="es-PE" sz="2400" b="1" dirty="0" smtClean="0">
                <a:solidFill>
                  <a:schemeClr val="tx2">
                    <a:lumMod val="10000"/>
                  </a:schemeClr>
                </a:solidFill>
                <a:effectLst>
                  <a:outerShdw blurRad="38100" dist="38100" dir="2700000" algn="tl">
                    <a:srgbClr val="000000">
                      <a:alpha val="43137"/>
                    </a:srgbClr>
                  </a:outerShdw>
                </a:effectLst>
                <a:latin typeface="Arial Black" panose="020B0A04020102020204" pitchFamily="34" charset="0"/>
              </a:rPr>
              <a:t>En estos últimos años se ha hablado mucho acerca del planeta </a:t>
            </a:r>
            <a:r>
              <a:rPr lang="es-PE" sz="2400" b="1" dirty="0" err="1" smtClean="0">
                <a:solidFill>
                  <a:schemeClr val="tx2">
                    <a:lumMod val="10000"/>
                  </a:schemeClr>
                </a:solidFill>
                <a:effectLst>
                  <a:outerShdw blurRad="38100" dist="38100" dir="2700000" algn="tl">
                    <a:srgbClr val="000000">
                      <a:alpha val="43137"/>
                    </a:srgbClr>
                  </a:outerShdw>
                </a:effectLst>
                <a:latin typeface="Arial Black" panose="020B0A04020102020204" pitchFamily="34" charset="0"/>
              </a:rPr>
              <a:t>Nibiru</a:t>
            </a:r>
            <a:r>
              <a:rPr lang="es-PE" sz="2400" b="1" dirty="0" smtClean="0">
                <a:solidFill>
                  <a:schemeClr val="tx2">
                    <a:lumMod val="10000"/>
                  </a:schemeClr>
                </a:solidFill>
                <a:effectLst>
                  <a:outerShdw blurRad="38100" dist="38100" dir="2700000" algn="tl">
                    <a:srgbClr val="000000">
                      <a:alpha val="43137"/>
                    </a:srgbClr>
                  </a:outerShdw>
                </a:effectLst>
                <a:latin typeface="Arial Black" panose="020B0A04020102020204" pitchFamily="34" charset="0"/>
              </a:rPr>
              <a:t>, conocido también como planeta “X” o </a:t>
            </a:r>
            <a:r>
              <a:rPr lang="es-PE" sz="2400" b="1" dirty="0" err="1" smtClean="0">
                <a:solidFill>
                  <a:schemeClr val="tx2">
                    <a:lumMod val="10000"/>
                  </a:schemeClr>
                </a:solidFill>
                <a:effectLst>
                  <a:outerShdw blurRad="38100" dist="38100" dir="2700000" algn="tl">
                    <a:srgbClr val="000000">
                      <a:alpha val="43137"/>
                    </a:srgbClr>
                  </a:outerShdw>
                </a:effectLst>
                <a:latin typeface="Arial Black" panose="020B0A04020102020204" pitchFamily="34" charset="0"/>
              </a:rPr>
              <a:t>Hercolubus</a:t>
            </a:r>
            <a:r>
              <a:rPr lang="es-PE" sz="2400" b="1" dirty="0" smtClean="0">
                <a:solidFill>
                  <a:schemeClr val="tx2">
                    <a:lumMod val="10000"/>
                  </a:schemeClr>
                </a:solidFill>
                <a:effectLst>
                  <a:outerShdw blurRad="38100" dist="38100" dir="2700000" algn="tl">
                    <a:srgbClr val="000000">
                      <a:alpha val="43137"/>
                    </a:srgbClr>
                  </a:outerShdw>
                </a:effectLst>
                <a:latin typeface="Arial Black" panose="020B0A04020102020204" pitchFamily="34" charset="0"/>
              </a:rPr>
              <a:t>.</a:t>
            </a:r>
            <a:endParaRPr lang="es-PE" sz="2400" b="1" dirty="0">
              <a:solidFill>
                <a:schemeClr val="tx2">
                  <a:lumMod val="10000"/>
                </a:schemeClr>
              </a:solidFill>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3680412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1"/>
          <p:cNvSpPr txBox="1"/>
          <p:nvPr/>
        </p:nvSpPr>
        <p:spPr>
          <a:xfrm>
            <a:off x="537252" y="4836606"/>
            <a:ext cx="11310424" cy="1200329"/>
          </a:xfrm>
          <a:prstGeom prst="rect">
            <a:avLst/>
          </a:prstGeom>
          <a:noFill/>
        </p:spPr>
        <p:txBody>
          <a:bodyPr wrap="square" rtlCol="0">
            <a:spAutoFit/>
            <a:scene3d>
              <a:camera prst="obliqueBottomLeft"/>
              <a:lightRig rig="threePt" dir="t"/>
            </a:scene3d>
            <a:sp3d extrusionH="63500">
              <a:extrusionClr>
                <a:srgbClr val="FFC000"/>
              </a:extrusionClr>
            </a:sp3d>
          </a:bodyPr>
          <a:lstStyle/>
          <a:p>
            <a:pPr algn="ctr"/>
            <a:r>
              <a:rPr lang="es-PE" sz="2400" b="1" dirty="0" smtClean="0">
                <a:solidFill>
                  <a:schemeClr val="bg1"/>
                </a:solidFill>
                <a:latin typeface="Arial Black" panose="020B0A04020102020204" pitchFamily="34" charset="0"/>
              </a:rPr>
              <a:t>Fue precisamente Carlos Muñoz Ferrada, astrónomo, sismólogo y científico</a:t>
            </a:r>
            <a:r>
              <a:rPr lang="es-PE" sz="2400" b="1" smtClean="0">
                <a:solidFill>
                  <a:schemeClr val="bg1"/>
                </a:solidFill>
                <a:latin typeface="Arial Black" panose="020B0A04020102020204" pitchFamily="34" charset="0"/>
              </a:rPr>
              <a:t>, </a:t>
            </a:r>
            <a:r>
              <a:rPr lang="es-PE" sz="2400" b="1" smtClean="0">
                <a:solidFill>
                  <a:schemeClr val="bg1"/>
                </a:solidFill>
                <a:latin typeface="Arial Black" panose="020B0A04020102020204" pitchFamily="34" charset="0"/>
              </a:rPr>
              <a:t>quien </a:t>
            </a:r>
            <a:r>
              <a:rPr lang="es-PE" sz="2400" b="1" dirty="0" smtClean="0">
                <a:solidFill>
                  <a:schemeClr val="bg1"/>
                </a:solidFill>
                <a:latin typeface="Arial Black" panose="020B0A04020102020204" pitchFamily="34" charset="0"/>
              </a:rPr>
              <a:t>estuvo estudiando al planeta </a:t>
            </a:r>
            <a:r>
              <a:rPr lang="es-PE" sz="2400" b="1" dirty="0" err="1" smtClean="0">
                <a:solidFill>
                  <a:schemeClr val="bg1"/>
                </a:solidFill>
                <a:latin typeface="Arial Black" panose="020B0A04020102020204" pitchFamily="34" charset="0"/>
              </a:rPr>
              <a:t>Nibiru</a:t>
            </a:r>
            <a:r>
              <a:rPr lang="es-PE" sz="2400" b="1" dirty="0" smtClean="0">
                <a:solidFill>
                  <a:schemeClr val="bg1"/>
                </a:solidFill>
                <a:latin typeface="Arial Black" panose="020B0A04020102020204" pitchFamily="34" charset="0"/>
              </a:rPr>
              <a:t> desde 1940, o sea durante 59 años, en los cuales hay extensa documentación. </a:t>
            </a:r>
            <a:endParaRPr lang="es-PE" sz="24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876795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1"/>
          <p:cNvSpPr txBox="1"/>
          <p:nvPr/>
        </p:nvSpPr>
        <p:spPr>
          <a:xfrm>
            <a:off x="285374" y="4573006"/>
            <a:ext cx="11549575" cy="1569660"/>
          </a:xfrm>
          <a:prstGeom prst="rect">
            <a:avLst/>
          </a:prstGeom>
          <a:noFill/>
        </p:spPr>
        <p:txBody>
          <a:bodyPr wrap="square" rtlCol="0">
            <a:spAutoFit/>
          </a:bodyPr>
          <a:lstStyle/>
          <a:p>
            <a:pPr algn="ctr"/>
            <a:r>
              <a:rPr lang="es-PE" sz="2400" b="1" dirty="0" smtClean="0">
                <a:solidFill>
                  <a:schemeClr val="tx2">
                    <a:lumMod val="10000"/>
                  </a:schemeClr>
                </a:solidFill>
                <a:effectLst>
                  <a:outerShdw blurRad="38100" dist="38100" dir="2700000" algn="tl">
                    <a:srgbClr val="000000">
                      <a:alpha val="43137"/>
                    </a:srgbClr>
                  </a:outerShdw>
                </a:effectLst>
                <a:latin typeface="Arial Black" panose="020B0A04020102020204" pitchFamily="34" charset="0"/>
              </a:rPr>
              <a:t>Muñoz Ferrada por más de medio siglo ha impactado al mundo con sus pronósticos astronómicos y geofísicos.</a:t>
            </a:r>
          </a:p>
          <a:p>
            <a:pPr algn="ctr"/>
            <a:r>
              <a:rPr lang="es-PE" sz="2400" b="1" dirty="0" smtClean="0">
                <a:solidFill>
                  <a:schemeClr val="tx2">
                    <a:lumMod val="10000"/>
                  </a:schemeClr>
                </a:solidFill>
                <a:effectLst>
                  <a:outerShdw blurRad="38100" dist="38100" dir="2700000" algn="tl">
                    <a:srgbClr val="000000">
                      <a:alpha val="43137"/>
                    </a:srgbClr>
                  </a:outerShdw>
                </a:effectLst>
                <a:latin typeface="Arial Black" panose="020B0A04020102020204" pitchFamily="34" charset="0"/>
              </a:rPr>
              <a:t>Una de sus más estremecedoras predicciones fue publicada en el diario “El sur de Concepción” el jueves 19 de enero de 1939. </a:t>
            </a:r>
            <a:endParaRPr lang="es-PE" sz="2400" b="1" dirty="0">
              <a:solidFill>
                <a:schemeClr val="tx2">
                  <a:lumMod val="10000"/>
                </a:schemeClr>
              </a:solidFill>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264829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1"/>
          <p:cNvSpPr txBox="1"/>
          <p:nvPr/>
        </p:nvSpPr>
        <p:spPr>
          <a:xfrm>
            <a:off x="387755" y="4549676"/>
            <a:ext cx="11310424" cy="2308324"/>
          </a:xfrm>
          <a:prstGeom prst="rect">
            <a:avLst/>
          </a:prstGeom>
          <a:noFill/>
        </p:spPr>
        <p:txBody>
          <a:bodyPr wrap="square" rtlCol="0">
            <a:spAutoFit/>
            <a:scene3d>
              <a:camera prst="obliqueBottomLeft"/>
              <a:lightRig rig="threePt" dir="t"/>
            </a:scene3d>
            <a:sp3d extrusionH="63500">
              <a:extrusionClr>
                <a:srgbClr val="FFC000"/>
              </a:extrusionClr>
            </a:sp3d>
          </a:bodyPr>
          <a:lstStyle/>
          <a:p>
            <a:pPr algn="ctr"/>
            <a:r>
              <a:rPr lang="es-ES" sz="2400" b="1" dirty="0" smtClean="0">
                <a:solidFill>
                  <a:schemeClr val="bg1"/>
                </a:solidFill>
                <a:latin typeface="Arial Black" panose="020B0A04020102020204" pitchFamily="34" charset="0"/>
              </a:rPr>
              <a:t>En </a:t>
            </a:r>
            <a:r>
              <a:rPr lang="es-ES" sz="2400" b="1" dirty="0">
                <a:solidFill>
                  <a:schemeClr val="bg1"/>
                </a:solidFill>
                <a:latin typeface="Arial Black" panose="020B0A04020102020204" pitchFamily="34" charset="0"/>
              </a:rPr>
              <a:t>aquel entonces predijo que el 24 de enero de 1939 a las siete y diez de la noche un terremoto devastaría a Chile, pero nadie creyó en él.</a:t>
            </a:r>
          </a:p>
          <a:p>
            <a:pPr algn="ctr"/>
            <a:r>
              <a:rPr lang="es-ES" sz="2400" b="1" dirty="0">
                <a:solidFill>
                  <a:schemeClr val="bg1"/>
                </a:solidFill>
                <a:latin typeface="Arial Black" panose="020B0A04020102020204" pitchFamily="34" charset="0"/>
              </a:rPr>
              <a:t>Efectivamente con sólo cuatro horas de diferencia su pronóstico se cumplió.</a:t>
            </a:r>
          </a:p>
          <a:p>
            <a:pPr algn="ctr"/>
            <a:endParaRPr lang="es-PE" sz="24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811718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1"/>
          <p:cNvSpPr txBox="1"/>
          <p:nvPr/>
        </p:nvSpPr>
        <p:spPr>
          <a:xfrm>
            <a:off x="357720" y="4940774"/>
            <a:ext cx="11380764" cy="1569660"/>
          </a:xfrm>
          <a:prstGeom prst="rect">
            <a:avLst/>
          </a:prstGeom>
          <a:noFill/>
        </p:spPr>
        <p:txBody>
          <a:bodyPr wrap="square" rtlCol="0">
            <a:spAutoFit/>
          </a:bodyPr>
          <a:lstStyle/>
          <a:p>
            <a:pPr algn="ctr"/>
            <a:r>
              <a:rPr lang="es-PE" sz="2400" b="1" dirty="0" smtClean="0">
                <a:solidFill>
                  <a:schemeClr val="tx2">
                    <a:lumMod val="10000"/>
                  </a:schemeClr>
                </a:solidFill>
                <a:effectLst>
                  <a:outerShdw blurRad="38100" dist="38100" dir="2700000" algn="tl">
                    <a:srgbClr val="000000">
                      <a:alpha val="43137"/>
                    </a:srgbClr>
                  </a:outerShdw>
                </a:effectLst>
                <a:latin typeface="Arial Black" panose="020B0A04020102020204" pitchFamily="34" charset="0"/>
              </a:rPr>
              <a:t>A las 11.29 de la noche durante dieciocho segundos chile tembló: Un gran terremoto destruyó cinco provincias en el sur de Chile causando la muerte de 40 mil personas.</a:t>
            </a:r>
          </a:p>
          <a:p>
            <a:pPr algn="ctr"/>
            <a:r>
              <a:rPr lang="es-PE" sz="2400" b="1" dirty="0" smtClean="0">
                <a:solidFill>
                  <a:schemeClr val="tx2">
                    <a:lumMod val="10000"/>
                  </a:schemeClr>
                </a:solidFill>
                <a:effectLst>
                  <a:outerShdw blurRad="38100" dist="38100" dir="2700000" algn="tl">
                    <a:srgbClr val="000000">
                      <a:alpha val="43137"/>
                    </a:srgbClr>
                  </a:outerShdw>
                </a:effectLst>
                <a:latin typeface="Arial Black" panose="020B0A04020102020204" pitchFamily="34" charset="0"/>
              </a:rPr>
              <a:t>El pueblo se aterró y todo quedó destruido.</a:t>
            </a:r>
            <a:endParaRPr lang="es-PE" sz="2400" b="1" dirty="0">
              <a:solidFill>
                <a:schemeClr val="tx2">
                  <a:lumMod val="10000"/>
                </a:schemeClr>
              </a:solidFill>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1101720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1"/>
          <p:cNvSpPr txBox="1"/>
          <p:nvPr/>
        </p:nvSpPr>
        <p:spPr>
          <a:xfrm>
            <a:off x="331427" y="4759905"/>
            <a:ext cx="11451102" cy="1938992"/>
          </a:xfrm>
          <a:prstGeom prst="rect">
            <a:avLst/>
          </a:prstGeom>
          <a:noFill/>
        </p:spPr>
        <p:txBody>
          <a:bodyPr wrap="square" rtlCol="0">
            <a:spAutoFit/>
          </a:bodyPr>
          <a:lstStyle/>
          <a:p>
            <a:pPr algn="ctr"/>
            <a:r>
              <a:rPr lang="es-PE" sz="2400" b="1" dirty="0" smtClean="0">
                <a:solidFill>
                  <a:schemeClr val="tx2">
                    <a:lumMod val="10000"/>
                  </a:schemeClr>
                </a:solidFill>
                <a:effectLst>
                  <a:outerShdw blurRad="38100" dist="38100" dir="2700000" algn="tl">
                    <a:srgbClr val="000000">
                      <a:alpha val="43137"/>
                    </a:srgbClr>
                  </a:outerShdw>
                </a:effectLst>
                <a:latin typeface="Arial Black" panose="020B0A04020102020204" pitchFamily="34" charset="0"/>
              </a:rPr>
              <a:t>En la mente de los que sobrevivieron existía el recuerdo de aquel hombre que lo había anunciado unos días antes. Con su ciencia geodinámica este genio científico ha superado todas las leyes de la astronomía moderna y se puede decir que se adelantó a su época. </a:t>
            </a:r>
            <a:endParaRPr lang="es-PE" sz="2400" b="1" dirty="0">
              <a:solidFill>
                <a:schemeClr val="tx2">
                  <a:lumMod val="10000"/>
                </a:schemeClr>
              </a:solidFill>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433174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1"/>
          <p:cNvSpPr txBox="1"/>
          <p:nvPr/>
        </p:nvSpPr>
        <p:spPr>
          <a:xfrm>
            <a:off x="353703" y="4392922"/>
            <a:ext cx="11591778" cy="2308324"/>
          </a:xfrm>
          <a:prstGeom prst="rect">
            <a:avLst/>
          </a:prstGeom>
          <a:noFill/>
        </p:spPr>
        <p:txBody>
          <a:bodyPr wrap="square" rtlCol="0">
            <a:spAutoFit/>
          </a:bodyPr>
          <a:lstStyle/>
          <a:p>
            <a:pPr algn="ctr"/>
            <a:r>
              <a:rPr lang="es-PE" sz="2400" b="1" dirty="0" smtClean="0">
                <a:solidFill>
                  <a:schemeClr val="tx2">
                    <a:lumMod val="10000"/>
                  </a:schemeClr>
                </a:solidFill>
                <a:effectLst>
                  <a:outerShdw blurRad="38100" dist="38100" dir="2700000" algn="tl">
                    <a:srgbClr val="000000">
                      <a:alpha val="43137"/>
                    </a:srgbClr>
                  </a:outerShdw>
                </a:effectLst>
                <a:latin typeface="Arial Black" panose="020B0A04020102020204" pitchFamily="34" charset="0"/>
              </a:rPr>
              <a:t>A través de sus cálculos no tan sólo ha acertado numerosos terremotos, explosiones volcánicas y alteraciones climáticas en diferentes partes del mundo. Además ha descubierto nuevos cometas y planetas descifrando trayectoria, más brillo, coloración, coordenadas siderales y tiempos orbitales con increíble exactitud antes de ser vistos por los grandes telescopios del mundo.</a:t>
            </a:r>
            <a:endParaRPr lang="es-PE" sz="2400" b="1" dirty="0">
              <a:solidFill>
                <a:schemeClr val="tx2">
                  <a:lumMod val="10000"/>
                </a:schemeClr>
              </a:solidFill>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3758588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1"/>
          <p:cNvSpPr txBox="1"/>
          <p:nvPr/>
        </p:nvSpPr>
        <p:spPr>
          <a:xfrm>
            <a:off x="356972" y="4680523"/>
            <a:ext cx="11465169" cy="1938992"/>
          </a:xfrm>
          <a:prstGeom prst="rect">
            <a:avLst/>
          </a:prstGeom>
          <a:noFill/>
        </p:spPr>
        <p:txBody>
          <a:bodyPr wrap="square" rtlCol="0">
            <a:spAutoFit/>
          </a:bodyPr>
          <a:lstStyle/>
          <a:p>
            <a:pPr algn="ctr"/>
            <a:r>
              <a:rPr lang="es-PE" sz="2400" b="1" dirty="0" smtClean="0">
                <a:solidFill>
                  <a:schemeClr val="tx2">
                    <a:lumMod val="10000"/>
                  </a:schemeClr>
                </a:solidFill>
                <a:effectLst>
                  <a:outerShdw blurRad="38100" dist="38100" dir="2700000" algn="tl">
                    <a:srgbClr val="000000">
                      <a:alpha val="43137"/>
                    </a:srgbClr>
                  </a:outerShdw>
                </a:effectLst>
                <a:latin typeface="Arial Black" panose="020B0A04020102020204" pitchFamily="34" charset="0"/>
              </a:rPr>
              <a:t>Muñoz Ferrada, hizo un interesante estudio del planeta </a:t>
            </a:r>
            <a:r>
              <a:rPr lang="es-PE" sz="2400" b="1" dirty="0" err="1" smtClean="0">
                <a:solidFill>
                  <a:schemeClr val="tx2">
                    <a:lumMod val="10000"/>
                  </a:schemeClr>
                </a:solidFill>
                <a:effectLst>
                  <a:outerShdw blurRad="38100" dist="38100" dir="2700000" algn="tl">
                    <a:srgbClr val="000000">
                      <a:alpha val="43137"/>
                    </a:srgbClr>
                  </a:outerShdw>
                </a:effectLst>
                <a:latin typeface="Arial Black" panose="020B0A04020102020204" pitchFamily="34" charset="0"/>
              </a:rPr>
              <a:t>Nibiru</a:t>
            </a:r>
            <a:r>
              <a:rPr lang="es-PE" sz="2400" b="1" dirty="0" smtClean="0">
                <a:solidFill>
                  <a:schemeClr val="tx2">
                    <a:lumMod val="10000"/>
                  </a:schemeClr>
                </a:solidFill>
                <a:effectLst>
                  <a:outerShdw blurRad="38100" dist="38100" dir="2700000" algn="tl">
                    <a:srgbClr val="000000">
                      <a:alpha val="43137"/>
                    </a:srgbClr>
                  </a:outerShdw>
                </a:effectLst>
                <a:latin typeface="Arial Black" panose="020B0A04020102020204" pitchFamily="34" charset="0"/>
              </a:rPr>
              <a:t>, el cual incluyó trazo con cálculos, determinando toda la órbita de este planeta. </a:t>
            </a:r>
            <a:r>
              <a:rPr lang="es-PE" sz="2400" b="1" dirty="0" err="1" smtClean="0">
                <a:solidFill>
                  <a:schemeClr val="tx2">
                    <a:lumMod val="10000"/>
                  </a:schemeClr>
                </a:solidFill>
                <a:effectLst>
                  <a:outerShdw blurRad="38100" dist="38100" dir="2700000" algn="tl">
                    <a:srgbClr val="000000">
                      <a:alpha val="43137"/>
                    </a:srgbClr>
                  </a:outerShdw>
                </a:effectLst>
                <a:latin typeface="Arial Black" panose="020B0A04020102020204" pitchFamily="34" charset="0"/>
              </a:rPr>
              <a:t>Nibiru</a:t>
            </a:r>
            <a:r>
              <a:rPr lang="es-PE" sz="2400" b="1" dirty="0" smtClean="0">
                <a:solidFill>
                  <a:schemeClr val="tx2">
                    <a:lumMod val="10000"/>
                  </a:schemeClr>
                </a:solidFill>
                <a:effectLst>
                  <a:outerShdw blurRad="38100" dist="38100" dir="2700000" algn="tl">
                    <a:srgbClr val="000000">
                      <a:alpha val="43137"/>
                    </a:srgbClr>
                  </a:outerShdw>
                </a:effectLst>
                <a:latin typeface="Arial Black" panose="020B0A04020102020204" pitchFamily="34" charset="0"/>
              </a:rPr>
              <a:t> es un cometa planeta porque tiene órbita elíptica como cometa y porque tiene gran masa como planeta, o sea es un planeta con cola. </a:t>
            </a:r>
            <a:endParaRPr lang="es-PE" sz="2400" b="1" dirty="0">
              <a:solidFill>
                <a:schemeClr val="tx2">
                  <a:lumMod val="10000"/>
                </a:schemeClr>
              </a:solidFill>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2886582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1"/>
          <p:cNvSpPr txBox="1"/>
          <p:nvPr/>
        </p:nvSpPr>
        <p:spPr>
          <a:xfrm>
            <a:off x="355711" y="4680523"/>
            <a:ext cx="11437034" cy="1938992"/>
          </a:xfrm>
          <a:prstGeom prst="rect">
            <a:avLst/>
          </a:prstGeom>
          <a:noFill/>
        </p:spPr>
        <p:txBody>
          <a:bodyPr wrap="square" rtlCol="0">
            <a:spAutoFit/>
          </a:bodyPr>
          <a:lstStyle/>
          <a:p>
            <a:pPr algn="ctr"/>
            <a:r>
              <a:rPr lang="es-PE" sz="2400" b="1" dirty="0" smtClean="0">
                <a:solidFill>
                  <a:schemeClr val="tx2">
                    <a:lumMod val="10000"/>
                  </a:schemeClr>
                </a:solidFill>
                <a:effectLst>
                  <a:outerShdw blurRad="38100" dist="38100" dir="2700000" algn="tl">
                    <a:srgbClr val="000000">
                      <a:alpha val="43137"/>
                    </a:srgbClr>
                  </a:outerShdw>
                </a:effectLst>
                <a:latin typeface="Arial Black" panose="020B0A04020102020204" pitchFamily="34" charset="0"/>
              </a:rPr>
              <a:t>Explica Muñoz Ferrada que este gran astro que se acerca a la Tierra, cargado de energía cósmica no cumple las leyes de la mecánica celeste establecidas.                                                  Posee una órbita elíptica y viaja entre nuestro sol y un sol negro (estrella muerta)  que se encuentra a 32 millones de kilómetros.</a:t>
            </a:r>
            <a:endParaRPr lang="es-PE" sz="2400" b="1" dirty="0">
              <a:solidFill>
                <a:schemeClr val="tx2">
                  <a:lumMod val="10000"/>
                </a:schemeClr>
              </a:solidFill>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1188739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LANETA NIBIRU - AMENAZA O FICCION"/>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5" name="CuadroTexto 3"/>
          <p:cNvSpPr txBox="1"/>
          <p:nvPr/>
        </p:nvSpPr>
        <p:spPr>
          <a:xfrm>
            <a:off x="9738360" y="2407920"/>
            <a:ext cx="2209800" cy="954107"/>
          </a:xfrm>
          <a:prstGeom prst="rect">
            <a:avLst/>
          </a:prstGeom>
          <a:noFill/>
        </p:spPr>
        <p:txBody>
          <a:bodyPr wrap="square" rtlCol="0">
            <a:spAutoFit/>
          </a:bodyPr>
          <a:lstStyle/>
          <a:p>
            <a:pPr algn="ctr"/>
            <a:r>
              <a:rPr lang="es-ES" sz="2800" b="1" dirty="0" err="1" smtClean="0">
                <a:solidFill>
                  <a:srgbClr val="FF9900"/>
                </a:solidFill>
                <a:effectLst>
                  <a:outerShdw blurRad="38100" dist="38100" dir="2700000" algn="tl">
                    <a:srgbClr val="000000">
                      <a:alpha val="43137"/>
                    </a:srgbClr>
                  </a:outerShdw>
                </a:effectLst>
                <a:latin typeface="Arial Black" panose="020B0A04020102020204" pitchFamily="34" charset="0"/>
              </a:rPr>
              <a:t>Nibiru</a:t>
            </a:r>
            <a:r>
              <a:rPr lang="es-ES" sz="2800" b="1" dirty="0" smtClean="0">
                <a:solidFill>
                  <a:srgbClr val="FF9900"/>
                </a:solidFill>
                <a:effectLst>
                  <a:outerShdw blurRad="38100" dist="38100" dir="2700000" algn="tl">
                    <a:srgbClr val="000000">
                      <a:alpha val="43137"/>
                    </a:srgbClr>
                  </a:outerShdw>
                </a:effectLst>
                <a:latin typeface="Arial Black" panose="020B0A04020102020204" pitchFamily="34" charset="0"/>
              </a:rPr>
              <a:t> o Planeta X</a:t>
            </a:r>
            <a:endParaRPr lang="es-PE" sz="2800" b="1" dirty="0">
              <a:solidFill>
                <a:srgbClr val="FF9900"/>
              </a:solidFill>
              <a:effectLst>
                <a:outerShdw blurRad="38100" dist="38100" dir="2700000" algn="tl">
                  <a:srgbClr val="000000">
                    <a:alpha val="43137"/>
                  </a:srgbClr>
                </a:outerShdw>
              </a:effectLst>
              <a:latin typeface="Arial Black" panose="020B0A04020102020204" pitchFamily="34" charset="0"/>
            </a:endParaRPr>
          </a:p>
        </p:txBody>
      </p:sp>
      <p:sp>
        <p:nvSpPr>
          <p:cNvPr id="6" name="CuadroTexto 1"/>
          <p:cNvSpPr txBox="1"/>
          <p:nvPr/>
        </p:nvSpPr>
        <p:spPr>
          <a:xfrm>
            <a:off x="281354" y="4953060"/>
            <a:ext cx="11563643" cy="1569660"/>
          </a:xfrm>
          <a:prstGeom prst="rect">
            <a:avLst/>
          </a:prstGeom>
          <a:noFill/>
        </p:spPr>
        <p:txBody>
          <a:bodyPr wrap="square" rtlCol="0">
            <a:spAutoFit/>
          </a:bodyPr>
          <a:lstStyle/>
          <a:p>
            <a:pPr algn="ctr"/>
            <a:r>
              <a:rPr lang="es-PE" sz="2400" b="1" dirty="0" smtClean="0">
                <a:solidFill>
                  <a:schemeClr val="bg1"/>
                </a:solidFill>
                <a:effectLst>
                  <a:outerShdw blurRad="38100" dist="38100" dir="2700000" algn="tl">
                    <a:srgbClr val="000000">
                      <a:alpha val="43137"/>
                    </a:srgbClr>
                  </a:outerShdw>
                </a:effectLst>
                <a:latin typeface="Arial Black" panose="020B0A04020102020204" pitchFamily="34" charset="0"/>
              </a:rPr>
              <a:t>¿Cómo afectará </a:t>
            </a:r>
            <a:r>
              <a:rPr lang="es-PE" sz="2400" b="1" dirty="0" err="1" smtClean="0">
                <a:solidFill>
                  <a:schemeClr val="bg1"/>
                </a:solidFill>
                <a:effectLst>
                  <a:outerShdw blurRad="38100" dist="38100" dir="2700000" algn="tl">
                    <a:srgbClr val="000000">
                      <a:alpha val="43137"/>
                    </a:srgbClr>
                  </a:outerShdw>
                </a:effectLst>
                <a:latin typeface="Arial Black" panose="020B0A04020102020204" pitchFamily="34" charset="0"/>
              </a:rPr>
              <a:t>Nibiru</a:t>
            </a:r>
            <a:r>
              <a:rPr lang="es-PE" sz="2400" b="1" dirty="0" smtClean="0">
                <a:solidFill>
                  <a:schemeClr val="bg1"/>
                </a:solidFill>
                <a:effectLst>
                  <a:outerShdw blurRad="38100" dist="38100" dir="2700000" algn="tl">
                    <a:srgbClr val="000000">
                      <a:alpha val="43137"/>
                    </a:srgbClr>
                  </a:outerShdw>
                </a:effectLst>
                <a:latin typeface="Arial Black" panose="020B0A04020102020204" pitchFamily="34" charset="0"/>
              </a:rPr>
              <a:t> a la Tierra?                                                 Este gráfico muestra la tierra y su órbita alrededor del sol y que </a:t>
            </a:r>
            <a:r>
              <a:rPr lang="es-PE" sz="2400" b="1" dirty="0" err="1" smtClean="0">
                <a:solidFill>
                  <a:schemeClr val="bg1"/>
                </a:solidFill>
                <a:effectLst>
                  <a:outerShdw blurRad="38100" dist="38100" dir="2700000" algn="tl">
                    <a:srgbClr val="000000">
                      <a:alpha val="43137"/>
                    </a:srgbClr>
                  </a:outerShdw>
                </a:effectLst>
                <a:latin typeface="Arial Black" panose="020B0A04020102020204" pitchFamily="34" charset="0"/>
              </a:rPr>
              <a:t>Nibiru</a:t>
            </a:r>
            <a:r>
              <a:rPr lang="es-PE" sz="2400" b="1" dirty="0" smtClean="0">
                <a:solidFill>
                  <a:schemeClr val="bg1"/>
                </a:solidFill>
                <a:effectLst>
                  <a:outerShdw blurRad="38100" dist="38100" dir="2700000" algn="tl">
                    <a:srgbClr val="000000">
                      <a:alpha val="43137"/>
                    </a:srgbClr>
                  </a:outerShdw>
                </a:effectLst>
                <a:latin typeface="Arial Black" panose="020B0A04020102020204" pitchFamily="34" charset="0"/>
              </a:rPr>
              <a:t> penetrará en la órbita terrestre en este punto, pasando muy cerca de nuestra tierra a 14 millones de kilómetros</a:t>
            </a:r>
            <a:endParaRPr lang="es-PE" sz="2400" b="1" dirty="0">
              <a:solidFill>
                <a:schemeClr val="bg1"/>
              </a:solidFill>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4081476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strVal val="4/3*#ppt_w"/>
                                          </p:val>
                                        </p:tav>
                                        <p:tav tm="100000">
                                          <p:val>
                                            <p:strVal val="#ppt_w"/>
                                          </p:val>
                                        </p:tav>
                                      </p:tavLst>
                                    </p:anim>
                                    <p:anim calcmode="lin" valueType="num">
                                      <p:cBhvr>
                                        <p:cTn id="8" dur="2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2000" fill="hold"/>
                                        <p:tgtEl>
                                          <p:spTgt spid="6"/>
                                        </p:tgtEl>
                                        <p:attrNameLst>
                                          <p:attrName>ppt_w</p:attrName>
                                        </p:attrNameLst>
                                      </p:cBhvr>
                                      <p:tavLst>
                                        <p:tav tm="0">
                                          <p:val>
                                            <p:fltVal val="0"/>
                                          </p:val>
                                        </p:tav>
                                        <p:tav tm="100000">
                                          <p:val>
                                            <p:strVal val="#ppt_w"/>
                                          </p:val>
                                        </p:tav>
                                      </p:tavLst>
                                    </p:anim>
                                    <p:anim calcmode="lin" valueType="num">
                                      <p:cBhvr>
                                        <p:cTn id="12" dur="2000" fill="hold"/>
                                        <p:tgtEl>
                                          <p:spTgt spid="6"/>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1"/>
          <p:cNvSpPr txBox="1"/>
          <p:nvPr/>
        </p:nvSpPr>
        <p:spPr>
          <a:xfrm>
            <a:off x="429291" y="5219197"/>
            <a:ext cx="11310424" cy="1200329"/>
          </a:xfrm>
          <a:prstGeom prst="rect">
            <a:avLst/>
          </a:prstGeom>
          <a:noFill/>
        </p:spPr>
        <p:txBody>
          <a:bodyPr wrap="square" rtlCol="0">
            <a:spAutoFit/>
            <a:scene3d>
              <a:camera prst="obliqueBottomLeft"/>
              <a:lightRig rig="threePt" dir="t"/>
            </a:scene3d>
            <a:sp3d extrusionH="63500">
              <a:extrusionClr>
                <a:srgbClr val="FFC000"/>
              </a:extrusionClr>
            </a:sp3d>
          </a:bodyPr>
          <a:lstStyle/>
          <a:p>
            <a:pPr algn="ctr"/>
            <a:r>
              <a:rPr lang="es-ES" sz="2400" b="1" dirty="0" smtClean="0">
                <a:solidFill>
                  <a:schemeClr val="bg1"/>
                </a:solidFill>
                <a:latin typeface="Arial Black" panose="020B0A04020102020204" pitchFamily="34" charset="0"/>
              </a:rPr>
              <a:t>Muñoz </a:t>
            </a:r>
            <a:r>
              <a:rPr lang="es-ES" sz="2400" b="1" dirty="0">
                <a:solidFill>
                  <a:schemeClr val="bg1"/>
                </a:solidFill>
                <a:latin typeface="Arial Black" panose="020B0A04020102020204" pitchFamily="34" charset="0"/>
              </a:rPr>
              <a:t>Ferrada confirmó que este planeta cometa viaja a tres velocidades una alrededor del sol negro o estrella muerta, a 92 kilómetros por segundo. </a:t>
            </a:r>
            <a:endParaRPr lang="es-PE" sz="24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352164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1"/>
          <p:cNvSpPr txBox="1"/>
          <p:nvPr/>
        </p:nvSpPr>
        <p:spPr>
          <a:xfrm>
            <a:off x="343654" y="5501472"/>
            <a:ext cx="11437034" cy="830997"/>
          </a:xfrm>
          <a:prstGeom prst="rect">
            <a:avLst/>
          </a:prstGeom>
          <a:noFill/>
        </p:spPr>
        <p:txBody>
          <a:bodyPr wrap="square" rtlCol="0">
            <a:spAutoFit/>
          </a:bodyPr>
          <a:lstStyle/>
          <a:p>
            <a:pPr algn="ctr"/>
            <a:r>
              <a:rPr lang="es-PE" sz="2400" b="1" dirty="0" smtClean="0">
                <a:solidFill>
                  <a:schemeClr val="tx2">
                    <a:lumMod val="10000"/>
                  </a:schemeClr>
                </a:solidFill>
                <a:effectLst>
                  <a:outerShdw blurRad="38100" dist="38100" dir="2700000" algn="tl">
                    <a:srgbClr val="000000">
                      <a:alpha val="43137"/>
                    </a:srgbClr>
                  </a:outerShdw>
                </a:effectLst>
                <a:latin typeface="Arial Black" panose="020B0A04020102020204" pitchFamily="34" charset="0"/>
              </a:rPr>
              <a:t>Tiene otra velocidad, cerca de nuestro sol, a 76 kilómetros por segundo</a:t>
            </a:r>
            <a:endParaRPr lang="es-PE" sz="2400" b="1" dirty="0">
              <a:solidFill>
                <a:schemeClr val="tx2">
                  <a:lumMod val="10000"/>
                </a:schemeClr>
              </a:solidFill>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1665090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1"/>
          <p:cNvSpPr txBox="1"/>
          <p:nvPr/>
        </p:nvSpPr>
        <p:spPr>
          <a:xfrm>
            <a:off x="393895" y="5101549"/>
            <a:ext cx="11479237" cy="1569660"/>
          </a:xfrm>
          <a:prstGeom prst="rect">
            <a:avLst/>
          </a:prstGeom>
          <a:noFill/>
        </p:spPr>
        <p:txBody>
          <a:bodyPr wrap="square" rtlCol="0">
            <a:spAutoFit/>
          </a:bodyPr>
          <a:lstStyle/>
          <a:p>
            <a:pPr algn="ctr"/>
            <a:r>
              <a:rPr lang="es-PE" sz="2400" b="1" dirty="0" smtClean="0">
                <a:solidFill>
                  <a:schemeClr val="tx2">
                    <a:lumMod val="10000"/>
                  </a:schemeClr>
                </a:solidFill>
                <a:effectLst>
                  <a:outerShdw blurRad="38100" dist="38100" dir="2700000" algn="tl">
                    <a:srgbClr val="000000">
                      <a:alpha val="43137"/>
                    </a:srgbClr>
                  </a:outerShdw>
                </a:effectLst>
                <a:latin typeface="Arial Black" panose="020B0A04020102020204" pitchFamily="34" charset="0"/>
              </a:rPr>
              <a:t>Por último, </a:t>
            </a:r>
            <a:r>
              <a:rPr lang="es-PE" sz="2400" b="1" dirty="0" err="1" smtClean="0">
                <a:solidFill>
                  <a:schemeClr val="tx2">
                    <a:lumMod val="10000"/>
                  </a:schemeClr>
                </a:solidFill>
                <a:effectLst>
                  <a:outerShdw blurRad="38100" dist="38100" dir="2700000" algn="tl">
                    <a:srgbClr val="000000">
                      <a:alpha val="43137"/>
                    </a:srgbClr>
                  </a:outerShdw>
                </a:effectLst>
                <a:latin typeface="Arial Black" panose="020B0A04020102020204" pitchFamily="34" charset="0"/>
              </a:rPr>
              <a:t>Nibiru</a:t>
            </a:r>
            <a:r>
              <a:rPr lang="es-PE" sz="2400" b="1" dirty="0" smtClean="0">
                <a:solidFill>
                  <a:schemeClr val="tx2">
                    <a:lumMod val="10000"/>
                  </a:schemeClr>
                </a:solidFill>
                <a:effectLst>
                  <a:outerShdw blurRad="38100" dist="38100" dir="2700000" algn="tl">
                    <a:srgbClr val="000000">
                      <a:alpha val="43137"/>
                    </a:srgbClr>
                  </a:outerShdw>
                </a:effectLst>
                <a:latin typeface="Arial Black" panose="020B0A04020102020204" pitchFamily="34" charset="0"/>
              </a:rPr>
              <a:t> tiene una tercera velocidad que es la más aterradora, porque se mueve muy rápido, el cual tiene la mitad de la órbita, a 300 Kilómetros por segundo, o sea, posee un milésimo de la velocidad de la luz.</a:t>
            </a:r>
            <a:endParaRPr lang="es-PE" sz="2400" b="1" dirty="0">
              <a:solidFill>
                <a:schemeClr val="tx2">
                  <a:lumMod val="10000"/>
                </a:schemeClr>
              </a:solidFill>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4283694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4" name="CuadroTexto 1"/>
          <p:cNvSpPr txBox="1"/>
          <p:nvPr/>
        </p:nvSpPr>
        <p:spPr>
          <a:xfrm>
            <a:off x="320936" y="4353764"/>
            <a:ext cx="11521440" cy="2677656"/>
          </a:xfrm>
          <a:prstGeom prst="rect">
            <a:avLst/>
          </a:prstGeom>
          <a:noFill/>
        </p:spPr>
        <p:txBody>
          <a:bodyPr wrap="square" rtlCol="0">
            <a:spAutoFit/>
          </a:bodyPr>
          <a:lstStyle/>
          <a:p>
            <a:pPr algn="ctr"/>
            <a:r>
              <a:rPr lang="es-PE" sz="2400" b="1" dirty="0" smtClean="0">
                <a:solidFill>
                  <a:schemeClr val="tx2">
                    <a:lumMod val="10000"/>
                  </a:schemeClr>
                </a:solidFill>
                <a:effectLst>
                  <a:outerShdw blurRad="38100" dist="38100" dir="2700000" algn="tl">
                    <a:srgbClr val="000000">
                      <a:alpha val="43137"/>
                    </a:srgbClr>
                  </a:outerShdw>
                </a:effectLst>
                <a:latin typeface="Arial Black" panose="020B0A04020102020204" pitchFamily="34" charset="0"/>
              </a:rPr>
              <a:t>Muñoz</a:t>
            </a:r>
            <a:r>
              <a:rPr lang="es-ES" sz="2400" b="1" dirty="0" smtClean="0">
                <a:solidFill>
                  <a:schemeClr val="tx2">
                    <a:lumMod val="10000"/>
                  </a:schemeClr>
                </a:solidFill>
                <a:effectLst>
                  <a:outerShdw blurRad="38100" dist="38100" dir="2700000" algn="tl">
                    <a:srgbClr val="000000">
                      <a:alpha val="43137"/>
                    </a:srgbClr>
                  </a:outerShdw>
                </a:effectLst>
                <a:latin typeface="Arial Black" panose="020B0A04020102020204" pitchFamily="34" charset="0"/>
              </a:rPr>
              <a:t> </a:t>
            </a:r>
            <a:r>
              <a:rPr lang="es-ES" sz="2400" b="1" dirty="0">
                <a:solidFill>
                  <a:schemeClr val="tx2">
                    <a:lumMod val="10000"/>
                  </a:schemeClr>
                </a:solidFill>
                <a:effectLst>
                  <a:outerShdw blurRad="38100" dist="38100" dir="2700000" algn="tl">
                    <a:srgbClr val="000000">
                      <a:alpha val="43137"/>
                    </a:srgbClr>
                  </a:outerShdw>
                </a:effectLst>
                <a:latin typeface="Arial Black" panose="020B0A04020102020204" pitchFamily="34" charset="0"/>
              </a:rPr>
              <a:t>Ferrada dice que </a:t>
            </a:r>
            <a:r>
              <a:rPr lang="es-ES" sz="2400" b="1" dirty="0" err="1">
                <a:solidFill>
                  <a:schemeClr val="tx2">
                    <a:lumMod val="10000"/>
                  </a:schemeClr>
                </a:solidFill>
                <a:effectLst>
                  <a:outerShdw blurRad="38100" dist="38100" dir="2700000" algn="tl">
                    <a:srgbClr val="000000">
                      <a:alpha val="43137"/>
                    </a:srgbClr>
                  </a:outerShdw>
                </a:effectLst>
                <a:latin typeface="Arial Black" panose="020B0A04020102020204" pitchFamily="34" charset="0"/>
              </a:rPr>
              <a:t>Nibiru</a:t>
            </a:r>
            <a:r>
              <a:rPr lang="es-ES" sz="2400" b="1" dirty="0">
                <a:solidFill>
                  <a:schemeClr val="tx2">
                    <a:lumMod val="10000"/>
                  </a:schemeClr>
                </a:solidFill>
                <a:effectLst>
                  <a:outerShdw blurRad="38100" dist="38100" dir="2700000" algn="tl">
                    <a:srgbClr val="000000">
                      <a:alpha val="43137"/>
                    </a:srgbClr>
                  </a:outerShdw>
                </a:effectLst>
                <a:latin typeface="Arial Black" panose="020B0A04020102020204" pitchFamily="34" charset="0"/>
              </a:rPr>
              <a:t> no va a pasar desapercibido, pues todo el mundo lo va a ver y habrá mucha confusión en la Tierra y le darán un sin número de interpretaciones. </a:t>
            </a:r>
            <a:r>
              <a:rPr lang="es-ES" sz="2400" b="1" dirty="0" smtClean="0">
                <a:solidFill>
                  <a:schemeClr val="tx2">
                    <a:lumMod val="10000"/>
                  </a:schemeClr>
                </a:solidFill>
                <a:effectLst>
                  <a:outerShdw blurRad="38100" dist="38100" dir="2700000" algn="tl">
                    <a:srgbClr val="000000">
                      <a:alpha val="43137"/>
                    </a:srgbClr>
                  </a:outerShdw>
                </a:effectLst>
                <a:latin typeface="Arial Black" panose="020B0A04020102020204" pitchFamily="34" charset="0"/>
              </a:rPr>
              <a:t>                                              </a:t>
            </a:r>
            <a:r>
              <a:rPr lang="es-ES" sz="2400" b="1" dirty="0">
                <a:solidFill>
                  <a:schemeClr val="tx2">
                    <a:lumMod val="10000"/>
                  </a:schemeClr>
                </a:solidFill>
                <a:effectLst>
                  <a:outerShdw blurRad="38100" dist="38100" dir="2700000" algn="tl">
                    <a:srgbClr val="000000">
                      <a:alpha val="43137"/>
                    </a:srgbClr>
                  </a:outerShdw>
                </a:effectLst>
                <a:latin typeface="Arial Black" panose="020B0A04020102020204" pitchFamily="34" charset="0"/>
              </a:rPr>
              <a:t>Las consecuencias sobre nuestro planeta serán las más terroríficas y añade textualmente Muñoz Ferrada, “que cada cual arréglese como pueda” </a:t>
            </a:r>
          </a:p>
          <a:p>
            <a:pPr algn="ctr"/>
            <a:endParaRPr lang="es-PE" sz="2400" b="1" dirty="0" smtClean="0">
              <a:solidFill>
                <a:schemeClr val="tx2">
                  <a:lumMod val="10000"/>
                </a:schemeClr>
              </a:solidFill>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1781127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2000" fill="hold"/>
                                        <p:tgtEl>
                                          <p:spTgt spid="4"/>
                                        </p:tgtEl>
                                        <p:attrNameLst>
                                          <p:attrName>ppt_w</p:attrName>
                                        </p:attrNameLst>
                                      </p:cBhvr>
                                      <p:tavLst>
                                        <p:tav tm="0">
                                          <p:val>
                                            <p:fltVal val="0"/>
                                          </p:val>
                                        </p:tav>
                                        <p:tav tm="100000">
                                          <p:val>
                                            <p:strVal val="#ppt_w"/>
                                          </p:val>
                                        </p:tav>
                                      </p:tavLst>
                                    </p:anim>
                                    <p:anim calcmode="lin" valueType="num">
                                      <p:cBhvr>
                                        <p:cTn id="12" dur="2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Nibiru"/>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1"/>
          <p:cNvSpPr txBox="1"/>
          <p:nvPr/>
        </p:nvSpPr>
        <p:spPr>
          <a:xfrm>
            <a:off x="310495" y="5330651"/>
            <a:ext cx="11521440" cy="1200329"/>
          </a:xfrm>
          <a:prstGeom prst="rect">
            <a:avLst/>
          </a:prstGeom>
          <a:noFill/>
        </p:spPr>
        <p:txBody>
          <a:bodyPr wrap="square" rtlCol="0">
            <a:spAutoFit/>
          </a:bodyPr>
          <a:lstStyle/>
          <a:p>
            <a:pPr algn="ctr"/>
            <a:r>
              <a:rPr lang="es-PE" sz="2400" b="1" dirty="0" smtClean="0">
                <a:solidFill>
                  <a:schemeClr val="tx2">
                    <a:lumMod val="10000"/>
                  </a:schemeClr>
                </a:solidFill>
                <a:effectLst>
                  <a:outerShdw blurRad="38100" dist="38100" dir="2700000" algn="tl">
                    <a:srgbClr val="000000">
                      <a:alpha val="43137"/>
                    </a:srgbClr>
                  </a:outerShdw>
                </a:effectLst>
                <a:latin typeface="Arial Black" panose="020B0A04020102020204" pitchFamily="34" charset="0"/>
              </a:rPr>
              <a:t>Muñoz Ferrada calculó 3 puntos triangulados de alta sismicidad como consecuencia del acercamiento del planeta </a:t>
            </a:r>
            <a:r>
              <a:rPr lang="es-PE" sz="2400" b="1" dirty="0" err="1" smtClean="0">
                <a:solidFill>
                  <a:schemeClr val="tx2">
                    <a:lumMod val="10000"/>
                  </a:schemeClr>
                </a:solidFill>
                <a:effectLst>
                  <a:outerShdw blurRad="38100" dist="38100" dir="2700000" algn="tl">
                    <a:srgbClr val="000000">
                      <a:alpha val="43137"/>
                    </a:srgbClr>
                  </a:outerShdw>
                </a:effectLst>
                <a:latin typeface="Arial Black" panose="020B0A04020102020204" pitchFamily="34" charset="0"/>
              </a:rPr>
              <a:t>Niburu</a:t>
            </a:r>
            <a:r>
              <a:rPr lang="es-PE" sz="2400" b="1" dirty="0" smtClean="0">
                <a:solidFill>
                  <a:schemeClr val="tx2">
                    <a:lumMod val="10000"/>
                  </a:schemeClr>
                </a:solidFill>
                <a:effectLst>
                  <a:outerShdw blurRad="38100" dist="38100" dir="2700000" algn="tl">
                    <a:srgbClr val="000000">
                      <a:alpha val="43137"/>
                    </a:srgbClr>
                  </a:outerShdw>
                </a:effectLst>
                <a:latin typeface="Arial Black" panose="020B0A04020102020204" pitchFamily="34" charset="0"/>
              </a:rPr>
              <a:t> a la Tierra, a saber: </a:t>
            </a:r>
          </a:p>
        </p:txBody>
      </p:sp>
    </p:spTree>
    <p:extLst>
      <p:ext uri="{BB962C8B-B14F-4D97-AF65-F5344CB8AC3E}">
        <p14:creationId xmlns:p14="http://schemas.microsoft.com/office/powerpoint/2010/main" val="31973246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2000" fill="hold"/>
                                        <p:tgtEl>
                                          <p:spTgt spid="4"/>
                                        </p:tgtEl>
                                        <p:attrNameLst>
                                          <p:attrName>ppt_w</p:attrName>
                                        </p:attrNameLst>
                                      </p:cBhvr>
                                      <p:tavLst>
                                        <p:tav tm="0">
                                          <p:val>
                                            <p:strVal val="4/3*#ppt_w"/>
                                          </p:val>
                                        </p:tav>
                                        <p:tav tm="100000">
                                          <p:val>
                                            <p:strVal val="#ppt_w"/>
                                          </p:val>
                                        </p:tav>
                                      </p:tavLst>
                                    </p:anim>
                                    <p:anim calcmode="lin" valueType="num">
                                      <p:cBhvr>
                                        <p:cTn id="12" dur="2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1"/>
          <p:cNvSpPr txBox="1"/>
          <p:nvPr/>
        </p:nvSpPr>
        <p:spPr>
          <a:xfrm>
            <a:off x="496723" y="4637315"/>
            <a:ext cx="11394831" cy="1938992"/>
          </a:xfrm>
          <a:prstGeom prst="rect">
            <a:avLst/>
          </a:prstGeom>
          <a:noFill/>
        </p:spPr>
        <p:txBody>
          <a:bodyPr wrap="square" rtlCol="0">
            <a:spAutoFit/>
          </a:bodyPr>
          <a:lstStyle/>
          <a:p>
            <a:pPr algn="ctr"/>
            <a:r>
              <a:rPr lang="es-PE" sz="2400" b="1" dirty="0" smtClean="0">
                <a:solidFill>
                  <a:schemeClr val="tx2">
                    <a:lumMod val="10000"/>
                  </a:schemeClr>
                </a:solidFill>
                <a:effectLst>
                  <a:outerShdw blurRad="38100" dist="38100" dir="2700000" algn="tl">
                    <a:srgbClr val="000000">
                      <a:alpha val="43137"/>
                    </a:srgbClr>
                  </a:outerShdw>
                </a:effectLst>
                <a:latin typeface="Arial Black" panose="020B0A04020102020204" pitchFamily="34" charset="0"/>
              </a:rPr>
              <a:t>1.- El norte de la costa del mediterráneo: Francia y España.</a:t>
            </a:r>
          </a:p>
          <a:p>
            <a:pPr algn="ctr"/>
            <a:r>
              <a:rPr lang="es-PE" sz="2400" b="1" dirty="0" smtClean="0">
                <a:solidFill>
                  <a:schemeClr val="tx2">
                    <a:lumMod val="10000"/>
                  </a:schemeClr>
                </a:solidFill>
                <a:effectLst>
                  <a:outerShdw blurRad="38100" dist="38100" dir="2700000" algn="tl">
                    <a:srgbClr val="000000">
                      <a:alpha val="43137"/>
                    </a:srgbClr>
                  </a:outerShdw>
                </a:effectLst>
                <a:latin typeface="Arial Black" panose="020B0A04020102020204" pitchFamily="34" charset="0"/>
              </a:rPr>
              <a:t>2.- La costa sur del Pacífico: De Valparaíso (norte de Chile) hasta Arequipa (sur del Perú).</a:t>
            </a:r>
          </a:p>
          <a:p>
            <a:pPr algn="ctr"/>
            <a:r>
              <a:rPr lang="es-PE" sz="2400" b="1" dirty="0" smtClean="0">
                <a:solidFill>
                  <a:schemeClr val="tx2">
                    <a:lumMod val="10000"/>
                  </a:schemeClr>
                </a:solidFill>
                <a:effectLst>
                  <a:outerShdw blurRad="38100" dist="38100" dir="2700000" algn="tl">
                    <a:srgbClr val="000000">
                      <a:alpha val="43137"/>
                    </a:srgbClr>
                  </a:outerShdw>
                </a:effectLst>
                <a:latin typeface="Arial Black" panose="020B0A04020102020204" pitchFamily="34" charset="0"/>
              </a:rPr>
              <a:t>3.- Java, Sumatra y Borneo.</a:t>
            </a:r>
          </a:p>
          <a:p>
            <a:pPr algn="ctr"/>
            <a:r>
              <a:rPr lang="es-PE" sz="2400" b="1" dirty="0" smtClean="0">
                <a:solidFill>
                  <a:schemeClr val="tx2">
                    <a:lumMod val="10000"/>
                  </a:schemeClr>
                </a:solidFill>
                <a:effectLst>
                  <a:outerShdw blurRad="38100" dist="38100" dir="2700000" algn="tl">
                    <a:srgbClr val="000000">
                      <a:alpha val="43137"/>
                    </a:srgbClr>
                  </a:outerShdw>
                </a:effectLst>
                <a:latin typeface="Arial Black" panose="020B0A04020102020204" pitchFamily="34" charset="0"/>
              </a:rPr>
              <a:t>En estos 3 puntos ocurrirán terremotos de carácter volcánico.</a:t>
            </a:r>
            <a:endParaRPr lang="es-PE" sz="2400" b="1" dirty="0">
              <a:solidFill>
                <a:schemeClr val="tx2">
                  <a:lumMod val="10000"/>
                </a:schemeClr>
              </a:solidFill>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4242882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1"/>
          <p:cNvSpPr txBox="1"/>
          <p:nvPr/>
        </p:nvSpPr>
        <p:spPr>
          <a:xfrm>
            <a:off x="392891" y="5142747"/>
            <a:ext cx="11465169" cy="1569660"/>
          </a:xfrm>
          <a:prstGeom prst="rect">
            <a:avLst/>
          </a:prstGeom>
          <a:noFill/>
        </p:spPr>
        <p:txBody>
          <a:bodyPr wrap="square" rtlCol="0">
            <a:spAutoFit/>
          </a:bodyPr>
          <a:lstStyle/>
          <a:p>
            <a:pPr algn="ctr"/>
            <a:r>
              <a:rPr lang="es-PE" sz="2400" b="1" dirty="0" smtClean="0">
                <a:solidFill>
                  <a:schemeClr val="tx2">
                    <a:lumMod val="10000"/>
                  </a:schemeClr>
                </a:solidFill>
                <a:effectLst>
                  <a:outerShdw blurRad="38100" dist="38100" dir="2700000" algn="tl">
                    <a:srgbClr val="000000">
                      <a:alpha val="43137"/>
                    </a:srgbClr>
                  </a:outerShdw>
                </a:effectLst>
                <a:latin typeface="Arial Black" panose="020B0A04020102020204" pitchFamily="34" charset="0"/>
              </a:rPr>
              <a:t>Sostiene que el gran campo gravitacional que trae </a:t>
            </a:r>
            <a:r>
              <a:rPr lang="es-PE" sz="2400" b="1" dirty="0" err="1" smtClean="0">
                <a:solidFill>
                  <a:schemeClr val="tx2">
                    <a:lumMod val="10000"/>
                  </a:schemeClr>
                </a:solidFill>
                <a:effectLst>
                  <a:outerShdw blurRad="38100" dist="38100" dir="2700000" algn="tl">
                    <a:srgbClr val="000000">
                      <a:alpha val="43137"/>
                    </a:srgbClr>
                  </a:outerShdw>
                </a:effectLst>
                <a:latin typeface="Arial Black" panose="020B0A04020102020204" pitchFamily="34" charset="0"/>
              </a:rPr>
              <a:t>Nibiru</a:t>
            </a:r>
            <a:r>
              <a:rPr lang="es-PE" sz="2400" b="1" dirty="0" smtClean="0">
                <a:solidFill>
                  <a:schemeClr val="tx2">
                    <a:lumMod val="10000"/>
                  </a:schemeClr>
                </a:solidFill>
                <a:effectLst>
                  <a:outerShdw blurRad="38100" dist="38100" dir="2700000" algn="tl">
                    <a:srgbClr val="000000">
                      <a:alpha val="43137"/>
                    </a:srgbClr>
                  </a:outerShdw>
                </a:effectLst>
                <a:latin typeface="Arial Black" panose="020B0A04020102020204" pitchFamily="34" charset="0"/>
              </a:rPr>
              <a:t> y que hace 13,000 años no afectaba a la Tierra (la última vez fue durante la época de la Atlántida perdida) tienen resonancia y efectos que traerá un gran cambio a la humanidad.</a:t>
            </a:r>
            <a:endParaRPr lang="es-PE" sz="2400" b="1" dirty="0">
              <a:solidFill>
                <a:schemeClr val="tx2">
                  <a:lumMod val="10000"/>
                </a:schemeClr>
              </a:solidFill>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2785721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1"/>
          <p:cNvSpPr txBox="1"/>
          <p:nvPr/>
        </p:nvSpPr>
        <p:spPr>
          <a:xfrm>
            <a:off x="357722" y="4717700"/>
            <a:ext cx="11366696" cy="1938992"/>
          </a:xfrm>
          <a:prstGeom prst="rect">
            <a:avLst/>
          </a:prstGeom>
          <a:noFill/>
        </p:spPr>
        <p:txBody>
          <a:bodyPr wrap="square" rtlCol="0">
            <a:spAutoFit/>
          </a:bodyPr>
          <a:lstStyle/>
          <a:p>
            <a:pPr algn="ctr"/>
            <a:r>
              <a:rPr lang="es-PE" sz="2400" b="1" dirty="0" smtClean="0">
                <a:solidFill>
                  <a:schemeClr val="tx2">
                    <a:lumMod val="10000"/>
                  </a:schemeClr>
                </a:solidFill>
                <a:effectLst>
                  <a:outerShdw blurRad="38100" dist="38100" dir="2700000" algn="tl">
                    <a:srgbClr val="000000">
                      <a:alpha val="43137"/>
                    </a:srgbClr>
                  </a:outerShdw>
                </a:effectLst>
                <a:latin typeface="Arial Black" panose="020B0A04020102020204" pitchFamily="34" charset="0"/>
              </a:rPr>
              <a:t>Muñoz Ferrada, aduce que ese gran cambio que viene es geofísico y humano. Geofísico porque indica un cambio de polos magnéticos en el planeta Tierra. </a:t>
            </a:r>
          </a:p>
          <a:p>
            <a:pPr algn="ctr"/>
            <a:r>
              <a:rPr lang="es-PE" sz="2400" b="1" dirty="0" smtClean="0">
                <a:solidFill>
                  <a:schemeClr val="tx2">
                    <a:lumMod val="10000"/>
                  </a:schemeClr>
                </a:solidFill>
                <a:effectLst>
                  <a:outerShdw blurRad="38100" dist="38100" dir="2700000" algn="tl">
                    <a:srgbClr val="000000">
                      <a:alpha val="43137"/>
                    </a:srgbClr>
                  </a:outerShdw>
                </a:effectLst>
                <a:latin typeface="Arial Black" panose="020B0A04020102020204" pitchFamily="34" charset="0"/>
              </a:rPr>
              <a:t>Muñoz Ferrada arguye que son tantas las cosas que cambiarán en la Tierra que lamentablemente la humanidad no estará preparada. </a:t>
            </a:r>
          </a:p>
        </p:txBody>
      </p:sp>
    </p:spTree>
    <p:extLst>
      <p:ext uri="{BB962C8B-B14F-4D97-AF65-F5344CB8AC3E}">
        <p14:creationId xmlns:p14="http://schemas.microsoft.com/office/powerpoint/2010/main" val="3870084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1"/>
          <p:cNvSpPr txBox="1"/>
          <p:nvPr/>
        </p:nvSpPr>
        <p:spPr>
          <a:xfrm>
            <a:off x="340749" y="5134764"/>
            <a:ext cx="11380763" cy="1200329"/>
          </a:xfrm>
          <a:prstGeom prst="rect">
            <a:avLst/>
          </a:prstGeom>
          <a:noFill/>
        </p:spPr>
        <p:txBody>
          <a:bodyPr wrap="square" rtlCol="0">
            <a:spAutoFit/>
          </a:bodyPr>
          <a:lstStyle/>
          <a:p>
            <a:pPr algn="ctr"/>
            <a:r>
              <a:rPr lang="es-PE" sz="2400" b="1" dirty="0" smtClean="0">
                <a:solidFill>
                  <a:schemeClr val="bg1"/>
                </a:solidFill>
                <a:effectLst>
                  <a:outerShdw blurRad="38100" dist="38100" dir="2700000" algn="tl">
                    <a:srgbClr val="000000">
                      <a:alpha val="43137"/>
                    </a:srgbClr>
                  </a:outerShdw>
                </a:effectLst>
                <a:latin typeface="Arial Black" panose="020B0A04020102020204" pitchFamily="34" charset="0"/>
              </a:rPr>
              <a:t>Muñoz Ferrada dice que viene un cambio acompañado de destrucción, por lo que afectará a toda la humanidad en su existencia, en la producción y en su subsistencia misma. </a:t>
            </a:r>
          </a:p>
        </p:txBody>
      </p:sp>
    </p:spTree>
    <p:extLst>
      <p:ext uri="{BB962C8B-B14F-4D97-AF65-F5344CB8AC3E}">
        <p14:creationId xmlns:p14="http://schemas.microsoft.com/office/powerpoint/2010/main" val="985313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1"/>
          <p:cNvSpPr txBox="1"/>
          <p:nvPr/>
        </p:nvSpPr>
        <p:spPr>
          <a:xfrm>
            <a:off x="379381" y="4941333"/>
            <a:ext cx="11366695" cy="1569660"/>
          </a:xfrm>
          <a:prstGeom prst="rect">
            <a:avLst/>
          </a:prstGeom>
          <a:noFill/>
        </p:spPr>
        <p:txBody>
          <a:bodyPr wrap="square" rtlCol="0">
            <a:spAutoFit/>
          </a:bodyPr>
          <a:lstStyle/>
          <a:p>
            <a:pPr algn="ctr"/>
            <a:r>
              <a:rPr lang="es-PE" sz="2400" b="1" dirty="0" smtClean="0">
                <a:solidFill>
                  <a:srgbClr val="FFD347"/>
                </a:solidFill>
                <a:effectLst>
                  <a:outerShdw blurRad="38100" dist="38100" dir="2700000" algn="tl">
                    <a:srgbClr val="000000">
                      <a:alpha val="43137"/>
                    </a:srgbClr>
                  </a:outerShdw>
                </a:effectLst>
                <a:latin typeface="Arial Black" panose="020B0A04020102020204" pitchFamily="34" charset="0"/>
              </a:rPr>
              <a:t>Por todo lo expuesto, Ud. amado lector quizás pensará que nuestro planeta será destruido completamente, dejando de existir, y por lo tanto, sería el fin del mundo; pero ¿Qué dice la Biblia al respecto?</a:t>
            </a:r>
            <a:endParaRPr lang="es-PE" sz="2400" b="1" dirty="0">
              <a:solidFill>
                <a:srgbClr val="FFD347"/>
              </a:solidFill>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5456869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1"/>
          <p:cNvSpPr txBox="1"/>
          <p:nvPr/>
        </p:nvSpPr>
        <p:spPr>
          <a:xfrm>
            <a:off x="340640" y="4187149"/>
            <a:ext cx="11408898" cy="2308324"/>
          </a:xfrm>
          <a:prstGeom prst="rect">
            <a:avLst/>
          </a:prstGeom>
          <a:noFill/>
        </p:spPr>
        <p:txBody>
          <a:bodyPr wrap="square" rtlCol="0">
            <a:spAutoFit/>
          </a:bodyPr>
          <a:lstStyle/>
          <a:p>
            <a:pPr algn="ctr"/>
            <a:r>
              <a:rPr lang="es-PE" sz="2400" b="1" dirty="0" smtClean="0">
                <a:solidFill>
                  <a:schemeClr val="bg1"/>
                </a:solidFill>
                <a:effectLst>
                  <a:outerShdw blurRad="38100" dist="38100" dir="2700000" algn="tl">
                    <a:srgbClr val="000000">
                      <a:alpha val="43137"/>
                    </a:srgbClr>
                  </a:outerShdw>
                </a:effectLst>
                <a:latin typeface="Arial Black" panose="020B0A04020102020204" pitchFamily="34" charset="0"/>
              </a:rPr>
              <a:t>Escrito está en Isaías 45:18 “Porque así dijo Yahveh, que creó los cielos; Él es Dios, el que formó la tierra, el que la hizo y la compuso; NO LA CREÓ EN VANO, PARA QUE FUESE HABITADA LA CREÓ: Yo soy Yahveh, y no hay otro”.</a:t>
            </a:r>
          </a:p>
          <a:p>
            <a:pPr algn="ctr"/>
            <a:r>
              <a:rPr lang="es-PE" sz="2400" b="1" dirty="0" smtClean="0">
                <a:solidFill>
                  <a:schemeClr val="bg1"/>
                </a:solidFill>
                <a:effectLst>
                  <a:outerShdw blurRad="38100" dist="38100" dir="2700000" algn="tl">
                    <a:srgbClr val="000000">
                      <a:alpha val="43137"/>
                    </a:srgbClr>
                  </a:outerShdw>
                </a:effectLst>
                <a:latin typeface="Arial Black" panose="020B0A04020102020204" pitchFamily="34" charset="0"/>
              </a:rPr>
              <a:t>Vemos que el destino de la Tierra es ser habitada y no ser destruida por completo.</a:t>
            </a:r>
            <a:endParaRPr lang="es-PE" sz="2400" b="1" dirty="0">
              <a:solidFill>
                <a:schemeClr val="bg1"/>
              </a:solidFill>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32212990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1"/>
          <p:cNvSpPr txBox="1"/>
          <p:nvPr/>
        </p:nvSpPr>
        <p:spPr>
          <a:xfrm>
            <a:off x="338630" y="4061544"/>
            <a:ext cx="11437034" cy="2308324"/>
          </a:xfrm>
          <a:prstGeom prst="rect">
            <a:avLst/>
          </a:prstGeom>
          <a:noFill/>
        </p:spPr>
        <p:txBody>
          <a:bodyPr wrap="square" rtlCol="0">
            <a:spAutoFit/>
          </a:bodyPr>
          <a:lstStyle/>
          <a:p>
            <a:pPr algn="ctr"/>
            <a:r>
              <a:rPr lang="es-PE" sz="2400" b="1" dirty="0" smtClean="0">
                <a:solidFill>
                  <a:schemeClr val="bg1"/>
                </a:solidFill>
                <a:effectLst>
                  <a:outerShdw blurRad="38100" dist="38100" dir="2700000" algn="tl">
                    <a:srgbClr val="000000">
                      <a:alpha val="43137"/>
                    </a:srgbClr>
                  </a:outerShdw>
                </a:effectLst>
                <a:latin typeface="Arial Black" panose="020B0A04020102020204" pitchFamily="34" charset="0"/>
              </a:rPr>
              <a:t>Sin embargo, Jesucristo en el Evangelio de Mateo capítulo 24, dijo que antes de su segunda venida habrían señales tales como terremotos, guerras y rumores de guerras, pestes, hambrunas; y posterior a ello Jesús dijo vendría un período de Tribulación y angustia (según Apocalipsis 7 años),  cual no la habido antes ni la habrá.</a:t>
            </a:r>
            <a:endParaRPr lang="es-PE" sz="2400" b="1" dirty="0">
              <a:solidFill>
                <a:schemeClr val="bg1"/>
              </a:solidFill>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3762662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Nibiru"/>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1"/>
          <p:cNvSpPr txBox="1"/>
          <p:nvPr/>
        </p:nvSpPr>
        <p:spPr>
          <a:xfrm>
            <a:off x="326572" y="4149969"/>
            <a:ext cx="11479237" cy="2308324"/>
          </a:xfrm>
          <a:prstGeom prst="rect">
            <a:avLst/>
          </a:prstGeom>
          <a:noFill/>
        </p:spPr>
        <p:txBody>
          <a:bodyPr wrap="square" rtlCol="0">
            <a:spAutoFit/>
          </a:bodyPr>
          <a:lstStyle/>
          <a:p>
            <a:pPr algn="ctr"/>
            <a:r>
              <a:rPr lang="es-PE" sz="2400" b="1" dirty="0" smtClean="0">
                <a:solidFill>
                  <a:schemeClr val="bg1"/>
                </a:solidFill>
                <a:effectLst>
                  <a:outerShdw blurRad="38100" dist="38100" dir="2700000" algn="tl">
                    <a:srgbClr val="000000">
                      <a:alpha val="43137"/>
                    </a:srgbClr>
                  </a:outerShdw>
                </a:effectLst>
                <a:latin typeface="Arial Black" panose="020B0A04020102020204" pitchFamily="34" charset="0"/>
              </a:rPr>
              <a:t>Es más, Jesús dijo en Lucas 21:25-26 “Entonces habrá señales en el sol, en la luna y en las estrellas, y en la tierra angustia de las gentes, confundidas a causa del bramido del mar y de las olas; desfalleciendo los hombres por el temor y la expectación de las cosas que sobrevendrán en la tierra; porque las potencias de los cielos serán conmovidas”.</a:t>
            </a:r>
            <a:endParaRPr lang="es-PE" sz="2400" b="1" dirty="0">
              <a:solidFill>
                <a:schemeClr val="bg1"/>
              </a:solidFill>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3883569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2000" fill="hold"/>
                                        <p:tgtEl>
                                          <p:spTgt spid="4"/>
                                        </p:tgtEl>
                                        <p:attrNameLst>
                                          <p:attrName>ppt_w</p:attrName>
                                        </p:attrNameLst>
                                      </p:cBhvr>
                                      <p:tavLst>
                                        <p:tav tm="0">
                                          <p:val>
                                            <p:strVal val="4/3*#ppt_w"/>
                                          </p:val>
                                        </p:tav>
                                        <p:tav tm="100000">
                                          <p:val>
                                            <p:strVal val="#ppt_w"/>
                                          </p:val>
                                        </p:tav>
                                      </p:tavLst>
                                    </p:anim>
                                    <p:anim calcmode="lin" valueType="num">
                                      <p:cBhvr>
                                        <p:cTn id="12" dur="2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1"/>
          <p:cNvSpPr txBox="1"/>
          <p:nvPr/>
        </p:nvSpPr>
        <p:spPr>
          <a:xfrm>
            <a:off x="361549" y="4305939"/>
            <a:ext cx="11422966" cy="2308324"/>
          </a:xfrm>
          <a:prstGeom prst="rect">
            <a:avLst/>
          </a:prstGeom>
          <a:noFill/>
        </p:spPr>
        <p:txBody>
          <a:bodyPr wrap="square" rtlCol="0">
            <a:spAutoFit/>
          </a:bodyPr>
          <a:lstStyle/>
          <a:p>
            <a:pPr algn="ctr"/>
            <a:r>
              <a:rPr lang="es-PE" sz="2400" b="1" dirty="0" smtClean="0">
                <a:solidFill>
                  <a:schemeClr val="bg1"/>
                </a:solidFill>
                <a:effectLst>
                  <a:outerShdw blurRad="38100" dist="38100" dir="2700000" algn="tl">
                    <a:srgbClr val="000000">
                      <a:alpha val="43137"/>
                    </a:srgbClr>
                  </a:outerShdw>
                </a:effectLst>
                <a:latin typeface="Arial Black" panose="020B0A04020102020204" pitchFamily="34" charset="0"/>
              </a:rPr>
              <a:t>Jesús en Mateo 24:29, dice que el sol se oscurecerá y la luna no dará su resplandor y las estrellas caerán del cielo y las potencias de los cielos serán conmovidas.</a:t>
            </a:r>
          </a:p>
          <a:p>
            <a:pPr algn="ctr"/>
            <a:r>
              <a:rPr lang="es-PE" sz="2400" b="1" dirty="0" smtClean="0">
                <a:solidFill>
                  <a:schemeClr val="bg1"/>
                </a:solidFill>
                <a:effectLst>
                  <a:outerShdw blurRad="38100" dist="38100" dir="2700000" algn="tl">
                    <a:srgbClr val="000000">
                      <a:alpha val="43137"/>
                    </a:srgbClr>
                  </a:outerShdw>
                </a:effectLst>
                <a:latin typeface="Arial Black" panose="020B0A04020102020204" pitchFamily="34" charset="0"/>
              </a:rPr>
              <a:t>Cuando habla de que estrellas caerán del cielo, puede referirse a que cuerpos celestes impactarán contra la Tierra, como podría ser un asteroide o cometa. </a:t>
            </a:r>
            <a:endParaRPr lang="es-PE" sz="2400" b="1" dirty="0">
              <a:solidFill>
                <a:schemeClr val="bg1"/>
              </a:solidFill>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2266604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1"/>
          <p:cNvSpPr txBox="1"/>
          <p:nvPr/>
        </p:nvSpPr>
        <p:spPr>
          <a:xfrm>
            <a:off x="478780" y="4323496"/>
            <a:ext cx="11394831" cy="2308324"/>
          </a:xfrm>
          <a:prstGeom prst="rect">
            <a:avLst/>
          </a:prstGeom>
          <a:noFill/>
        </p:spPr>
        <p:txBody>
          <a:bodyPr wrap="square" rtlCol="0">
            <a:spAutoFit/>
          </a:bodyPr>
          <a:lstStyle/>
          <a:p>
            <a:pPr algn="ctr"/>
            <a:r>
              <a:rPr lang="es-PE" sz="2400" b="1" dirty="0" smtClean="0">
                <a:solidFill>
                  <a:schemeClr val="bg1"/>
                </a:solidFill>
                <a:effectLst>
                  <a:outerShdw blurRad="38100" dist="38100" dir="2700000" algn="tl">
                    <a:srgbClr val="000000">
                      <a:alpha val="43137"/>
                    </a:srgbClr>
                  </a:outerShdw>
                </a:effectLst>
                <a:latin typeface="Arial Black" panose="020B0A04020102020204" pitchFamily="34" charset="0"/>
              </a:rPr>
              <a:t>Además, habría en el espacio exterior una conmoción o alteración violenta y brusca provocada por algunos astros, como sería el caso del planeta </a:t>
            </a:r>
            <a:r>
              <a:rPr lang="es-PE" sz="2400" b="1" dirty="0" err="1" smtClean="0">
                <a:solidFill>
                  <a:schemeClr val="bg1"/>
                </a:solidFill>
                <a:effectLst>
                  <a:outerShdw blurRad="38100" dist="38100" dir="2700000" algn="tl">
                    <a:srgbClr val="000000">
                      <a:alpha val="43137"/>
                    </a:srgbClr>
                  </a:outerShdw>
                </a:effectLst>
                <a:latin typeface="Arial Black" panose="020B0A04020102020204" pitchFamily="34" charset="0"/>
              </a:rPr>
              <a:t>Nibiru</a:t>
            </a:r>
            <a:r>
              <a:rPr lang="es-PE" sz="2400" b="1" dirty="0" smtClean="0">
                <a:solidFill>
                  <a:schemeClr val="bg1"/>
                </a:solidFill>
                <a:effectLst>
                  <a:outerShdw blurRad="38100" dist="38100" dir="2700000" algn="tl">
                    <a:srgbClr val="000000">
                      <a:alpha val="43137"/>
                    </a:srgbClr>
                  </a:outerShdw>
                </a:effectLst>
                <a:latin typeface="Arial Black" panose="020B0A04020102020204" pitchFamily="34" charset="0"/>
              </a:rPr>
              <a:t>, que con su gran campo magnético, podría atraer sobre la Tierra algún asteroide o cometa y que los tales colisionaran contra ella, produciendo destrucción de la infraestructura y pérdida de vidas.</a:t>
            </a:r>
            <a:endParaRPr lang="es-PE" sz="2400" b="1" dirty="0">
              <a:solidFill>
                <a:schemeClr val="bg1"/>
              </a:solidFill>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33830243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1"/>
          <p:cNvSpPr txBox="1"/>
          <p:nvPr/>
        </p:nvSpPr>
        <p:spPr>
          <a:xfrm>
            <a:off x="436098" y="4412516"/>
            <a:ext cx="11352628" cy="2308324"/>
          </a:xfrm>
          <a:prstGeom prst="rect">
            <a:avLst/>
          </a:prstGeom>
          <a:noFill/>
        </p:spPr>
        <p:txBody>
          <a:bodyPr wrap="square" rtlCol="0">
            <a:spAutoFit/>
          </a:bodyPr>
          <a:lstStyle/>
          <a:p>
            <a:pPr algn="ctr"/>
            <a:r>
              <a:rPr lang="es-PE" sz="2400" b="1" dirty="0" smtClean="0">
                <a:solidFill>
                  <a:schemeClr val="bg1"/>
                </a:solidFill>
                <a:effectLst>
                  <a:outerShdw blurRad="38100" dist="38100" dir="2700000" algn="tl">
                    <a:srgbClr val="000000">
                      <a:alpha val="43137"/>
                    </a:srgbClr>
                  </a:outerShdw>
                </a:effectLst>
                <a:latin typeface="Arial Black" panose="020B0A04020102020204" pitchFamily="34" charset="0"/>
              </a:rPr>
              <a:t>El libro del profeta Joel 2:28-32 (800 A.C.), nos dice que en los postreros tiempos Dios haría prodigios en el cielo, y en la Tierra, sangre, fuego y columnas de humo. El sol se convertiría en tinieblas y la luna en sangre, antes que venga el día grande y espantoso de Yahveh, sin embargo, todo aquél que invoque el Nombre del Señor será salvo.</a:t>
            </a:r>
            <a:endParaRPr lang="es-PE" sz="2400" b="1" dirty="0">
              <a:solidFill>
                <a:schemeClr val="bg1"/>
              </a:solidFill>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2126627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Nibiru"/>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2 Rectángulo"/>
          <p:cNvSpPr/>
          <p:nvPr/>
        </p:nvSpPr>
        <p:spPr>
          <a:xfrm>
            <a:off x="372443" y="3891757"/>
            <a:ext cx="11425269" cy="2585301"/>
          </a:xfrm>
          <a:prstGeom prst="rect">
            <a:avLst/>
          </a:prstGeom>
          <a:scene3d>
            <a:camera prst="obliqueBottomLeft"/>
            <a:lightRig rig="threePt" dir="t"/>
          </a:scene3d>
        </p:spPr>
        <p:txBody>
          <a:bodyPr wrap="square" lIns="121899" tIns="60949" rIns="121899" bIns="60949">
            <a:spAutoFit/>
            <a:scene3d>
              <a:camera prst="obliqueBottomLeft"/>
              <a:lightRig rig="threePt" dir="t"/>
            </a:scene3d>
            <a:sp3d extrusionH="50800">
              <a:extrusionClr>
                <a:schemeClr val="accent6">
                  <a:lumMod val="75000"/>
                </a:schemeClr>
              </a:extrusionClr>
            </a:sp3d>
          </a:bodyPr>
          <a:lstStyle/>
          <a:p>
            <a:pPr algn="ctr"/>
            <a:r>
              <a:rPr lang="es-ES" sz="2400" b="1" dirty="0" smtClean="0">
                <a:solidFill>
                  <a:schemeClr val="bg1"/>
                </a:solidFill>
                <a:latin typeface="Arial Black" panose="020B0A04020102020204" pitchFamily="34" charset="0"/>
              </a:rPr>
              <a:t>El </a:t>
            </a:r>
            <a:r>
              <a:rPr lang="es-ES" sz="2400" b="1" dirty="0">
                <a:solidFill>
                  <a:schemeClr val="bg1"/>
                </a:solidFill>
                <a:latin typeface="Arial Black" panose="020B0A04020102020204" pitchFamily="34" charset="0"/>
              </a:rPr>
              <a:t>libro del profeta </a:t>
            </a:r>
            <a:r>
              <a:rPr lang="es-ES" sz="2400" b="1" dirty="0" err="1">
                <a:solidFill>
                  <a:schemeClr val="bg1"/>
                </a:solidFill>
                <a:latin typeface="Arial Black" panose="020B0A04020102020204" pitchFamily="34" charset="0"/>
              </a:rPr>
              <a:t>Hageo</a:t>
            </a:r>
            <a:r>
              <a:rPr lang="es-ES" sz="2400" b="1" dirty="0">
                <a:solidFill>
                  <a:schemeClr val="bg1"/>
                </a:solidFill>
                <a:latin typeface="Arial Black" panose="020B0A04020102020204" pitchFamily="34" charset="0"/>
              </a:rPr>
              <a:t> 2:6-7 (520 A.C.), dice:</a:t>
            </a:r>
          </a:p>
          <a:p>
            <a:pPr algn="ctr"/>
            <a:r>
              <a:rPr lang="es-ES" sz="2400" b="1" dirty="0">
                <a:solidFill>
                  <a:schemeClr val="bg1"/>
                </a:solidFill>
                <a:latin typeface="Arial Black" panose="020B0A04020102020204" pitchFamily="34" charset="0"/>
              </a:rPr>
              <a:t>“Porque así dice Jehová de los ejércitos: De aquí a poco yo haré temblar los cielos y la tierra, el mar y la tierra seca; y haré temblar a todas las naciones, y vendrá el Deseado de todas las naciones;……..”</a:t>
            </a:r>
          </a:p>
          <a:p>
            <a:pPr algn="ctr"/>
            <a:r>
              <a:rPr lang="es-ES" sz="2400" b="1" dirty="0">
                <a:solidFill>
                  <a:schemeClr val="bg1"/>
                </a:solidFill>
                <a:latin typeface="Arial Black" panose="020B0A04020102020204" pitchFamily="34" charset="0"/>
              </a:rPr>
              <a:t>El Deseado de todas las naciones es </a:t>
            </a:r>
            <a:r>
              <a:rPr lang="es-ES" sz="4000" b="1" dirty="0">
                <a:solidFill>
                  <a:schemeClr val="bg1"/>
                </a:solidFill>
                <a:latin typeface="Arial Black" panose="020B0A04020102020204" pitchFamily="34" charset="0"/>
              </a:rPr>
              <a:t>Jesucristo.</a:t>
            </a:r>
            <a:endParaRPr lang="es-ES" sz="24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4265978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2000" fill="hold"/>
                                        <p:tgtEl>
                                          <p:spTgt spid="4"/>
                                        </p:tgtEl>
                                        <p:attrNameLst>
                                          <p:attrName>ppt_w</p:attrName>
                                        </p:attrNameLst>
                                      </p:cBhvr>
                                      <p:tavLst>
                                        <p:tav tm="0">
                                          <p:val>
                                            <p:strVal val="4/3*#ppt_w"/>
                                          </p:val>
                                        </p:tav>
                                        <p:tav tm="100000">
                                          <p:val>
                                            <p:strVal val="#ppt_w"/>
                                          </p:val>
                                        </p:tav>
                                      </p:tavLst>
                                    </p:anim>
                                    <p:anim calcmode="lin" valueType="num">
                                      <p:cBhvr>
                                        <p:cTn id="12" dur="2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1"/>
          <p:cNvSpPr txBox="1"/>
          <p:nvPr/>
        </p:nvSpPr>
        <p:spPr>
          <a:xfrm>
            <a:off x="259248" y="5043434"/>
            <a:ext cx="11591778" cy="1569660"/>
          </a:xfrm>
          <a:prstGeom prst="rect">
            <a:avLst/>
          </a:prstGeom>
          <a:noFill/>
        </p:spPr>
        <p:txBody>
          <a:bodyPr wrap="square" rtlCol="0">
            <a:spAutoFit/>
          </a:bodyPr>
          <a:lstStyle/>
          <a:p>
            <a:pPr algn="ctr"/>
            <a:r>
              <a:rPr lang="es-PE" sz="2400" b="1" dirty="0" smtClean="0">
                <a:solidFill>
                  <a:schemeClr val="bg1"/>
                </a:solidFill>
                <a:effectLst>
                  <a:outerShdw blurRad="38100" dist="38100" dir="2700000" algn="tl">
                    <a:srgbClr val="000000">
                      <a:alpha val="43137"/>
                    </a:srgbClr>
                  </a:outerShdw>
                </a:effectLst>
                <a:latin typeface="Arial Black" panose="020B0A04020102020204" pitchFamily="34" charset="0"/>
              </a:rPr>
              <a:t>El libro del profeta Isaías 13:13 (760 A.C.), dice:</a:t>
            </a:r>
          </a:p>
          <a:p>
            <a:pPr algn="ctr"/>
            <a:r>
              <a:rPr lang="es-PE" sz="2400" b="1" dirty="0" smtClean="0">
                <a:solidFill>
                  <a:schemeClr val="bg1"/>
                </a:solidFill>
                <a:effectLst>
                  <a:outerShdw blurRad="38100" dist="38100" dir="2700000" algn="tl">
                    <a:srgbClr val="000000">
                      <a:alpha val="43137"/>
                    </a:srgbClr>
                  </a:outerShdw>
                </a:effectLst>
                <a:latin typeface="Arial Black" panose="020B0A04020102020204" pitchFamily="34" charset="0"/>
              </a:rPr>
              <a:t>“Porque haré estremecer los cielos, y LA TIERRA SE MOVERÁ DE SU LUGAR, en la indignación de Jehová de los ejércitos, y en el día del ardor de su ira”.</a:t>
            </a:r>
            <a:endParaRPr lang="es-PE" sz="2400" b="1" dirty="0">
              <a:solidFill>
                <a:schemeClr val="bg1"/>
              </a:solidFill>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4119757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Nibiru"/>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1"/>
          <p:cNvSpPr txBox="1"/>
          <p:nvPr/>
        </p:nvSpPr>
        <p:spPr>
          <a:xfrm>
            <a:off x="567732" y="4533816"/>
            <a:ext cx="11380763" cy="1569660"/>
          </a:xfrm>
          <a:prstGeom prst="rect">
            <a:avLst/>
          </a:prstGeom>
          <a:noFill/>
        </p:spPr>
        <p:txBody>
          <a:bodyPr wrap="square" rtlCol="0">
            <a:spAutoFit/>
          </a:bodyPr>
          <a:lstStyle/>
          <a:p>
            <a:pPr algn="ctr"/>
            <a:r>
              <a:rPr lang="es-PE" sz="2400" b="1" dirty="0" smtClean="0">
                <a:solidFill>
                  <a:schemeClr val="bg1"/>
                </a:solidFill>
                <a:effectLst>
                  <a:outerShdw blurRad="38100" dist="38100" dir="2700000" algn="tl">
                    <a:srgbClr val="000000">
                      <a:alpha val="43137"/>
                    </a:srgbClr>
                  </a:outerShdw>
                </a:effectLst>
                <a:latin typeface="Arial Black" panose="020B0A04020102020204" pitchFamily="34" charset="0"/>
              </a:rPr>
              <a:t>Como hemos visto en los versículos precedentes, la Biblia proféticamente anuncia terremotos a todas las naciones, bramidos de mar, estremecimiento de los cielos, y señala además que la TIERRA SE MOVERÁ DE SU LUGAR. </a:t>
            </a:r>
            <a:endParaRPr lang="es-PE" sz="2400" b="1" dirty="0">
              <a:solidFill>
                <a:schemeClr val="bg1"/>
              </a:solidFill>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3067514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2000" fill="hold"/>
                                        <p:tgtEl>
                                          <p:spTgt spid="4"/>
                                        </p:tgtEl>
                                        <p:attrNameLst>
                                          <p:attrName>ppt_w</p:attrName>
                                        </p:attrNameLst>
                                      </p:cBhvr>
                                      <p:tavLst>
                                        <p:tav tm="0">
                                          <p:val>
                                            <p:strVal val="4/3*#ppt_w"/>
                                          </p:val>
                                        </p:tav>
                                        <p:tav tm="100000">
                                          <p:val>
                                            <p:strVal val="#ppt_w"/>
                                          </p:val>
                                        </p:tav>
                                      </p:tavLst>
                                    </p:anim>
                                    <p:anim calcmode="lin" valueType="num">
                                      <p:cBhvr>
                                        <p:cTn id="12" dur="2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1"/>
          <p:cNvSpPr txBox="1"/>
          <p:nvPr/>
        </p:nvSpPr>
        <p:spPr>
          <a:xfrm>
            <a:off x="351692" y="4112455"/>
            <a:ext cx="11465170" cy="1938992"/>
          </a:xfrm>
          <a:prstGeom prst="rect">
            <a:avLst/>
          </a:prstGeom>
          <a:noFill/>
        </p:spPr>
        <p:txBody>
          <a:bodyPr wrap="square" rtlCol="0">
            <a:spAutoFit/>
          </a:bodyPr>
          <a:lstStyle/>
          <a:p>
            <a:pPr algn="ctr"/>
            <a:r>
              <a:rPr lang="es-PE" sz="2400" b="1" dirty="0" smtClean="0">
                <a:solidFill>
                  <a:schemeClr val="tx2">
                    <a:lumMod val="10000"/>
                  </a:schemeClr>
                </a:solidFill>
                <a:effectLst>
                  <a:outerShdw blurRad="38100" dist="38100" dir="2700000" algn="tl">
                    <a:srgbClr val="000000">
                      <a:alpha val="43137"/>
                    </a:srgbClr>
                  </a:outerShdw>
                </a:effectLst>
                <a:latin typeface="Arial Black" panose="020B0A04020102020204" pitchFamily="34" charset="0"/>
              </a:rPr>
              <a:t>Precisamente, el astrónomo  Muñoz Ferrada dijo que habría un cambio de polos magnéticos en la Tierra como consecuencia del acercamiento de </a:t>
            </a:r>
            <a:r>
              <a:rPr lang="es-PE" sz="2400" b="1" dirty="0" err="1" smtClean="0">
                <a:solidFill>
                  <a:schemeClr val="tx2">
                    <a:lumMod val="10000"/>
                  </a:schemeClr>
                </a:solidFill>
                <a:effectLst>
                  <a:outerShdw blurRad="38100" dist="38100" dir="2700000" algn="tl">
                    <a:srgbClr val="000000">
                      <a:alpha val="43137"/>
                    </a:srgbClr>
                  </a:outerShdw>
                </a:effectLst>
                <a:latin typeface="Arial Black" panose="020B0A04020102020204" pitchFamily="34" charset="0"/>
              </a:rPr>
              <a:t>Nibiru</a:t>
            </a:r>
            <a:r>
              <a:rPr lang="es-PE" sz="2400" b="1" dirty="0" smtClean="0">
                <a:solidFill>
                  <a:schemeClr val="tx2">
                    <a:lumMod val="10000"/>
                  </a:schemeClr>
                </a:solidFill>
                <a:effectLst>
                  <a:outerShdw blurRad="38100" dist="38100" dir="2700000" algn="tl">
                    <a:srgbClr val="000000">
                      <a:alpha val="43137"/>
                    </a:srgbClr>
                  </a:outerShdw>
                </a:effectLst>
                <a:latin typeface="Arial Black" panose="020B0A04020102020204" pitchFamily="34" charset="0"/>
              </a:rPr>
              <a:t>.</a:t>
            </a:r>
          </a:p>
          <a:p>
            <a:pPr algn="ctr"/>
            <a:r>
              <a:rPr lang="es-PE" sz="2400" b="1" dirty="0" smtClean="0">
                <a:solidFill>
                  <a:schemeClr val="tx2">
                    <a:lumMod val="10000"/>
                  </a:schemeClr>
                </a:solidFill>
                <a:effectLst>
                  <a:outerShdw blurRad="38100" dist="38100" dir="2700000" algn="tl">
                    <a:srgbClr val="000000">
                      <a:alpha val="43137"/>
                    </a:srgbClr>
                  </a:outerShdw>
                </a:effectLst>
                <a:latin typeface="Arial Black" panose="020B0A04020102020204" pitchFamily="34" charset="0"/>
              </a:rPr>
              <a:t>En el mega terremoto de Chile de 8.8º del 2010, se movió el eje de la Tierra en 8 cm (según el tercer párrafo de este enlace</a:t>
            </a:r>
            <a:endParaRPr lang="es-PE" sz="2400" b="1" dirty="0">
              <a:solidFill>
                <a:schemeClr val="tx2">
                  <a:lumMod val="10000"/>
                </a:schemeClr>
              </a:solidFill>
              <a:effectLst>
                <a:outerShdw blurRad="38100" dist="38100" dir="2700000" algn="tl">
                  <a:srgbClr val="000000">
                    <a:alpha val="43137"/>
                  </a:srgbClr>
                </a:outerShdw>
              </a:effectLst>
              <a:latin typeface="Arial Black" panose="020B0A04020102020204" pitchFamily="34" charset="0"/>
            </a:endParaRPr>
          </a:p>
        </p:txBody>
      </p:sp>
      <p:sp>
        <p:nvSpPr>
          <p:cNvPr id="4" name="CuadroTexto 2">
            <a:hlinkClick r:id="rId3"/>
          </p:cNvPr>
          <p:cNvSpPr txBox="1"/>
          <p:nvPr/>
        </p:nvSpPr>
        <p:spPr>
          <a:xfrm>
            <a:off x="890704" y="6129823"/>
            <a:ext cx="10439400" cy="461665"/>
          </a:xfrm>
          <a:prstGeom prst="rect">
            <a:avLst/>
          </a:prstGeom>
          <a:noFill/>
        </p:spPr>
        <p:txBody>
          <a:bodyPr wrap="square" rtlCol="0">
            <a:spAutoFit/>
          </a:bodyPr>
          <a:lstStyle/>
          <a:p>
            <a:pPr algn="ctr"/>
            <a:r>
              <a:rPr lang="es-PE" sz="2400" b="1" dirty="0">
                <a:solidFill>
                  <a:schemeClr val="tx2">
                    <a:lumMod val="10000"/>
                  </a:schemeClr>
                </a:solidFill>
                <a:effectLst>
                  <a:outerShdw blurRad="38100" dist="38100" dir="2700000" algn="tl">
                    <a:srgbClr val="000000">
                      <a:alpha val="43137"/>
                    </a:srgbClr>
                  </a:outerShdw>
                </a:effectLst>
                <a:latin typeface="Arial Black" panose="020B0A04020102020204" pitchFamily="34" charset="0"/>
              </a:rPr>
              <a:t>http://www.latercera.com/contenido/739_230587_9.shtml)</a:t>
            </a:r>
          </a:p>
        </p:txBody>
      </p:sp>
    </p:spTree>
    <p:extLst>
      <p:ext uri="{BB962C8B-B14F-4D97-AF65-F5344CB8AC3E}">
        <p14:creationId xmlns:p14="http://schemas.microsoft.com/office/powerpoint/2010/main" val="2191076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1"/>
          <p:cNvSpPr txBox="1"/>
          <p:nvPr/>
        </p:nvSpPr>
        <p:spPr>
          <a:xfrm>
            <a:off x="408968" y="4883499"/>
            <a:ext cx="11366695" cy="1569660"/>
          </a:xfrm>
          <a:prstGeom prst="rect">
            <a:avLst/>
          </a:prstGeom>
          <a:noFill/>
        </p:spPr>
        <p:txBody>
          <a:bodyPr wrap="square" rtlCol="0">
            <a:spAutoFit/>
          </a:bodyPr>
          <a:lstStyle/>
          <a:p>
            <a:pPr algn="ctr"/>
            <a:r>
              <a:rPr lang="es-PE" sz="2400" b="1" dirty="0" smtClean="0">
                <a:solidFill>
                  <a:schemeClr val="tx2">
                    <a:lumMod val="10000"/>
                  </a:schemeClr>
                </a:solidFill>
                <a:effectLst>
                  <a:outerShdw blurRad="38100" dist="38100" dir="2700000" algn="tl">
                    <a:srgbClr val="000000">
                      <a:alpha val="43137"/>
                    </a:srgbClr>
                  </a:outerShdw>
                </a:effectLst>
                <a:latin typeface="Arial Black" panose="020B0A04020102020204" pitchFamily="34" charset="0"/>
              </a:rPr>
              <a:t>Si por el acercamiento de </a:t>
            </a:r>
            <a:r>
              <a:rPr lang="es-PE" sz="2400" b="1" dirty="0" err="1" smtClean="0">
                <a:solidFill>
                  <a:schemeClr val="tx2">
                    <a:lumMod val="10000"/>
                  </a:schemeClr>
                </a:solidFill>
                <a:effectLst>
                  <a:outerShdw blurRad="38100" dist="38100" dir="2700000" algn="tl">
                    <a:srgbClr val="000000">
                      <a:alpha val="43137"/>
                    </a:srgbClr>
                  </a:outerShdw>
                </a:effectLst>
                <a:latin typeface="Arial Black" panose="020B0A04020102020204" pitchFamily="34" charset="0"/>
              </a:rPr>
              <a:t>Nibiru</a:t>
            </a:r>
            <a:r>
              <a:rPr lang="es-PE" sz="2400" b="1" dirty="0" smtClean="0">
                <a:solidFill>
                  <a:schemeClr val="tx2">
                    <a:lumMod val="10000"/>
                  </a:schemeClr>
                </a:solidFill>
                <a:effectLst>
                  <a:outerShdw blurRad="38100" dist="38100" dir="2700000" algn="tl">
                    <a:srgbClr val="000000">
                      <a:alpha val="43137"/>
                    </a:srgbClr>
                  </a:outerShdw>
                </a:effectLst>
                <a:latin typeface="Arial Black" panose="020B0A04020102020204" pitchFamily="34" charset="0"/>
              </a:rPr>
              <a:t> a la Tierra, hiciera que su poderoso campo magnético atrajera un asteroide que impactara la Tierra, es muy probable que el eje de la Tierra se movería más de lo que fue en el año 2010. </a:t>
            </a:r>
            <a:endParaRPr lang="es-PE" sz="2400" b="1" dirty="0">
              <a:solidFill>
                <a:schemeClr val="tx2">
                  <a:lumMod val="10000"/>
                </a:schemeClr>
              </a:solidFill>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1342043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1"/>
          <p:cNvSpPr txBox="1"/>
          <p:nvPr/>
        </p:nvSpPr>
        <p:spPr>
          <a:xfrm>
            <a:off x="231111" y="4612194"/>
            <a:ext cx="11535508" cy="1938992"/>
          </a:xfrm>
          <a:prstGeom prst="rect">
            <a:avLst/>
          </a:prstGeom>
          <a:noFill/>
        </p:spPr>
        <p:txBody>
          <a:bodyPr wrap="square" rtlCol="0">
            <a:spAutoFit/>
          </a:bodyPr>
          <a:lstStyle/>
          <a:p>
            <a:pPr algn="ctr"/>
            <a:r>
              <a:rPr lang="es-PE" sz="2400" b="1" dirty="0" smtClean="0">
                <a:solidFill>
                  <a:schemeClr val="bg1"/>
                </a:solidFill>
                <a:effectLst>
                  <a:outerShdw blurRad="38100" dist="38100" dir="2700000" algn="tl">
                    <a:srgbClr val="000000">
                      <a:alpha val="43137"/>
                    </a:srgbClr>
                  </a:outerShdw>
                </a:effectLst>
                <a:latin typeface="Arial Black" panose="020B0A04020102020204" pitchFamily="34" charset="0"/>
              </a:rPr>
              <a:t>Apreciado lector, Ud. con justa razón podría preguntarse Si es cierto que </a:t>
            </a:r>
            <a:r>
              <a:rPr lang="es-PE" sz="2400" b="1" dirty="0" err="1" smtClean="0">
                <a:solidFill>
                  <a:schemeClr val="bg1"/>
                </a:solidFill>
                <a:effectLst>
                  <a:outerShdw blurRad="38100" dist="38100" dir="2700000" algn="tl">
                    <a:srgbClr val="000000">
                      <a:alpha val="43137"/>
                    </a:srgbClr>
                  </a:outerShdw>
                </a:effectLst>
                <a:latin typeface="Arial Black" panose="020B0A04020102020204" pitchFamily="34" charset="0"/>
              </a:rPr>
              <a:t>Nibiru</a:t>
            </a:r>
            <a:r>
              <a:rPr lang="es-PE" sz="2400" b="1" dirty="0" smtClean="0">
                <a:solidFill>
                  <a:schemeClr val="bg1"/>
                </a:solidFill>
                <a:effectLst>
                  <a:outerShdw blurRad="38100" dist="38100" dir="2700000" algn="tl">
                    <a:srgbClr val="000000">
                      <a:alpha val="43137"/>
                    </a:srgbClr>
                  </a:outerShdw>
                </a:effectLst>
                <a:latin typeface="Arial Black" panose="020B0A04020102020204" pitchFamily="34" charset="0"/>
              </a:rPr>
              <a:t> se está acercando a la Tierra y dado que su potente campo magnético podría atraer algún asteroide o cometa a la Tierra para hacer colisión ¿Por qué la Nasa y los gobiernos no lo anuncian?</a:t>
            </a:r>
            <a:endParaRPr lang="es-PE" sz="2400" b="1" dirty="0">
              <a:solidFill>
                <a:schemeClr val="bg1"/>
              </a:solidFill>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3481861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1"/>
          <p:cNvSpPr txBox="1"/>
          <p:nvPr/>
        </p:nvSpPr>
        <p:spPr>
          <a:xfrm>
            <a:off x="255202" y="4889739"/>
            <a:ext cx="11612544" cy="1569660"/>
          </a:xfrm>
          <a:prstGeom prst="rect">
            <a:avLst/>
          </a:prstGeom>
          <a:noFill/>
        </p:spPr>
        <p:txBody>
          <a:bodyPr wrap="square" rtlCol="0">
            <a:spAutoFit/>
          </a:bodyPr>
          <a:lstStyle/>
          <a:p>
            <a:pPr algn="ctr"/>
            <a:r>
              <a:rPr lang="es-PE" sz="2400" b="1" dirty="0" smtClean="0">
                <a:solidFill>
                  <a:schemeClr val="bg1"/>
                </a:solidFill>
                <a:effectLst>
                  <a:outerShdw blurRad="38100" dist="38100" dir="2700000" algn="tl">
                    <a:srgbClr val="000000">
                      <a:alpha val="43137"/>
                    </a:srgbClr>
                  </a:outerShdw>
                </a:effectLst>
                <a:latin typeface="Arial Black" panose="020B0A04020102020204" pitchFamily="34" charset="0"/>
              </a:rPr>
              <a:t>Simplemente, no lo hacen porque de hacerlo desataría UN CAOS  a nivel mundial, caerían las Bolsas bursátiles, la economía colapsaría y el pánico de la gente ocasionaría ingobernabilidad en todos los países.</a:t>
            </a:r>
            <a:endParaRPr lang="es-PE" sz="2400" b="1" dirty="0">
              <a:solidFill>
                <a:schemeClr val="bg1"/>
              </a:solidFill>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950239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1"/>
          <p:cNvSpPr txBox="1"/>
          <p:nvPr/>
        </p:nvSpPr>
        <p:spPr>
          <a:xfrm>
            <a:off x="290395" y="5086668"/>
            <a:ext cx="11408899" cy="1200329"/>
          </a:xfrm>
          <a:prstGeom prst="rect">
            <a:avLst/>
          </a:prstGeom>
          <a:noFill/>
        </p:spPr>
        <p:txBody>
          <a:bodyPr wrap="square" rtlCol="0">
            <a:spAutoFit/>
          </a:bodyPr>
          <a:lstStyle/>
          <a:p>
            <a:pPr algn="ctr"/>
            <a:r>
              <a:rPr lang="es-PE" sz="2400" b="1" dirty="0" smtClean="0">
                <a:solidFill>
                  <a:schemeClr val="bg1"/>
                </a:solidFill>
                <a:effectLst>
                  <a:outerShdw blurRad="38100" dist="38100" dir="2700000" algn="tl">
                    <a:srgbClr val="000000">
                      <a:alpha val="43137"/>
                    </a:srgbClr>
                  </a:outerShdw>
                </a:effectLst>
                <a:latin typeface="Arial Black" panose="020B0A04020102020204" pitchFamily="34" charset="0"/>
              </a:rPr>
              <a:t>Sin embargo, como veremos al final de esta presentación, hay vídeos que circulan por internet, los cuales estarían divisando a </a:t>
            </a:r>
            <a:r>
              <a:rPr lang="es-PE" sz="2400" b="1" dirty="0" err="1" smtClean="0">
                <a:solidFill>
                  <a:schemeClr val="bg1"/>
                </a:solidFill>
                <a:effectLst>
                  <a:outerShdw blurRad="38100" dist="38100" dir="2700000" algn="tl">
                    <a:srgbClr val="000000">
                      <a:alpha val="43137"/>
                    </a:srgbClr>
                  </a:outerShdw>
                </a:effectLst>
                <a:latin typeface="Arial Black" panose="020B0A04020102020204" pitchFamily="34" charset="0"/>
              </a:rPr>
              <a:t>Nibiru</a:t>
            </a:r>
            <a:r>
              <a:rPr lang="es-PE" sz="2400" b="1" dirty="0" smtClean="0">
                <a:solidFill>
                  <a:schemeClr val="bg1"/>
                </a:solidFill>
                <a:effectLst>
                  <a:outerShdw blurRad="38100" dist="38100" dir="2700000" algn="tl">
                    <a:srgbClr val="000000">
                      <a:alpha val="43137"/>
                    </a:srgbClr>
                  </a:outerShdw>
                </a:effectLst>
                <a:latin typeface="Arial Black" panose="020B0A04020102020204" pitchFamily="34" charset="0"/>
              </a:rPr>
              <a:t>, mediante</a:t>
            </a:r>
            <a:r>
              <a:rPr lang="es-PE" sz="2400" b="1" dirty="0">
                <a:solidFill>
                  <a:schemeClr val="bg1"/>
                </a:solidFill>
                <a:effectLst>
                  <a:outerShdw blurRad="38100" dist="38100" dir="2700000" algn="tl">
                    <a:srgbClr val="000000">
                      <a:alpha val="43137"/>
                    </a:srgbClr>
                  </a:outerShdw>
                </a:effectLst>
                <a:latin typeface="Arial Black" panose="020B0A04020102020204" pitchFamily="34" charset="0"/>
              </a:rPr>
              <a:t> </a:t>
            </a:r>
            <a:r>
              <a:rPr lang="es-PE" sz="2400" b="1" dirty="0" smtClean="0">
                <a:solidFill>
                  <a:schemeClr val="bg1"/>
                </a:solidFill>
                <a:effectLst>
                  <a:outerShdw blurRad="38100" dist="38100" dir="2700000" algn="tl">
                    <a:srgbClr val="000000">
                      <a:alpha val="43137"/>
                    </a:srgbClr>
                  </a:outerShdw>
                </a:effectLst>
                <a:latin typeface="Arial Black" panose="020B0A04020102020204" pitchFamily="34" charset="0"/>
              </a:rPr>
              <a:t>filtros infrarrojos.</a:t>
            </a:r>
            <a:endParaRPr lang="es-PE" sz="2400" b="1" dirty="0">
              <a:solidFill>
                <a:schemeClr val="bg1"/>
              </a:solidFill>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2571527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1"/>
          <p:cNvSpPr txBox="1"/>
          <p:nvPr/>
        </p:nvSpPr>
        <p:spPr>
          <a:xfrm>
            <a:off x="300445" y="4775317"/>
            <a:ext cx="11534503" cy="1938992"/>
          </a:xfrm>
          <a:prstGeom prst="rect">
            <a:avLst/>
          </a:prstGeom>
          <a:noFill/>
        </p:spPr>
        <p:txBody>
          <a:bodyPr wrap="square" rtlCol="0">
            <a:spAutoFit/>
          </a:bodyPr>
          <a:lstStyle/>
          <a:p>
            <a:pPr algn="ctr"/>
            <a:r>
              <a:rPr lang="es-PE" sz="2400" b="1" dirty="0" smtClean="0">
                <a:solidFill>
                  <a:schemeClr val="bg1"/>
                </a:solidFill>
                <a:effectLst>
                  <a:outerShdw blurRad="38100" dist="38100" dir="2700000" algn="tl">
                    <a:srgbClr val="000000">
                      <a:alpha val="43137"/>
                    </a:srgbClr>
                  </a:outerShdw>
                </a:effectLst>
                <a:latin typeface="Arial Black" panose="020B0A04020102020204" pitchFamily="34" charset="0"/>
              </a:rPr>
              <a:t>Hay que recalcar que </a:t>
            </a:r>
            <a:r>
              <a:rPr lang="es-PE" sz="2400" b="1" dirty="0" err="1" smtClean="0">
                <a:solidFill>
                  <a:schemeClr val="bg1"/>
                </a:solidFill>
                <a:effectLst>
                  <a:outerShdw blurRad="38100" dist="38100" dir="2700000" algn="tl">
                    <a:srgbClr val="000000">
                      <a:alpha val="43137"/>
                    </a:srgbClr>
                  </a:outerShdw>
                </a:effectLst>
                <a:latin typeface="Arial Black" panose="020B0A04020102020204" pitchFamily="34" charset="0"/>
              </a:rPr>
              <a:t>Nibiru</a:t>
            </a:r>
            <a:r>
              <a:rPr lang="es-PE" sz="2400" b="1" dirty="0" smtClean="0">
                <a:solidFill>
                  <a:schemeClr val="bg1"/>
                </a:solidFill>
                <a:effectLst>
                  <a:outerShdw blurRad="38100" dist="38100" dir="2700000" algn="tl">
                    <a:srgbClr val="000000">
                      <a:alpha val="43137"/>
                    </a:srgbClr>
                  </a:outerShdw>
                </a:effectLst>
                <a:latin typeface="Arial Black" panose="020B0A04020102020204" pitchFamily="34" charset="0"/>
              </a:rPr>
              <a:t> no va a chocar con la Tierra, pues, según Muñoz Ferrada, dicho planeta penetrará nuestra órbita terrestre, acercándose a la Tierra a 14 millones de Kilómetros y en algún momento dado será visible a todo ojo humano, sin necesidad de filtro infrarrojo.</a:t>
            </a:r>
            <a:endParaRPr lang="es-PE" sz="2400" b="1" dirty="0">
              <a:solidFill>
                <a:schemeClr val="bg1"/>
              </a:solidFill>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597855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1"/>
          <p:cNvSpPr txBox="1"/>
          <p:nvPr/>
        </p:nvSpPr>
        <p:spPr>
          <a:xfrm>
            <a:off x="353424" y="5160692"/>
            <a:ext cx="11451101" cy="1200329"/>
          </a:xfrm>
          <a:prstGeom prst="rect">
            <a:avLst/>
          </a:prstGeom>
          <a:noFill/>
        </p:spPr>
        <p:txBody>
          <a:bodyPr wrap="square" rtlCol="0">
            <a:spAutoFit/>
          </a:bodyPr>
          <a:lstStyle/>
          <a:p>
            <a:pPr algn="ctr"/>
            <a:r>
              <a:rPr lang="es-PE" sz="2400" b="1" dirty="0" smtClean="0">
                <a:solidFill>
                  <a:schemeClr val="bg1"/>
                </a:solidFill>
                <a:effectLst>
                  <a:outerShdw blurRad="38100" dist="38100" dir="2700000" algn="tl">
                    <a:srgbClr val="000000">
                      <a:alpha val="43137"/>
                    </a:srgbClr>
                  </a:outerShdw>
                </a:effectLst>
                <a:latin typeface="Arial Black" panose="020B0A04020102020204" pitchFamily="34" charset="0"/>
              </a:rPr>
              <a:t>El libro de Apocalipsis menciona 3 eventos cósmicos donde impactan cuerpos celestes a la Tierra (la Biblia le denomina estrellas) y son:</a:t>
            </a:r>
          </a:p>
        </p:txBody>
      </p:sp>
    </p:spTree>
    <p:extLst>
      <p:ext uri="{BB962C8B-B14F-4D97-AF65-F5344CB8AC3E}">
        <p14:creationId xmlns:p14="http://schemas.microsoft.com/office/powerpoint/2010/main" val="3379981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Nibiru"/>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1"/>
          <p:cNvSpPr txBox="1"/>
          <p:nvPr/>
        </p:nvSpPr>
        <p:spPr>
          <a:xfrm>
            <a:off x="386669" y="4044157"/>
            <a:ext cx="11437034" cy="2677656"/>
          </a:xfrm>
          <a:prstGeom prst="rect">
            <a:avLst/>
          </a:prstGeom>
          <a:noFill/>
        </p:spPr>
        <p:txBody>
          <a:bodyPr wrap="square" rtlCol="0">
            <a:spAutoFit/>
          </a:bodyPr>
          <a:lstStyle/>
          <a:p>
            <a:pPr algn="ctr"/>
            <a:r>
              <a:rPr lang="es-PE" sz="2400" b="1" dirty="0" smtClean="0">
                <a:solidFill>
                  <a:schemeClr val="bg1"/>
                </a:solidFill>
                <a:effectLst>
                  <a:outerShdw blurRad="38100" dist="38100" dir="2700000" algn="tl">
                    <a:srgbClr val="000000">
                      <a:alpha val="43137"/>
                    </a:srgbClr>
                  </a:outerShdw>
                </a:effectLst>
                <a:latin typeface="Arial Black" panose="020B0A04020102020204" pitchFamily="34" charset="0"/>
              </a:rPr>
              <a:t>1.- Apocalipsis 6:12-14 “Miré cuando abrió el sexto sello, y he aquí hubo un gran terremoto; y el sol se puso negro como tela de cilicio, y la luna se volvió toda como sangre; Y LAS ESTRELLAS DEL CIELO CAYERON SOBRE LA TIERRA, como la higuera deja caer sus higos cuando es sacudida por un fuerte viento. Y el cielo se desvaneció como un pergamino que se enrolla; y todo monte y toda isla se removió de su lugar”.</a:t>
            </a:r>
            <a:endParaRPr lang="es-PE" sz="2400" b="1" dirty="0">
              <a:solidFill>
                <a:schemeClr val="bg1"/>
              </a:solidFill>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3248883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2000" fill="hold"/>
                                        <p:tgtEl>
                                          <p:spTgt spid="5"/>
                                        </p:tgtEl>
                                        <p:attrNameLst>
                                          <p:attrName>ppt_w</p:attrName>
                                        </p:attrNameLst>
                                      </p:cBhvr>
                                      <p:tavLst>
                                        <p:tav tm="0">
                                          <p:val>
                                            <p:strVal val="4/3*#ppt_w"/>
                                          </p:val>
                                        </p:tav>
                                        <p:tav tm="100000">
                                          <p:val>
                                            <p:strVal val="#ppt_w"/>
                                          </p:val>
                                        </p:tav>
                                      </p:tavLst>
                                    </p:anim>
                                    <p:anim calcmode="lin" valueType="num">
                                      <p:cBhvr>
                                        <p:cTn id="12" dur="2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1"/>
          <p:cNvSpPr txBox="1"/>
          <p:nvPr/>
        </p:nvSpPr>
        <p:spPr>
          <a:xfrm>
            <a:off x="517490" y="4642338"/>
            <a:ext cx="11282289" cy="1953060"/>
          </a:xfrm>
          <a:prstGeom prst="rect">
            <a:avLst/>
          </a:prstGeom>
          <a:noFill/>
        </p:spPr>
        <p:txBody>
          <a:bodyPr wrap="square" rtlCol="0">
            <a:spAutoFit/>
          </a:bodyPr>
          <a:lstStyle/>
          <a:p>
            <a:pPr algn="ctr"/>
            <a:r>
              <a:rPr lang="es-PE" sz="2400" b="1" dirty="0" smtClean="0">
                <a:solidFill>
                  <a:schemeClr val="bg1"/>
                </a:solidFill>
                <a:effectLst>
                  <a:outerShdw blurRad="38100" dist="38100" dir="2700000" algn="tl">
                    <a:srgbClr val="000000">
                      <a:alpha val="43137"/>
                    </a:srgbClr>
                  </a:outerShdw>
                </a:effectLst>
                <a:latin typeface="Arial Black" panose="020B0A04020102020204" pitchFamily="34" charset="0"/>
              </a:rPr>
              <a:t>2.- Apocalipsis 8:8-9 “El segundo ángel tocó la trompeta, y como una gran montaña ardiendo en fuego fue precipitada en el mar; y la tercera parte del mar se convirtió en sangre. </a:t>
            </a:r>
          </a:p>
          <a:p>
            <a:pPr algn="ctr"/>
            <a:r>
              <a:rPr lang="es-PE" sz="2400" b="1" dirty="0" smtClean="0">
                <a:solidFill>
                  <a:schemeClr val="bg1"/>
                </a:solidFill>
                <a:effectLst>
                  <a:outerShdw blurRad="38100" dist="38100" dir="2700000" algn="tl">
                    <a:srgbClr val="000000">
                      <a:alpha val="43137"/>
                    </a:srgbClr>
                  </a:outerShdw>
                </a:effectLst>
                <a:latin typeface="Arial Black" panose="020B0A04020102020204" pitchFamily="34" charset="0"/>
              </a:rPr>
              <a:t>Y murió la tercera parte de los seres vivientes que estaban en el mar, y la tercera parte de las naves fue destruida”.</a:t>
            </a:r>
            <a:endParaRPr lang="es-PE" sz="2400" b="1" dirty="0">
              <a:solidFill>
                <a:schemeClr val="bg1"/>
              </a:solidFill>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2586938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1"/>
          <p:cNvSpPr txBox="1"/>
          <p:nvPr/>
        </p:nvSpPr>
        <p:spPr>
          <a:xfrm>
            <a:off x="325901" y="4442996"/>
            <a:ext cx="11563643" cy="2308324"/>
          </a:xfrm>
          <a:prstGeom prst="rect">
            <a:avLst/>
          </a:prstGeom>
          <a:noFill/>
        </p:spPr>
        <p:txBody>
          <a:bodyPr wrap="square" rtlCol="0">
            <a:spAutoFit/>
          </a:bodyPr>
          <a:lstStyle/>
          <a:p>
            <a:pPr algn="ctr"/>
            <a:r>
              <a:rPr lang="es-PE" sz="2400" b="1" dirty="0" smtClean="0">
                <a:solidFill>
                  <a:schemeClr val="bg1"/>
                </a:solidFill>
                <a:effectLst>
                  <a:outerShdw blurRad="38100" dist="38100" dir="2700000" algn="tl">
                    <a:srgbClr val="000000">
                      <a:alpha val="43137"/>
                    </a:srgbClr>
                  </a:outerShdw>
                </a:effectLst>
                <a:latin typeface="Arial Black" panose="020B0A04020102020204" pitchFamily="34" charset="0"/>
              </a:rPr>
              <a:t>3.- Apocalipsis 8:10-11 “El tercer ángel tocó la trompeta, y cayó del cielo una gran estrella, ardiendo como una antorcha, y cayó sobre la tercera parte de los ríos, y sobre las fuentes de las aguas. Y el nombre de la estrella es Ajenjo. Y la tercera parte de las aguas se convirtió en ajenjo; y muchos hombres murieron a causa de esas aguas, porque se hicieron amargas”.</a:t>
            </a:r>
            <a:endParaRPr lang="es-PE" sz="2400" b="1" dirty="0">
              <a:solidFill>
                <a:schemeClr val="bg1"/>
              </a:solidFill>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3957296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1"/>
          <p:cNvSpPr txBox="1"/>
          <p:nvPr/>
        </p:nvSpPr>
        <p:spPr>
          <a:xfrm>
            <a:off x="459848" y="4293854"/>
            <a:ext cx="11310425" cy="2308324"/>
          </a:xfrm>
          <a:prstGeom prst="rect">
            <a:avLst/>
          </a:prstGeom>
          <a:noFill/>
        </p:spPr>
        <p:txBody>
          <a:bodyPr wrap="square" rtlCol="0">
            <a:spAutoFit/>
          </a:bodyPr>
          <a:lstStyle/>
          <a:p>
            <a:pPr algn="ctr"/>
            <a:r>
              <a:rPr lang="es-PE" sz="2400" b="1" dirty="0" smtClean="0">
                <a:solidFill>
                  <a:schemeClr val="tx2">
                    <a:lumMod val="10000"/>
                  </a:schemeClr>
                </a:solidFill>
                <a:effectLst>
                  <a:outerShdw blurRad="38100" dist="38100" dir="2700000" algn="tl">
                    <a:srgbClr val="000000">
                      <a:alpha val="43137"/>
                    </a:srgbClr>
                  </a:outerShdw>
                </a:effectLst>
                <a:latin typeface="Arial Black" panose="020B0A04020102020204" pitchFamily="34" charset="0"/>
              </a:rPr>
              <a:t>Amado lector, por internet también circulan supuestas profecías (falsas profecías) con FECHA EXACTA anunciando desastres cósmicos y en el nombre de Jesucristo les decimos que no acepten ello como cierto, ya que es ANTI BÍBLICO,  porque solo Dios sabe la fecha exacta cuando caerán dichos cuerpos celestes y no está permitido al hombre saberlo con anticipación.</a:t>
            </a:r>
            <a:endParaRPr lang="es-PE" sz="2400" b="1" dirty="0">
              <a:solidFill>
                <a:schemeClr val="tx2">
                  <a:lumMod val="10000"/>
                </a:schemeClr>
              </a:solidFill>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3416928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1"/>
          <p:cNvSpPr txBox="1"/>
          <p:nvPr/>
        </p:nvSpPr>
        <p:spPr>
          <a:xfrm>
            <a:off x="491365" y="5003074"/>
            <a:ext cx="11296356" cy="1583728"/>
          </a:xfrm>
          <a:prstGeom prst="rect">
            <a:avLst/>
          </a:prstGeom>
          <a:noFill/>
        </p:spPr>
        <p:txBody>
          <a:bodyPr wrap="square" rtlCol="0">
            <a:spAutoFit/>
          </a:bodyPr>
          <a:lstStyle/>
          <a:p>
            <a:pPr algn="ctr"/>
            <a:r>
              <a:rPr lang="es-PE" sz="2400" b="1" dirty="0" smtClean="0">
                <a:solidFill>
                  <a:schemeClr val="bg1"/>
                </a:solidFill>
                <a:effectLst>
                  <a:outerShdw blurRad="38100" dist="38100" dir="2700000" algn="tl">
                    <a:srgbClr val="000000">
                      <a:alpha val="43137"/>
                    </a:srgbClr>
                  </a:outerShdw>
                </a:effectLst>
                <a:latin typeface="Arial Black" panose="020B0A04020102020204" pitchFamily="34" charset="0"/>
              </a:rPr>
              <a:t>Al respecto le recomendamos que vea nuestro trabajo “¿Se puede señalar fechas exactas para eventos apocalípticos?”, cuyo enlace aparecerá al final de nuestra presentación, dentro del grupo de presentaciones que hemos realizado.</a:t>
            </a:r>
            <a:endParaRPr lang="es-PE" sz="2400" b="1" dirty="0">
              <a:solidFill>
                <a:schemeClr val="bg1"/>
              </a:solidFill>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2444219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1"/>
          <p:cNvSpPr txBox="1"/>
          <p:nvPr/>
        </p:nvSpPr>
        <p:spPr>
          <a:xfrm>
            <a:off x="490527" y="4680408"/>
            <a:ext cx="11324493" cy="1938992"/>
          </a:xfrm>
          <a:prstGeom prst="rect">
            <a:avLst/>
          </a:prstGeom>
          <a:noFill/>
        </p:spPr>
        <p:txBody>
          <a:bodyPr wrap="square" rtlCol="0">
            <a:spAutoFit/>
          </a:bodyPr>
          <a:lstStyle/>
          <a:p>
            <a:pPr algn="ctr"/>
            <a:r>
              <a:rPr lang="es-PE" sz="2400" b="1" dirty="0" smtClean="0">
                <a:solidFill>
                  <a:schemeClr val="tx2">
                    <a:lumMod val="10000"/>
                  </a:schemeClr>
                </a:solidFill>
                <a:effectLst>
                  <a:outerShdw blurRad="38100" dist="38100" dir="2700000" algn="tl">
                    <a:srgbClr val="000000">
                      <a:alpha val="43137"/>
                    </a:srgbClr>
                  </a:outerShdw>
                </a:effectLst>
                <a:latin typeface="Arial Black" panose="020B0A04020102020204" pitchFamily="34" charset="0"/>
              </a:rPr>
              <a:t>Si Ud. es creyente o incrédulo a estas cosas, puede dirigirse a Dios en oración, con humildad y reverencia para que Él, le CONFIRME O REVELE acerca de estos eventos, pues escrito está en Daniel 2:22 que “Dios REVELA lo profundo y lo escondido; conoce lo que está en tinieblas, y con él mora la luz”.</a:t>
            </a:r>
            <a:endParaRPr lang="es-PE" sz="2400" b="1" dirty="0">
              <a:solidFill>
                <a:schemeClr val="tx2">
                  <a:lumMod val="10000"/>
                </a:schemeClr>
              </a:solidFill>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1944997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Diapositiva44"/>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a:hlinkClick r:id="rId4"/>
          </p:cNvPr>
          <p:cNvSpPr txBox="1"/>
          <p:nvPr/>
        </p:nvSpPr>
        <p:spPr>
          <a:xfrm>
            <a:off x="492369" y="1924279"/>
            <a:ext cx="11296357" cy="1200329"/>
          </a:xfrm>
          <a:prstGeom prst="rect">
            <a:avLst/>
          </a:prstGeom>
          <a:gradFill>
            <a:gsLst>
              <a:gs pos="0">
                <a:srgbClr val="03D4A8">
                  <a:lumMod val="34000"/>
                  <a:lumOff val="66000"/>
                </a:srgbClr>
              </a:gs>
              <a:gs pos="25000">
                <a:srgbClr val="21D6E0"/>
              </a:gs>
              <a:gs pos="99000">
                <a:srgbClr val="0087E6"/>
              </a:gs>
              <a:gs pos="89000">
                <a:srgbClr val="005CBF">
                  <a:lumMod val="38000"/>
                  <a:lumOff val="62000"/>
                </a:srgbClr>
              </a:gs>
            </a:gsLst>
            <a:lin ang="16200000" scaled="1"/>
          </a:gradFill>
          <a:scene3d>
            <a:camera prst="obliqueBottomLeft"/>
            <a:lightRig rig="chilly" dir="t"/>
          </a:scene3d>
          <a:sp3d>
            <a:bevelT w="165100" prst="coolSlant"/>
          </a:sp3d>
        </p:spPr>
        <p:txBody>
          <a:bodyPr wrap="square" rtlCol="0">
            <a:spAutoFit/>
            <a:sp3d extrusionH="63500">
              <a:extrusionClr>
                <a:schemeClr val="accent5">
                  <a:lumMod val="60000"/>
                  <a:lumOff val="40000"/>
                </a:schemeClr>
              </a:extrusionClr>
            </a:sp3d>
          </a:bodyPr>
          <a:lstStyle/>
          <a:p>
            <a:pPr algn="ctr"/>
            <a:r>
              <a:rPr lang="es-PE" sz="2400" b="1" dirty="0" smtClean="0">
                <a:solidFill>
                  <a:srgbClr val="002060"/>
                </a:solidFill>
                <a:latin typeface="Arial Black" panose="020B0A04020102020204" pitchFamily="34" charset="0"/>
              </a:rPr>
              <a:t>1.- https://www.youtube.com/watch?v=AhCEOnurFuA</a:t>
            </a:r>
          </a:p>
          <a:p>
            <a:pPr algn="ctr"/>
            <a:r>
              <a:rPr lang="es-PE" sz="2400" b="1" dirty="0" smtClean="0">
                <a:solidFill>
                  <a:srgbClr val="002060"/>
                </a:solidFill>
                <a:latin typeface="Arial Black" panose="020B0A04020102020204" pitchFamily="34" charset="0"/>
              </a:rPr>
              <a:t>     Entrevista a Carlos Muñoz Ferrada hablando sobre  </a:t>
            </a:r>
            <a:r>
              <a:rPr lang="es-PE" sz="2400" b="1" dirty="0" err="1" smtClean="0">
                <a:solidFill>
                  <a:srgbClr val="002060"/>
                </a:solidFill>
                <a:latin typeface="Arial Black" panose="020B0A04020102020204" pitchFamily="34" charset="0"/>
              </a:rPr>
              <a:t>Nibiru</a:t>
            </a:r>
            <a:r>
              <a:rPr lang="es-PE" sz="2400" b="1" dirty="0" smtClean="0">
                <a:solidFill>
                  <a:srgbClr val="002060"/>
                </a:solidFill>
                <a:latin typeface="Arial Black" panose="020B0A04020102020204" pitchFamily="34" charset="0"/>
              </a:rPr>
              <a:t>  (dura 10 minutos) </a:t>
            </a:r>
            <a:endParaRPr lang="es-PE" sz="2400" b="1" dirty="0">
              <a:solidFill>
                <a:srgbClr val="002060"/>
              </a:solidFill>
              <a:latin typeface="Arial Black" panose="020B0A04020102020204" pitchFamily="34" charset="0"/>
            </a:endParaRPr>
          </a:p>
        </p:txBody>
      </p:sp>
      <p:sp>
        <p:nvSpPr>
          <p:cNvPr id="4" name="CuadroTexto 3">
            <a:hlinkClick r:id="rId5"/>
          </p:cNvPr>
          <p:cNvSpPr txBox="1"/>
          <p:nvPr/>
        </p:nvSpPr>
        <p:spPr>
          <a:xfrm>
            <a:off x="492368" y="3682828"/>
            <a:ext cx="11296357" cy="830997"/>
          </a:xfrm>
          <a:prstGeom prst="rect">
            <a:avLst/>
          </a:prstGeom>
          <a:gradFill>
            <a:gsLst>
              <a:gs pos="0">
                <a:srgbClr val="03D4A8">
                  <a:lumMod val="34000"/>
                  <a:lumOff val="66000"/>
                </a:srgbClr>
              </a:gs>
              <a:gs pos="25000">
                <a:srgbClr val="21D6E0"/>
              </a:gs>
              <a:gs pos="99000">
                <a:srgbClr val="0087E6"/>
              </a:gs>
              <a:gs pos="89000">
                <a:srgbClr val="005CBF">
                  <a:lumMod val="38000"/>
                  <a:lumOff val="62000"/>
                </a:srgbClr>
              </a:gs>
            </a:gsLst>
            <a:lin ang="16200000" scaled="1"/>
          </a:gradFill>
          <a:scene3d>
            <a:camera prst="obliqueBottomLeft"/>
            <a:lightRig rig="chilly" dir="t"/>
          </a:scene3d>
          <a:sp3d>
            <a:bevelT w="165100" prst="coolSlant"/>
          </a:sp3d>
        </p:spPr>
        <p:txBody>
          <a:bodyPr wrap="square" rtlCol="0">
            <a:spAutoFit/>
            <a:sp3d extrusionH="63500">
              <a:extrusionClr>
                <a:schemeClr val="accent5">
                  <a:lumMod val="60000"/>
                  <a:lumOff val="40000"/>
                </a:schemeClr>
              </a:extrusionClr>
            </a:sp3d>
          </a:bodyPr>
          <a:lstStyle/>
          <a:p>
            <a:pPr algn="ctr"/>
            <a:r>
              <a:rPr lang="es-PE" sz="2400" b="1" dirty="0" smtClean="0">
                <a:solidFill>
                  <a:srgbClr val="002060"/>
                </a:solidFill>
                <a:latin typeface="Arial Black" panose="020B0A04020102020204" pitchFamily="34" charset="0"/>
              </a:rPr>
              <a:t>2.- https://www.youtube.com/watch?v=mXLDfOs3YaY</a:t>
            </a:r>
          </a:p>
          <a:p>
            <a:pPr algn="ctr"/>
            <a:r>
              <a:rPr lang="es-PE" sz="2400" b="1" dirty="0" smtClean="0">
                <a:solidFill>
                  <a:srgbClr val="002060"/>
                </a:solidFill>
                <a:latin typeface="Arial Black" panose="020B0A04020102020204" pitchFamily="34" charset="0"/>
              </a:rPr>
              <a:t>      Vídeo de </a:t>
            </a:r>
            <a:r>
              <a:rPr lang="es-PE" sz="2400" b="1" dirty="0" err="1" smtClean="0">
                <a:solidFill>
                  <a:srgbClr val="002060"/>
                </a:solidFill>
                <a:latin typeface="Arial Black" panose="020B0A04020102020204" pitchFamily="34" charset="0"/>
              </a:rPr>
              <a:t>Nibiru</a:t>
            </a:r>
            <a:r>
              <a:rPr lang="es-PE" sz="2400" b="1" dirty="0" smtClean="0">
                <a:solidFill>
                  <a:srgbClr val="002060"/>
                </a:solidFill>
                <a:latin typeface="Arial Black" panose="020B0A04020102020204" pitchFamily="34" charset="0"/>
              </a:rPr>
              <a:t> captado en Argentina (dura 2 minutos)</a:t>
            </a:r>
            <a:endParaRPr lang="es-PE" sz="2400" b="1" dirty="0">
              <a:solidFill>
                <a:srgbClr val="002060"/>
              </a:solidFill>
              <a:latin typeface="Arial Black" panose="020B0A04020102020204" pitchFamily="34" charset="0"/>
            </a:endParaRPr>
          </a:p>
        </p:txBody>
      </p:sp>
      <p:sp>
        <p:nvSpPr>
          <p:cNvPr id="5" name="CuadroTexto 4">
            <a:hlinkClick r:id="rId6"/>
          </p:cNvPr>
          <p:cNvSpPr txBox="1"/>
          <p:nvPr/>
        </p:nvSpPr>
        <p:spPr>
          <a:xfrm>
            <a:off x="492368" y="5091500"/>
            <a:ext cx="11296357" cy="1200329"/>
          </a:xfrm>
          <a:prstGeom prst="rect">
            <a:avLst/>
          </a:prstGeom>
          <a:gradFill>
            <a:gsLst>
              <a:gs pos="0">
                <a:srgbClr val="03D4A8">
                  <a:lumMod val="34000"/>
                  <a:lumOff val="66000"/>
                </a:srgbClr>
              </a:gs>
              <a:gs pos="25000">
                <a:srgbClr val="21D6E0"/>
              </a:gs>
              <a:gs pos="99000">
                <a:srgbClr val="0087E6"/>
              </a:gs>
              <a:gs pos="89000">
                <a:srgbClr val="005CBF">
                  <a:lumMod val="38000"/>
                  <a:lumOff val="62000"/>
                </a:srgbClr>
              </a:gs>
            </a:gsLst>
            <a:lin ang="16200000" scaled="1"/>
          </a:gradFill>
          <a:scene3d>
            <a:camera prst="obliqueBottomLeft"/>
            <a:lightRig rig="chilly" dir="t"/>
          </a:scene3d>
          <a:sp3d>
            <a:bevelT w="165100" prst="coolSlant"/>
          </a:sp3d>
        </p:spPr>
        <p:txBody>
          <a:bodyPr wrap="square" rtlCol="0">
            <a:spAutoFit/>
            <a:sp3d extrusionH="63500">
              <a:extrusionClr>
                <a:schemeClr val="accent5">
                  <a:lumMod val="60000"/>
                  <a:lumOff val="40000"/>
                </a:schemeClr>
              </a:extrusionClr>
            </a:sp3d>
          </a:bodyPr>
          <a:lstStyle/>
          <a:p>
            <a:pPr algn="ctr"/>
            <a:r>
              <a:rPr lang="es-PE" sz="2400" b="1" dirty="0" smtClean="0">
                <a:solidFill>
                  <a:srgbClr val="002060"/>
                </a:solidFill>
                <a:latin typeface="Arial Black" panose="020B0A04020102020204" pitchFamily="34" charset="0"/>
              </a:rPr>
              <a:t>3.- https://www.youtube.com/watch?v=NW-LWcqDPQU</a:t>
            </a:r>
          </a:p>
          <a:p>
            <a:pPr algn="ctr"/>
            <a:r>
              <a:rPr lang="es-PE" sz="2400" b="1" dirty="0" smtClean="0">
                <a:solidFill>
                  <a:srgbClr val="002060"/>
                </a:solidFill>
                <a:latin typeface="Arial Black" panose="020B0A04020102020204" pitchFamily="34" charset="0"/>
              </a:rPr>
              <a:t>      Grabación de </a:t>
            </a:r>
            <a:r>
              <a:rPr lang="es-PE" sz="2400" b="1" dirty="0" err="1" smtClean="0">
                <a:solidFill>
                  <a:srgbClr val="002060"/>
                </a:solidFill>
                <a:latin typeface="Arial Black" panose="020B0A04020102020204" pitchFamily="34" charset="0"/>
              </a:rPr>
              <a:t>Nibiru</a:t>
            </a:r>
            <a:r>
              <a:rPr lang="es-PE" sz="2400" b="1" dirty="0" smtClean="0">
                <a:solidFill>
                  <a:srgbClr val="002060"/>
                </a:solidFill>
                <a:latin typeface="Arial Black" panose="020B0A04020102020204" pitchFamily="34" charset="0"/>
              </a:rPr>
              <a:t> el planeta X ya se puede ver a simple vista con  filtro y sin telescopio (dura 1 minuto y medio)</a:t>
            </a:r>
            <a:endParaRPr lang="es-PE" sz="2400" b="1" dirty="0">
              <a:solidFill>
                <a:srgbClr val="002060"/>
              </a:solidFill>
              <a:latin typeface="Arial Black" panose="020B0A04020102020204" pitchFamily="34" charset="0"/>
            </a:endParaRPr>
          </a:p>
        </p:txBody>
      </p:sp>
      <p:sp>
        <p:nvSpPr>
          <p:cNvPr id="7" name="CuadroTexto 1"/>
          <p:cNvSpPr txBox="1"/>
          <p:nvPr/>
        </p:nvSpPr>
        <p:spPr>
          <a:xfrm>
            <a:off x="492369" y="492368"/>
            <a:ext cx="11296357" cy="830997"/>
          </a:xfrm>
          <a:prstGeom prst="rect">
            <a:avLst/>
          </a:prstGeom>
          <a:gradFill>
            <a:gsLst>
              <a:gs pos="0">
                <a:srgbClr val="03D4A8">
                  <a:lumMod val="34000"/>
                  <a:lumOff val="66000"/>
                </a:srgbClr>
              </a:gs>
              <a:gs pos="25000">
                <a:srgbClr val="21D6E0"/>
              </a:gs>
              <a:gs pos="99000">
                <a:srgbClr val="0087E6"/>
              </a:gs>
              <a:gs pos="89000">
                <a:srgbClr val="005CBF">
                  <a:lumMod val="38000"/>
                  <a:lumOff val="62000"/>
                </a:srgbClr>
              </a:gs>
            </a:gsLst>
            <a:lin ang="16200000" scaled="1"/>
          </a:gradFill>
          <a:scene3d>
            <a:camera prst="obliqueBottomLeft"/>
            <a:lightRig rig="chilly" dir="t"/>
          </a:scene3d>
          <a:sp3d>
            <a:bevelT w="165100" prst="coolSlant"/>
          </a:sp3d>
        </p:spPr>
        <p:txBody>
          <a:bodyPr wrap="square" rtlCol="0">
            <a:spAutoFit/>
            <a:sp3d extrusionH="57150">
              <a:extrusionClr>
                <a:schemeClr val="tx1"/>
              </a:extrusionClr>
            </a:sp3d>
          </a:bodyPr>
          <a:lstStyle/>
          <a:p>
            <a:pPr algn="ctr"/>
            <a:r>
              <a:rPr lang="es-PE" sz="2400" b="1" dirty="0" smtClean="0">
                <a:solidFill>
                  <a:srgbClr val="002060"/>
                </a:solidFill>
                <a:latin typeface="Berlin Sans FB Demi" panose="020E0802020502020306" pitchFamily="34" charset="0"/>
              </a:rPr>
              <a:t>A continuación dejamos algunos vídeos cortos que refuerzan nuestra presentación. Ud. tiene que hacer clic en dicho enlace para visionar el vídeo.</a:t>
            </a:r>
            <a:endParaRPr lang="es-PE" sz="2400" b="1" dirty="0">
              <a:solidFill>
                <a:srgbClr val="002060"/>
              </a:solidFill>
              <a:latin typeface="Berlin Sans FB Demi" panose="020E0802020502020306" pitchFamily="34" charset="0"/>
            </a:endParaRPr>
          </a:p>
        </p:txBody>
      </p:sp>
    </p:spTree>
    <p:extLst>
      <p:ext uri="{BB962C8B-B14F-4D97-AF65-F5344CB8AC3E}">
        <p14:creationId xmlns:p14="http://schemas.microsoft.com/office/powerpoint/2010/main" val="3098477904"/>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Diapositiva4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2" name="CuadroTexto 1">
            <a:hlinkClick r:id="rId3"/>
          </p:cNvPr>
          <p:cNvSpPr txBox="1"/>
          <p:nvPr/>
        </p:nvSpPr>
        <p:spPr>
          <a:xfrm>
            <a:off x="376814" y="319033"/>
            <a:ext cx="11240086" cy="830997"/>
          </a:xfrm>
          <a:prstGeom prst="rect">
            <a:avLst/>
          </a:prstGeom>
          <a:gradFill>
            <a:gsLst>
              <a:gs pos="0">
                <a:srgbClr val="03D4A8">
                  <a:lumMod val="34000"/>
                  <a:lumOff val="66000"/>
                </a:srgbClr>
              </a:gs>
              <a:gs pos="25000">
                <a:srgbClr val="21D6E0"/>
              </a:gs>
              <a:gs pos="99000">
                <a:srgbClr val="0087E6"/>
              </a:gs>
              <a:gs pos="89000">
                <a:srgbClr val="005CBF">
                  <a:lumMod val="38000"/>
                  <a:lumOff val="62000"/>
                </a:srgbClr>
              </a:gs>
            </a:gsLst>
            <a:lin ang="16200000" scaled="1"/>
          </a:gradFill>
          <a:scene3d>
            <a:camera prst="obliqueBottomLeft"/>
            <a:lightRig rig="chilly" dir="t"/>
          </a:scene3d>
          <a:sp3d>
            <a:bevelT w="165100" prst="coolSlant"/>
          </a:sp3d>
        </p:spPr>
        <p:txBody>
          <a:bodyPr wrap="square" rtlCol="0">
            <a:spAutoFit/>
            <a:sp3d extrusionH="63500">
              <a:extrusionClr>
                <a:schemeClr val="accent5">
                  <a:lumMod val="60000"/>
                  <a:lumOff val="40000"/>
                </a:schemeClr>
              </a:extrusionClr>
            </a:sp3d>
          </a:bodyPr>
          <a:lstStyle/>
          <a:p>
            <a:pPr algn="ctr"/>
            <a:r>
              <a:rPr lang="es-PE" sz="2400" b="1" dirty="0" smtClean="0">
                <a:solidFill>
                  <a:srgbClr val="002060"/>
                </a:solidFill>
                <a:latin typeface="Arial Black" panose="020B0A04020102020204" pitchFamily="34" charset="0"/>
              </a:rPr>
              <a:t>4.- https://www.youtube.com/watch?v=Zf80H5dSRiE</a:t>
            </a:r>
          </a:p>
          <a:p>
            <a:pPr algn="ctr"/>
            <a:r>
              <a:rPr lang="es-PE" sz="2400" b="1" dirty="0" smtClean="0">
                <a:solidFill>
                  <a:srgbClr val="002060"/>
                </a:solidFill>
                <a:latin typeface="Arial Black" panose="020B0A04020102020204" pitchFamily="34" charset="0"/>
              </a:rPr>
              <a:t>      </a:t>
            </a:r>
            <a:r>
              <a:rPr lang="es-PE" sz="2400" b="1" dirty="0" err="1" smtClean="0">
                <a:solidFill>
                  <a:srgbClr val="002060"/>
                </a:solidFill>
                <a:latin typeface="Arial Black" panose="020B0A04020102020204" pitchFamily="34" charset="0"/>
              </a:rPr>
              <a:t>Nibiru</a:t>
            </a:r>
            <a:r>
              <a:rPr lang="es-PE" sz="2400" b="1" dirty="0" smtClean="0">
                <a:solidFill>
                  <a:srgbClr val="002060"/>
                </a:solidFill>
                <a:latin typeface="Arial Black" panose="020B0A04020102020204" pitchFamily="34" charset="0"/>
              </a:rPr>
              <a:t> visto en Brasil (dura 4 minutos)</a:t>
            </a:r>
          </a:p>
        </p:txBody>
      </p:sp>
      <p:sp>
        <p:nvSpPr>
          <p:cNvPr id="3" name="CuadroTexto 2">
            <a:hlinkClick r:id="rId4"/>
          </p:cNvPr>
          <p:cNvSpPr txBox="1"/>
          <p:nvPr/>
        </p:nvSpPr>
        <p:spPr>
          <a:xfrm>
            <a:off x="416003" y="1479869"/>
            <a:ext cx="11240086" cy="830997"/>
          </a:xfrm>
          <a:prstGeom prst="rect">
            <a:avLst/>
          </a:prstGeom>
          <a:gradFill>
            <a:gsLst>
              <a:gs pos="0">
                <a:srgbClr val="03D4A8">
                  <a:lumMod val="34000"/>
                  <a:lumOff val="66000"/>
                </a:srgbClr>
              </a:gs>
              <a:gs pos="25000">
                <a:srgbClr val="21D6E0"/>
              </a:gs>
              <a:gs pos="99000">
                <a:srgbClr val="0087E6"/>
              </a:gs>
              <a:gs pos="89000">
                <a:srgbClr val="005CBF">
                  <a:lumMod val="38000"/>
                  <a:lumOff val="62000"/>
                </a:srgbClr>
              </a:gs>
            </a:gsLst>
            <a:lin ang="16200000" scaled="1"/>
          </a:gradFill>
          <a:scene3d>
            <a:camera prst="obliqueBottomLeft"/>
            <a:lightRig rig="chilly" dir="t"/>
          </a:scene3d>
          <a:sp3d>
            <a:bevelT w="165100" prst="coolSlant"/>
          </a:sp3d>
        </p:spPr>
        <p:txBody>
          <a:bodyPr wrap="square" rtlCol="0">
            <a:spAutoFit/>
            <a:sp3d extrusionH="63500">
              <a:extrusionClr>
                <a:schemeClr val="accent5">
                  <a:lumMod val="60000"/>
                  <a:lumOff val="40000"/>
                </a:schemeClr>
              </a:extrusionClr>
            </a:sp3d>
          </a:bodyPr>
          <a:lstStyle/>
          <a:p>
            <a:pPr algn="ctr"/>
            <a:r>
              <a:rPr lang="es-PE" sz="2400" b="1" dirty="0" smtClean="0">
                <a:solidFill>
                  <a:srgbClr val="002060"/>
                </a:solidFill>
                <a:latin typeface="Arial Black" panose="020B0A04020102020204" pitchFamily="34" charset="0"/>
              </a:rPr>
              <a:t>https://www.youtube.com/watch?v=CladuZRwiBc&amp;feature=share</a:t>
            </a:r>
          </a:p>
          <a:p>
            <a:pPr algn="ctr"/>
            <a:r>
              <a:rPr lang="es-PE" sz="2400" b="1" dirty="0" err="1" smtClean="0">
                <a:solidFill>
                  <a:srgbClr val="002060"/>
                </a:solidFill>
                <a:latin typeface="Arial Black" panose="020B0A04020102020204" pitchFamily="34" charset="0"/>
              </a:rPr>
              <a:t>Nibiru</a:t>
            </a:r>
            <a:r>
              <a:rPr lang="es-PE" sz="2400" b="1" dirty="0" smtClean="0">
                <a:solidFill>
                  <a:srgbClr val="002060"/>
                </a:solidFill>
                <a:latin typeface="Arial Black" panose="020B0A04020102020204" pitchFamily="34" charset="0"/>
              </a:rPr>
              <a:t> visto en Grecia (dura 11 minutos)</a:t>
            </a:r>
          </a:p>
        </p:txBody>
      </p:sp>
      <p:sp>
        <p:nvSpPr>
          <p:cNvPr id="4" name="CuadroTexto 3">
            <a:hlinkClick r:id="rId5"/>
          </p:cNvPr>
          <p:cNvSpPr txBox="1"/>
          <p:nvPr/>
        </p:nvSpPr>
        <p:spPr>
          <a:xfrm>
            <a:off x="374804" y="2802742"/>
            <a:ext cx="11268222" cy="1200329"/>
          </a:xfrm>
          <a:prstGeom prst="rect">
            <a:avLst/>
          </a:prstGeom>
          <a:gradFill>
            <a:gsLst>
              <a:gs pos="0">
                <a:srgbClr val="03D4A8">
                  <a:lumMod val="34000"/>
                  <a:lumOff val="66000"/>
                </a:srgbClr>
              </a:gs>
              <a:gs pos="25000">
                <a:srgbClr val="21D6E0"/>
              </a:gs>
              <a:gs pos="99000">
                <a:srgbClr val="0087E6"/>
              </a:gs>
              <a:gs pos="89000">
                <a:srgbClr val="005CBF">
                  <a:lumMod val="38000"/>
                  <a:lumOff val="62000"/>
                </a:srgbClr>
              </a:gs>
            </a:gsLst>
            <a:lin ang="16200000" scaled="1"/>
          </a:gradFill>
          <a:effectLst>
            <a:outerShdw blurRad="50800" dist="50800" dir="5400000" algn="ctr" rotWithShape="0">
              <a:srgbClr val="002060"/>
            </a:outerShdw>
          </a:effectLst>
          <a:scene3d>
            <a:camera prst="obliqueBottomLeft"/>
            <a:lightRig rig="chilly" dir="t"/>
          </a:scene3d>
          <a:sp3d>
            <a:bevelT w="165100" prst="coolSlant"/>
          </a:sp3d>
        </p:spPr>
        <p:txBody>
          <a:bodyPr wrap="square" rtlCol="0">
            <a:spAutoFit/>
            <a:sp3d extrusionH="63500">
              <a:extrusionClr>
                <a:schemeClr val="accent5">
                  <a:lumMod val="60000"/>
                  <a:lumOff val="40000"/>
                </a:schemeClr>
              </a:extrusionClr>
            </a:sp3d>
          </a:bodyPr>
          <a:lstStyle/>
          <a:p>
            <a:pPr algn="ctr"/>
            <a:r>
              <a:rPr lang="es-PE" sz="2400" b="1" dirty="0" smtClean="0">
                <a:solidFill>
                  <a:srgbClr val="002060"/>
                </a:solidFill>
                <a:latin typeface="Arial Black" panose="020B0A04020102020204" pitchFamily="34" charset="0"/>
              </a:rPr>
              <a:t>https://www.youtube.com/watch?v=JHF4DfV8DPc&amp;t=0s</a:t>
            </a:r>
          </a:p>
          <a:p>
            <a:pPr algn="ctr"/>
            <a:r>
              <a:rPr lang="es-PE" sz="2400" b="1" dirty="0" smtClean="0">
                <a:solidFill>
                  <a:srgbClr val="002060"/>
                </a:solidFill>
                <a:latin typeface="Arial Black" panose="020B0A04020102020204" pitchFamily="34" charset="0"/>
              </a:rPr>
              <a:t>Revelación a un ex ateo de la caída de un asteroide a la Tierra (dura 14 minutos)</a:t>
            </a:r>
          </a:p>
        </p:txBody>
      </p:sp>
      <p:sp>
        <p:nvSpPr>
          <p:cNvPr id="6" name="CuadroTexto 1">
            <a:hlinkClick r:id="rId6"/>
          </p:cNvPr>
          <p:cNvSpPr txBox="1"/>
          <p:nvPr/>
        </p:nvSpPr>
        <p:spPr>
          <a:xfrm>
            <a:off x="286376" y="4407208"/>
            <a:ext cx="11493305" cy="830997"/>
          </a:xfrm>
          <a:prstGeom prst="rect">
            <a:avLst/>
          </a:prstGeom>
          <a:gradFill>
            <a:gsLst>
              <a:gs pos="0">
                <a:srgbClr val="03D4A8">
                  <a:lumMod val="34000"/>
                  <a:lumOff val="66000"/>
                </a:srgbClr>
              </a:gs>
              <a:gs pos="25000">
                <a:srgbClr val="21D6E0"/>
              </a:gs>
              <a:gs pos="99000">
                <a:srgbClr val="0087E6"/>
              </a:gs>
              <a:gs pos="89000">
                <a:srgbClr val="005CBF">
                  <a:lumMod val="38000"/>
                  <a:lumOff val="62000"/>
                </a:srgbClr>
              </a:gs>
            </a:gsLst>
            <a:lin ang="16200000" scaled="1"/>
          </a:gradFill>
          <a:scene3d>
            <a:camera prst="obliqueBottomLeft"/>
            <a:lightRig rig="chilly" dir="t"/>
          </a:scene3d>
          <a:sp3d>
            <a:bevelT w="165100" prst="coolSlant"/>
          </a:sp3d>
        </p:spPr>
        <p:txBody>
          <a:bodyPr wrap="square" rtlCol="0">
            <a:spAutoFit/>
            <a:sp3d extrusionH="63500">
              <a:extrusionClr>
                <a:schemeClr val="accent5">
                  <a:lumMod val="60000"/>
                  <a:lumOff val="40000"/>
                </a:schemeClr>
              </a:extrusionClr>
            </a:sp3d>
          </a:bodyPr>
          <a:lstStyle/>
          <a:p>
            <a:pPr algn="ctr"/>
            <a:r>
              <a:rPr lang="es-PE" sz="2400" b="1" dirty="0" smtClean="0">
                <a:solidFill>
                  <a:srgbClr val="002060"/>
                </a:solidFill>
                <a:latin typeface="Arial Black" panose="020B0A04020102020204" pitchFamily="34" charset="0"/>
              </a:rPr>
              <a:t>7.- https://www.youtube.com/watch?v=NTTZuQfNo30</a:t>
            </a:r>
          </a:p>
          <a:p>
            <a:pPr algn="ctr"/>
            <a:r>
              <a:rPr lang="es-PE" sz="2400" b="1" dirty="0" smtClean="0">
                <a:solidFill>
                  <a:srgbClr val="002060"/>
                </a:solidFill>
                <a:latin typeface="Arial Black" panose="020B0A04020102020204" pitchFamily="34" charset="0"/>
              </a:rPr>
              <a:t>Revelación Planeta NIBIRU Terremoto, Tsunami (dura 35 minutos)</a:t>
            </a:r>
            <a:endParaRPr lang="es-PE" sz="2400" b="1" dirty="0">
              <a:solidFill>
                <a:srgbClr val="002060"/>
              </a:solidFill>
              <a:latin typeface="Arial Black" panose="020B0A04020102020204" pitchFamily="34" charset="0"/>
            </a:endParaRPr>
          </a:p>
        </p:txBody>
      </p:sp>
      <p:sp>
        <p:nvSpPr>
          <p:cNvPr id="7" name="CuadroTexto 2">
            <a:hlinkClick r:id="rId7"/>
          </p:cNvPr>
          <p:cNvSpPr txBox="1"/>
          <p:nvPr/>
        </p:nvSpPr>
        <p:spPr>
          <a:xfrm>
            <a:off x="325567" y="5752681"/>
            <a:ext cx="11493305" cy="830997"/>
          </a:xfrm>
          <a:prstGeom prst="rect">
            <a:avLst/>
          </a:prstGeom>
          <a:gradFill>
            <a:gsLst>
              <a:gs pos="0">
                <a:srgbClr val="03D4A8">
                  <a:lumMod val="34000"/>
                  <a:lumOff val="66000"/>
                </a:srgbClr>
              </a:gs>
              <a:gs pos="25000">
                <a:srgbClr val="21D6E0"/>
              </a:gs>
              <a:gs pos="99000">
                <a:srgbClr val="0087E6"/>
              </a:gs>
              <a:gs pos="89000">
                <a:srgbClr val="005CBF">
                  <a:lumMod val="38000"/>
                  <a:lumOff val="62000"/>
                </a:srgbClr>
              </a:gs>
            </a:gsLst>
            <a:lin ang="16200000" scaled="1"/>
          </a:gradFill>
          <a:scene3d>
            <a:camera prst="obliqueBottomLeft"/>
            <a:lightRig rig="chilly" dir="t"/>
          </a:scene3d>
          <a:sp3d>
            <a:bevelT w="165100" prst="coolSlant"/>
          </a:sp3d>
        </p:spPr>
        <p:txBody>
          <a:bodyPr wrap="square" rtlCol="0">
            <a:spAutoFit/>
            <a:sp3d extrusionH="63500">
              <a:extrusionClr>
                <a:schemeClr val="accent5">
                  <a:lumMod val="60000"/>
                  <a:lumOff val="40000"/>
                </a:schemeClr>
              </a:extrusionClr>
            </a:sp3d>
          </a:bodyPr>
          <a:lstStyle/>
          <a:p>
            <a:pPr algn="ctr"/>
            <a:r>
              <a:rPr lang="es-PE" sz="2400" b="1" dirty="0" smtClean="0">
                <a:solidFill>
                  <a:srgbClr val="002060"/>
                </a:solidFill>
                <a:latin typeface="Arial Black" panose="020B0A04020102020204" pitchFamily="34" charset="0"/>
              </a:rPr>
              <a:t>8.- https://www.youtube.com/watch?v=yCE6j45VgiY</a:t>
            </a:r>
          </a:p>
          <a:p>
            <a:pPr algn="ctr"/>
            <a:r>
              <a:rPr lang="es-PE" sz="2400" b="1" dirty="0" smtClean="0">
                <a:solidFill>
                  <a:srgbClr val="002060"/>
                </a:solidFill>
                <a:latin typeface="Arial Black" panose="020B0A04020102020204" pitchFamily="34" charset="0"/>
              </a:rPr>
              <a:t>Revelación  Ajenjo, Tercera guerra mundial, </a:t>
            </a:r>
            <a:r>
              <a:rPr lang="es-PE" sz="2400" b="1" dirty="0" err="1" smtClean="0">
                <a:solidFill>
                  <a:srgbClr val="002060"/>
                </a:solidFill>
                <a:latin typeface="Arial Black" panose="020B0A04020102020204" pitchFamily="34" charset="0"/>
              </a:rPr>
              <a:t>Nibiru</a:t>
            </a:r>
            <a:r>
              <a:rPr lang="es-PE" sz="2400" b="1" dirty="0" smtClean="0">
                <a:solidFill>
                  <a:srgbClr val="002060"/>
                </a:solidFill>
                <a:latin typeface="Arial Black" panose="020B0A04020102020204" pitchFamily="34" charset="0"/>
              </a:rPr>
              <a:t> y avivamiento</a:t>
            </a:r>
            <a:endParaRPr lang="es-PE" sz="24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2413319946"/>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Diapositiva45"/>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4 Doble onda"/>
          <p:cNvSpPr/>
          <p:nvPr/>
        </p:nvSpPr>
        <p:spPr>
          <a:xfrm flipH="1">
            <a:off x="0" y="5976685"/>
            <a:ext cx="12192000" cy="881316"/>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43000">
                <a:srgbClr val="0070C0"/>
              </a:gs>
              <a:gs pos="5832">
                <a:srgbClr val="002060"/>
              </a:gs>
              <a:gs pos="63000">
                <a:srgbClr val="3333CC">
                  <a:lumMod val="67000"/>
                  <a:lumOff val="33000"/>
                </a:srgbClr>
              </a:gs>
              <a:gs pos="91667">
                <a:srgbClr val="C4D6EB">
                  <a:lumMod val="0"/>
                  <a:lumOff val="100000"/>
                </a:srgbClr>
              </a:gs>
            </a:gsLst>
            <a:lin ang="16200000" scaled="1"/>
          </a:gradFill>
          <a:ln>
            <a:noFill/>
          </a:ln>
          <a:scene3d>
            <a:camera prst="orthographicFron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91424" tIns="45712" rIns="91424" bIns="45712" rtlCol="0" anchor="ctr"/>
          <a:lstStyle/>
          <a:p>
            <a:pPr algn="ctr"/>
            <a:endParaRPr lang="es-ES"/>
          </a:p>
        </p:txBody>
      </p:sp>
      <p:pic>
        <p:nvPicPr>
          <p:cNvPr id="1027" name="Picture 3"/>
          <p:cNvPicPr>
            <a:picLocks noChangeAspect="1" noChangeArrowheads="1"/>
          </p:cNvPicPr>
          <p:nvPr/>
        </p:nvPicPr>
        <p:blipFill>
          <a:blip r:embed="rId4" cstate="print">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28000"/>
                    </a14:imgEffect>
                  </a14:imgLayer>
                </a14:imgProps>
              </a:ext>
              <a:ext uri="{28A0092B-C50C-407E-A947-70E740481C1C}">
                <a14:useLocalDpi xmlns:a14="http://schemas.microsoft.com/office/drawing/2010/main" val="0"/>
              </a:ext>
            </a:extLst>
          </a:blip>
          <a:srcRect/>
          <a:stretch>
            <a:fillRect/>
          </a:stretch>
        </p:blipFill>
        <p:spPr bwMode="auto">
          <a:xfrm>
            <a:off x="10134329" y="6257926"/>
            <a:ext cx="1634075" cy="4244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p:cNvPicPr>
            <a:picLocks noChangeAspect="1" noChangeArrowheads="1"/>
          </p:cNvPicPr>
          <p:nvPr/>
        </p:nvPicPr>
        <p:blipFill>
          <a:blip r:embed="rId6" cstate="email">
            <a:extLst>
              <a:ext uri="{28A0092B-C50C-407E-A947-70E740481C1C}">
                <a14:useLocalDpi xmlns:a14="http://schemas.microsoft.com/office/drawing/2010/main" val="0"/>
              </a:ext>
            </a:extLst>
          </a:blip>
          <a:srcRect/>
          <a:stretch>
            <a:fillRect/>
          </a:stretch>
        </p:blipFill>
        <p:spPr bwMode="auto">
          <a:xfrm>
            <a:off x="10217477" y="6353176"/>
            <a:ext cx="1486691" cy="244053"/>
          </a:xfrm>
          <a:prstGeom prst="rect">
            <a:avLst/>
          </a:prstGeom>
          <a:noFill/>
          <a:ln w="9525">
            <a:noFill/>
            <a:miter lim="800000"/>
            <a:headEnd/>
            <a:tailEnd/>
          </a:ln>
        </p:spPr>
      </p:pic>
      <p:sp>
        <p:nvSpPr>
          <p:cNvPr id="10" name="1 CuadroTexto"/>
          <p:cNvSpPr txBox="1"/>
          <p:nvPr/>
        </p:nvSpPr>
        <p:spPr>
          <a:xfrm>
            <a:off x="7097257" y="4367412"/>
            <a:ext cx="4944313" cy="1261868"/>
          </a:xfrm>
          <a:prstGeom prst="rect">
            <a:avLst/>
          </a:prstGeom>
          <a:noFill/>
        </p:spPr>
        <p:txBody>
          <a:bodyPr wrap="square" lIns="91424" tIns="45712" rIns="91424" bIns="45712" rtlCol="0">
            <a:spAutoFit/>
            <a:scene3d>
              <a:camera prst="obliqueBottomLeft"/>
              <a:lightRig rig="threePt" dir="t"/>
            </a:scene3d>
            <a:sp3d extrusionH="139700">
              <a:extrusionClr>
                <a:srgbClr val="3333CC"/>
              </a:extrusionClr>
            </a:sp3d>
          </a:bodyPr>
          <a:lstStyle/>
          <a:p>
            <a:pPr algn="ctr"/>
            <a:r>
              <a:rPr lang="es-ES" sz="1900" b="1" dirty="0">
                <a:gradFill flip="none" rotWithShape="1">
                  <a:gsLst>
                    <a:gs pos="0">
                      <a:srgbClr val="85C2FF">
                        <a:lumMod val="55000"/>
                        <a:lumOff val="45000"/>
                      </a:srgbClr>
                    </a:gs>
                    <a:gs pos="13000">
                      <a:srgbClr val="C4D6EB"/>
                    </a:gs>
                    <a:gs pos="100000">
                      <a:srgbClr val="FFEBFA">
                        <a:lumMod val="0"/>
                        <a:lumOff val="100000"/>
                      </a:srgbClr>
                    </a:gs>
                  </a:gsLst>
                  <a:lin ang="16200000" scaled="1"/>
                  <a:tileRect/>
                </a:gradFill>
                <a:latin typeface="Hobo Std" pitchFamily="34" charset="0"/>
              </a:rPr>
              <a:t>A continuación les mostramos una </a:t>
            </a:r>
            <a:r>
              <a:rPr lang="es-ES" sz="1900" b="1" dirty="0" smtClean="0">
                <a:gradFill flip="none" rotWithShape="1">
                  <a:gsLst>
                    <a:gs pos="0">
                      <a:srgbClr val="85C2FF">
                        <a:lumMod val="55000"/>
                        <a:lumOff val="45000"/>
                      </a:srgbClr>
                    </a:gs>
                    <a:gs pos="13000">
                      <a:srgbClr val="C4D6EB"/>
                    </a:gs>
                    <a:gs pos="100000">
                      <a:srgbClr val="FFEBFA">
                        <a:lumMod val="0"/>
                        <a:lumOff val="100000"/>
                      </a:srgbClr>
                    </a:gs>
                  </a:gsLst>
                  <a:lin ang="16200000" scaled="1"/>
                  <a:tileRect/>
                </a:gradFill>
                <a:latin typeface="Hobo Std" pitchFamily="34" charset="0"/>
              </a:rPr>
              <a:t>relación </a:t>
            </a:r>
            <a:r>
              <a:rPr lang="es-ES" sz="1900" b="1" dirty="0">
                <a:gradFill flip="none" rotWithShape="1">
                  <a:gsLst>
                    <a:gs pos="0">
                      <a:srgbClr val="85C2FF">
                        <a:lumMod val="55000"/>
                        <a:lumOff val="45000"/>
                      </a:srgbClr>
                    </a:gs>
                    <a:gs pos="13000">
                      <a:srgbClr val="C4D6EB"/>
                    </a:gs>
                    <a:gs pos="100000">
                      <a:srgbClr val="FFEBFA">
                        <a:lumMod val="0"/>
                        <a:lumOff val="100000"/>
                      </a:srgbClr>
                    </a:gs>
                  </a:gsLst>
                  <a:lin ang="16200000" scaled="1"/>
                  <a:tileRect/>
                </a:gradFill>
                <a:latin typeface="Hobo Std" pitchFamily="34" charset="0"/>
              </a:rPr>
              <a:t>de trabajos cristianos por si alguno despierta su interés.</a:t>
            </a:r>
          </a:p>
          <a:p>
            <a:pPr algn="ctr"/>
            <a:endParaRPr lang="en-US" sz="1900" b="1" dirty="0">
              <a:gradFill flip="none" rotWithShape="1">
                <a:gsLst>
                  <a:gs pos="0">
                    <a:srgbClr val="85C2FF">
                      <a:lumMod val="55000"/>
                      <a:lumOff val="45000"/>
                    </a:srgbClr>
                  </a:gs>
                  <a:gs pos="13000">
                    <a:srgbClr val="C4D6EB"/>
                  </a:gs>
                  <a:gs pos="100000">
                    <a:srgbClr val="FFEBFA">
                      <a:lumMod val="0"/>
                      <a:lumOff val="100000"/>
                    </a:srgbClr>
                  </a:gs>
                </a:gsLst>
                <a:lin ang="16200000" scaled="1"/>
                <a:tileRect/>
              </a:gradFill>
              <a:latin typeface="Hobo Std" pitchFamily="34" charset="0"/>
            </a:endParaRPr>
          </a:p>
        </p:txBody>
      </p:sp>
      <p:pic>
        <p:nvPicPr>
          <p:cNvPr id="3074" name="Picture 2"/>
          <p:cNvPicPr>
            <a:picLocks noChangeAspect="1" noChangeArrowheads="1"/>
          </p:cNvPicPr>
          <p:nvPr/>
        </p:nvPicPr>
        <p:blipFill>
          <a:blip r:embed="rId7">
            <a:duotone>
              <a:schemeClr val="accent1">
                <a:shade val="45000"/>
                <a:satMod val="135000"/>
              </a:schemeClr>
              <a:prstClr val="white"/>
            </a:duotone>
            <a:extLst>
              <a:ext uri="{BEBA8EAE-BF5A-486C-A8C5-ECC9F3942E4B}">
                <a14:imgProps xmlns:a14="http://schemas.microsoft.com/office/drawing/2010/main">
                  <a14:imgLayer r:embed="rId8">
                    <a14:imgEffect>
                      <a14:colorTemperature colorTemp="4500"/>
                    </a14:imgEffect>
                  </a14:imgLayer>
                </a14:imgProps>
              </a:ext>
              <a:ext uri="{28A0092B-C50C-407E-A947-70E740481C1C}">
                <a14:useLocalDpi xmlns:a14="http://schemas.microsoft.com/office/drawing/2010/main" val="0"/>
              </a:ext>
            </a:extLst>
          </a:blip>
          <a:srcRect/>
          <a:stretch>
            <a:fillRect/>
          </a:stretch>
        </p:blipFill>
        <p:spPr bwMode="auto">
          <a:xfrm>
            <a:off x="437120" y="4064866"/>
            <a:ext cx="2766111" cy="1356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rotWithShape="1">
          <a:blip r:embed="rId9">
            <a:extLst>
              <a:ext uri="{28A0092B-C50C-407E-A947-70E740481C1C}">
                <a14:useLocalDpi xmlns:a14="http://schemas.microsoft.com/office/drawing/2010/main" val="0"/>
              </a:ext>
            </a:extLst>
          </a:blip>
          <a:srcRect l="5859" t="12887" r="5151" b="26703"/>
          <a:stretch/>
        </p:blipFill>
        <p:spPr bwMode="auto">
          <a:xfrm>
            <a:off x="1384663" y="418010"/>
            <a:ext cx="9562011" cy="1959429"/>
          </a:xfrm>
          <a:prstGeom prst="rect">
            <a:avLst/>
          </a:prstGeom>
          <a:noFill/>
          <a:ln>
            <a:noFill/>
          </a:ln>
          <a:effectLst>
            <a:outerShdw dist="35921" dir="2700000" algn="ctr" rotWithShape="0">
              <a:srgbClr val="0043C8"/>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69875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2000" fill="hold"/>
                                        <p:tgtEl>
                                          <p:spTgt spid="3074"/>
                                        </p:tgtEl>
                                        <p:attrNameLst>
                                          <p:attrName>ppt_w</p:attrName>
                                        </p:attrNameLst>
                                      </p:cBhvr>
                                      <p:tavLst>
                                        <p:tav tm="0">
                                          <p:val>
                                            <p:fltVal val="0"/>
                                          </p:val>
                                        </p:tav>
                                        <p:tav tm="100000">
                                          <p:val>
                                            <p:strVal val="#ppt_w"/>
                                          </p:val>
                                        </p:tav>
                                      </p:tavLst>
                                    </p:anim>
                                    <p:anim calcmode="lin" valueType="num">
                                      <p:cBhvr>
                                        <p:cTn id="8" dur="2000" fill="hold"/>
                                        <p:tgtEl>
                                          <p:spTgt spid="3074"/>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2000" fill="hold"/>
                                        <p:tgtEl>
                                          <p:spTgt spid="10"/>
                                        </p:tgtEl>
                                        <p:attrNameLst>
                                          <p:attrName>ppt_w</p:attrName>
                                        </p:attrNameLst>
                                      </p:cBhvr>
                                      <p:tavLst>
                                        <p:tav tm="0">
                                          <p:val>
                                            <p:fltVal val="0"/>
                                          </p:val>
                                        </p:tav>
                                        <p:tav tm="100000">
                                          <p:val>
                                            <p:strVal val="#ppt_w"/>
                                          </p:val>
                                        </p:tav>
                                      </p:tavLst>
                                    </p:anim>
                                    <p:anim calcmode="lin" valueType="num">
                                      <p:cBhvr>
                                        <p:cTn id="12" dur="2000" fill="hold"/>
                                        <p:tgtEl>
                                          <p:spTgt spid="10"/>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1026"/>
                                        </p:tgtEl>
                                        <p:attrNameLst>
                                          <p:attrName>style.visibility</p:attrName>
                                        </p:attrNameLst>
                                      </p:cBhvr>
                                      <p:to>
                                        <p:strVal val="visible"/>
                                      </p:to>
                                    </p:set>
                                    <p:anim calcmode="lin" valueType="num">
                                      <p:cBhvr>
                                        <p:cTn id="15" dur="2000" fill="hold"/>
                                        <p:tgtEl>
                                          <p:spTgt spid="1026"/>
                                        </p:tgtEl>
                                        <p:attrNameLst>
                                          <p:attrName>ppt_w</p:attrName>
                                        </p:attrNameLst>
                                      </p:cBhvr>
                                      <p:tavLst>
                                        <p:tav tm="0">
                                          <p:val>
                                            <p:fltVal val="0"/>
                                          </p:val>
                                        </p:tav>
                                        <p:tav tm="100000">
                                          <p:val>
                                            <p:strVal val="#ppt_w"/>
                                          </p:val>
                                        </p:tav>
                                      </p:tavLst>
                                    </p:anim>
                                    <p:anim calcmode="lin" valueType="num">
                                      <p:cBhvr>
                                        <p:cTn id="16" dur="2000" fill="hold"/>
                                        <p:tgtEl>
                                          <p:spTgt spid="1026"/>
                                        </p:tgtEl>
                                        <p:attrNameLst>
                                          <p:attrName>ppt_h</p:attrName>
                                        </p:attrNameLst>
                                      </p:cBhvr>
                                      <p:tavLst>
                                        <p:tav tm="0">
                                          <p:val>
                                            <p:fltVal val="0"/>
                                          </p:val>
                                        </p:tav>
                                        <p:tav tm="100000">
                                          <p:val>
                                            <p:strVal val="#ppt_h"/>
                                          </p:val>
                                        </p:tav>
                                      </p:tavLst>
                                    </p:anim>
                                  </p:childTnLst>
                                </p:cTn>
                              </p:par>
                              <p:par>
                                <p:cTn id="17" presetID="23" presetClass="entr" presetSubtype="288"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2000" fill="hold"/>
                                        <p:tgtEl>
                                          <p:spTgt spid="11"/>
                                        </p:tgtEl>
                                        <p:attrNameLst>
                                          <p:attrName>ppt_w</p:attrName>
                                        </p:attrNameLst>
                                      </p:cBhvr>
                                      <p:tavLst>
                                        <p:tav tm="0">
                                          <p:val>
                                            <p:strVal val="4/3*#ppt_w"/>
                                          </p:val>
                                        </p:tav>
                                        <p:tav tm="100000">
                                          <p:val>
                                            <p:strVal val="#ppt_w"/>
                                          </p:val>
                                        </p:tav>
                                      </p:tavLst>
                                    </p:anim>
                                    <p:anim calcmode="lin" valueType="num">
                                      <p:cBhvr>
                                        <p:cTn id="20" dur="2000" fill="hold"/>
                                        <p:tgtEl>
                                          <p:spTgt spid="11"/>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27 Imagen" descr="Diapositiva3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88238" cy="6858001"/>
          </a:xfrm>
          <a:prstGeom prst="rect">
            <a:avLst/>
          </a:prstGeom>
          <a:noFill/>
          <a:ln>
            <a:noFill/>
          </a:ln>
        </p:spPr>
      </p:pic>
      <p:sp>
        <p:nvSpPr>
          <p:cNvPr id="13" name="4 CuadroTexto">
            <a:hlinkClick r:id="rId3"/>
          </p:cNvPr>
          <p:cNvSpPr txBox="1"/>
          <p:nvPr/>
        </p:nvSpPr>
        <p:spPr>
          <a:xfrm>
            <a:off x="451143" y="1970946"/>
            <a:ext cx="4960312" cy="46150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12" tIns="45706" rIns="91412" bIns="45706">
            <a:spAutoFit/>
            <a:sp3d extrusionH="114300">
              <a:extrusionClr>
                <a:schemeClr val="bg2">
                  <a:lumMod val="20000"/>
                  <a:lumOff val="80000"/>
                </a:schemeClr>
              </a:extrusionClr>
            </a:sp3d>
          </a:bodyPr>
          <a:lstStyle/>
          <a:p>
            <a:pPr algn="ctr">
              <a:defRPr/>
            </a:pPr>
            <a:r>
              <a:rPr lang="es-ES" sz="2399" b="1" dirty="0">
                <a:solidFill>
                  <a:srgbClr val="002060"/>
                </a:solidFill>
                <a:cs typeface="Arial" charset="0"/>
              </a:rPr>
              <a:t>Evidencias Científicas de la Biblia – I</a:t>
            </a:r>
            <a:endParaRPr lang="en-US" sz="2399" b="1" dirty="0">
              <a:solidFill>
                <a:srgbClr val="002060"/>
              </a:solidFill>
              <a:cs typeface="Arial" charset="0"/>
            </a:endParaRPr>
          </a:p>
        </p:txBody>
      </p:sp>
      <p:sp>
        <p:nvSpPr>
          <p:cNvPr id="14" name="5 CuadroTexto">
            <a:hlinkClick r:id="rId4"/>
          </p:cNvPr>
          <p:cNvSpPr txBox="1"/>
          <p:nvPr/>
        </p:nvSpPr>
        <p:spPr>
          <a:xfrm>
            <a:off x="431466" y="2796860"/>
            <a:ext cx="4904857" cy="46150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12" tIns="45706" rIns="91412" bIns="45706">
            <a:spAutoFit/>
            <a:sp3d extrusionH="114300">
              <a:extrusionClr>
                <a:schemeClr val="bg2">
                  <a:lumMod val="20000"/>
                  <a:lumOff val="80000"/>
                </a:schemeClr>
              </a:extrusionClr>
            </a:sp3d>
          </a:bodyPr>
          <a:lstStyle/>
          <a:p>
            <a:pPr algn="ctr">
              <a:defRPr/>
            </a:pPr>
            <a:r>
              <a:rPr lang="es-ES" sz="2399" b="1" dirty="0">
                <a:solidFill>
                  <a:srgbClr val="002060"/>
                </a:solidFill>
                <a:cs typeface="Arial" charset="0"/>
              </a:rPr>
              <a:t>Evidencias Científicas de la Biblia – II </a:t>
            </a:r>
            <a:endParaRPr lang="en-US" sz="2399" b="1" dirty="0">
              <a:solidFill>
                <a:srgbClr val="002060"/>
              </a:solidFill>
              <a:cs typeface="Arial" charset="0"/>
            </a:endParaRPr>
          </a:p>
        </p:txBody>
      </p:sp>
      <p:sp>
        <p:nvSpPr>
          <p:cNvPr id="16" name="7 CuadroTexto">
            <a:hlinkClick r:id="rId5"/>
          </p:cNvPr>
          <p:cNvSpPr txBox="1"/>
          <p:nvPr/>
        </p:nvSpPr>
        <p:spPr>
          <a:xfrm>
            <a:off x="494776" y="4378430"/>
            <a:ext cx="4761031" cy="46150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91412" tIns="45706" rIns="91412" bIns="45706">
            <a:spAutoFit/>
            <a:sp3d extrusionH="114300">
              <a:extrusionClr>
                <a:schemeClr val="bg2">
                  <a:lumMod val="20000"/>
                  <a:lumOff val="80000"/>
                </a:schemeClr>
              </a:extrusionClr>
            </a:sp3d>
          </a:bodyPr>
          <a:lstStyle/>
          <a:p>
            <a:pPr algn="ctr">
              <a:defRPr/>
            </a:pPr>
            <a:r>
              <a:rPr lang="es-ES" sz="2399" b="1" dirty="0">
                <a:solidFill>
                  <a:srgbClr val="002060"/>
                </a:solidFill>
                <a:cs typeface="Arial" charset="0"/>
              </a:rPr>
              <a:t>Jesucristo no es Religión, Él es Vida  </a:t>
            </a:r>
            <a:endParaRPr lang="en-US" sz="2399" b="1" dirty="0">
              <a:solidFill>
                <a:srgbClr val="002060"/>
              </a:solidFill>
              <a:cs typeface="Arial" charset="0"/>
            </a:endParaRPr>
          </a:p>
        </p:txBody>
      </p:sp>
      <p:sp>
        <p:nvSpPr>
          <p:cNvPr id="17" name="8 CuadroTexto">
            <a:hlinkClick r:id="rId6"/>
          </p:cNvPr>
          <p:cNvSpPr txBox="1"/>
          <p:nvPr/>
        </p:nvSpPr>
        <p:spPr>
          <a:xfrm>
            <a:off x="6096000" y="2829392"/>
            <a:ext cx="5522795" cy="46150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91412" tIns="45706" rIns="91412" bIns="45706">
            <a:spAutoFit/>
            <a:sp3d extrusionH="114300">
              <a:extrusionClr>
                <a:schemeClr val="bg2">
                  <a:lumMod val="20000"/>
                  <a:lumOff val="80000"/>
                </a:schemeClr>
              </a:extrusionClr>
            </a:sp3d>
          </a:bodyPr>
          <a:lstStyle/>
          <a:p>
            <a:pPr algn="ctr">
              <a:defRPr/>
            </a:pPr>
            <a:r>
              <a:rPr lang="es-ES" sz="2399" b="1" dirty="0">
                <a:solidFill>
                  <a:srgbClr val="002060"/>
                </a:solidFill>
                <a:cs typeface="Arial" charset="0"/>
              </a:rPr>
              <a:t>Cuando el Hombre Confronta a Dios </a:t>
            </a:r>
            <a:endParaRPr lang="en-US" sz="2399" b="1" dirty="0">
              <a:solidFill>
                <a:srgbClr val="002060"/>
              </a:solidFill>
              <a:cs typeface="Arial" charset="0"/>
            </a:endParaRPr>
          </a:p>
        </p:txBody>
      </p:sp>
      <p:sp>
        <p:nvSpPr>
          <p:cNvPr id="18" name="9 CuadroTexto">
            <a:hlinkClick r:id="rId7"/>
          </p:cNvPr>
          <p:cNvSpPr txBox="1"/>
          <p:nvPr/>
        </p:nvSpPr>
        <p:spPr>
          <a:xfrm>
            <a:off x="1150174" y="5846271"/>
            <a:ext cx="3523162" cy="46150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91412" tIns="45706" rIns="91412" bIns="45706">
            <a:spAutoFit/>
            <a:sp3d extrusionH="114300">
              <a:extrusionClr>
                <a:schemeClr val="bg2">
                  <a:lumMod val="20000"/>
                  <a:lumOff val="80000"/>
                </a:schemeClr>
              </a:extrusionClr>
            </a:sp3d>
          </a:bodyPr>
          <a:lstStyle/>
          <a:p>
            <a:pPr algn="ctr">
              <a:defRPr/>
            </a:pPr>
            <a:r>
              <a:rPr lang="es-ES" sz="2399" b="1" dirty="0">
                <a:solidFill>
                  <a:srgbClr val="002060"/>
                </a:solidFill>
                <a:cs typeface="Arial" charset="0"/>
              </a:rPr>
              <a:t>¿Celebras </a:t>
            </a:r>
            <a:r>
              <a:rPr lang="es-ES" sz="2399" b="1" dirty="0" err="1">
                <a:solidFill>
                  <a:srgbClr val="002060"/>
                </a:solidFill>
                <a:cs typeface="Arial" charset="0"/>
              </a:rPr>
              <a:t>Halloween</a:t>
            </a:r>
            <a:r>
              <a:rPr lang="es-ES" sz="2399" b="1" dirty="0">
                <a:solidFill>
                  <a:srgbClr val="002060"/>
                </a:solidFill>
                <a:cs typeface="Arial" charset="0"/>
              </a:rPr>
              <a:t>?  </a:t>
            </a:r>
            <a:endParaRPr lang="en-US" sz="2399" b="1" dirty="0">
              <a:solidFill>
                <a:srgbClr val="002060"/>
              </a:solidFill>
              <a:cs typeface="Arial" charset="0"/>
            </a:endParaRPr>
          </a:p>
        </p:txBody>
      </p:sp>
      <p:sp>
        <p:nvSpPr>
          <p:cNvPr id="19" name="10 CuadroTexto">
            <a:hlinkClick r:id="rId8"/>
          </p:cNvPr>
          <p:cNvSpPr txBox="1"/>
          <p:nvPr/>
        </p:nvSpPr>
        <p:spPr>
          <a:xfrm>
            <a:off x="831996" y="3559336"/>
            <a:ext cx="3999266" cy="46150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91412" tIns="45706" rIns="91412" bIns="45706">
            <a:spAutoFit/>
            <a:sp3d extrusionH="114300">
              <a:extrusionClr>
                <a:schemeClr val="bg2">
                  <a:lumMod val="20000"/>
                  <a:lumOff val="80000"/>
                </a:schemeClr>
              </a:extrusionClr>
            </a:sp3d>
          </a:bodyPr>
          <a:lstStyle/>
          <a:p>
            <a:pPr algn="ctr">
              <a:defRPr/>
            </a:pPr>
            <a:r>
              <a:rPr lang="es-ES" sz="2399" b="1" dirty="0">
                <a:solidFill>
                  <a:srgbClr val="002060"/>
                </a:solidFill>
                <a:cs typeface="Arial" charset="0"/>
              </a:rPr>
              <a:t>Dios, el Taxi y el Instrumento</a:t>
            </a:r>
            <a:endParaRPr lang="en-US" sz="2399" b="1" dirty="0">
              <a:solidFill>
                <a:srgbClr val="002060"/>
              </a:solidFill>
              <a:cs typeface="Arial" charset="0"/>
            </a:endParaRPr>
          </a:p>
        </p:txBody>
      </p:sp>
      <p:sp>
        <p:nvSpPr>
          <p:cNvPr id="20" name="11 CuadroTexto">
            <a:hlinkClick r:id="rId9"/>
          </p:cNvPr>
          <p:cNvSpPr txBox="1"/>
          <p:nvPr/>
        </p:nvSpPr>
        <p:spPr>
          <a:xfrm>
            <a:off x="569575" y="5064940"/>
            <a:ext cx="4641530" cy="46150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12" tIns="45706" rIns="91412" bIns="45706">
            <a:spAutoFit/>
            <a:sp3d extrusionH="114300">
              <a:extrusionClr>
                <a:schemeClr val="bg2">
                  <a:lumMod val="20000"/>
                  <a:lumOff val="80000"/>
                </a:schemeClr>
              </a:extrusionClr>
            </a:sp3d>
          </a:bodyPr>
          <a:lstStyle/>
          <a:p>
            <a:pPr algn="ctr">
              <a:defRPr/>
            </a:pPr>
            <a:r>
              <a:rPr lang="es-ES" sz="2399" b="1" dirty="0">
                <a:solidFill>
                  <a:srgbClr val="002060"/>
                </a:solidFill>
                <a:cs typeface="Arial" charset="0"/>
              </a:rPr>
              <a:t>Un Mundo Invisible pero Real </a:t>
            </a:r>
            <a:endParaRPr lang="en-US" sz="2399" b="1" dirty="0">
              <a:solidFill>
                <a:srgbClr val="002060"/>
              </a:solidFill>
              <a:cs typeface="Arial" charset="0"/>
            </a:endParaRPr>
          </a:p>
        </p:txBody>
      </p:sp>
      <p:sp>
        <p:nvSpPr>
          <p:cNvPr id="21" name="12 CuadroTexto">
            <a:hlinkClick r:id="rId10"/>
          </p:cNvPr>
          <p:cNvSpPr txBox="1"/>
          <p:nvPr/>
        </p:nvSpPr>
        <p:spPr>
          <a:xfrm>
            <a:off x="6130492" y="3512186"/>
            <a:ext cx="5522795" cy="46150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91412" tIns="45706" rIns="91412" bIns="45706">
            <a:spAutoFit/>
            <a:sp3d extrusionH="114300">
              <a:extrusionClr>
                <a:schemeClr val="bg2">
                  <a:lumMod val="20000"/>
                  <a:lumOff val="80000"/>
                </a:schemeClr>
              </a:extrusionClr>
            </a:sp3d>
          </a:bodyPr>
          <a:lstStyle/>
          <a:p>
            <a:pPr algn="ctr">
              <a:defRPr/>
            </a:pPr>
            <a:r>
              <a:rPr lang="es-ES" sz="2399" b="1" dirty="0">
                <a:solidFill>
                  <a:srgbClr val="002060"/>
                </a:solidFill>
                <a:cs typeface="Arial" charset="0"/>
              </a:rPr>
              <a:t>Señales de la Segunda Venida de Cristo – I</a:t>
            </a:r>
            <a:endParaRPr lang="en-US" sz="2399" b="1" dirty="0">
              <a:solidFill>
                <a:srgbClr val="002060"/>
              </a:solidFill>
              <a:cs typeface="Arial" charset="0"/>
            </a:endParaRPr>
          </a:p>
        </p:txBody>
      </p:sp>
      <p:sp>
        <p:nvSpPr>
          <p:cNvPr id="22" name="13 CuadroTexto">
            <a:hlinkClick r:id="rId11"/>
          </p:cNvPr>
          <p:cNvSpPr txBox="1"/>
          <p:nvPr/>
        </p:nvSpPr>
        <p:spPr>
          <a:xfrm>
            <a:off x="6118463" y="4107443"/>
            <a:ext cx="5618017" cy="46150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91412" tIns="45706" rIns="91412" bIns="45706">
            <a:spAutoFit/>
            <a:sp3d extrusionH="114300">
              <a:extrusionClr>
                <a:schemeClr val="bg2">
                  <a:lumMod val="20000"/>
                  <a:lumOff val="80000"/>
                </a:schemeClr>
              </a:extrusionClr>
            </a:sp3d>
          </a:bodyPr>
          <a:lstStyle/>
          <a:p>
            <a:pPr algn="ctr">
              <a:defRPr/>
            </a:pPr>
            <a:r>
              <a:rPr lang="es-ES" sz="2399" b="1" dirty="0">
                <a:solidFill>
                  <a:srgbClr val="002060"/>
                </a:solidFill>
                <a:cs typeface="Arial" charset="0"/>
              </a:rPr>
              <a:t>Señales de la Segunda Venida de Cristo – II</a:t>
            </a:r>
            <a:endParaRPr lang="en-US" sz="2399" b="1" dirty="0">
              <a:solidFill>
                <a:srgbClr val="002060"/>
              </a:solidFill>
              <a:cs typeface="Arial" charset="0"/>
            </a:endParaRPr>
          </a:p>
        </p:txBody>
      </p:sp>
      <p:sp>
        <p:nvSpPr>
          <p:cNvPr id="23" name="14 CuadroTexto">
            <a:hlinkClick r:id="rId12"/>
          </p:cNvPr>
          <p:cNvSpPr txBox="1"/>
          <p:nvPr/>
        </p:nvSpPr>
        <p:spPr>
          <a:xfrm>
            <a:off x="5967162" y="4759385"/>
            <a:ext cx="5998898" cy="46150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91412" tIns="45706" rIns="91412" bIns="45706">
            <a:spAutoFit/>
            <a:sp3d extrusionH="114300">
              <a:extrusionClr>
                <a:schemeClr val="bg2">
                  <a:lumMod val="20000"/>
                  <a:lumOff val="80000"/>
                </a:schemeClr>
              </a:extrusionClr>
            </a:sp3d>
          </a:bodyPr>
          <a:lstStyle/>
          <a:p>
            <a:pPr algn="ctr">
              <a:defRPr/>
            </a:pPr>
            <a:r>
              <a:rPr lang="es-ES" sz="2399" b="1" dirty="0">
                <a:solidFill>
                  <a:srgbClr val="002060"/>
                </a:solidFill>
                <a:cs typeface="Arial" charset="0"/>
              </a:rPr>
              <a:t>Señales de la Segunda Venida de Cristo – III</a:t>
            </a:r>
            <a:endParaRPr lang="en-US" sz="2399" b="1" dirty="0">
              <a:solidFill>
                <a:srgbClr val="002060"/>
              </a:solidFill>
              <a:cs typeface="Arial" charset="0"/>
            </a:endParaRPr>
          </a:p>
        </p:txBody>
      </p:sp>
      <p:sp>
        <p:nvSpPr>
          <p:cNvPr id="24" name="15 CuadroTexto">
            <a:hlinkClick r:id="rId13"/>
          </p:cNvPr>
          <p:cNvSpPr txBox="1"/>
          <p:nvPr/>
        </p:nvSpPr>
        <p:spPr>
          <a:xfrm>
            <a:off x="5990235" y="5491067"/>
            <a:ext cx="5998899" cy="46150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91412" tIns="45706" rIns="91412" bIns="45706">
            <a:spAutoFit/>
            <a:sp3d extrusionH="114300">
              <a:extrusionClr>
                <a:schemeClr val="bg2">
                  <a:lumMod val="20000"/>
                  <a:lumOff val="80000"/>
                </a:schemeClr>
              </a:extrusionClr>
            </a:sp3d>
          </a:bodyPr>
          <a:lstStyle/>
          <a:p>
            <a:pPr algn="ctr">
              <a:defRPr/>
            </a:pPr>
            <a:r>
              <a:rPr lang="es-ES" sz="2399" b="1" dirty="0">
                <a:solidFill>
                  <a:srgbClr val="002060"/>
                </a:solidFill>
                <a:cs typeface="Arial" charset="0"/>
              </a:rPr>
              <a:t>Señales de la Segunda Venida de Cristo – IV</a:t>
            </a:r>
            <a:endParaRPr lang="en-US" sz="2399" b="1" dirty="0">
              <a:solidFill>
                <a:srgbClr val="002060"/>
              </a:solidFill>
              <a:cs typeface="Arial" charset="0"/>
            </a:endParaRPr>
          </a:p>
        </p:txBody>
      </p:sp>
      <p:sp>
        <p:nvSpPr>
          <p:cNvPr id="27" name="26 Pentágono"/>
          <p:cNvSpPr/>
          <p:nvPr/>
        </p:nvSpPr>
        <p:spPr>
          <a:xfrm>
            <a:off x="8178322" y="6295484"/>
            <a:ext cx="3835753" cy="407771"/>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sp3d extrusionH="57150">
              <a:bevelT w="82550" h="38100" prst="coolSlant"/>
              <a:extrusionClr>
                <a:srgbClr val="002060"/>
              </a:extrusionClr>
            </a:sp3d>
          </a:bodyPr>
          <a:lstStyle/>
          <a:p>
            <a:pPr algn="ctr"/>
            <a:r>
              <a:rPr lang="es-ES" sz="1599" b="1" dirty="0">
                <a:solidFill>
                  <a:srgbClr val="002060"/>
                </a:solidFill>
              </a:rPr>
              <a:t>Clic para ver más mensajes cristianos</a:t>
            </a:r>
          </a:p>
        </p:txBody>
      </p:sp>
      <p:sp>
        <p:nvSpPr>
          <p:cNvPr id="29" name="2 CuadroTexto"/>
          <p:cNvSpPr txBox="1"/>
          <p:nvPr/>
        </p:nvSpPr>
        <p:spPr>
          <a:xfrm>
            <a:off x="487347" y="214178"/>
            <a:ext cx="11217311" cy="461508"/>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91412" tIns="45706" rIns="91412" bIns="45706">
            <a:spAutoFit/>
            <a:sp3d extrusionH="50800">
              <a:bevelT w="82550" h="38100" prst="coolSlant"/>
              <a:extrusionClr>
                <a:schemeClr val="bg1"/>
              </a:extrusionClr>
            </a:sp3d>
          </a:bodyPr>
          <a:lstStyle/>
          <a:p>
            <a:pPr algn="ctr">
              <a:defRPr/>
            </a:pPr>
            <a:r>
              <a:rPr lang="es-ES" sz="2399" b="1" dirty="0">
                <a:solidFill>
                  <a:srgbClr val="002060"/>
                </a:solidFill>
                <a:latin typeface="Berlin Sans FB Demi" panose="020E0802020502020306" pitchFamily="34" charset="0"/>
                <a:cs typeface="Arial" charset="0"/>
              </a:rPr>
              <a:t>MENSAJES CRISTIANOS PUBLICADOS EN “MIS PPS”, POR PALOMA &amp; ROBY</a:t>
            </a:r>
            <a:endParaRPr lang="en-US" sz="2399" b="1" dirty="0">
              <a:solidFill>
                <a:srgbClr val="002060"/>
              </a:solidFill>
              <a:latin typeface="Berlin Sans FB Demi" panose="020E0802020502020306" pitchFamily="34" charset="0"/>
              <a:cs typeface="Arial" charset="0"/>
            </a:endParaRPr>
          </a:p>
        </p:txBody>
      </p:sp>
      <p:sp>
        <p:nvSpPr>
          <p:cNvPr id="25" name="3 CuadroTexto"/>
          <p:cNvSpPr txBox="1"/>
          <p:nvPr/>
        </p:nvSpPr>
        <p:spPr>
          <a:xfrm>
            <a:off x="494823" y="899391"/>
            <a:ext cx="11144251" cy="707886"/>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a:spAutoFit/>
            <a:sp3d extrusionH="139700">
              <a:extrusionClr>
                <a:srgbClr val="002060"/>
              </a:extrusionClr>
            </a:sp3d>
          </a:bodyPr>
          <a:lstStyle/>
          <a:p>
            <a:pPr algn="ctr">
              <a:tabLst>
                <a:tab pos="4930775" algn="l"/>
              </a:tabLst>
              <a:defRPr/>
            </a:pPr>
            <a:r>
              <a:rPr lang="es-ES" sz="2000" b="1" dirty="0" smtClean="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4930775" algn="l"/>
              </a:tabLst>
              <a:defRPr/>
            </a:pPr>
            <a:r>
              <a:rPr lang="es-ES" sz="20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a:t>
            </a:r>
            <a:r>
              <a:rPr lang="es-ES" sz="2000" b="1" dirty="0" smtClean="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nlazar con la sección donde se encuentra ubicado en MIS PPS y así procedan a descargarlo. </a:t>
            </a:r>
            <a:endParaRPr lang="en-US" sz="20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31" name="13 CuadroTexto">
            <a:hlinkClick r:id="rId14"/>
          </p:cNvPr>
          <p:cNvSpPr txBox="1"/>
          <p:nvPr/>
        </p:nvSpPr>
        <p:spPr>
          <a:xfrm>
            <a:off x="6677933" y="1859124"/>
            <a:ext cx="4345807" cy="830712"/>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91412" tIns="45706" rIns="91412" bIns="45706">
            <a:spAutoFit/>
            <a:sp3d extrusionH="114300">
              <a:bevelT w="82550" h="38100" prst="coolSlant"/>
              <a:extrusionClr>
                <a:schemeClr val="bg2">
                  <a:lumMod val="20000"/>
                  <a:lumOff val="80000"/>
                </a:schemeClr>
              </a:extrusionClr>
            </a:sp3d>
          </a:bodyPr>
          <a:lstStyle/>
          <a:p>
            <a:pPr algn="ctr">
              <a:defRPr/>
            </a:pPr>
            <a:r>
              <a:rPr lang="es-ES" sz="2399" b="1" dirty="0" smtClean="0">
                <a:solidFill>
                  <a:srgbClr val="002060"/>
                </a:solidFill>
                <a:cs typeface="Arial" charset="0"/>
              </a:rPr>
              <a:t>Eventos Cósmicos por Acontecer</a:t>
            </a:r>
          </a:p>
          <a:p>
            <a:pPr algn="ctr">
              <a:defRPr/>
            </a:pPr>
            <a:r>
              <a:rPr lang="es-ES" sz="2399" b="1" dirty="0" smtClean="0">
                <a:solidFill>
                  <a:srgbClr val="002060"/>
                </a:solidFill>
                <a:cs typeface="Arial" charset="0"/>
              </a:rPr>
              <a:t> en el 2015</a:t>
            </a:r>
            <a:endParaRPr lang="en-US" sz="2399" b="1" dirty="0">
              <a:solidFill>
                <a:srgbClr val="002060"/>
              </a:solidFill>
              <a:cs typeface="Arial" charset="0"/>
            </a:endParaRPr>
          </a:p>
        </p:txBody>
      </p:sp>
    </p:spTree>
    <p:extLst>
      <p:ext uri="{BB962C8B-B14F-4D97-AF65-F5344CB8AC3E}">
        <p14:creationId xmlns:p14="http://schemas.microsoft.com/office/powerpoint/2010/main" val="387276995"/>
      </p:ext>
    </p:extLst>
  </p:cSld>
  <p:clrMapOvr>
    <a:masterClrMapping/>
  </p:clrMapOvr>
  <mc:AlternateContent xmlns:mc="http://schemas.openxmlformats.org/markup-compatibility/2006" xmlns:p14="http://schemas.microsoft.com/office/powerpoint/2010/main">
    <mc:Choice Requires="p14">
      <p:transition spd="slow">
        <p14:ripple/>
        <p:sndAc>
          <p:endSnd/>
        </p:sndAc>
      </p:transition>
    </mc:Choice>
    <mc:Fallback xmlns="">
      <p:transition spd="slow">
        <p:fade/>
        <p:sndAc>
          <p:endSnd/>
        </p:sndAc>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20 Imagen" descr="Diapositiva3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7980" y="-1"/>
            <a:ext cx="12188238" cy="6858001"/>
          </a:xfrm>
          <a:prstGeom prst="rect">
            <a:avLst/>
          </a:prstGeom>
          <a:noFill/>
          <a:ln>
            <a:noFill/>
          </a:ln>
        </p:spPr>
      </p:pic>
      <p:sp>
        <p:nvSpPr>
          <p:cNvPr id="6" name="5 CuadroTexto">
            <a:hlinkClick r:id="rId3"/>
          </p:cNvPr>
          <p:cNvSpPr txBox="1"/>
          <p:nvPr/>
        </p:nvSpPr>
        <p:spPr>
          <a:xfrm>
            <a:off x="565382" y="2843519"/>
            <a:ext cx="4633201" cy="830712"/>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91412" tIns="45706" rIns="91412" bIns="45706">
            <a:spAutoFit/>
            <a:sp3d extrusionH="114300">
              <a:bevelT w="82550" h="38100" prst="coolSlant"/>
              <a:extrusionClr>
                <a:schemeClr val="bg2">
                  <a:lumMod val="20000"/>
                  <a:lumOff val="80000"/>
                </a:schemeClr>
              </a:extrusionClr>
            </a:sp3d>
          </a:bodyPr>
          <a:lstStyle/>
          <a:p>
            <a:pPr algn="ctr">
              <a:defRPr/>
            </a:pPr>
            <a:r>
              <a:rPr lang="es-ES" sz="2399" b="1" dirty="0">
                <a:solidFill>
                  <a:srgbClr val="002060"/>
                </a:solidFill>
                <a:cs typeface="Arial" charset="0"/>
              </a:rPr>
              <a:t>¿Sabes por qué murió Cristo </a:t>
            </a:r>
          </a:p>
          <a:p>
            <a:pPr algn="ctr">
              <a:defRPr/>
            </a:pPr>
            <a:r>
              <a:rPr lang="es-ES" sz="2399" b="1" dirty="0">
                <a:solidFill>
                  <a:srgbClr val="002060"/>
                </a:solidFill>
                <a:cs typeface="Arial" charset="0"/>
              </a:rPr>
              <a:t>por ti en la cruz? - 2</a:t>
            </a:r>
            <a:endParaRPr lang="en-US" sz="2399" b="1" dirty="0">
              <a:solidFill>
                <a:srgbClr val="002060"/>
              </a:solidFill>
              <a:cs typeface="Arial" charset="0"/>
            </a:endParaRPr>
          </a:p>
        </p:txBody>
      </p:sp>
      <p:sp>
        <p:nvSpPr>
          <p:cNvPr id="7" name="6 CuadroTexto">
            <a:hlinkClick r:id="rId4"/>
          </p:cNvPr>
          <p:cNvSpPr txBox="1"/>
          <p:nvPr/>
        </p:nvSpPr>
        <p:spPr>
          <a:xfrm>
            <a:off x="5752798" y="3073250"/>
            <a:ext cx="3427942" cy="46150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12" tIns="45706" rIns="91412" bIns="45706">
            <a:spAutoFit/>
            <a:sp3d extrusionH="114300">
              <a:bevelT w="82550" h="38100" prst="coolSlant"/>
              <a:extrusionClr>
                <a:schemeClr val="bg2">
                  <a:lumMod val="20000"/>
                  <a:lumOff val="80000"/>
                </a:schemeClr>
              </a:extrusionClr>
            </a:sp3d>
          </a:bodyPr>
          <a:lstStyle/>
          <a:p>
            <a:pPr algn="ctr">
              <a:defRPr/>
            </a:pPr>
            <a:r>
              <a:rPr lang="es-ES" sz="2399" b="1" dirty="0">
                <a:solidFill>
                  <a:srgbClr val="002060"/>
                </a:solidFill>
                <a:cs typeface="Arial" charset="0"/>
              </a:rPr>
              <a:t>Eclipses de Luna Roja</a:t>
            </a:r>
            <a:endParaRPr lang="en-US" sz="2399" b="1" dirty="0">
              <a:solidFill>
                <a:srgbClr val="002060"/>
              </a:solidFill>
              <a:cs typeface="Arial" charset="0"/>
            </a:endParaRPr>
          </a:p>
        </p:txBody>
      </p:sp>
      <p:sp>
        <p:nvSpPr>
          <p:cNvPr id="8" name="7 CuadroTexto">
            <a:hlinkClick r:id="rId5"/>
          </p:cNvPr>
          <p:cNvSpPr txBox="1"/>
          <p:nvPr/>
        </p:nvSpPr>
        <p:spPr>
          <a:xfrm>
            <a:off x="9316027" y="3087966"/>
            <a:ext cx="2761397" cy="46150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12" tIns="45706" rIns="91412" bIns="45706">
            <a:spAutoFit/>
            <a:sp3d extrusionH="114300">
              <a:bevelT w="82550" h="38100" prst="coolSlant"/>
              <a:extrusionClr>
                <a:schemeClr val="bg2">
                  <a:lumMod val="20000"/>
                  <a:lumOff val="80000"/>
                </a:schemeClr>
              </a:extrusionClr>
            </a:sp3d>
          </a:bodyPr>
          <a:lstStyle/>
          <a:p>
            <a:pPr algn="ctr">
              <a:defRPr/>
            </a:pPr>
            <a:r>
              <a:rPr lang="es-ES" sz="2399" b="1" dirty="0">
                <a:solidFill>
                  <a:srgbClr val="002060"/>
                </a:solidFill>
                <a:cs typeface="Arial" charset="0"/>
              </a:rPr>
              <a:t>El Arrebatamiento</a:t>
            </a:r>
            <a:endParaRPr lang="en-US" sz="2399" b="1" dirty="0">
              <a:solidFill>
                <a:srgbClr val="002060"/>
              </a:solidFill>
              <a:cs typeface="Arial" charset="0"/>
            </a:endParaRPr>
          </a:p>
        </p:txBody>
      </p:sp>
      <p:sp>
        <p:nvSpPr>
          <p:cNvPr id="9" name="8 CuadroTexto">
            <a:hlinkClick r:id="rId6"/>
          </p:cNvPr>
          <p:cNvSpPr txBox="1"/>
          <p:nvPr/>
        </p:nvSpPr>
        <p:spPr>
          <a:xfrm>
            <a:off x="5993604" y="1829529"/>
            <a:ext cx="2666177" cy="46150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12" tIns="45706" rIns="91412" bIns="45706">
            <a:spAutoFit/>
            <a:sp3d extrusionH="114300">
              <a:bevelT w="82550" h="38100" prst="coolSlant"/>
              <a:extrusionClr>
                <a:schemeClr val="bg2">
                  <a:lumMod val="20000"/>
                  <a:lumOff val="80000"/>
                </a:schemeClr>
              </a:extrusionClr>
            </a:sp3d>
          </a:bodyPr>
          <a:lstStyle/>
          <a:p>
            <a:pPr algn="ctr">
              <a:defRPr/>
            </a:pPr>
            <a:r>
              <a:rPr lang="es-ES" sz="2399" b="1" dirty="0">
                <a:solidFill>
                  <a:srgbClr val="002060"/>
                </a:solidFill>
                <a:cs typeface="Arial" charset="0"/>
              </a:rPr>
              <a:t>El Acto de Juzgar</a:t>
            </a:r>
            <a:endParaRPr lang="en-US" sz="2399" b="1" dirty="0">
              <a:solidFill>
                <a:srgbClr val="002060"/>
              </a:solidFill>
              <a:cs typeface="Arial" charset="0"/>
            </a:endParaRPr>
          </a:p>
        </p:txBody>
      </p:sp>
      <p:sp>
        <p:nvSpPr>
          <p:cNvPr id="10" name="9 CuadroTexto">
            <a:hlinkClick r:id="rId7"/>
          </p:cNvPr>
          <p:cNvSpPr txBox="1"/>
          <p:nvPr/>
        </p:nvSpPr>
        <p:spPr>
          <a:xfrm>
            <a:off x="9063383" y="1846983"/>
            <a:ext cx="2951840" cy="46150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12" tIns="45706" rIns="91412" bIns="45706">
            <a:spAutoFit/>
            <a:sp3d extrusionH="114300">
              <a:bevelT w="82550" h="38100" prst="coolSlant"/>
              <a:extrusionClr>
                <a:schemeClr val="bg2">
                  <a:lumMod val="20000"/>
                  <a:lumOff val="80000"/>
                </a:schemeClr>
              </a:extrusionClr>
            </a:sp3d>
          </a:bodyPr>
          <a:lstStyle/>
          <a:p>
            <a:pPr algn="ctr">
              <a:defRPr/>
            </a:pPr>
            <a:r>
              <a:rPr lang="es-ES" sz="2399" b="1" dirty="0">
                <a:solidFill>
                  <a:srgbClr val="002060"/>
                </a:solidFill>
                <a:cs typeface="Arial" charset="0"/>
              </a:rPr>
              <a:t>Salvación del Alma</a:t>
            </a:r>
            <a:endParaRPr lang="en-US" sz="2399" b="1" dirty="0">
              <a:solidFill>
                <a:srgbClr val="002060"/>
              </a:solidFill>
              <a:cs typeface="Arial" charset="0"/>
            </a:endParaRPr>
          </a:p>
        </p:txBody>
      </p:sp>
      <p:sp>
        <p:nvSpPr>
          <p:cNvPr id="11" name="10 CuadroTexto">
            <a:hlinkClick r:id="rId8"/>
          </p:cNvPr>
          <p:cNvSpPr txBox="1"/>
          <p:nvPr/>
        </p:nvSpPr>
        <p:spPr>
          <a:xfrm>
            <a:off x="577576" y="3899817"/>
            <a:ext cx="4665811" cy="46150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12" tIns="45706" rIns="91412" bIns="45706">
            <a:spAutoFit/>
            <a:sp3d extrusionH="114300">
              <a:bevelT w="82550" h="38100" prst="coolSlant"/>
              <a:extrusionClr>
                <a:schemeClr val="bg2">
                  <a:lumMod val="20000"/>
                  <a:lumOff val="80000"/>
                </a:schemeClr>
              </a:extrusionClr>
            </a:sp3d>
          </a:bodyPr>
          <a:lstStyle/>
          <a:p>
            <a:pPr algn="ctr">
              <a:defRPr/>
            </a:pPr>
            <a:r>
              <a:rPr lang="es-ES" sz="2399" b="1" dirty="0">
                <a:solidFill>
                  <a:srgbClr val="002060"/>
                </a:solidFill>
                <a:cs typeface="Arial" charset="0"/>
              </a:rPr>
              <a:t>El Misterio de la Divina Trinidad</a:t>
            </a:r>
            <a:endParaRPr lang="en-US" sz="2399" b="1" dirty="0">
              <a:solidFill>
                <a:srgbClr val="002060"/>
              </a:solidFill>
              <a:cs typeface="Arial" charset="0"/>
            </a:endParaRPr>
          </a:p>
        </p:txBody>
      </p:sp>
      <p:sp>
        <p:nvSpPr>
          <p:cNvPr id="12" name="11 CuadroTexto">
            <a:hlinkClick r:id="rId9"/>
          </p:cNvPr>
          <p:cNvSpPr txBox="1"/>
          <p:nvPr/>
        </p:nvSpPr>
        <p:spPr>
          <a:xfrm>
            <a:off x="6717763" y="3703417"/>
            <a:ext cx="4761031" cy="46150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12" tIns="45706" rIns="91412" bIns="45706">
            <a:spAutoFit/>
            <a:sp3d extrusionH="114300">
              <a:bevelT w="82550" h="38100" prst="coolSlant"/>
              <a:extrusionClr>
                <a:schemeClr val="bg2">
                  <a:lumMod val="20000"/>
                  <a:lumOff val="80000"/>
                </a:schemeClr>
              </a:extrusionClr>
            </a:sp3d>
          </a:bodyPr>
          <a:lstStyle/>
          <a:p>
            <a:pPr algn="ctr">
              <a:defRPr/>
            </a:pPr>
            <a:r>
              <a:rPr lang="es-ES" sz="2399" b="1" dirty="0">
                <a:solidFill>
                  <a:srgbClr val="002060"/>
                </a:solidFill>
                <a:cs typeface="Arial" charset="0"/>
              </a:rPr>
              <a:t>Radiografía Bíblica del Anticristo</a:t>
            </a:r>
            <a:endParaRPr lang="en-US" sz="2399" b="1" dirty="0">
              <a:solidFill>
                <a:srgbClr val="002060"/>
              </a:solidFill>
              <a:cs typeface="Arial" charset="0"/>
            </a:endParaRPr>
          </a:p>
        </p:txBody>
      </p:sp>
      <p:sp>
        <p:nvSpPr>
          <p:cNvPr id="13" name="12 CuadroTexto">
            <a:hlinkClick r:id="rId10"/>
          </p:cNvPr>
          <p:cNvSpPr txBox="1"/>
          <p:nvPr/>
        </p:nvSpPr>
        <p:spPr>
          <a:xfrm>
            <a:off x="931661" y="4526206"/>
            <a:ext cx="3999266" cy="46150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12" tIns="45706" rIns="91412" bIns="45706">
            <a:spAutoFit/>
            <a:sp3d extrusionH="114300">
              <a:bevelT w="82550" h="38100" prst="coolSlant"/>
              <a:extrusionClr>
                <a:schemeClr val="bg2">
                  <a:lumMod val="20000"/>
                  <a:lumOff val="80000"/>
                </a:schemeClr>
              </a:extrusionClr>
            </a:sp3d>
          </a:bodyPr>
          <a:lstStyle/>
          <a:p>
            <a:pPr algn="ctr">
              <a:defRPr/>
            </a:pPr>
            <a:r>
              <a:rPr lang="es-ES" sz="2399" b="1" dirty="0">
                <a:solidFill>
                  <a:srgbClr val="002060"/>
                </a:solidFill>
                <a:cs typeface="Arial" charset="0"/>
              </a:rPr>
              <a:t>Misterio del Espíritu Santo</a:t>
            </a:r>
            <a:endParaRPr lang="en-US" sz="2399" b="1" dirty="0">
              <a:solidFill>
                <a:srgbClr val="002060"/>
              </a:solidFill>
              <a:cs typeface="Arial" charset="0"/>
            </a:endParaRPr>
          </a:p>
        </p:txBody>
      </p:sp>
      <p:sp>
        <p:nvSpPr>
          <p:cNvPr id="14" name="13 CuadroTexto">
            <a:hlinkClick r:id="rId11"/>
          </p:cNvPr>
          <p:cNvSpPr txBox="1"/>
          <p:nvPr/>
        </p:nvSpPr>
        <p:spPr>
          <a:xfrm>
            <a:off x="6209679" y="2440931"/>
            <a:ext cx="5713237" cy="46150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12" tIns="45706" rIns="91412" bIns="45706">
            <a:spAutoFit/>
            <a:sp3d extrusionH="114300">
              <a:bevelT w="82550" h="38100" prst="coolSlant"/>
              <a:extrusionClr>
                <a:schemeClr val="bg2">
                  <a:lumMod val="20000"/>
                  <a:lumOff val="80000"/>
                </a:schemeClr>
              </a:extrusionClr>
            </a:sp3d>
          </a:bodyPr>
          <a:lstStyle/>
          <a:p>
            <a:pPr algn="ctr">
              <a:defRPr/>
            </a:pPr>
            <a:r>
              <a:rPr lang="es-ES" sz="2399" b="1" dirty="0">
                <a:solidFill>
                  <a:srgbClr val="002060"/>
                </a:solidFill>
                <a:cs typeface="Arial" charset="0"/>
              </a:rPr>
              <a:t>¿Existen Varias Maneras de llegar a Dios?</a:t>
            </a:r>
            <a:endParaRPr lang="en-US" sz="2399" b="1" dirty="0">
              <a:solidFill>
                <a:srgbClr val="002060"/>
              </a:solidFill>
              <a:cs typeface="Arial" charset="0"/>
            </a:endParaRPr>
          </a:p>
        </p:txBody>
      </p:sp>
      <p:sp>
        <p:nvSpPr>
          <p:cNvPr id="15" name="14 CuadroTexto">
            <a:hlinkClick r:id="rId12"/>
          </p:cNvPr>
          <p:cNvSpPr txBox="1"/>
          <p:nvPr/>
        </p:nvSpPr>
        <p:spPr>
          <a:xfrm>
            <a:off x="1314755" y="5107001"/>
            <a:ext cx="3332722" cy="46150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12" tIns="45706" rIns="91412" bIns="45706">
            <a:spAutoFit/>
            <a:sp3d extrusionH="114300">
              <a:bevelT w="82550" h="38100" prst="coolSlant"/>
              <a:extrusionClr>
                <a:schemeClr val="bg2">
                  <a:lumMod val="20000"/>
                  <a:lumOff val="80000"/>
                </a:schemeClr>
              </a:extrusionClr>
            </a:sp3d>
          </a:bodyPr>
          <a:lstStyle/>
          <a:p>
            <a:pPr algn="ctr">
              <a:defRPr/>
            </a:pPr>
            <a:r>
              <a:rPr lang="es-ES" sz="2399" b="1" dirty="0">
                <a:solidFill>
                  <a:srgbClr val="002060"/>
                </a:solidFill>
                <a:cs typeface="Arial" charset="0"/>
              </a:rPr>
              <a:t>Más</a:t>
            </a:r>
            <a:r>
              <a:rPr lang="es-ES" sz="2399" b="1" dirty="0">
                <a:solidFill>
                  <a:srgbClr val="002060"/>
                </a:solidFill>
                <a:effectLst>
                  <a:outerShdw blurRad="38100" dist="38100" dir="2700000" algn="tl">
                    <a:srgbClr val="000000">
                      <a:alpha val="43137"/>
                    </a:srgbClr>
                  </a:outerShdw>
                </a:effectLst>
                <a:cs typeface="Arial" charset="0"/>
              </a:rPr>
              <a:t> </a:t>
            </a:r>
            <a:r>
              <a:rPr lang="es-ES" sz="2399" b="1" dirty="0">
                <a:solidFill>
                  <a:srgbClr val="002060"/>
                </a:solidFill>
                <a:cs typeface="Arial" charset="0"/>
              </a:rPr>
              <a:t>allá de la Muerte</a:t>
            </a:r>
            <a:endParaRPr lang="en-US" sz="2399" b="1" dirty="0">
              <a:solidFill>
                <a:srgbClr val="002060"/>
              </a:solidFill>
              <a:cs typeface="Arial" charset="0"/>
            </a:endParaRPr>
          </a:p>
        </p:txBody>
      </p:sp>
      <p:sp>
        <p:nvSpPr>
          <p:cNvPr id="16" name="13 CuadroTexto">
            <a:hlinkClick r:id="rId13"/>
          </p:cNvPr>
          <p:cNvSpPr txBox="1"/>
          <p:nvPr/>
        </p:nvSpPr>
        <p:spPr>
          <a:xfrm>
            <a:off x="6963438" y="4288603"/>
            <a:ext cx="4372645" cy="830712"/>
          </a:xfrm>
          <a:prstGeom prst="rect">
            <a:avLst/>
          </a:prstGeom>
          <a:gradFill>
            <a:gsLst>
              <a:gs pos="0">
                <a:srgbClr val="5E9EFF"/>
              </a:gs>
              <a:gs pos="39999">
                <a:srgbClr val="85C2FF"/>
              </a:gs>
              <a:gs pos="70000">
                <a:srgbClr val="C4D6EB"/>
              </a:gs>
              <a:gs pos="100000">
                <a:srgbClr val="FFEBFA"/>
              </a:gs>
            </a:gsLst>
            <a:lin ang="5400000" scaled="0"/>
          </a:gradFill>
          <a:ln>
            <a:noFill/>
          </a:ln>
          <a:effectLst/>
          <a:scene3d>
            <a:camera prst="obliqueBottomLeft"/>
            <a:lightRig rig="flat" dir="t">
              <a:rot lat="0" lon="0" rev="7200000"/>
            </a:lightRig>
          </a:scene3d>
          <a:sp3d prstMaterial="metal">
            <a:bevelT w="165100" prst="coolSlant"/>
            <a:extrusionClr>
              <a:srgbClr val="2D004C"/>
            </a:extrusionClr>
          </a:sp3d>
        </p:spPr>
        <p:txBody>
          <a:bodyPr wrap="square" lIns="91412" tIns="45706" rIns="91412" bIns="45706">
            <a:spAutoFit/>
            <a:sp3d extrusionH="114300">
              <a:bevelT w="82550" h="38100" prst="coolSlant"/>
              <a:extrusionClr>
                <a:schemeClr val="bg2">
                  <a:lumMod val="20000"/>
                  <a:lumOff val="80000"/>
                </a:schemeClr>
              </a:extrusionClr>
            </a:sp3d>
          </a:bodyPr>
          <a:lstStyle/>
          <a:p>
            <a:pPr algn="ctr">
              <a:defRPr/>
            </a:pPr>
            <a:r>
              <a:rPr lang="es-ES" sz="2399" b="1" dirty="0">
                <a:solidFill>
                  <a:srgbClr val="002060"/>
                </a:solidFill>
                <a:cs typeface="Arial" charset="0"/>
              </a:rPr>
              <a:t>Cuando el Hombre le Cambia </a:t>
            </a:r>
          </a:p>
          <a:p>
            <a:pPr algn="ctr">
              <a:defRPr/>
            </a:pPr>
            <a:r>
              <a:rPr lang="es-ES" sz="2399" b="1" dirty="0">
                <a:solidFill>
                  <a:srgbClr val="002060"/>
                </a:solidFill>
                <a:cs typeface="Arial" charset="0"/>
              </a:rPr>
              <a:t>la Gloria a Dios</a:t>
            </a:r>
            <a:endParaRPr lang="en-US" sz="2399" b="1" dirty="0">
              <a:solidFill>
                <a:srgbClr val="002060"/>
              </a:solidFill>
              <a:cs typeface="Arial" charset="0"/>
            </a:endParaRPr>
          </a:p>
        </p:txBody>
      </p:sp>
      <p:sp>
        <p:nvSpPr>
          <p:cNvPr id="18" name="13 CuadroTexto">
            <a:hlinkClick r:id="rId14"/>
          </p:cNvPr>
          <p:cNvSpPr txBox="1"/>
          <p:nvPr/>
        </p:nvSpPr>
        <p:spPr>
          <a:xfrm>
            <a:off x="6447698" y="5264525"/>
            <a:ext cx="5548232" cy="830712"/>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91412" tIns="45706" rIns="91412" bIns="45706">
            <a:spAutoFit/>
            <a:sp3d extrusionH="114300">
              <a:bevelT w="82550" h="38100" prst="coolSlant"/>
              <a:extrusionClr>
                <a:schemeClr val="bg2">
                  <a:lumMod val="20000"/>
                  <a:lumOff val="80000"/>
                </a:schemeClr>
              </a:extrusionClr>
            </a:sp3d>
          </a:bodyPr>
          <a:lstStyle/>
          <a:p>
            <a:pPr algn="ctr">
              <a:defRPr/>
            </a:pPr>
            <a:r>
              <a:rPr lang="es-ES" sz="2399" b="1" dirty="0">
                <a:solidFill>
                  <a:srgbClr val="002060"/>
                </a:solidFill>
                <a:cs typeface="Arial" charset="0"/>
              </a:rPr>
              <a:t>¿Se puede señalar Fechas Exactas para Eventos Apocalípticos?</a:t>
            </a:r>
            <a:endParaRPr lang="en-US" sz="2399" b="1" dirty="0">
              <a:solidFill>
                <a:srgbClr val="002060"/>
              </a:solidFill>
              <a:cs typeface="Arial" charset="0"/>
            </a:endParaRPr>
          </a:p>
        </p:txBody>
      </p:sp>
      <p:sp>
        <p:nvSpPr>
          <p:cNvPr id="23" name="16 CuadroTexto">
            <a:hlinkClick r:id="rId15"/>
          </p:cNvPr>
          <p:cNvSpPr txBox="1"/>
          <p:nvPr/>
        </p:nvSpPr>
        <p:spPr>
          <a:xfrm>
            <a:off x="632562" y="1797647"/>
            <a:ext cx="4515933" cy="830712"/>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91412" tIns="45706" rIns="91412" bIns="45706">
            <a:spAutoFit/>
            <a:sp3d extrusionH="114300">
              <a:bevelT w="82550" h="38100" prst="coolSlant"/>
              <a:extrusionClr>
                <a:schemeClr val="bg2">
                  <a:lumMod val="20000"/>
                  <a:lumOff val="80000"/>
                </a:schemeClr>
              </a:extrusionClr>
            </a:sp3d>
          </a:bodyPr>
          <a:lstStyle/>
          <a:p>
            <a:pPr algn="ctr">
              <a:defRPr/>
            </a:pPr>
            <a:r>
              <a:rPr lang="es-ES" sz="2399" b="1" dirty="0">
                <a:solidFill>
                  <a:srgbClr val="002060"/>
                </a:solidFill>
                <a:cs typeface="Arial" charset="0"/>
              </a:rPr>
              <a:t>¿Sabes por qué murió Cristo</a:t>
            </a:r>
          </a:p>
          <a:p>
            <a:pPr algn="ctr">
              <a:defRPr/>
            </a:pPr>
            <a:r>
              <a:rPr lang="es-ES" sz="2399" b="1" dirty="0">
                <a:solidFill>
                  <a:srgbClr val="002060"/>
                </a:solidFill>
                <a:cs typeface="Arial" charset="0"/>
              </a:rPr>
              <a:t> por ti en la cruz? - I</a:t>
            </a:r>
            <a:endParaRPr lang="en-US" sz="2399" b="1" dirty="0">
              <a:solidFill>
                <a:srgbClr val="002060"/>
              </a:solidFill>
              <a:cs typeface="Arial" charset="0"/>
            </a:endParaRPr>
          </a:p>
        </p:txBody>
      </p:sp>
      <p:sp>
        <p:nvSpPr>
          <p:cNvPr id="22" name="2 CuadroTexto"/>
          <p:cNvSpPr txBox="1"/>
          <p:nvPr/>
        </p:nvSpPr>
        <p:spPr>
          <a:xfrm>
            <a:off x="487347" y="214178"/>
            <a:ext cx="11217311" cy="461508"/>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91412" tIns="45706" rIns="91412" bIns="45706">
            <a:spAutoFit/>
            <a:sp3d extrusionH="50800">
              <a:bevelT w="82550" h="38100" prst="coolSlant"/>
              <a:extrusionClr>
                <a:schemeClr val="bg1"/>
              </a:extrusionClr>
            </a:sp3d>
          </a:bodyPr>
          <a:lstStyle/>
          <a:p>
            <a:pPr algn="ctr">
              <a:defRPr/>
            </a:pPr>
            <a:r>
              <a:rPr lang="es-ES" sz="2399" b="1" dirty="0">
                <a:solidFill>
                  <a:srgbClr val="002060"/>
                </a:solidFill>
                <a:latin typeface="Berlin Sans FB Demi" panose="020E0802020502020306" pitchFamily="34" charset="0"/>
                <a:cs typeface="Arial" charset="0"/>
              </a:rPr>
              <a:t>MENSAJES CRISTIANOS PUBLICADOS EN “MIS PPS”, POR PALOMA &amp; ROBY</a:t>
            </a:r>
            <a:endParaRPr lang="en-US" sz="2399" b="1" dirty="0">
              <a:solidFill>
                <a:srgbClr val="002060"/>
              </a:solidFill>
              <a:latin typeface="Berlin Sans FB Demi" panose="020E0802020502020306" pitchFamily="34" charset="0"/>
              <a:cs typeface="Arial" charset="0"/>
            </a:endParaRPr>
          </a:p>
        </p:txBody>
      </p:sp>
      <p:sp>
        <p:nvSpPr>
          <p:cNvPr id="25" name="24 Pentágono"/>
          <p:cNvSpPr/>
          <p:nvPr/>
        </p:nvSpPr>
        <p:spPr>
          <a:xfrm>
            <a:off x="8178322" y="6295484"/>
            <a:ext cx="3835753" cy="407771"/>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sp3d extrusionH="57150">
              <a:bevelT w="82550" h="38100" prst="coolSlant"/>
              <a:extrusionClr>
                <a:srgbClr val="002060"/>
              </a:extrusionClr>
            </a:sp3d>
          </a:bodyPr>
          <a:lstStyle/>
          <a:p>
            <a:pPr algn="ctr"/>
            <a:r>
              <a:rPr lang="es-ES" sz="1599" b="1" dirty="0">
                <a:solidFill>
                  <a:srgbClr val="002060"/>
                </a:solidFill>
              </a:rPr>
              <a:t>Clic para ver más mensajes cristianos</a:t>
            </a:r>
          </a:p>
        </p:txBody>
      </p:sp>
      <p:sp>
        <p:nvSpPr>
          <p:cNvPr id="20" name="3 CuadroTexto"/>
          <p:cNvSpPr txBox="1"/>
          <p:nvPr/>
        </p:nvSpPr>
        <p:spPr>
          <a:xfrm>
            <a:off x="494823" y="899391"/>
            <a:ext cx="11144251" cy="707886"/>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a:spAutoFit/>
            <a:sp3d extrusionH="139700">
              <a:extrusionClr>
                <a:srgbClr val="002060"/>
              </a:extrusionClr>
            </a:sp3d>
          </a:bodyPr>
          <a:lstStyle/>
          <a:p>
            <a:pPr algn="ctr">
              <a:tabLst>
                <a:tab pos="4930775" algn="l"/>
              </a:tabLst>
              <a:defRPr/>
            </a:pPr>
            <a:r>
              <a:rPr lang="es-ES" sz="2000" b="1" dirty="0" smtClean="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4930775" algn="l"/>
              </a:tabLst>
              <a:defRPr/>
            </a:pPr>
            <a:r>
              <a:rPr lang="es-ES" sz="20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a:t>
            </a:r>
            <a:r>
              <a:rPr lang="es-ES" sz="2000" b="1" dirty="0" smtClean="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nlazar con la sección donde se encuentra ubicado en MIS PPS y así procedan a descargarlo. </a:t>
            </a:r>
            <a:endParaRPr lang="en-US" sz="20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26" name="13 CuadroTexto">
            <a:hlinkClick r:id="rId16"/>
          </p:cNvPr>
          <p:cNvSpPr txBox="1"/>
          <p:nvPr/>
        </p:nvSpPr>
        <p:spPr>
          <a:xfrm>
            <a:off x="868392" y="5788536"/>
            <a:ext cx="4133979" cy="830712"/>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12" tIns="45706" rIns="91412" bIns="45706">
            <a:spAutoFit/>
            <a:sp3d extrusionH="114300">
              <a:bevelT w="82550" h="38100" prst="coolSlant"/>
              <a:extrusionClr>
                <a:schemeClr val="bg2">
                  <a:lumMod val="20000"/>
                  <a:lumOff val="80000"/>
                </a:schemeClr>
              </a:extrusionClr>
            </a:sp3d>
          </a:bodyPr>
          <a:lstStyle/>
          <a:p>
            <a:pPr algn="ctr">
              <a:defRPr/>
            </a:pPr>
            <a:r>
              <a:rPr lang="es-ES" sz="2399" b="1" dirty="0">
                <a:solidFill>
                  <a:srgbClr val="002060"/>
                </a:solidFill>
                <a:cs typeface="Arial" charset="0"/>
              </a:rPr>
              <a:t>El Positivismo Bíblico vs. </a:t>
            </a:r>
          </a:p>
          <a:p>
            <a:pPr algn="ctr">
              <a:defRPr/>
            </a:pPr>
            <a:r>
              <a:rPr lang="es-ES" sz="2399" b="1" dirty="0">
                <a:solidFill>
                  <a:srgbClr val="002060"/>
                </a:solidFill>
                <a:cs typeface="Arial" charset="0"/>
              </a:rPr>
              <a:t>El Positivismo Humanista</a:t>
            </a:r>
            <a:endParaRPr lang="en-US" sz="2399" b="1" dirty="0">
              <a:solidFill>
                <a:srgbClr val="002060"/>
              </a:solidFill>
              <a:cs typeface="Arial" charset="0"/>
            </a:endParaRPr>
          </a:p>
        </p:txBody>
      </p:sp>
    </p:spTree>
    <p:extLst>
      <p:ext uri="{BB962C8B-B14F-4D97-AF65-F5344CB8AC3E}">
        <p14:creationId xmlns:p14="http://schemas.microsoft.com/office/powerpoint/2010/main" val="3105732477"/>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3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7980" y="-1"/>
            <a:ext cx="12188238" cy="6858001"/>
          </a:xfrm>
          <a:prstGeom prst="rect">
            <a:avLst/>
          </a:prstGeom>
          <a:noFill/>
          <a:ln>
            <a:noFill/>
          </a:ln>
        </p:spPr>
      </p:pic>
      <p:sp>
        <p:nvSpPr>
          <p:cNvPr id="9" name="9 CuadroTexto">
            <a:hlinkClick r:id="rId3"/>
          </p:cNvPr>
          <p:cNvSpPr txBox="1"/>
          <p:nvPr/>
        </p:nvSpPr>
        <p:spPr>
          <a:xfrm>
            <a:off x="1392929" y="3141057"/>
            <a:ext cx="2951840" cy="46150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91412" tIns="45706" rIns="91412" bIns="45706">
            <a:spAutoFit/>
            <a:sp3d extrusionH="114300">
              <a:bevelT w="82550" h="38100" prst="coolSlant"/>
              <a:extrusionClr>
                <a:schemeClr val="bg2">
                  <a:lumMod val="20000"/>
                  <a:lumOff val="80000"/>
                </a:schemeClr>
              </a:extrusionClr>
            </a:sp3d>
          </a:bodyPr>
          <a:lstStyle/>
          <a:p>
            <a:pPr algn="ctr">
              <a:defRPr/>
            </a:pPr>
            <a:r>
              <a:rPr lang="es-ES" sz="2399" b="1" dirty="0">
                <a:solidFill>
                  <a:srgbClr val="002060"/>
                </a:solidFill>
                <a:cs typeface="Arial" charset="0"/>
              </a:rPr>
              <a:t>Carta de Un Bebé</a:t>
            </a:r>
            <a:endParaRPr lang="en-US" sz="2399" b="1" dirty="0">
              <a:solidFill>
                <a:srgbClr val="002060"/>
              </a:solidFill>
              <a:cs typeface="Arial" charset="0"/>
            </a:endParaRPr>
          </a:p>
        </p:txBody>
      </p:sp>
      <p:sp>
        <p:nvSpPr>
          <p:cNvPr id="10" name="11 CuadroTexto">
            <a:hlinkClick r:id="rId4"/>
          </p:cNvPr>
          <p:cNvSpPr txBox="1"/>
          <p:nvPr/>
        </p:nvSpPr>
        <p:spPr>
          <a:xfrm>
            <a:off x="721062" y="3908906"/>
            <a:ext cx="4251642" cy="46150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12" tIns="45706" rIns="91412" bIns="45706">
            <a:spAutoFit/>
            <a:sp3d extrusionH="114300">
              <a:bevelT w="82550" h="38100" prst="coolSlant"/>
              <a:extrusionClr>
                <a:schemeClr val="bg2">
                  <a:lumMod val="20000"/>
                  <a:lumOff val="80000"/>
                </a:schemeClr>
              </a:extrusionClr>
            </a:sp3d>
          </a:bodyPr>
          <a:lstStyle/>
          <a:p>
            <a:pPr algn="ctr">
              <a:defRPr/>
            </a:pPr>
            <a:r>
              <a:rPr lang="es-ES" sz="2399" b="1" dirty="0">
                <a:solidFill>
                  <a:srgbClr val="002060"/>
                </a:solidFill>
                <a:cs typeface="Arial" charset="0"/>
              </a:rPr>
              <a:t>El Peor De Los Sentimientos</a:t>
            </a:r>
            <a:endParaRPr lang="en-US" sz="2399" b="1" dirty="0">
              <a:solidFill>
                <a:srgbClr val="002060"/>
              </a:solidFill>
              <a:cs typeface="Arial" charset="0"/>
            </a:endParaRPr>
          </a:p>
        </p:txBody>
      </p:sp>
      <p:sp>
        <p:nvSpPr>
          <p:cNvPr id="11" name="13 CuadroTexto">
            <a:hlinkClick r:id="rId5"/>
          </p:cNvPr>
          <p:cNvSpPr txBox="1"/>
          <p:nvPr/>
        </p:nvSpPr>
        <p:spPr>
          <a:xfrm>
            <a:off x="6445801" y="1802580"/>
            <a:ext cx="5306213" cy="46150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12" tIns="45706" rIns="91412" bIns="45706">
            <a:spAutoFit/>
            <a:sp3d extrusionH="114300">
              <a:bevelT w="82550" h="38100" prst="coolSlant"/>
              <a:extrusionClr>
                <a:schemeClr val="bg2">
                  <a:lumMod val="20000"/>
                  <a:lumOff val="80000"/>
                </a:schemeClr>
              </a:extrusionClr>
            </a:sp3d>
          </a:bodyPr>
          <a:lstStyle/>
          <a:p>
            <a:pPr algn="ctr">
              <a:defRPr/>
            </a:pPr>
            <a:r>
              <a:rPr lang="es-ES" sz="2399" b="1" dirty="0">
                <a:solidFill>
                  <a:srgbClr val="002060"/>
                </a:solidFill>
                <a:cs typeface="Arial" charset="0"/>
              </a:rPr>
              <a:t>La Guerra Contra El Dinero En Efectivo</a:t>
            </a:r>
            <a:endParaRPr lang="en-US" sz="2399" b="1" dirty="0">
              <a:solidFill>
                <a:srgbClr val="002060"/>
              </a:solidFill>
              <a:cs typeface="Arial" charset="0"/>
            </a:endParaRPr>
          </a:p>
        </p:txBody>
      </p:sp>
      <p:sp>
        <p:nvSpPr>
          <p:cNvPr id="12" name="13 CuadroTexto">
            <a:hlinkClick r:id="rId6"/>
          </p:cNvPr>
          <p:cNvSpPr txBox="1"/>
          <p:nvPr/>
        </p:nvSpPr>
        <p:spPr>
          <a:xfrm>
            <a:off x="663054" y="1811251"/>
            <a:ext cx="4514141" cy="46150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12" tIns="45706" rIns="91412" bIns="45706">
            <a:spAutoFit/>
            <a:sp3d extrusionH="114300">
              <a:bevelT w="82550" h="38100" prst="coolSlant"/>
              <a:extrusionClr>
                <a:schemeClr val="bg2">
                  <a:lumMod val="20000"/>
                  <a:lumOff val="80000"/>
                </a:schemeClr>
              </a:extrusionClr>
            </a:sp3d>
          </a:bodyPr>
          <a:lstStyle/>
          <a:p>
            <a:pPr algn="ctr">
              <a:defRPr/>
            </a:pPr>
            <a:r>
              <a:rPr lang="es-ES" sz="2399" b="1" dirty="0">
                <a:solidFill>
                  <a:srgbClr val="002060"/>
                </a:solidFill>
                <a:latin typeface="Arial Narrow" panose="020B0606020202030204" pitchFamily="34" charset="0"/>
                <a:cs typeface="Arial" charset="0"/>
              </a:rPr>
              <a:t>Testimonio Acerca De Halloween</a:t>
            </a:r>
            <a:endParaRPr lang="en-US" sz="2399" b="1" dirty="0">
              <a:solidFill>
                <a:srgbClr val="002060"/>
              </a:solidFill>
              <a:latin typeface="Arial Narrow" panose="020B0606020202030204" pitchFamily="34" charset="0"/>
              <a:cs typeface="Arial" charset="0"/>
            </a:endParaRPr>
          </a:p>
        </p:txBody>
      </p:sp>
      <p:sp>
        <p:nvSpPr>
          <p:cNvPr id="13" name="13 CuadroTexto">
            <a:hlinkClick r:id="rId7"/>
          </p:cNvPr>
          <p:cNvSpPr txBox="1"/>
          <p:nvPr/>
        </p:nvSpPr>
        <p:spPr>
          <a:xfrm>
            <a:off x="6609692" y="3275930"/>
            <a:ext cx="5076721" cy="830712"/>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prstMaterial="metal">
            <a:bevelT w="165100" prst="coolSlant"/>
          </a:sp3d>
        </p:spPr>
        <p:txBody>
          <a:bodyPr wrap="square" lIns="91412" tIns="45706" rIns="91412" bIns="45706">
            <a:spAutoFit/>
            <a:sp3d extrusionH="114300">
              <a:bevelT w="82550" h="38100" prst="coolSlant"/>
              <a:extrusionClr>
                <a:schemeClr val="bg2">
                  <a:lumMod val="20000"/>
                  <a:lumOff val="80000"/>
                </a:schemeClr>
              </a:extrusionClr>
            </a:sp3d>
          </a:bodyPr>
          <a:lstStyle/>
          <a:p>
            <a:pPr algn="ctr">
              <a:defRPr/>
            </a:pPr>
            <a:r>
              <a:rPr lang="es-ES" sz="2399" b="1" dirty="0">
                <a:solidFill>
                  <a:srgbClr val="002060"/>
                </a:solidFill>
                <a:cs typeface="Arial" charset="0"/>
              </a:rPr>
              <a:t>Testimonio De Un Ex Monje Budista                      Que Regresó De La Muerte</a:t>
            </a:r>
            <a:endParaRPr lang="en-US" sz="2399" b="1" dirty="0">
              <a:solidFill>
                <a:srgbClr val="002060"/>
              </a:solidFill>
              <a:cs typeface="Arial" charset="0"/>
            </a:endParaRPr>
          </a:p>
        </p:txBody>
      </p:sp>
      <p:sp>
        <p:nvSpPr>
          <p:cNvPr id="14" name="13 CuadroTexto">
            <a:hlinkClick r:id="rId8"/>
          </p:cNvPr>
          <p:cNvSpPr txBox="1"/>
          <p:nvPr/>
        </p:nvSpPr>
        <p:spPr>
          <a:xfrm>
            <a:off x="721062" y="4676754"/>
            <a:ext cx="4281665" cy="830712"/>
          </a:xfrm>
          <a:prstGeom prst="rect">
            <a:avLst/>
          </a:prstGeom>
          <a:gradFill flip="none" rotWithShape="1">
            <a:gsLst>
              <a:gs pos="0">
                <a:srgbClr val="5E9EFF"/>
              </a:gs>
              <a:gs pos="39999">
                <a:srgbClr val="85C2FF"/>
              </a:gs>
              <a:gs pos="70000">
                <a:srgbClr val="C4D6EB"/>
              </a:gs>
              <a:gs pos="100000">
                <a:srgbClr val="FFEBFA"/>
              </a:gs>
            </a:gsLst>
            <a:lin ang="5400000" scaled="1"/>
            <a:tileRect/>
          </a:gradFill>
          <a:ln>
            <a:noFill/>
          </a:ln>
          <a:scene3d>
            <a:camera prst="obliqueBottomLeft"/>
            <a:lightRig rig="flat" dir="t">
              <a:rot lat="0" lon="0" rev="7200000"/>
            </a:lightRig>
          </a:scene3d>
          <a:sp3d>
            <a:bevelT w="165100" prst="coolSlant"/>
          </a:sp3d>
        </p:spPr>
        <p:txBody>
          <a:bodyPr wrap="square" lIns="91412" tIns="45706" rIns="91412" bIns="45706">
            <a:spAutoFit/>
            <a:sp3d extrusionH="114300">
              <a:bevelT w="82550" h="38100" prst="coolSlant"/>
              <a:extrusionClr>
                <a:schemeClr val="bg2">
                  <a:lumMod val="20000"/>
                  <a:lumOff val="80000"/>
                </a:schemeClr>
              </a:extrusionClr>
            </a:sp3d>
          </a:bodyPr>
          <a:lstStyle/>
          <a:p>
            <a:pPr algn="ctr">
              <a:defRPr/>
            </a:pPr>
            <a:r>
              <a:rPr lang="es-ES" sz="2399" b="1" dirty="0">
                <a:solidFill>
                  <a:srgbClr val="002060"/>
                </a:solidFill>
                <a:cs typeface="Arial" charset="0"/>
              </a:rPr>
              <a:t>Envejecer Es Una Obligación, </a:t>
            </a:r>
          </a:p>
          <a:p>
            <a:pPr algn="ctr">
              <a:defRPr/>
            </a:pPr>
            <a:r>
              <a:rPr lang="es-ES" sz="2399" b="1" dirty="0">
                <a:solidFill>
                  <a:srgbClr val="002060"/>
                </a:solidFill>
                <a:cs typeface="Arial" charset="0"/>
              </a:rPr>
              <a:t>Madurar Es Una Opción</a:t>
            </a:r>
            <a:endParaRPr lang="en-US" sz="2399" b="1" dirty="0">
              <a:solidFill>
                <a:srgbClr val="002060"/>
              </a:solidFill>
              <a:cs typeface="Arial" charset="0"/>
            </a:endParaRPr>
          </a:p>
        </p:txBody>
      </p:sp>
      <p:sp>
        <p:nvSpPr>
          <p:cNvPr id="16" name="13 CuadroTexto">
            <a:hlinkClick r:id="rId9"/>
          </p:cNvPr>
          <p:cNvSpPr txBox="1"/>
          <p:nvPr/>
        </p:nvSpPr>
        <p:spPr>
          <a:xfrm>
            <a:off x="6459173" y="2532761"/>
            <a:ext cx="5376962" cy="46150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12" tIns="45706" rIns="91412" bIns="45706">
            <a:spAutoFit/>
            <a:sp3d extrusionH="114300">
              <a:bevelT w="82550" h="38100" prst="coolSlant"/>
              <a:extrusionClr>
                <a:schemeClr val="bg2">
                  <a:lumMod val="20000"/>
                  <a:lumOff val="80000"/>
                </a:schemeClr>
              </a:extrusionClr>
            </a:sp3d>
          </a:bodyPr>
          <a:lstStyle/>
          <a:p>
            <a:pPr algn="ctr">
              <a:defRPr/>
            </a:pPr>
            <a:r>
              <a:rPr lang="es-ES" sz="2399" b="1" dirty="0">
                <a:solidFill>
                  <a:srgbClr val="002060"/>
                </a:solidFill>
                <a:cs typeface="Arial" charset="0"/>
              </a:rPr>
              <a:t>De Prostituta A Una Vida Con Propósito</a:t>
            </a:r>
            <a:endParaRPr lang="en-US" sz="2399" b="1" dirty="0">
              <a:solidFill>
                <a:srgbClr val="002060"/>
              </a:solidFill>
              <a:cs typeface="Arial" charset="0"/>
            </a:endParaRPr>
          </a:p>
        </p:txBody>
      </p:sp>
      <p:sp>
        <p:nvSpPr>
          <p:cNvPr id="17" name="13 CuadroTexto">
            <a:hlinkClick r:id="rId10"/>
          </p:cNvPr>
          <p:cNvSpPr txBox="1"/>
          <p:nvPr/>
        </p:nvSpPr>
        <p:spPr>
          <a:xfrm>
            <a:off x="913024" y="2469190"/>
            <a:ext cx="3850586" cy="46150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12" tIns="45706" rIns="91412" bIns="45706">
            <a:spAutoFit/>
            <a:sp3d extrusionH="114300">
              <a:bevelT w="82550" h="38100" prst="coolSlant"/>
              <a:extrusionClr>
                <a:schemeClr val="bg2">
                  <a:lumMod val="20000"/>
                  <a:lumOff val="80000"/>
                </a:schemeClr>
              </a:extrusionClr>
            </a:sp3d>
          </a:bodyPr>
          <a:lstStyle/>
          <a:p>
            <a:pPr algn="ctr">
              <a:defRPr/>
            </a:pPr>
            <a:r>
              <a:rPr lang="es-ES" sz="2399" b="1" dirty="0">
                <a:solidFill>
                  <a:srgbClr val="002060"/>
                </a:solidFill>
                <a:latin typeface="Arial Narrow" panose="020B0606020202030204" pitchFamily="34" charset="0"/>
                <a:cs typeface="Arial" charset="0"/>
              </a:rPr>
              <a:t>Jerusalén, La Ciudad Amada</a:t>
            </a:r>
            <a:endParaRPr lang="en-US" sz="2399" b="1" dirty="0">
              <a:solidFill>
                <a:srgbClr val="002060"/>
              </a:solidFill>
              <a:latin typeface="Arial Narrow" panose="020B0606020202030204" pitchFamily="34" charset="0"/>
              <a:cs typeface="Arial" charset="0"/>
            </a:endParaRPr>
          </a:p>
        </p:txBody>
      </p:sp>
      <p:sp>
        <p:nvSpPr>
          <p:cNvPr id="22" name="2 CuadroTexto"/>
          <p:cNvSpPr txBox="1"/>
          <p:nvPr/>
        </p:nvSpPr>
        <p:spPr>
          <a:xfrm>
            <a:off x="487347" y="214178"/>
            <a:ext cx="11217311" cy="461508"/>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91412" tIns="45706" rIns="91412" bIns="45706">
            <a:spAutoFit/>
            <a:sp3d extrusionH="50800">
              <a:bevelT w="82550" h="38100" prst="coolSlant"/>
              <a:extrusionClr>
                <a:schemeClr val="bg1"/>
              </a:extrusionClr>
            </a:sp3d>
          </a:bodyPr>
          <a:lstStyle/>
          <a:p>
            <a:pPr algn="ctr">
              <a:defRPr/>
            </a:pPr>
            <a:r>
              <a:rPr lang="es-ES" sz="2399" b="1" dirty="0">
                <a:solidFill>
                  <a:srgbClr val="002060"/>
                </a:solidFill>
                <a:latin typeface="Berlin Sans FB Demi" panose="020E0802020502020306" pitchFamily="34" charset="0"/>
                <a:cs typeface="Arial" charset="0"/>
              </a:rPr>
              <a:t>MENSAJES CRISTIANOS PUBLICADOS EN “MIS PPS”, POR PALOMA &amp; ROBY</a:t>
            </a:r>
            <a:endParaRPr lang="en-US" sz="2399" b="1" dirty="0">
              <a:solidFill>
                <a:srgbClr val="002060"/>
              </a:solidFill>
              <a:latin typeface="Berlin Sans FB Demi" panose="020E0802020502020306" pitchFamily="34" charset="0"/>
              <a:cs typeface="Arial" charset="0"/>
            </a:endParaRPr>
          </a:p>
        </p:txBody>
      </p:sp>
      <p:sp>
        <p:nvSpPr>
          <p:cNvPr id="19" name="18 CuadroTexto">
            <a:hlinkClick r:id="rId11"/>
          </p:cNvPr>
          <p:cNvSpPr txBox="1"/>
          <p:nvPr/>
        </p:nvSpPr>
        <p:spPr>
          <a:xfrm>
            <a:off x="864107" y="5828527"/>
            <a:ext cx="3966414" cy="830712"/>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none" lIns="91412" tIns="45706" rIns="91412" bIns="45706" rtlCol="0">
            <a:spAutoFit/>
            <a:sp3d extrusionH="114300">
              <a:bevelT w="82550" h="38100" prst="coolSlant"/>
              <a:extrusionClr>
                <a:schemeClr val="bg2">
                  <a:lumMod val="20000"/>
                  <a:lumOff val="80000"/>
                </a:schemeClr>
              </a:extrusionClr>
            </a:sp3d>
          </a:bodyPr>
          <a:lstStyle/>
          <a:p>
            <a:pPr algn="ctr"/>
            <a:r>
              <a:rPr lang="es-ES" sz="2399" b="1" dirty="0">
                <a:solidFill>
                  <a:srgbClr val="002060"/>
                </a:solidFill>
              </a:rPr>
              <a:t>Impactante Testimonio De Un</a:t>
            </a:r>
          </a:p>
          <a:p>
            <a:pPr algn="ctr"/>
            <a:r>
              <a:rPr lang="es-ES" sz="2399" b="1" dirty="0">
                <a:solidFill>
                  <a:srgbClr val="002060"/>
                </a:solidFill>
              </a:rPr>
              <a:t> Ex Terrorista Islámico</a:t>
            </a:r>
          </a:p>
        </p:txBody>
      </p:sp>
      <p:sp>
        <p:nvSpPr>
          <p:cNvPr id="20" name="19 CuadroTexto">
            <a:hlinkClick r:id="rId12"/>
          </p:cNvPr>
          <p:cNvSpPr txBox="1"/>
          <p:nvPr/>
        </p:nvSpPr>
        <p:spPr>
          <a:xfrm>
            <a:off x="6843098" y="4356400"/>
            <a:ext cx="4569721" cy="46150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none" lIns="91412" tIns="45706" rIns="91412" bIns="45706" rtlCol="0">
            <a:spAutoFit/>
            <a:sp3d extrusionH="114300">
              <a:bevelT w="82550" h="38100" prst="coolSlant"/>
              <a:extrusionClr>
                <a:schemeClr val="bg2">
                  <a:lumMod val="20000"/>
                  <a:lumOff val="80000"/>
                </a:schemeClr>
              </a:extrusionClr>
            </a:sp3d>
          </a:bodyPr>
          <a:lstStyle/>
          <a:p>
            <a:r>
              <a:rPr lang="es-ES" sz="2399" b="1" dirty="0">
                <a:solidFill>
                  <a:srgbClr val="002060"/>
                </a:solidFill>
              </a:rPr>
              <a:t>Reconoce Tus Errores Y Serás Libre</a:t>
            </a:r>
          </a:p>
        </p:txBody>
      </p:sp>
      <p:sp>
        <p:nvSpPr>
          <p:cNvPr id="24" name="3 CuadroTexto"/>
          <p:cNvSpPr txBox="1"/>
          <p:nvPr/>
        </p:nvSpPr>
        <p:spPr>
          <a:xfrm>
            <a:off x="494823" y="899391"/>
            <a:ext cx="11144251" cy="707886"/>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a:spAutoFit/>
            <a:sp3d extrusionH="139700">
              <a:extrusionClr>
                <a:srgbClr val="002060"/>
              </a:extrusionClr>
            </a:sp3d>
          </a:bodyPr>
          <a:lstStyle/>
          <a:p>
            <a:pPr algn="ctr">
              <a:tabLst>
                <a:tab pos="4930775" algn="l"/>
              </a:tabLst>
              <a:defRPr/>
            </a:pPr>
            <a:r>
              <a:rPr lang="es-ES" sz="2000" b="1" dirty="0" smtClean="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4930775" algn="l"/>
              </a:tabLst>
              <a:defRPr/>
            </a:pPr>
            <a:r>
              <a:rPr lang="es-ES" sz="20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a:t>
            </a:r>
            <a:r>
              <a:rPr lang="es-ES" sz="2000" b="1" dirty="0" smtClean="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nlazar con la sección donde se encuentra ubicado en MIS PPS y así procedan a descargarlo. </a:t>
            </a:r>
            <a:endParaRPr lang="en-US" sz="20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25" name="16 CuadroTexto">
            <a:hlinkClick r:id="rId13"/>
          </p:cNvPr>
          <p:cNvSpPr txBox="1"/>
          <p:nvPr/>
        </p:nvSpPr>
        <p:spPr>
          <a:xfrm>
            <a:off x="6961099" y="5107021"/>
            <a:ext cx="4515933" cy="830712"/>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91412" tIns="45706" rIns="91412" bIns="45706">
            <a:spAutoFit/>
            <a:sp3d extrusionH="114300">
              <a:bevelT w="82550" h="38100" prst="coolSlant"/>
              <a:extrusionClr>
                <a:schemeClr val="bg2">
                  <a:lumMod val="20000"/>
                  <a:lumOff val="80000"/>
                </a:schemeClr>
              </a:extrusionClr>
            </a:sp3d>
          </a:bodyPr>
          <a:lstStyle/>
          <a:p>
            <a:pPr algn="ctr">
              <a:defRPr/>
            </a:pPr>
            <a:r>
              <a:rPr lang="es-ES" sz="2399" b="1" dirty="0" smtClean="0">
                <a:solidFill>
                  <a:srgbClr val="002060"/>
                </a:solidFill>
                <a:cs typeface="Arial" charset="0"/>
              </a:rPr>
              <a:t>La Voluntad Perfecta de Dios y Su Voluntad Permisiva</a:t>
            </a:r>
            <a:endParaRPr lang="en-US" sz="2399" b="1" dirty="0">
              <a:solidFill>
                <a:srgbClr val="002060"/>
              </a:solidFill>
              <a:cs typeface="Arial" charset="0"/>
            </a:endParaRPr>
          </a:p>
        </p:txBody>
      </p:sp>
      <p:sp>
        <p:nvSpPr>
          <p:cNvPr id="21" name="20 Pentágono"/>
          <p:cNvSpPr/>
          <p:nvPr/>
        </p:nvSpPr>
        <p:spPr>
          <a:xfrm>
            <a:off x="8476119" y="6316469"/>
            <a:ext cx="3041430" cy="305923"/>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sp3d extrusionH="57150">
              <a:bevelT w="82550" h="38100" prst="coolSlant"/>
              <a:extrusionClr>
                <a:srgbClr val="002060"/>
              </a:extrusionClr>
            </a:sp3d>
          </a:bodyPr>
          <a:lstStyle/>
          <a:p>
            <a:pPr algn="ctr"/>
            <a:r>
              <a:rPr lang="es-ES" sz="1600" b="1" dirty="0">
                <a:solidFill>
                  <a:srgbClr val="002060"/>
                </a:solidFill>
              </a:rPr>
              <a:t>Clic para la siguiente diapositiva</a:t>
            </a:r>
          </a:p>
        </p:txBody>
      </p:sp>
    </p:spTree>
    <p:extLst>
      <p:ext uri="{BB962C8B-B14F-4D97-AF65-F5344CB8AC3E}">
        <p14:creationId xmlns:p14="http://schemas.microsoft.com/office/powerpoint/2010/main" val="1939429793"/>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dirty="0">
                <a:solidFill>
                  <a:srgbClr val="000000"/>
                </a:solidFill>
                <a:latin typeface="Kristen ITC" pitchFamily="66" charset="0"/>
              </a:rPr>
              <a:t>¿Te ha gustado?</a:t>
            </a:r>
            <a:r>
              <a:rPr lang="es-ES" sz="4800" dirty="0">
                <a:solidFill>
                  <a:srgbClr val="000000"/>
                </a:solidFill>
                <a:latin typeface="Kristen ITC" pitchFamily="66" charset="0"/>
              </a:rPr>
              <a:t> </a:t>
            </a:r>
            <a:br>
              <a:rPr lang="es-ES" sz="4800" dirty="0">
                <a:solidFill>
                  <a:srgbClr val="000000"/>
                </a:solidFill>
                <a:latin typeface="Kristen ITC" pitchFamily="66" charset="0"/>
              </a:rPr>
            </a:br>
            <a:r>
              <a:rPr lang="es-ES" sz="4400" dirty="0">
                <a:solidFill>
                  <a:srgbClr val="000000"/>
                </a:solidFill>
                <a:latin typeface="Kristen ITC" pitchFamily="66" charset="0"/>
              </a:rPr>
              <a:t>Puedes ver más entrando </a:t>
            </a:r>
            <a:br>
              <a:rPr lang="es-ES" sz="4400" dirty="0">
                <a:solidFill>
                  <a:srgbClr val="000000"/>
                </a:solidFill>
                <a:latin typeface="Kristen ITC" pitchFamily="66" charset="0"/>
              </a:rPr>
            </a:br>
            <a:r>
              <a:rPr lang="es-ES" sz="4400" b="1" dirty="0">
                <a:solidFill>
                  <a:srgbClr val="40F903"/>
                </a:solidFill>
                <a:latin typeface="Kristen ITC" pitchFamily="66" charset="0"/>
                <a:hlinkClick r:id="rId2"/>
              </a:rPr>
              <a:t>Aquí</a:t>
            </a:r>
            <a:endParaRPr lang="es-ES" sz="4400" b="1" dirty="0">
              <a:solidFill>
                <a:srgbClr val="40F903"/>
              </a:solidFill>
              <a:latin typeface="Kristen ITC" pitchFamily="66" charset="0"/>
            </a:endParaRPr>
          </a:p>
        </p:txBody>
      </p:sp>
      <p:sp>
        <p:nvSpPr>
          <p:cNvPr id="4107" name="Text Box 11"/>
          <p:cNvSpPr txBox="1">
            <a:spLocks noChangeArrowheads="1"/>
          </p:cNvSpPr>
          <p:nvPr/>
        </p:nvSpPr>
        <p:spPr bwMode="auto">
          <a:xfrm>
            <a:off x="1524000" y="4724402"/>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extLst>
      <p:ext uri="{BB962C8B-B14F-4D97-AF65-F5344CB8AC3E}">
        <p14:creationId xmlns:p14="http://schemas.microsoft.com/office/powerpoint/2010/main" val="3190130792"/>
      </p:ext>
    </p:extLst>
  </p:cSld>
  <p:clrMapOvr>
    <a:masterClrMapping/>
  </p:clrMapOvr>
  <p:transition spd="slow" advTm="12000">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6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3494</TotalTime>
  <Words>2699</Words>
  <Application>Microsoft Office PowerPoint</Application>
  <PresentationFormat>Personalizado</PresentationFormat>
  <Paragraphs>139</Paragraphs>
  <Slides>50</Slides>
  <Notes>3</Notes>
  <HiddenSlides>0</HiddenSlides>
  <MMClips>0</MMClips>
  <ScaleCrop>false</ScaleCrop>
  <HeadingPairs>
    <vt:vector size="4" baseType="variant">
      <vt:variant>
        <vt:lpstr>Tema</vt:lpstr>
      </vt:variant>
      <vt:variant>
        <vt:i4>2</vt:i4>
      </vt:variant>
      <vt:variant>
        <vt:lpstr>Títulos de diapositiva</vt:lpstr>
      </vt:variant>
      <vt:variant>
        <vt:i4>50</vt:i4>
      </vt:variant>
    </vt:vector>
  </HeadingPairs>
  <TitlesOfParts>
    <vt:vector size="52" baseType="lpstr">
      <vt:lpstr>Tema de Office</vt:lpstr>
      <vt:lpstr>6_Diseño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Roberto</dc:creator>
  <cp:lastModifiedBy>Paloma</cp:lastModifiedBy>
  <cp:revision>23</cp:revision>
  <dcterms:created xsi:type="dcterms:W3CDTF">2016-10-03T22:36:22Z</dcterms:created>
  <dcterms:modified xsi:type="dcterms:W3CDTF">2016-10-08T00:13:59Z</dcterms:modified>
</cp:coreProperties>
</file>