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16" r:id="rId3"/>
    <p:sldId id="430" r:id="rId4"/>
    <p:sldId id="453" r:id="rId5"/>
    <p:sldId id="473" r:id="rId6"/>
    <p:sldId id="488" r:id="rId7"/>
    <p:sldId id="479" r:id="rId8"/>
    <p:sldId id="445" r:id="rId9"/>
    <p:sldId id="463" r:id="rId10"/>
    <p:sldId id="496" r:id="rId11"/>
    <p:sldId id="478" r:id="rId12"/>
    <p:sldId id="470" r:id="rId13"/>
    <p:sldId id="489" r:id="rId14"/>
    <p:sldId id="505" r:id="rId15"/>
    <p:sldId id="477" r:id="rId16"/>
    <p:sldId id="465" r:id="rId17"/>
    <p:sldId id="487" r:id="rId18"/>
    <p:sldId id="411" r:id="rId19"/>
    <p:sldId id="490" r:id="rId20"/>
    <p:sldId id="492" r:id="rId21"/>
    <p:sldId id="482" r:id="rId22"/>
    <p:sldId id="483" r:id="rId23"/>
    <p:sldId id="493" r:id="rId24"/>
    <p:sldId id="456" r:id="rId25"/>
    <p:sldId id="476" r:id="rId26"/>
    <p:sldId id="455" r:id="rId27"/>
    <p:sldId id="471" r:id="rId28"/>
    <p:sldId id="475" r:id="rId29"/>
    <p:sldId id="461" r:id="rId30"/>
    <p:sldId id="402" r:id="rId31"/>
    <p:sldId id="462" r:id="rId32"/>
    <p:sldId id="481" r:id="rId33"/>
    <p:sldId id="472" r:id="rId34"/>
    <p:sldId id="464" r:id="rId35"/>
    <p:sldId id="469" r:id="rId36"/>
    <p:sldId id="466" r:id="rId37"/>
    <p:sldId id="458" r:id="rId38"/>
    <p:sldId id="406" r:id="rId39"/>
    <p:sldId id="467" r:id="rId40"/>
    <p:sldId id="480" r:id="rId41"/>
    <p:sldId id="491" r:id="rId42"/>
    <p:sldId id="495" r:id="rId43"/>
    <p:sldId id="499" r:id="rId44"/>
    <p:sldId id="500" r:id="rId45"/>
    <p:sldId id="498" r:id="rId46"/>
    <p:sldId id="460" r:id="rId47"/>
    <p:sldId id="444" r:id="rId48"/>
    <p:sldId id="486" r:id="rId49"/>
    <p:sldId id="502" r:id="rId50"/>
    <p:sldId id="457" r:id="rId51"/>
    <p:sldId id="468" r:id="rId52"/>
    <p:sldId id="485" r:id="rId53"/>
    <p:sldId id="503" r:id="rId54"/>
    <p:sldId id="459" r:id="rId55"/>
    <p:sldId id="446" r:id="rId56"/>
    <p:sldId id="484" r:id="rId57"/>
    <p:sldId id="507" r:id="rId58"/>
    <p:sldId id="504" r:id="rId59"/>
    <p:sldId id="506" r:id="rId60"/>
    <p:sldId id="508" r:id="rId61"/>
    <p:sldId id="317" r:id="rId62"/>
    <p:sldId id="509" r:id="rId63"/>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A1RCfBkeAda+zoCU9ZeZw==" hashData="o/ltcB4iT+jmJhzxlfdh3lG6ZF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FF66"/>
    <a:srgbClr val="9933FF"/>
    <a:srgbClr val="6600FF"/>
    <a:srgbClr val="3B32EE"/>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25/11/2020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25/11/2020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914685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25/11/2020</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gif"/><Relationship Id="rId1" Type="http://schemas.openxmlformats.org/officeDocument/2006/relationships/slideLayout" Target="../slideLayouts/slideLayout7.xml"/><Relationship Id="rId4" Type="http://schemas.openxmlformats.org/officeDocument/2006/relationships/image" Target="../media/image14.gif"/></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gif"/><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1.gif"/><Relationship Id="rId1" Type="http://schemas.openxmlformats.org/officeDocument/2006/relationships/slideLayout" Target="../slideLayouts/slideLayout7.xml"/><Relationship Id="rId4" Type="http://schemas.openxmlformats.org/officeDocument/2006/relationships/image" Target="../media/image14.gif"/></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audio" Target="../media/audio3.wav"/></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audio" Target="../media/audio4.wav"/><Relationship Id="rId4" Type="http://schemas.openxmlformats.org/officeDocument/2006/relationships/image" Target="../media/image54.jpeg"/></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audio" Target="../media/audio5.wav"/><Relationship Id="rId4" Type="http://schemas.openxmlformats.org/officeDocument/2006/relationships/image" Target="../media/image11.jpeg"/></Relationships>
</file>

<file path=ppt/slides/_rels/slide5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31.gif"/><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59.xml.rels><?xml version="1.0" encoding="UTF-8" standalone="yes"?>
<Relationships xmlns="http://schemas.openxmlformats.org/package/2006/relationships"><Relationship Id="rId2" Type="http://schemas.openxmlformats.org/officeDocument/2006/relationships/image" Target="../media/image65.gi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7.gif"/><Relationship Id="rId2" Type="http://schemas.openxmlformats.org/officeDocument/2006/relationships/image" Target="../media/image66.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8.jpeg"/><Relationship Id="rId4" Type="http://schemas.openxmlformats.org/officeDocument/2006/relationships/image" Target="../media/image2.gif"/></Relationships>
</file>

<file path=ppt/slides/_rels/slide61.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22448"/>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1628800"/>
            <a:ext cx="7252860" cy="3657588"/>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PASIONARIA</a:t>
            </a:r>
            <a:endPar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4000" advTm="12000">
        <p14:vortex dir="r"/>
        <p:sndAc>
          <p:stSnd>
            <p:snd r:embed="rId2" name="Sous Le Ciel De Paris.wav"/>
          </p:stSnd>
        </p:sndAc>
      </p:transition>
    </mc:Choice>
    <mc:Fallback xmlns="">
      <p:transition spd="slow" advTm="12000">
        <p:fade/>
        <p:sndAc>
          <p:stSnd>
            <p:snd r:embed="rId7" name="Sous Le Ciel De Par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5322" y="1674503"/>
            <a:ext cx="5317038" cy="363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11500" b="1" dirty="0" smtClean="0">
                <a:solidFill>
                  <a:srgbClr val="FFFF00"/>
                </a:solidFill>
                <a:effectLst>
                  <a:outerShdw blurRad="38100" dist="38100" dir="2700000" algn="tl">
                    <a:srgbClr val="000000">
                      <a:alpha val="43137"/>
                    </a:srgbClr>
                  </a:outerShdw>
                </a:effectLst>
                <a:latin typeface="Niagara Engraved" pitchFamily="82" charset="0"/>
                <a:cs typeface="Microsoft Sans Serif" pitchFamily="34" charset="0"/>
              </a:rPr>
              <a:t>PASIONARIA</a:t>
            </a:r>
            <a:endParaRPr lang="es-ES" altLang="es-ES" sz="11500" b="1" dirty="0" smtClean="0">
              <a:solidFill>
                <a:srgbClr val="FFFF00"/>
              </a:solidFill>
              <a:effectLst>
                <a:outerShdw blurRad="38100" dist="38100" dir="2700000" algn="tl">
                  <a:srgbClr val="000000">
                    <a:alpha val="43137"/>
                  </a:srgbClr>
                </a:outerShdw>
              </a:effectLst>
              <a:latin typeface="Niagara Engraved" pitchFamily="82" charset="0"/>
              <a:cs typeface="Microsoft Sans Serif" pitchFamily="34" charset="0"/>
            </a:endParaRPr>
          </a:p>
          <a:p>
            <a:pPr algn="ctr" fontAlgn="base">
              <a:spcBef>
                <a:spcPct val="0"/>
              </a:spcBef>
              <a:spcAft>
                <a:spcPct val="0"/>
              </a:spcAft>
            </a:pPr>
            <a:r>
              <a:rPr lang="es-ES" altLang="es-ES" sz="11500" b="1" dirty="0" smtClean="0">
                <a:solidFill>
                  <a:srgbClr val="FFFF00"/>
                </a:solidFill>
                <a:effectLst>
                  <a:outerShdw blurRad="38100" dist="38100" dir="2700000" algn="tl">
                    <a:srgbClr val="000000">
                      <a:alpha val="43137"/>
                    </a:srgbClr>
                  </a:outerShdw>
                </a:effectLst>
                <a:latin typeface="Niagara Engraved" pitchFamily="82" charset="0"/>
                <a:cs typeface="Microsoft Sans Serif" pitchFamily="34" charset="0"/>
              </a:rPr>
              <a:t> </a:t>
            </a:r>
            <a:r>
              <a:rPr lang="es-ES" altLang="es-ES" sz="6600" b="1" dirty="0" smtClean="0">
                <a:solidFill>
                  <a:srgbClr val="CCFF66"/>
                </a:solidFill>
                <a:effectLst>
                  <a:outerShdw blurRad="38100" dist="38100" dir="2700000" algn="tl">
                    <a:srgbClr val="000000">
                      <a:alpha val="43137"/>
                    </a:srgbClr>
                  </a:outerShdw>
                </a:effectLst>
                <a:latin typeface="Niagara Engraved" pitchFamily="82" charset="0"/>
                <a:cs typeface="Microsoft Sans Serif" pitchFamily="34" charset="0"/>
              </a:rPr>
              <a:t>FLOR DE LA </a:t>
            </a:r>
            <a:r>
              <a:rPr lang="es-ES" altLang="es-ES" sz="6600" b="1" dirty="0">
                <a:solidFill>
                  <a:srgbClr val="CCFF66"/>
                </a:solidFill>
                <a:effectLst>
                  <a:outerShdw blurRad="38100" dist="38100" dir="2700000" algn="tl">
                    <a:srgbClr val="000000">
                      <a:alpha val="43137"/>
                    </a:srgbClr>
                  </a:outerShdw>
                </a:effectLst>
                <a:latin typeface="Niagara Engraved" pitchFamily="82" charset="0"/>
                <a:cs typeface="Microsoft Sans Serif" pitchFamily="34" charset="0"/>
              </a:rPr>
              <a:t>P</a:t>
            </a:r>
            <a:r>
              <a:rPr lang="es-ES" altLang="es-ES" sz="6600" b="1" dirty="0" smtClean="0">
                <a:solidFill>
                  <a:srgbClr val="CCFF66"/>
                </a:solidFill>
                <a:effectLst>
                  <a:outerShdw blurRad="38100" dist="38100" dir="2700000" algn="tl">
                    <a:srgbClr val="000000">
                      <a:alpha val="43137"/>
                    </a:srgbClr>
                  </a:outerShdw>
                </a:effectLst>
                <a:latin typeface="Niagara Engraved" pitchFamily="82" charset="0"/>
                <a:cs typeface="Microsoft Sans Serif" pitchFamily="34" charset="0"/>
              </a:rPr>
              <a:t>ASION</a:t>
            </a:r>
            <a:endParaRPr lang="es-ES" altLang="es-ES" sz="6600" b="1" dirty="0">
              <a:solidFill>
                <a:srgbClr val="CCFF66"/>
              </a:solidFill>
              <a:effectLst>
                <a:outerShdw blurRad="38100" dist="38100" dir="2700000" algn="tl">
                  <a:srgbClr val="000000">
                    <a:alpha val="43137"/>
                  </a:srgbClr>
                </a:outerShdw>
              </a:effectLst>
              <a:latin typeface="Niagara Engraved" pitchFamily="82"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Características de la Flor de la Pasión | Flor de la pasión, Plantas  trepadoras, Plantas"/>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5709145" y="-34280"/>
            <a:ext cx="4363492" cy="7069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Propiedades Medicinales Passiflora | Hierbas y Plantas Medicinale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 y="0"/>
            <a:ext cx="101974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06145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1020"/>
          <a:stretch/>
        </p:blipFill>
        <p:spPr bwMode="auto">
          <a:xfrm>
            <a:off x="1295896" y="819150"/>
            <a:ext cx="7632600" cy="54901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5419248"/>
      </p:ext>
    </p:extLst>
  </p:cSld>
  <p:clrMapOvr>
    <a:masterClrMapping/>
  </p:clrMapOvr>
  <mc:AlternateContent xmlns:mc="http://schemas.openxmlformats.org/markup-compatibility/2006" xmlns:p14="http://schemas.microsoft.com/office/powerpoint/2010/main">
    <mc:Choice Requires="p14">
      <p:transition spd="slow" p14:dur="4000" advTm="10000">
        <p14:vortex dir="r"/>
      </p:transition>
    </mc:Choice>
    <mc:Fallback xmlns="">
      <p:transition spd="slow" advTm="10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25524"/>
            <a:ext cx="10150674" cy="6883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820263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naturaleza, bosque, flor, planta, vid, Fruta, hoja, flor, púrpura, pétalo, polen, polinización, verde, tropical, botánica, jardín, medicina, flora, salud, estambre, cabeza, en peligro de extinción, belleza, pasión, maracuyá, enredadera, especies, Flor de la pasión, Passiflora, erupción, Fotografía macro, planta floreciendo, fragilidad, Floreciente, Planta de tierra, Familia de la flor de la pasión, Pasión púrpura, Granadilla gigant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5603"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 y="-144463"/>
            <a:ext cx="10080625" cy="7560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273244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008" y="2197723"/>
            <a:ext cx="6984776"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fontAlgn="base">
              <a:spcBef>
                <a:spcPct val="0"/>
              </a:spcBef>
              <a:spcAft>
                <a:spcPct val="0"/>
              </a:spcAft>
            </a:pPr>
            <a:r>
              <a:rPr lang="es-ES" altLang="es-ES" sz="2800" b="1" i="1" dirty="0">
                <a:solidFill>
                  <a:srgbClr val="0000FF"/>
                </a:solidFill>
                <a:latin typeface="+mj-lt"/>
              </a:rPr>
              <a:t>La corona de filamentos: la corona de </a:t>
            </a:r>
            <a:r>
              <a:rPr lang="es-ES" altLang="es-ES" sz="2800" b="1" i="1" dirty="0" smtClean="0">
                <a:solidFill>
                  <a:srgbClr val="0000FF"/>
                </a:solidFill>
                <a:latin typeface="+mj-lt"/>
              </a:rPr>
              <a:t>espinas. --Los </a:t>
            </a:r>
            <a:r>
              <a:rPr lang="es-ES" altLang="es-ES" sz="2800" b="1" i="1" dirty="0">
                <a:solidFill>
                  <a:srgbClr val="0000FF"/>
                </a:solidFill>
                <a:latin typeface="+mj-lt"/>
              </a:rPr>
              <a:t>tres estilos y estigmas: los tres </a:t>
            </a:r>
            <a:r>
              <a:rPr lang="es-ES" altLang="es-ES" sz="2800" b="1" i="1" dirty="0" smtClean="0">
                <a:solidFill>
                  <a:srgbClr val="0000FF"/>
                </a:solidFill>
                <a:latin typeface="+mj-lt"/>
              </a:rPr>
              <a:t>clavos.</a:t>
            </a:r>
            <a:r>
              <a:rPr lang="es-ES" altLang="es-ES" sz="2800" b="1" i="1" dirty="0">
                <a:solidFill>
                  <a:srgbClr val="0000FF"/>
                </a:solidFill>
                <a:latin typeface="+mj-lt"/>
              </a:rPr>
              <a:t> </a:t>
            </a:r>
            <a:r>
              <a:rPr lang="es-ES" altLang="es-ES" sz="2800" b="1" i="1" dirty="0" smtClean="0">
                <a:solidFill>
                  <a:srgbClr val="0000FF"/>
                </a:solidFill>
                <a:latin typeface="+mj-lt"/>
              </a:rPr>
              <a:t>--El </a:t>
            </a:r>
            <a:r>
              <a:rPr lang="es-ES" altLang="es-ES" sz="2800" b="1" i="1" dirty="0">
                <a:solidFill>
                  <a:srgbClr val="0000FF"/>
                </a:solidFill>
                <a:latin typeface="+mj-lt"/>
              </a:rPr>
              <a:t>androginóforo: la columna de las </a:t>
            </a:r>
            <a:r>
              <a:rPr lang="es-ES" altLang="es-ES" sz="2800" b="1" i="1" dirty="0" smtClean="0">
                <a:solidFill>
                  <a:srgbClr val="0000FF"/>
                </a:solidFill>
                <a:latin typeface="+mj-lt"/>
              </a:rPr>
              <a:t>flagelaciones.</a:t>
            </a:r>
            <a:r>
              <a:rPr lang="es-ES" altLang="es-ES" sz="2800" b="1" i="1" dirty="0">
                <a:solidFill>
                  <a:srgbClr val="0000FF"/>
                </a:solidFill>
                <a:latin typeface="+mj-lt"/>
              </a:rPr>
              <a:t> </a:t>
            </a:r>
            <a:r>
              <a:rPr lang="es-ES" altLang="es-ES" sz="2800" b="1" i="1" dirty="0" smtClean="0">
                <a:solidFill>
                  <a:srgbClr val="0000FF"/>
                </a:solidFill>
                <a:latin typeface="+mj-lt"/>
              </a:rPr>
              <a:t>--Los </a:t>
            </a:r>
            <a:r>
              <a:rPr lang="es-ES" altLang="es-ES" sz="2800" b="1" i="1" dirty="0">
                <a:solidFill>
                  <a:srgbClr val="0000FF"/>
                </a:solidFill>
                <a:latin typeface="+mj-lt"/>
              </a:rPr>
              <a:t>cinco estambres: las cinco heridas recibidas por Cristo en la </a:t>
            </a:r>
            <a:r>
              <a:rPr lang="es-ES" altLang="es-ES" sz="2800" b="1" i="1" dirty="0" smtClean="0">
                <a:solidFill>
                  <a:srgbClr val="0000FF"/>
                </a:solidFill>
                <a:latin typeface="+mj-lt"/>
              </a:rPr>
              <a:t>cruz.</a:t>
            </a:r>
            <a:r>
              <a:rPr lang="es-ES" altLang="es-ES" sz="2800" b="1" i="1" dirty="0">
                <a:solidFill>
                  <a:srgbClr val="0000FF"/>
                </a:solidFill>
                <a:latin typeface="+mj-lt"/>
              </a:rPr>
              <a:t> </a:t>
            </a:r>
            <a:r>
              <a:rPr lang="es-ES" altLang="es-ES" sz="2800" b="1" i="1" dirty="0" smtClean="0">
                <a:solidFill>
                  <a:srgbClr val="0000FF"/>
                </a:solidFill>
                <a:latin typeface="+mj-lt"/>
              </a:rPr>
              <a:t>--Las </a:t>
            </a:r>
            <a:r>
              <a:rPr lang="es-ES" altLang="es-ES" sz="2800" b="1" i="1" dirty="0">
                <a:solidFill>
                  <a:srgbClr val="0000FF"/>
                </a:solidFill>
                <a:latin typeface="+mj-lt"/>
              </a:rPr>
              <a:t>hojas: las lanzas con las cuales le perforaron el </a:t>
            </a:r>
            <a:r>
              <a:rPr lang="es-ES" altLang="es-ES" sz="2800" b="1" i="1" dirty="0" smtClean="0">
                <a:solidFill>
                  <a:srgbClr val="0000FF"/>
                </a:solidFill>
                <a:latin typeface="+mj-lt"/>
              </a:rPr>
              <a:t>costado.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3168" y="0"/>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4000" advTm="13000">
        <p14:vortex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upload.wikimedia.org/wikipedia/commons/thumb/3/37/FLOR_DE_PARCHITA_O_MARACUY%C3%81_%28Passiflora_edulis%29._Ciudad_de_Acarigua._Edo._Portuguesa._Venezuela.jpg/320px-FLOR_DE_PARCHITA_O_MARACUY%C3%81_%28Passiflora_edulis%29._Ciudad_de_Acarigua._Edo._Portuguesa._Venezuela.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0800000">
            <a:off x="3456136" y="1647825"/>
            <a:ext cx="3048000" cy="5210175"/>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https://upload.wikimedia.org/wikipedia/commons/thumb/3/37/FLOR_DE_PARCHITA_O_MARACUY%C3%81_%28Passiflora_edulis%29._Ciudad_de_Acarigua._Edo._Portuguesa._Venezuela.jpg/320px-FLOR_DE_PARCHITA_O_MARACUY%C3%81_%28Passiflora_edulis%29._Ciudad_de_Acarigua._Edo._Portuguesa._Venezuela.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150" y="2877"/>
            <a:ext cx="3048000" cy="5210175"/>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https://upload.wikimedia.org/wikipedia/commons/thumb/3/37/FLOR_DE_PARCHITA_O_MARACUY%C3%81_%28Passiflora_edulis%29._Ciudad_de_Acarigua._Edo._Portuguesa._Venezuela.jpg/320px-FLOR_DE_PARCHITA_O_MARACUY%C3%81_%28Passiflora_edulis%29._Ciudad_de_Acarigua._Edo._Portuguesa._Venezuela.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022355" y="0"/>
            <a:ext cx="3048000" cy="5210175"/>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Pin by Luis Rafael Garza Morales on Flowers | Beautiful gif, Flowers gif,  Flowers"/>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3051150" y="907183"/>
            <a:ext cx="3971205" cy="6264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723470"/>
      </p:ext>
    </p:extLst>
  </p:cSld>
  <p:clrMapOvr>
    <a:masterClrMapping/>
  </p:clrMapOvr>
  <mc:AlternateContent xmlns:mc="http://schemas.openxmlformats.org/markup-compatibility/2006" xmlns:p14="http://schemas.microsoft.com/office/powerpoint/2010/main">
    <mc:Choice Requires="p14">
      <p:transition spd="slow" p14:dur="4000" advTm="11000">
        <p14:vortex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5"/>
                                        </p:tgtEl>
                                      </p:cBhvr>
                                    </p:animEffect>
                                    <p:set>
                                      <p:cBhvr>
                                        <p:cTn id="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225675" y="-32792"/>
            <a:ext cx="6858000" cy="68907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829" y="-27062"/>
            <a:ext cx="3662267" cy="6885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650069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2847" y="0"/>
            <a:ext cx="10103471" cy="7194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435797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1008062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242619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Passiflora-arborea.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175" y="0"/>
            <a:ext cx="102741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77712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passiflora-flor.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137" y="6845"/>
            <a:ext cx="10066487" cy="72260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0"/>
            <a:ext cx="1983655" cy="184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760665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91840" y="0"/>
            <a:ext cx="8496944" cy="72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97710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assiflora o Pasionaria: Fruto y Propiedades medicinales. - Blog de Cactus  | PFC"/>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36526"/>
            <a:ext cx="10080625" cy="7165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596601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pasion-flor.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1" y="-171400"/>
            <a:ext cx="10699875" cy="7128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05045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706691"/>
            <a:ext cx="7416824"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00FF"/>
                </a:solidFill>
                <a:latin typeface="+mj-lt"/>
              </a:rPr>
              <a:t>Siempre me pareció evidente la similitud de esta flor con la Pasión de Cristo, porque su forma recuerda a una corona de espinas. Pero, según he podido leer, las analogías son muchas. Parece ser que, cuando los misioneros cristianos llegaron a América del Sur en el siglo XVI, encontraron en esta planta cierta representación de sus creencias cristianas. Lo llamaron la flor de la pasión porque para ellos simbolizaba la muerte de Cristo. La doble fila de filamentos de colores, conocida como la corona, significa el halo alrededor de la cabeza de Cristo o la corona de espinas. Los cinco estambres y los tres estilos extendidos con sus cabezas planas simbolizan las heridas y las uñas respectivamente. Para más inri, los zarcillos de las vides representan a los látigos utilizados para azotar </a:t>
            </a:r>
            <a:r>
              <a:rPr lang="es-ES" altLang="es-ES" sz="2400" b="1" i="1" dirty="0" smtClean="0">
                <a:solidFill>
                  <a:srgbClr val="0000FF"/>
                </a:solidFill>
                <a:latin typeface="+mj-lt"/>
              </a:rPr>
              <a:t>a CRISTO.</a:t>
            </a:r>
            <a:endParaRPr lang="es-ES" altLang="es-ES" sz="24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6288" y="794"/>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899061"/>
      </p:ext>
    </p:extLst>
  </p:cSld>
  <p:clrMapOvr>
    <a:masterClrMapping/>
  </p:clrMapOvr>
  <mc:AlternateContent xmlns:mc="http://schemas.openxmlformats.org/markup-compatibility/2006" xmlns:p14="http://schemas.microsoft.com/office/powerpoint/2010/main">
    <mc:Choice Requires="p14">
      <p:transition spd="slow" p14:dur="4000" advTm="35000">
        <p14:vortex dir="r"/>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trepadora-flor-de-la-pasion.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6989" y="0"/>
            <a:ext cx="1027415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7555887"/>
      </p:ext>
    </p:extLst>
  </p:cSld>
  <p:clrMapOvr>
    <a:masterClrMapping/>
  </p:clrMapOvr>
  <mc:AlternateContent xmlns:mc="http://schemas.openxmlformats.org/markup-compatibility/2006" xmlns:p14="http://schemas.microsoft.com/office/powerpoint/2010/main">
    <mc:Choice Requires="p14">
      <p:transition spd="slow" p14:dur="4000" advTm="5000">
        <p14:vortex dir="r"/>
        <p:sndAc>
          <p:stSnd>
            <p:snd r:embed="rId2" name="Le Tango Des Buvettes .wav"/>
          </p:stSnd>
        </p:sndAc>
      </p:transition>
    </mc:Choice>
    <mc:Fallback xmlns="">
      <p:transition spd="slow" advTm="5000">
        <p:fade/>
        <p:sndAc>
          <p:stSnd>
            <p:snd r:embed="rId4" name="Le Tango Des Buvettes .wav"/>
          </p:stSnd>
        </p:sndAc>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ncreible-flor-de-passionaria-660x545.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863848" y="404663"/>
            <a:ext cx="8136904" cy="6042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614434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76200"/>
            <a:ext cx="10080625" cy="693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0875643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10080625" cy="707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608028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Jose Luis\Desktop\passiflora-flor.jpg"/>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409700" y="476672"/>
            <a:ext cx="7194102" cy="6126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8089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4/43/Passiflora_edulis_forma_edulis4.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4752" y="-120316"/>
            <a:ext cx="10645377" cy="7984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87544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8732" y="-144462"/>
            <a:ext cx="10298000" cy="7251732"/>
          </a:xfrm>
          <a:prstGeom prst="rect">
            <a:avLst/>
          </a:prstGeom>
          <a:noFill/>
          <a:extLst>
            <a:ext uri="{909E8E84-426E-40DD-AFC4-6F175D3DCCD1}">
              <a14:hiddenFill xmlns:a14="http://schemas.microsoft.com/office/drawing/2010/main">
                <a:solidFill>
                  <a:srgbClr val="FFFFFF"/>
                </a:solidFill>
              </a14:hiddenFill>
            </a:ext>
          </a:extLst>
        </p:spPr>
      </p:pic>
      <p:pic>
        <p:nvPicPr>
          <p:cNvPr id="22533" name="Picture 5"/>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19832" y="4123307"/>
            <a:ext cx="5040312" cy="2830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2532" name="Picture 4"/>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757875">
            <a:off x="5328343" y="1154792"/>
            <a:ext cx="4752281" cy="47522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AutoShape 2" descr="Pasiflora, menos pasión de la esper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2531" name="Picture 3"/>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08049" y="160338"/>
            <a:ext cx="4866246" cy="3733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157256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6"/>
                                        </p:tgtEl>
                                      </p:cBhvr>
                                    </p:animEffect>
                                    <p:set>
                                      <p:cBhvr>
                                        <p:cTn id="7" dur="1" fill="hold">
                                          <p:stCondLst>
                                            <p:cond delay="174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 Conoce estas 【OFERTAS en Plantas Frutos De Pasionaria】 ¿A qué esper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1" name="Picture 7" descr="Passiflora edulis.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12154"/>
            <a:ext cx="10080625" cy="6912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95045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PLANTAS MEDICINALES.-PASSIFLORA .- – vlflorist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3114"/>
            <a:ext cx="10080625" cy="7182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794108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Propiedades del Mburucuyá - VIX"/>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36352" y="0"/>
            <a:ext cx="12192000" cy="7036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633884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8732" y="-49464"/>
            <a:ext cx="10163094" cy="7156733"/>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400352" y="355438"/>
            <a:ext cx="4210427" cy="6341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5" name="Picture 5" descr="Pin by Luis Rafael Garza Morales on Flowers | Beautiful gif, Flowers gif,  Flowers"/>
          <p:cNvPicPr>
            <a:picLocks noChangeAspect="1" noChangeArrowheads="1" noCrop="1"/>
          </p:cNvPicPr>
          <p:nvPr/>
        </p:nvPicPr>
        <p:blipFill>
          <a:blip r:embed="rId4">
            <a:extLst>
              <a:ext uri="{28A0092B-C50C-407E-A947-70E740481C1C}">
                <a14:useLocalDpi xmlns:a14="http://schemas.microsoft.com/office/drawing/2010/main"/>
              </a:ext>
            </a:extLst>
          </a:blip>
          <a:srcRect/>
          <a:stretch>
            <a:fillRect/>
          </a:stretch>
        </p:blipFill>
        <p:spPr bwMode="auto">
          <a:xfrm>
            <a:off x="647824" y="479948"/>
            <a:ext cx="4573430" cy="6097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911553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9933FF"/>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59992" y="1187894"/>
            <a:ext cx="6993285" cy="520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00FF"/>
                </a:solidFill>
                <a:latin typeface="+mj-lt"/>
              </a:rPr>
              <a:t>La pasionaria (Passiflora edulis) es una planta trepadora, propia de Sudamérica y Centroamérica; específicamente, se considera nativa de la </a:t>
            </a:r>
            <a:r>
              <a:rPr lang="es-ES" altLang="es-ES" sz="2800" b="1" i="1" dirty="0" err="1">
                <a:solidFill>
                  <a:srgbClr val="0000FF"/>
                </a:solidFill>
                <a:latin typeface="+mj-lt"/>
              </a:rPr>
              <a:t>amazonía</a:t>
            </a:r>
            <a:r>
              <a:rPr lang="es-ES" altLang="es-ES" sz="2800" b="1" i="1" dirty="0">
                <a:solidFill>
                  <a:srgbClr val="0000FF"/>
                </a:solidFill>
                <a:latin typeface="+mj-lt"/>
              </a:rPr>
              <a:t> de Perú, Colombia</a:t>
            </a:r>
            <a:r>
              <a:rPr lang="es-ES" altLang="es-ES" sz="2800" b="1" i="1" dirty="0" smtClean="0">
                <a:solidFill>
                  <a:srgbClr val="0000FF"/>
                </a:solidFill>
                <a:latin typeface="+mj-lt"/>
              </a:rPr>
              <a:t>, Venezuela </a:t>
            </a:r>
            <a:r>
              <a:rPr lang="es-ES" altLang="es-ES" sz="2800" b="1" i="1" dirty="0">
                <a:solidFill>
                  <a:srgbClr val="0000FF"/>
                </a:solidFill>
                <a:latin typeface="+mj-lt"/>
              </a:rPr>
              <a:t>llamada Parchita, Brasil, Paraguay, Bolivia, y del norte de Argentina llamada </a:t>
            </a:r>
            <a:r>
              <a:rPr lang="es-ES" altLang="es-ES" sz="2800" b="1" i="1" dirty="0" err="1">
                <a:solidFill>
                  <a:srgbClr val="0000FF"/>
                </a:solidFill>
                <a:latin typeface="+mj-lt"/>
              </a:rPr>
              <a:t>Mburucuyá</a:t>
            </a:r>
            <a:r>
              <a:rPr lang="es-ES" altLang="es-ES" sz="2800" b="1" i="1" dirty="0">
                <a:solidFill>
                  <a:srgbClr val="0000FF"/>
                </a:solidFill>
                <a:latin typeface="+mj-lt"/>
              </a:rPr>
              <a:t> (en </a:t>
            </a:r>
            <a:r>
              <a:rPr lang="es-ES" altLang="es-ES" sz="2800" b="1" i="1" dirty="0" smtClean="0">
                <a:solidFill>
                  <a:srgbClr val="0000FF"/>
                </a:solidFill>
                <a:latin typeface="+mj-lt"/>
              </a:rPr>
              <a:t>guaraní </a:t>
            </a:r>
            <a:r>
              <a:rPr lang="es-ES" altLang="es-ES" sz="2800" b="1" i="1" dirty="0" err="1" smtClean="0">
                <a:solidFill>
                  <a:srgbClr val="0000FF"/>
                </a:solidFill>
                <a:latin typeface="+mj-lt"/>
              </a:rPr>
              <a:t>Mburukuja</a:t>
            </a:r>
            <a:r>
              <a:rPr lang="es-ES" altLang="es-ES" sz="2800" b="1" i="1" dirty="0" smtClean="0">
                <a:solidFill>
                  <a:srgbClr val="0000FF"/>
                </a:solidFill>
                <a:latin typeface="+mj-lt"/>
              </a:rPr>
              <a:t>). Pertenece </a:t>
            </a:r>
            <a:r>
              <a:rPr lang="es-ES" altLang="es-ES" sz="2800" b="1" i="1" dirty="0">
                <a:solidFill>
                  <a:srgbClr val="0000FF"/>
                </a:solidFill>
                <a:latin typeface="+mj-lt"/>
              </a:rPr>
              <a:t>al género Passiflora y su fruto comestible, de color amarillo o púrpura, es el </a:t>
            </a:r>
            <a:r>
              <a:rPr lang="es-ES" altLang="es-ES" sz="2800" b="1" i="1" dirty="0" smtClean="0">
                <a:solidFill>
                  <a:srgbClr val="0000FF"/>
                </a:solidFill>
                <a:latin typeface="+mj-lt"/>
              </a:rPr>
              <a:t>maracuyá,2 </a:t>
            </a:r>
            <a:r>
              <a:rPr lang="es-ES" altLang="es-ES" sz="2800" b="1" i="1" dirty="0">
                <a:solidFill>
                  <a:srgbClr val="0000FF"/>
                </a:solidFill>
                <a:latin typeface="+mj-lt"/>
              </a:rPr>
              <a:t>(del tupí mara </a:t>
            </a:r>
            <a:r>
              <a:rPr lang="es-ES" altLang="es-ES" sz="2800" b="1" i="1" dirty="0" err="1">
                <a:solidFill>
                  <a:srgbClr val="0000FF"/>
                </a:solidFill>
                <a:latin typeface="+mj-lt"/>
              </a:rPr>
              <a:t>kuya</a:t>
            </a:r>
            <a:r>
              <a:rPr lang="es-ES" altLang="es-ES" sz="2800" b="1" i="1" dirty="0">
                <a:solidFill>
                  <a:srgbClr val="0000FF"/>
                </a:solidFill>
                <a:latin typeface="+mj-lt"/>
              </a:rPr>
              <a:t>, "fruto que se utiliza" o "alimento en la calabaza").</a:t>
            </a: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15280"/>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4000" advTm="34000">
        <p14:vortex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upload.wikimedia.org/wikipedia/commons/thumb/3/3e/Starr_040410-0309_Passiflora_edulis.jpg/800px-Starr_040410-0309_Passiflora_edulis.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7879" y="0"/>
            <a:ext cx="479640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5400000">
            <a:off x="3768446" y="1055843"/>
            <a:ext cx="7340984" cy="522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96497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16200000">
            <a:off x="1711254" y="-1705821"/>
            <a:ext cx="6853064" cy="102745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97025961"/>
      </p:ext>
    </p:extLst>
  </p:cSld>
  <p:clrMapOvr>
    <a:masterClrMapping/>
  </p:clrMapOvr>
  <mc:AlternateContent xmlns:mc="http://schemas.openxmlformats.org/markup-compatibility/2006" xmlns:p14="http://schemas.microsoft.com/office/powerpoint/2010/main">
    <mc:Choice Requires="p14">
      <p:transition spd="slow" p14:dur="4000" advTm="5000">
        <p14:vortex dir="r"/>
        <p:sndAc>
          <p:stSnd>
            <p:snd r:embed="rId2" name="playa sola.wav"/>
          </p:stSnd>
        </p:sndAc>
      </p:transition>
    </mc:Choice>
    <mc:Fallback xmlns="">
      <p:transition spd="slow" advTm="5000">
        <p:fade/>
        <p:sndAc>
          <p:stSnd>
            <p:snd r:embed="rId4" name="playa sola.wav"/>
          </p:stSnd>
        </p:sndAc>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Flor y fruto de Mburucuya | Plantas nativas, Arboles nativos, Camino de  tierr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5823" y="-1"/>
            <a:ext cx="10106447" cy="6823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20652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upload.wikimedia.org/wikipedia/commons/thumb/7/77/Mbaracuya.jpg/800px-Mbaracuya.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7132"/>
            <a:ext cx="10080625" cy="7623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962274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2053" y="0"/>
            <a:ext cx="10102677"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14850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 de Vendetta on Twitter: &quot;Flor de la pasión, el fruto de la Pasionaria,  está muy bueno, en Francia se hace mermelada con esta fruta.…  https://t.co/4RX0IEpVuj&quot;"/>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 y="-33908"/>
            <a:ext cx="5026112" cy="4929758"/>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184328" y="816174"/>
            <a:ext cx="4689029"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b="1" i="1" dirty="0">
              <a:solidFill>
                <a:srgbClr val="0000FF"/>
              </a:solidFill>
              <a:latin typeface="+mj-lt"/>
            </a:endParaRPr>
          </a:p>
          <a:p>
            <a:pPr algn="ctr" fontAlgn="base">
              <a:spcBef>
                <a:spcPct val="0"/>
              </a:spcBef>
              <a:spcAft>
                <a:spcPct val="0"/>
              </a:spcAft>
            </a:pPr>
            <a:r>
              <a:rPr lang="es-ES" altLang="es-ES" b="1" i="1" dirty="0">
                <a:solidFill>
                  <a:srgbClr val="0000FF"/>
                </a:solidFill>
                <a:latin typeface="+mj-lt"/>
              </a:rPr>
              <a:t>El fruto también es conocido con distintos nombres en otros países americanos, como por ejemplo en Puerto Rico se le llama parcha, en Venezuela parchita y en República Dominicana chinola.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76099" y="5491248"/>
            <a:ext cx="1588311" cy="1366752"/>
          </a:xfrm>
          <a:prstGeom prst="rect">
            <a:avLst/>
          </a:prstGeom>
          <a:noFill/>
        </p:spPr>
      </p:pic>
    </p:spTree>
    <p:extLst>
      <p:ext uri="{BB962C8B-B14F-4D97-AF65-F5344CB8AC3E}">
        <p14:creationId xmlns:p14="http://schemas.microsoft.com/office/powerpoint/2010/main" val="2222327151"/>
      </p:ext>
    </p:extLst>
  </p:cSld>
  <p:clrMapOvr>
    <a:masterClrMapping/>
  </p:clrMapOvr>
  <mc:AlternateContent xmlns:mc="http://schemas.openxmlformats.org/markup-compatibility/2006" xmlns:p14="http://schemas.microsoft.com/office/powerpoint/2010/main">
    <mc:Choice Requires="p14">
      <p:transition spd="slow" p14:dur="40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upload.wikimedia.org/wikipedia/commons/thumb/f/fd/Maracuy%C3%A1_stand.jpg/800px-Maracuy%C3%A1_stand.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744"/>
            <a:ext cx="10080625" cy="69125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912215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15976" y="332656"/>
            <a:ext cx="7416824"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0000FF"/>
              </a:solidFill>
              <a:latin typeface="+mj-lt"/>
            </a:endParaRPr>
          </a:p>
          <a:p>
            <a:pPr algn="ctr" fontAlgn="base">
              <a:spcBef>
                <a:spcPct val="0"/>
              </a:spcBef>
              <a:spcAft>
                <a:spcPct val="0"/>
              </a:spcAft>
            </a:pPr>
            <a:endParaRPr lang="es-ES" altLang="es-ES" b="1" i="1" dirty="0">
              <a:solidFill>
                <a:srgbClr val="0000FF"/>
              </a:solidFill>
              <a:latin typeface="+mj-lt"/>
            </a:endParaRPr>
          </a:p>
          <a:p>
            <a:pPr algn="ctr" fontAlgn="base">
              <a:spcBef>
                <a:spcPct val="0"/>
              </a:spcBef>
              <a:spcAft>
                <a:spcPct val="0"/>
              </a:spcAft>
            </a:pPr>
            <a:r>
              <a:rPr lang="es-ES" altLang="es-ES" b="1" i="1" dirty="0">
                <a:solidFill>
                  <a:srgbClr val="0000FF"/>
                </a:solidFill>
                <a:latin typeface="+mj-lt"/>
              </a:rPr>
              <a:t>La maracuyá se puede comer cruda o procesada como por ejemplo en zumos, mermeladas, salsas, puré de frutas… Para comer la fruta de la pasión hay que cortarla y comer lo de dentro que serían las semillas y la carne, la piel no se come. La flor de la maracuyá la podemos usar en ensaladas, es comestible y </a:t>
            </a:r>
            <a:r>
              <a:rPr lang="es-ES" altLang="es-ES" b="1" i="1" dirty="0" smtClean="0">
                <a:solidFill>
                  <a:srgbClr val="0000FF"/>
                </a:solidFill>
                <a:latin typeface="+mj-lt"/>
              </a:rPr>
              <a:t>sabrosa.</a:t>
            </a:r>
            <a:endParaRPr lang="es-ES" altLang="es-ES"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0"/>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72529"/>
      </p:ext>
    </p:extLst>
  </p:cSld>
  <p:clrMapOvr>
    <a:masterClrMapping/>
  </p:clrMapOvr>
  <mc:AlternateContent xmlns:mc="http://schemas.openxmlformats.org/markup-compatibility/2006" xmlns:p14="http://schemas.microsoft.com/office/powerpoint/2010/main">
    <mc:Choice Requires="p14">
      <p:transition spd="slow" p14:dur="4000" advTm="21000">
        <p14:vortex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pload.wikimedia.org/wikipedia/commons/thumb/e/e9/Maracu-compl3.JPG/320px-Maracu-compl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889" y="0"/>
            <a:ext cx="456249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289" name="Picture 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54606" y="-503974"/>
            <a:ext cx="5526019" cy="73680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430678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39912" y="0"/>
            <a:ext cx="6884938" cy="6884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128956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www.siteweb.mytestingweb.com/wp-content/uploads/2019/05/pasionaria-flor.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0"/>
            <a:ext cx="10080625" cy="696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458" y="22498"/>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99899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085" y="0"/>
            <a:ext cx="10072539" cy="6960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0"/>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731491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PZ C: flo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55936" y="332656"/>
            <a:ext cx="6912768" cy="6166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82393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Fruta de la pasión y maracuya son lo mismo? ▻ - Tu huerto urbano en casa  - Planta Tu Huer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245" name="Picture 5"/>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3164"/>
            <a:ext cx="10500821" cy="6891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36187475"/>
      </p:ext>
    </p:extLst>
  </p:cSld>
  <p:clrMapOvr>
    <a:masterClrMapping/>
  </p:clrMapOvr>
  <mc:AlternateContent xmlns:mc="http://schemas.openxmlformats.org/markup-compatibility/2006" xmlns:p14="http://schemas.microsoft.com/office/powerpoint/2010/main">
    <mc:Choice Requires="p14">
      <p:transition spd="slow" p14:dur="4000" advTm="9000">
        <p14:vortex dir="r"/>
      </p:transition>
    </mc:Choice>
    <mc:Fallback xmlns="">
      <p:transition spd="slow" advTm="9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omprar Fruta de la pasión: Frutas Exóticas directas a tu mesa"/>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28575"/>
            <a:ext cx="10080625" cy="6886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365233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s://upload.wikimedia.org/wikipedia/commons/thumb/2/2a/Passionfruit_comparison.jpg/800px-Passionfruit_comparison.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83928" y="0"/>
            <a:ext cx="654783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715980"/>
      </p:ext>
    </p:extLst>
  </p:cSld>
  <p:clrMapOvr>
    <a:masterClrMapping/>
  </p:clrMapOvr>
  <mc:AlternateContent xmlns:mc="http://schemas.openxmlformats.org/markup-compatibility/2006" xmlns:p14="http://schemas.microsoft.com/office/powerpoint/2010/main">
    <mc:Choice Requires="p14">
      <p:transition spd="slow" p14:dur="4000" advTm="5000">
        <p14:vortex dir="r"/>
        <p:sndAc>
          <p:stSnd>
            <p:snd r:embed="rId2" name="Beer barrel polka.wav"/>
          </p:stSnd>
        </p:sndAc>
      </p:transition>
    </mc:Choice>
    <mc:Fallback xmlns="">
      <p:transition spd="slow" advTm="5000">
        <p:fade/>
        <p:sndAc>
          <p:stSnd>
            <p:snd r:embed="rId5" name="Beer barrel polk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2040" y="2132856"/>
            <a:ext cx="6705253"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00FF"/>
                </a:solidFill>
                <a:latin typeface="+mj-lt"/>
              </a:rPr>
              <a:t>La maracuyá y la fruta de la pasión son la misma fruta. Passiflora edulis es una especie de vid de flor de la pasión que es nativa del sur de Brasil a través de Paraguay y el norte de Argentina. Se cultiva comercialmente en áreas tropicales y subtropicales por su fruta dulce y cutre, comúnmente llamada maracuyá.</a:t>
            </a:r>
          </a:p>
          <a:p>
            <a:pPr algn="ctr" fontAlgn="base">
              <a:spcBef>
                <a:spcPct val="0"/>
              </a:spcBef>
              <a:spcAft>
                <a:spcPct val="0"/>
              </a:spcAft>
            </a:pPr>
            <a:endParaRPr lang="es-ES" altLang="es-ES" sz="2400" b="1" i="1" dirty="0">
              <a:solidFill>
                <a:srgbClr val="00B0F0"/>
              </a:solidFill>
              <a:latin typeface="+mj-lt"/>
            </a:endParaRPr>
          </a:p>
          <a:p>
            <a:pPr algn="ctr" fontAlgn="base">
              <a:spcBef>
                <a:spcPct val="0"/>
              </a:spcBef>
              <a:spcAft>
                <a:spcPct val="0"/>
              </a:spcAft>
            </a:pPr>
            <a:r>
              <a:rPr lang="es-ES" altLang="es-ES" sz="2400" b="1" i="1" dirty="0" smtClean="0">
                <a:solidFill>
                  <a:srgbClr val="00B0F0"/>
                </a:solidFill>
                <a:latin typeface="+mj-lt"/>
              </a:rPr>
              <a:t>.</a:t>
            </a: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0"/>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1968278"/>
      </p:ext>
    </p:extLst>
  </p:cSld>
  <p:clrMapOvr>
    <a:masterClrMapping/>
  </p:clrMapOvr>
  <mc:AlternateContent xmlns:mc="http://schemas.openxmlformats.org/markup-compatibility/2006" xmlns:p14="http://schemas.microsoft.com/office/powerpoint/2010/main">
    <mc:Choice Requires="p14">
      <p:transition spd="slow" p14:dur="4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2" end="2"/>
                                            </p:txEl>
                                          </p:spTgt>
                                        </p:tgtEl>
                                        <p:attrNameLst>
                                          <p:attrName>style.color</p:attrName>
                                        </p:attrNameLst>
                                      </p:cBhvr>
                                      <p:by>
                                        <p:hsl h="-7200000" s="0" l="0"/>
                                      </p:by>
                                    </p:animClr>
                                    <p:animClr clrSpc="hsl" dir="cw">
                                      <p:cBhvr>
                                        <p:cTn id="12" dur="500" fill="hold"/>
                                        <p:tgtEl>
                                          <p:spTgt spid="2055">
                                            <p:txEl>
                                              <p:pRg st="2" end="2"/>
                                            </p:txEl>
                                          </p:spTgt>
                                        </p:tgtEl>
                                        <p:attrNameLst>
                                          <p:attrName>fillcolor</p:attrName>
                                        </p:attrNameLst>
                                      </p:cBhvr>
                                      <p:by>
                                        <p:hsl h="-7200000" s="0" l="0"/>
                                      </p:by>
                                    </p:animClr>
                                    <p:animClr clrSpc="hsl" dir="cw">
                                      <p:cBhvr>
                                        <p:cTn id="13" dur="500" fill="hold"/>
                                        <p:tgtEl>
                                          <p:spTgt spid="2055">
                                            <p:txEl>
                                              <p:pRg st="2" end="2"/>
                                            </p:txEl>
                                          </p:spTgt>
                                        </p:tgtEl>
                                        <p:attrNameLst>
                                          <p:attrName>stroke.color</p:attrName>
                                        </p:attrNameLst>
                                      </p:cBhvr>
                                      <p:by>
                                        <p:hsl h="-7200000" s="0" l="0"/>
                                      </p:by>
                                    </p:animClr>
                                    <p:set>
                                      <p:cBhvr>
                                        <p:cTn id="14"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92" y="-25152"/>
            <a:ext cx="10097592" cy="715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108042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593230" y="487025"/>
            <a:ext cx="6705253" cy="637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0000FF"/>
              </a:solidFill>
              <a:latin typeface="+mj-lt"/>
            </a:endParaRPr>
          </a:p>
          <a:p>
            <a:pPr algn="ctr" fontAlgn="base">
              <a:spcBef>
                <a:spcPct val="0"/>
              </a:spcBef>
              <a:spcAft>
                <a:spcPct val="0"/>
              </a:spcAft>
            </a:pPr>
            <a:r>
              <a:rPr lang="es-ES" altLang="es-ES" sz="2800" b="1" i="1" dirty="0">
                <a:solidFill>
                  <a:srgbClr val="0000FF"/>
                </a:solidFill>
                <a:latin typeface="+mj-lt"/>
              </a:rPr>
              <a:t>Básicamente, la </a:t>
            </a:r>
            <a:r>
              <a:rPr lang="es-ES" altLang="es-ES" sz="2800" b="1" i="1" dirty="0" err="1">
                <a:solidFill>
                  <a:srgbClr val="0000FF"/>
                </a:solidFill>
                <a:latin typeface="+mj-lt"/>
              </a:rPr>
              <a:t>maracuya</a:t>
            </a:r>
            <a:r>
              <a:rPr lang="es-ES" altLang="es-ES" sz="2800" b="1" i="1" dirty="0">
                <a:solidFill>
                  <a:srgbClr val="0000FF"/>
                </a:solidFill>
                <a:latin typeface="+mj-lt"/>
              </a:rPr>
              <a:t> </a:t>
            </a:r>
            <a:r>
              <a:rPr lang="es-ES" altLang="es-ES" sz="2800" b="1" i="1" dirty="0" smtClean="0">
                <a:solidFill>
                  <a:srgbClr val="0000FF"/>
                </a:solidFill>
                <a:latin typeface="+mj-lt"/>
              </a:rPr>
              <a:t>es </a:t>
            </a:r>
            <a:r>
              <a:rPr lang="es-ES" altLang="es-ES" sz="2800" b="1" i="1" dirty="0">
                <a:solidFill>
                  <a:srgbClr val="0000FF"/>
                </a:solidFill>
                <a:latin typeface="+mj-lt"/>
              </a:rPr>
              <a:t>fruta de la pasión. No hay otra diferencia que el idioma en el que se menciona el nombre de la fruta. Del mismo modo, la fruta de la pasión y la Passionfrucht (en alemán, fruta de la pasión), son la misma fruta, pero se nombran de dos maneras diferentes porque cada población de personas vive en países diferentes con diferentes idiomas oficiales Ya sea en alemán, portugués, ruso o inglés, una fruta de la pasión es una fruta de la pasión.</a:t>
            </a:r>
          </a:p>
          <a:p>
            <a:pPr algn="ctr" fontAlgn="base">
              <a:spcBef>
                <a:spcPct val="0"/>
              </a:spcBef>
              <a:spcAft>
                <a:spcPct val="0"/>
              </a:spcAft>
            </a:pPr>
            <a:endParaRPr lang="es-ES" altLang="es-ES" sz="2400" b="1" i="1" dirty="0">
              <a:solidFill>
                <a:srgbClr val="00B0F0"/>
              </a:solidFill>
              <a:latin typeface="+mj-lt"/>
            </a:endParaRP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0"/>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8396845"/>
      </p:ext>
    </p:extLst>
  </p:cSld>
  <p:clrMapOvr>
    <a:masterClrMapping/>
  </p:clrMapOvr>
  <mc:AlternateContent xmlns:mc="http://schemas.openxmlformats.org/markup-compatibility/2006" xmlns:p14="http://schemas.microsoft.com/office/powerpoint/2010/main">
    <mc:Choice Requires="p14">
      <p:transition spd="slow" p14:dur="40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thumb/f/f3/Peru_Maracuya3.jpg/800px-Peru_Maracuya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663" y="-8584"/>
            <a:ext cx="10072962" cy="686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861364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erbarium"/>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247" y="-1"/>
            <a:ext cx="10093871" cy="6976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88946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4265" y="-6474"/>
            <a:ext cx="10224889"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1412428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64048" y="1916832"/>
            <a:ext cx="6705253" cy="433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00B0F0"/>
              </a:solidFill>
              <a:latin typeface="+mj-lt"/>
            </a:endParaRPr>
          </a:p>
          <a:p>
            <a:pPr algn="ctr" fontAlgn="base">
              <a:spcBef>
                <a:spcPct val="0"/>
              </a:spcBef>
              <a:spcAft>
                <a:spcPct val="0"/>
              </a:spcAft>
            </a:pPr>
            <a:r>
              <a:rPr lang="es-ES" altLang="es-ES" sz="2800" b="1" i="1" dirty="0">
                <a:solidFill>
                  <a:srgbClr val="0000FF"/>
                </a:solidFill>
                <a:latin typeface="+mj-lt"/>
              </a:rPr>
              <a:t>¿Por que se llama fruta de la </a:t>
            </a:r>
            <a:r>
              <a:rPr lang="es-ES" altLang="es-ES" sz="2800" b="1" i="1" dirty="0" smtClean="0">
                <a:solidFill>
                  <a:srgbClr val="0000FF"/>
                </a:solidFill>
                <a:latin typeface="+mj-lt"/>
              </a:rPr>
              <a:t>pasión? Se </a:t>
            </a:r>
            <a:r>
              <a:rPr lang="es-ES" altLang="es-ES" sz="2800" b="1" i="1" dirty="0">
                <a:solidFill>
                  <a:srgbClr val="0000FF"/>
                </a:solidFill>
                <a:latin typeface="+mj-lt"/>
              </a:rPr>
              <a:t>dice que la fruta de la pasión fue nombrada por los misioneros católicos españoles del siglo XVI en la región amazónica de Brasil. Lo llamaron “flor passionis” ( flor de la pasión ) o “flor de las cinco llagas” (flor de las cinco heridas) después de que su flor morada se parecía a las cinco heridas de </a:t>
            </a:r>
            <a:r>
              <a:rPr lang="es-ES" altLang="es-ES" sz="2800" b="1" i="1" dirty="0" smtClean="0">
                <a:solidFill>
                  <a:srgbClr val="0000FF"/>
                </a:solidFill>
                <a:latin typeface="+mj-lt"/>
              </a:rPr>
              <a:t>Cristo</a:t>
            </a:r>
            <a:r>
              <a:rPr lang="es-ES" altLang="es-ES" sz="2400" b="1" i="1" dirty="0" smtClean="0">
                <a:solidFill>
                  <a:srgbClr val="0000FF"/>
                </a:solidFill>
                <a:latin typeface="+mj-lt"/>
              </a:rPr>
              <a:t>.</a:t>
            </a:r>
            <a:endParaRPr lang="es-ES" altLang="es-ES" sz="2400" b="1" i="1" dirty="0">
              <a:solidFill>
                <a:srgbClr val="0000FF"/>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Propiedades Medicinales Passiflora | Hierbas y Plantas Medicinales"/>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0" y="0"/>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441414"/>
      </p:ext>
    </p:extLst>
  </p:cSld>
  <p:clrMapOvr>
    <a:masterClrMapping/>
  </p:clrMapOvr>
  <mc:AlternateContent xmlns:mc="http://schemas.openxmlformats.org/markup-compatibility/2006" xmlns:p14="http://schemas.microsoft.com/office/powerpoint/2010/main">
    <mc:Choice Requires="p14">
      <p:transition spd="slow" p14:dur="4000" advTm="22000">
        <p14:vortex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0547" y="0"/>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s://upload.wikimedia.org/wikipedia/commons/7/73/Purple_passionfruit.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223888" y="-41076"/>
            <a:ext cx="6912768" cy="69127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983575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Maracuyá, una fruta que despierta una pasión… divin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07864" y="709464"/>
            <a:ext cx="8172028" cy="5438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493705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55936" y="0"/>
            <a:ext cx="6912520" cy="6912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0077348"/>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Una receta poética: dulce de mburucuyá"/>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502" y="-1488"/>
            <a:ext cx="10093127" cy="6859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53145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808064" y="51842"/>
            <a:ext cx="6705253" cy="637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i="1" dirty="0">
              <a:solidFill>
                <a:srgbClr val="0000FF"/>
              </a:solidFill>
              <a:latin typeface="+mj-lt"/>
            </a:endParaRPr>
          </a:p>
          <a:p>
            <a:pPr algn="ctr" fontAlgn="base">
              <a:spcBef>
                <a:spcPct val="0"/>
              </a:spcBef>
              <a:spcAft>
                <a:spcPct val="0"/>
              </a:spcAft>
            </a:pPr>
            <a:endParaRPr lang="es-ES" altLang="es-ES" sz="2400" b="1" i="1" dirty="0">
              <a:solidFill>
                <a:srgbClr val="0000FF"/>
              </a:solidFill>
              <a:latin typeface="+mj-lt"/>
            </a:endParaRPr>
          </a:p>
          <a:p>
            <a:pPr algn="ctr" fontAlgn="base">
              <a:spcBef>
                <a:spcPct val="0"/>
              </a:spcBef>
              <a:spcAft>
                <a:spcPct val="0"/>
              </a:spcAft>
            </a:pPr>
            <a:r>
              <a:rPr lang="es-ES" altLang="es-ES" sz="2400" b="1" i="1" dirty="0" smtClean="0">
                <a:solidFill>
                  <a:srgbClr val="0000FF"/>
                </a:solidFill>
                <a:latin typeface="+mj-lt"/>
              </a:rPr>
              <a:t>Los </a:t>
            </a:r>
            <a:r>
              <a:rPr lang="es-ES" altLang="es-ES" sz="2400" b="1" i="1" dirty="0">
                <a:solidFill>
                  <a:srgbClr val="0000FF"/>
                </a:solidFill>
                <a:latin typeface="+mj-lt"/>
              </a:rPr>
              <a:t>nombres de pasionaria y fruta de la pasión suenan “apasionados”, pero no tienen nada en común con el amor apasionado</a:t>
            </a:r>
            <a:r>
              <a:rPr lang="es-ES" altLang="es-ES" sz="2400" b="1" i="1" dirty="0" smtClean="0">
                <a:solidFill>
                  <a:srgbClr val="0000FF"/>
                </a:solidFill>
                <a:latin typeface="+mj-lt"/>
              </a:rPr>
              <a:t>. De </a:t>
            </a:r>
            <a:r>
              <a:rPr lang="es-ES" altLang="es-ES" sz="2400" b="1" i="1" dirty="0">
                <a:solidFill>
                  <a:srgbClr val="0000FF"/>
                </a:solidFill>
                <a:latin typeface="+mj-lt"/>
              </a:rPr>
              <a:t>hecho, los nombres están relacionados con los tormentos y la Pasión de Jesús en la cruz, y por lo tanto, la pasiflora también se conoce comúnmente como las “Flores de Jesús”. El nombre “pasiflora” no se deriva de ninguna cualidad afrodisíaca de la fruta, sino por la apariencia de la flor de la misma planta. La flor de la maracuya (Passiflora edulis) era conocida por los misioneros españoles como la Flor de las cinco llagas (flor de las cinco heridas) porque ilustraba la crucifixión de Cristo. Por lo tanto, se originó el flor de la pasión.</a:t>
            </a: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pic>
        <p:nvPicPr>
          <p:cNvPr id="4" name="Picture 2" descr="Propiedades Medicinales Passiflora | Hierbas y Plantas Medicinales"/>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0" y="0"/>
            <a:ext cx="1828801" cy="1700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7620055"/>
      </p:ext>
    </p:extLst>
  </p:cSld>
  <p:clrMapOvr>
    <a:masterClrMapping/>
  </p:clrMapOvr>
  <mc:AlternateContent xmlns:mc="http://schemas.openxmlformats.org/markup-compatibility/2006" xmlns:p14="http://schemas.microsoft.com/office/powerpoint/2010/main">
    <mc:Choice Requires="p14">
      <p:transition spd="slow" p14:dur="4000" advTm="45000">
        <p14:vortex dir="r"/>
        <p:sndAc>
          <p:stSnd>
            <p:snd r:embed="rId2" name="Ochi-Chyornye.wav"/>
          </p:stSnd>
        </p:sndAc>
      </p:transition>
    </mc:Choice>
    <mc:Fallback xmlns="">
      <p:transition spd="slow" advTm="45000">
        <p:fade/>
        <p:sndAc>
          <p:stSnd>
            <p:snd r:embed="rId5" name="Ochi-Chyorny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8732" y="-49464"/>
            <a:ext cx="10163094" cy="715673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Receta de Mermelada de maracuyá 2 - Receteca.com"/>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15776" y="188640"/>
            <a:ext cx="5400848" cy="5400848"/>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616624" y="1490514"/>
            <a:ext cx="4240510" cy="5358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9983039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4"/>
                                        </p:tgtEl>
                                      </p:cBhvr>
                                    </p:animEffect>
                                    <p:set>
                                      <p:cBhvr>
                                        <p:cTn id="7" dur="1" fill="hold">
                                          <p:stCondLst>
                                            <p:cond delay="17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Nutrición: El maracuyá, un fruto regional y con un gran aporte nutricional  - MisionesOnline"/>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 y="-31204"/>
            <a:ext cx="10094989" cy="6889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249792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19504" y="-37340"/>
            <a:ext cx="10119650" cy="6858000"/>
          </a:xfrm>
          <a:prstGeom prst="rect">
            <a:avLst/>
          </a:prstGeom>
          <a:solidFill>
            <a:srgbClr val="9933FF"/>
          </a:solidFill>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76735" y="-1"/>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958843" y="521096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00352" y="1017678"/>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25 de noviembre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11:22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623115" y="4961418"/>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email">
            <a:extLst>
              <a:ext uri="{28A0092B-C50C-407E-A947-70E740481C1C}">
                <a14:useLocalDpi xmlns:a14="http://schemas.microsoft.com/office/drawing/2010/main"/>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email">
            <a:extLst>
              <a:ext uri="{28A0092B-C50C-407E-A947-70E740481C1C}">
                <a14:useLocalDpi xmlns:a14="http://schemas.microsoft.com/office/drawing/2010/main"/>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email">
            <a:extLst>
              <a:ext uri="{28A0092B-C50C-407E-A947-70E740481C1C}">
                <a14:useLocalDpi xmlns:a14="http://schemas.microsoft.com/office/drawing/2010/main"/>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PASIONAR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PASIONARIA-</Template>
  <TotalTime>3</TotalTime>
  <Words>816</Words>
  <Application>Microsoft Office PowerPoint</Application>
  <PresentationFormat>Personalizado</PresentationFormat>
  <Paragraphs>32</Paragraphs>
  <Slides>61</Slides>
  <Notes>1</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LA PASIONARIA-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2020-11-25T10:22:37Z</dcterms:created>
  <dcterms:modified xsi:type="dcterms:W3CDTF">2020-11-25T10:25:45Z</dcterms:modified>
</cp:coreProperties>
</file>