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8" r:id="rId80"/>
    <p:sldId id="335" r:id="rId81"/>
    <p:sldId id="336" r:id="rId82"/>
    <p:sldId id="337" r:id="rId83"/>
    <p:sldId id="339" r:id="rId84"/>
    <p:sldId id="340" r:id="rId85"/>
    <p:sldId id="341" r:id="rId86"/>
    <p:sldId id="342" r:id="rId87"/>
    <p:sldId id="343" r:id="rId8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JY0aDj8wgRVj3LaoCo3rQ==" hashData="uoTEo/Bc/y2tqykz4NUz4SyoS/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26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05248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15309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310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6905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5568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8423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81114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14790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16353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93354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60625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9C3D4-A6C0-48A5-A665-5F577E72A1DB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DF188-2085-4050-AAF5-4B49BCD3867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69925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9.png"/><Relationship Id="rId10" Type="http://schemas.openxmlformats.org/officeDocument/2006/relationships/image" Target="../media/image9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70438" y="474345"/>
            <a:ext cx="1045112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CO" i="1" dirty="0" smtClean="0"/>
          </a:p>
          <a:p>
            <a:pPr algn="ctr"/>
            <a:r>
              <a:rPr lang="es-CO" b="1" i="1" dirty="0" smtClean="0"/>
              <a:t>Parque Natural Alcornocales</a:t>
            </a:r>
          </a:p>
          <a:p>
            <a:pPr algn="ctr"/>
            <a:r>
              <a:rPr lang="es-CO" i="1" dirty="0" smtClean="0"/>
              <a:t>Comprende </a:t>
            </a:r>
            <a:r>
              <a:rPr lang="es-CO" i="1" dirty="0"/>
              <a:t>una gran franja con orientación sur-norte entre la zona costera de Tarifa, en el mismo Estrecho de Gibraltar, hasta las sierras del interior, en los municipios de Cortes de la Frontera, </a:t>
            </a:r>
            <a:r>
              <a:rPr lang="es-CO" i="1" dirty="0" err="1"/>
              <a:t>Ubrique</a:t>
            </a:r>
            <a:r>
              <a:rPr lang="es-CO" i="1" dirty="0"/>
              <a:t> y El Bosque. Con una superficie 167.767 ha, es uno de los parques naturales más grandes de España.</a:t>
            </a:r>
          </a:p>
          <a:p>
            <a:pPr algn="ctr"/>
            <a:r>
              <a:rPr lang="es-CO" i="1" dirty="0"/>
              <a:t>La mayor parte del parque natural pertenece a la provincia de Cádiz y sólo una parte es de la provincia de Málaga, con territorio de 17 municipios diferentes, Alcalá de los Gazules, Algar, Algeciras, Arcos de la Frontera, </a:t>
            </a:r>
            <a:r>
              <a:rPr lang="es-CO" i="1" dirty="0" err="1"/>
              <a:t>Benalup</a:t>
            </a:r>
            <a:r>
              <a:rPr lang="es-CO" i="1" dirty="0"/>
              <a:t>-Casas Viejas, </a:t>
            </a:r>
            <a:r>
              <a:rPr lang="es-CO" i="1" dirty="0" err="1"/>
              <a:t>Benaocaz</a:t>
            </a:r>
            <a:r>
              <a:rPr lang="es-CO" i="1" dirty="0"/>
              <a:t>, Castellar de la Frontera, El Bosque, Jerez de la Frontera, Jimena de la Frontera, Los Barrios, Medina-Sidonia, Prado del Rey, San José del Valle, Tarifa, </a:t>
            </a:r>
            <a:r>
              <a:rPr lang="es-CO" i="1" dirty="0" err="1"/>
              <a:t>Ubrique</a:t>
            </a:r>
            <a:r>
              <a:rPr lang="es-CO" i="1" dirty="0"/>
              <a:t> y Cortes de la </a:t>
            </a:r>
            <a:r>
              <a:rPr lang="es-CO" i="1" dirty="0" err="1" smtClean="0"/>
              <a:t>Fronter</a:t>
            </a:r>
            <a:endParaRPr lang="es-CO" i="1" dirty="0" smtClean="0"/>
          </a:p>
          <a:p>
            <a:pPr algn="ctr"/>
            <a:r>
              <a:rPr lang="es-CO" i="1" dirty="0"/>
              <a:t>Casi la totalidad de su territorio lo ocupan masas forestales de bosque autóctono mediterráneo, con muy diferentes aprovechamientos, forestal, ganadero, cinegético, recolecta de setas y brezo, aunque lo más destacable es su producción de corcho</a:t>
            </a:r>
            <a:r>
              <a:rPr lang="es-CO" i="1" dirty="0" smtClean="0"/>
              <a:t>. Su </a:t>
            </a:r>
            <a:r>
              <a:rPr lang="es-CO" i="1" dirty="0"/>
              <a:t>variedad paisajística, de fauna y de vegetación de tipo mediterráneo y de ribera son excepcionales a nivel ibérico, así como su patrimonio cultural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 smtClean="0"/>
              <a:t>Su suelo</a:t>
            </a:r>
            <a:r>
              <a:rPr lang="es-CO" i="1" dirty="0"/>
              <a:t>, humedad y aprovechamiento tradicional han sido los factores determinantes para mantener la mayor masa conservada y productiva de alcornocal de la Península Ibérica, el Parque Natural Los </a:t>
            </a:r>
            <a:r>
              <a:rPr lang="es-CO" i="1" dirty="0" smtClean="0"/>
              <a:t>Alcornocales</a:t>
            </a:r>
          </a:p>
          <a:p>
            <a:pPr algn="ctr"/>
            <a:r>
              <a:rPr lang="es-CO" i="1" dirty="0"/>
              <a:t>Los suelos de arenisca, que han favorecido el denso alcornocal, también ALBERGAN quejigos y roble andaluz en las zonas más húmedas. En estos bosquetes cazan las águilas calzadas, culebreras y ratoneras, además de azores, gavilanes y cárabos. En las alturas, asoman las rocas y sobre el suelo pobre aparece la herriza, denso matorral achaparrado de distintas especies adaptadas a suelos ricos en metales como el aluminio, entre las que abundan, por ejemplo, las aromáticas. En este espacio habitan la cabra montés y numerosas aves rapaces, destacando el buitre leonado, alimoche, águila perdicera, búho real y halcón peregrino. </a:t>
            </a:r>
          </a:p>
        </p:txBody>
      </p:sp>
      <p:pic>
        <p:nvPicPr>
          <p:cNvPr id="5" name="Casi_un_bolero_instrumental_-_Ricky_Marti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061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flipH="1">
            <a:off x="9680424" y="5908431"/>
            <a:ext cx="21364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Casi un Bolero-Ricky Martin</a:t>
            </a:r>
            <a:endParaRPr lang="es-CO" sz="1000" b="1" i="1" dirty="0"/>
          </a:p>
        </p:txBody>
      </p:sp>
    </p:spTree>
    <p:extLst>
      <p:ext uri="{BB962C8B-B14F-4D97-AF65-F5344CB8AC3E}">
        <p14:creationId xmlns:p14="http://schemas.microsoft.com/office/powerpoint/2010/main" xmlns="" val="274170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187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77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6728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8899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9661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6166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0504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347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53927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34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77471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56353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24823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65607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05583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3254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33736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21138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81154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27779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42120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84802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7915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02079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79268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06690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8685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31071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65723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54531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31700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53448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31033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69219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30068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27446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65075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34227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36206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99089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54635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57625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36830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521117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10278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9129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13513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934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8939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03719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971030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784995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56423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28153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26376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43086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9725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386014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040510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325100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914144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765433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833545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25255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021328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830668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846444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801553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910050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538896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609443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23092"/>
            <a:ext cx="12192000" cy="698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47863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007848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317524" y="5855677"/>
            <a:ext cx="2901462" cy="474785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361199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175810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017100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367355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54286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223276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035301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94781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518550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694517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395</Words>
  <Application>Microsoft Office PowerPoint</Application>
  <PresentationFormat>Personalizado</PresentationFormat>
  <Paragraphs>12</Paragraphs>
  <Slides>86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86</vt:i4>
      </vt:variant>
    </vt:vector>
  </HeadingPairs>
  <TitlesOfParts>
    <vt:vector size="8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2016-08-20T00:49:05Z</dcterms:created>
  <dcterms:modified xsi:type="dcterms:W3CDTF">2016-09-03T22:25:49Z</dcterms:modified>
</cp:coreProperties>
</file>