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mp3" ContentType="audio/mpe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jz4QlslSddL8J4EQvHVfA==" hashData="1DQE8DNAQiJL4k4+Y0T1e8t5Z/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010" autoAdjust="0"/>
    <p:restoredTop sz="94660"/>
  </p:normalViewPr>
  <p:slideViewPr>
    <p:cSldViewPr snapToGrid="0">
      <p:cViewPr varScale="1">
        <p:scale>
          <a:sx n="32" d="100"/>
          <a:sy n="32" d="100"/>
        </p:scale>
        <p:origin x="-108" y="-18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8247C-2625-4D81-925B-71C13E21734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4A995-A84E-4A00-B45D-A3E07B5986A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98903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8247C-2625-4D81-925B-71C13E21734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4A995-A84E-4A00-B45D-A3E07B5986A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64398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8247C-2625-4D81-925B-71C13E21734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4A995-A84E-4A00-B45D-A3E07B5986A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64893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8247C-2625-4D81-925B-71C13E21734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4A995-A84E-4A00-B45D-A3E07B5986A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45797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8247C-2625-4D81-925B-71C13E21734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4A995-A84E-4A00-B45D-A3E07B5986A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37975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8247C-2625-4D81-925B-71C13E21734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4A995-A84E-4A00-B45D-A3E07B5986A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12729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8247C-2625-4D81-925B-71C13E21734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4A995-A84E-4A00-B45D-A3E07B5986A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46681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8247C-2625-4D81-925B-71C13E21734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4A995-A84E-4A00-B45D-A3E07B5986A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53618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8247C-2625-4D81-925B-71C13E21734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4A995-A84E-4A00-B45D-A3E07B5986A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33293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8247C-2625-4D81-925B-71C13E21734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4A995-A84E-4A00-B45D-A3E07B5986A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67271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8247C-2625-4D81-925B-71C13E21734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4A995-A84E-4A00-B45D-A3E07B5986A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854535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8247C-2625-4D81-925B-71C13E21734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4A995-A84E-4A00-B45D-A3E07B5986A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31044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p3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94611" y="474345"/>
            <a:ext cx="1020277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El Parque Nacional </a:t>
            </a:r>
            <a:r>
              <a:rPr lang="es-CO" i="1" dirty="0" err="1">
                <a:solidFill>
                  <a:schemeClr val="bg1"/>
                </a:solidFill>
              </a:rPr>
              <a:t>Sajama</a:t>
            </a:r>
            <a:r>
              <a:rPr lang="es-CO" i="1" dirty="0">
                <a:solidFill>
                  <a:schemeClr val="bg1"/>
                </a:solidFill>
              </a:rPr>
              <a:t> está ubicado en el Departamento de Oruro y fronteriza con el Parque Nacional Lauca de Chile. Su mayor atractivo son los espectaculares paisajes montañosos con los glaciares del volcán </a:t>
            </a:r>
            <a:r>
              <a:rPr lang="es-CO" i="1" dirty="0" err="1">
                <a:solidFill>
                  <a:schemeClr val="bg1"/>
                </a:solidFill>
              </a:rPr>
              <a:t>Sajama</a:t>
            </a:r>
            <a:r>
              <a:rPr lang="es-CO" i="1" dirty="0">
                <a:solidFill>
                  <a:schemeClr val="bg1"/>
                </a:solidFill>
              </a:rPr>
              <a:t>, los volcanes gemelos </a:t>
            </a:r>
            <a:r>
              <a:rPr lang="es-CO" i="1" dirty="0" err="1">
                <a:solidFill>
                  <a:schemeClr val="bg1"/>
                </a:solidFill>
              </a:rPr>
              <a:t>Pomerape</a:t>
            </a:r>
            <a:r>
              <a:rPr lang="es-CO" i="1" dirty="0">
                <a:solidFill>
                  <a:schemeClr val="bg1"/>
                </a:solidFill>
              </a:rPr>
              <a:t> y </a:t>
            </a:r>
            <a:r>
              <a:rPr lang="es-CO" i="1" dirty="0" err="1">
                <a:solidFill>
                  <a:schemeClr val="bg1"/>
                </a:solidFill>
              </a:rPr>
              <a:t>Parinacota</a:t>
            </a:r>
            <a:r>
              <a:rPr lang="es-CO" i="1" dirty="0">
                <a:solidFill>
                  <a:schemeClr val="bg1"/>
                </a:solidFill>
              </a:rPr>
              <a:t> y el sinnúmero de lagunas y pantanos andinos. Con sus 6.542 m.s.n.m., el Volcán </a:t>
            </a:r>
            <a:r>
              <a:rPr lang="es-CO" i="1" dirty="0" err="1">
                <a:solidFill>
                  <a:schemeClr val="bg1"/>
                </a:solidFill>
              </a:rPr>
              <a:t>Sajama</a:t>
            </a:r>
            <a:r>
              <a:rPr lang="es-CO" i="1" dirty="0">
                <a:solidFill>
                  <a:schemeClr val="bg1"/>
                </a:solidFill>
              </a:rPr>
              <a:t> es el pico más alto de Bolivia. Entre otros, el Parque Nacional </a:t>
            </a:r>
            <a:r>
              <a:rPr lang="es-CO" i="1" dirty="0" err="1">
                <a:solidFill>
                  <a:schemeClr val="bg1"/>
                </a:solidFill>
              </a:rPr>
              <a:t>Sajama</a:t>
            </a:r>
            <a:r>
              <a:rPr lang="es-CO" i="1" dirty="0">
                <a:solidFill>
                  <a:schemeClr val="bg1"/>
                </a:solidFill>
              </a:rPr>
              <a:t> protege los bosques de </a:t>
            </a:r>
            <a:r>
              <a:rPr lang="es-CO" i="1" dirty="0" err="1">
                <a:solidFill>
                  <a:schemeClr val="bg1"/>
                </a:solidFill>
              </a:rPr>
              <a:t>kewiñá</a:t>
            </a:r>
            <a:r>
              <a:rPr lang="es-CO" i="1" dirty="0">
                <a:solidFill>
                  <a:schemeClr val="bg1"/>
                </a:solidFill>
              </a:rPr>
              <a:t> que, de hecho, constituyen los bosques más altos del mundo. Asimismo, el Parque le ofrece una gama variada de atractivos: aparte de la flora y fauna andinas, cuenta con particularidades geológicas como aguas termales y géiseres, pero también culturales como, p.ej. las así llamadas “chullpas” (tumbas precolombinas), pinturas rupestres, arquitectura y arte </a:t>
            </a:r>
            <a:r>
              <a:rPr lang="es-CO" i="1" dirty="0" smtClean="0">
                <a:solidFill>
                  <a:schemeClr val="bg1"/>
                </a:solidFill>
              </a:rPr>
              <a:t>colonial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El </a:t>
            </a:r>
            <a:r>
              <a:rPr lang="es-CO" i="1" dirty="0">
                <a:solidFill>
                  <a:schemeClr val="bg1"/>
                </a:solidFill>
              </a:rPr>
              <a:t>Parque Nacional </a:t>
            </a:r>
            <a:r>
              <a:rPr lang="es-CO" i="1" dirty="0" err="1">
                <a:solidFill>
                  <a:schemeClr val="bg1"/>
                </a:solidFill>
              </a:rPr>
              <a:t>Sajama</a:t>
            </a:r>
            <a:r>
              <a:rPr lang="es-CO" i="1" dirty="0">
                <a:solidFill>
                  <a:schemeClr val="bg1"/>
                </a:solidFill>
              </a:rPr>
              <a:t>, uno de los destinos turísticos más importantes de Bolivia, se encuentra ubicado en plena Cordillera Occidental de los Andes y es el primer Área Protegida del país. Está situado en la provincia </a:t>
            </a:r>
            <a:r>
              <a:rPr lang="es-CO" i="1" dirty="0" err="1">
                <a:solidFill>
                  <a:schemeClr val="bg1"/>
                </a:solidFill>
              </a:rPr>
              <a:t>Sajama</a:t>
            </a:r>
            <a:r>
              <a:rPr lang="es-CO" i="1" dirty="0">
                <a:solidFill>
                  <a:schemeClr val="bg1"/>
                </a:solidFill>
              </a:rPr>
              <a:t> y es el espacio dedicado a la conservación de los ecosistemas </a:t>
            </a:r>
            <a:r>
              <a:rPr lang="es-CO" i="1" dirty="0" err="1">
                <a:solidFill>
                  <a:schemeClr val="bg1"/>
                </a:solidFill>
              </a:rPr>
              <a:t>altoandinos</a:t>
            </a:r>
            <a:r>
              <a:rPr lang="es-CO" i="1" dirty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En </a:t>
            </a:r>
            <a:r>
              <a:rPr lang="es-CO" i="1" dirty="0">
                <a:solidFill>
                  <a:schemeClr val="bg1"/>
                </a:solidFill>
              </a:rPr>
              <a:t>el conjunto, como atractivo natural se destaca el Nevado </a:t>
            </a:r>
            <a:r>
              <a:rPr lang="es-CO" i="1" dirty="0" err="1">
                <a:solidFill>
                  <a:schemeClr val="bg1"/>
                </a:solidFill>
              </a:rPr>
              <a:t>Sajama</a:t>
            </a:r>
            <a:r>
              <a:rPr lang="es-CO" i="1" dirty="0">
                <a:solidFill>
                  <a:schemeClr val="bg1"/>
                </a:solidFill>
              </a:rPr>
              <a:t>, volcán inactivo, cuya altitud es de 6542 m.s.n.m., el cual se constituye en una de las rutas más codiciadas por los andinistas, alrededor del mismo se extienden amplios bosques y praderas en donde se observa fauna silvestre propia de la zona. 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También </a:t>
            </a:r>
            <a:r>
              <a:rPr lang="es-CO" i="1" dirty="0">
                <a:solidFill>
                  <a:schemeClr val="bg1"/>
                </a:solidFill>
              </a:rPr>
              <a:t>se encuentran los nevados </a:t>
            </a:r>
            <a:r>
              <a:rPr lang="es-CO" i="1" dirty="0" err="1">
                <a:solidFill>
                  <a:schemeClr val="bg1"/>
                </a:solidFill>
              </a:rPr>
              <a:t>Payachatas</a:t>
            </a:r>
            <a:r>
              <a:rPr lang="es-CO" i="1" dirty="0">
                <a:solidFill>
                  <a:schemeClr val="bg1"/>
                </a:solidFill>
              </a:rPr>
              <a:t> (</a:t>
            </a:r>
            <a:r>
              <a:rPr lang="es-CO" i="1" dirty="0" err="1">
                <a:solidFill>
                  <a:schemeClr val="bg1"/>
                </a:solidFill>
              </a:rPr>
              <a:t>Parinacota</a:t>
            </a:r>
            <a:r>
              <a:rPr lang="es-CO" i="1" dirty="0">
                <a:solidFill>
                  <a:schemeClr val="bg1"/>
                </a:solidFill>
              </a:rPr>
              <a:t> con 6032 m.s.n.m.), el bosque de </a:t>
            </a:r>
            <a:r>
              <a:rPr lang="es-CO" i="1" dirty="0" err="1">
                <a:solidFill>
                  <a:schemeClr val="bg1"/>
                </a:solidFill>
              </a:rPr>
              <a:t>queñuas</a:t>
            </a:r>
            <a:r>
              <a:rPr lang="es-CO" i="1" dirty="0">
                <a:solidFill>
                  <a:schemeClr val="bg1"/>
                </a:solidFill>
              </a:rPr>
              <a:t> (árboles que crecen a mayor altitud en el mundo), la Laguna </a:t>
            </a:r>
            <a:r>
              <a:rPr lang="es-CO" i="1" dirty="0" err="1">
                <a:solidFill>
                  <a:schemeClr val="bg1"/>
                </a:solidFill>
              </a:rPr>
              <a:t>Huayñakota</a:t>
            </a:r>
            <a:r>
              <a:rPr lang="es-CO" i="1" dirty="0">
                <a:solidFill>
                  <a:schemeClr val="bg1"/>
                </a:solidFill>
              </a:rPr>
              <a:t>, Maya, la cadena de </a:t>
            </a:r>
            <a:r>
              <a:rPr lang="es-CO" i="1" dirty="0" err="1">
                <a:solidFill>
                  <a:schemeClr val="bg1"/>
                </a:solidFill>
              </a:rPr>
              <a:t>geisers</a:t>
            </a:r>
            <a:r>
              <a:rPr lang="es-CO" i="1" dirty="0">
                <a:solidFill>
                  <a:schemeClr val="bg1"/>
                </a:solidFill>
              </a:rPr>
              <a:t> de </a:t>
            </a:r>
            <a:r>
              <a:rPr lang="es-CO" i="1" dirty="0" err="1">
                <a:solidFill>
                  <a:schemeClr val="bg1"/>
                </a:solidFill>
              </a:rPr>
              <a:t>Juchusuma</a:t>
            </a:r>
            <a:r>
              <a:rPr lang="es-CO" i="1" dirty="0">
                <a:solidFill>
                  <a:schemeClr val="bg1"/>
                </a:solidFill>
              </a:rPr>
              <a:t> </a:t>
            </a:r>
            <a:r>
              <a:rPr lang="es-CO" i="1" dirty="0" err="1">
                <a:solidFill>
                  <a:schemeClr val="bg1"/>
                </a:solidFill>
              </a:rPr>
              <a:t>Sajama</a:t>
            </a:r>
            <a:r>
              <a:rPr lang="es-CO" i="1" dirty="0">
                <a:solidFill>
                  <a:schemeClr val="bg1"/>
                </a:solidFill>
              </a:rPr>
              <a:t> vertientes en ebullición, zona en la que se puede observar la emanación de aguas calientes del subsuelo y las aguas termales a campo abierto que son producto de la actividad volcánica</a:t>
            </a:r>
            <a:r>
              <a:rPr lang="es-CO" i="1" dirty="0" smtClean="0">
                <a:solidFill>
                  <a:schemeClr val="bg1"/>
                </a:solidFill>
              </a:rPr>
              <a:t>.</a:t>
            </a:r>
            <a:endParaRPr lang="es-CO" i="1" dirty="0">
              <a:solidFill>
                <a:schemeClr val="bg1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997115" y="5565338"/>
            <a:ext cx="21977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pps</a:t>
            </a:r>
            <a:endParaRPr lang="es-CO" sz="1000" b="1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Música: La </a:t>
            </a:r>
            <a:r>
              <a:rPr lang="es-CO" sz="1000" b="1" i="1" dirty="0" err="1" smtClean="0">
                <a:solidFill>
                  <a:schemeClr val="bg1"/>
                </a:solidFill>
              </a:rPr>
              <a:t>Guaneña</a:t>
            </a:r>
            <a:endParaRPr lang="es-CO" sz="1000" b="1" i="1" dirty="0">
              <a:solidFill>
                <a:schemeClr val="bg1"/>
              </a:solidFill>
            </a:endParaRPr>
          </a:p>
        </p:txBody>
      </p:sp>
      <p:pic>
        <p:nvPicPr>
          <p:cNvPr id="5" name="La guaneña - DANZ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3292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9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875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017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383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979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770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374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999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882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206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515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616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413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1410346" y="5610386"/>
            <a:ext cx="2030277" cy="449451"/>
          </a:xfrm>
          <a:prstGeom prst="cloud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8310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119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717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008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880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80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35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261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420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270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367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63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590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557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523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889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590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137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386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871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254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396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0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798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506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033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042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494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13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107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235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727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005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322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218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9779429" y="6013342"/>
            <a:ext cx="635431" cy="278969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2940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935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115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560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251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7439186" y="6044339"/>
            <a:ext cx="3053167" cy="278970"/>
          </a:xfrm>
          <a:prstGeom prst="cloud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7672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359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081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891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542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26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99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413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174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419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96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98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660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088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810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25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339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577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776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741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127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035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117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802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186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357</Words>
  <Application>Microsoft Office PowerPoint</Application>
  <PresentationFormat>Personalizado</PresentationFormat>
  <Paragraphs>9</Paragraphs>
  <Slides>80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80</vt:i4>
      </vt:variant>
    </vt:vector>
  </HeadingPairs>
  <TitlesOfParts>
    <vt:vector size="8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2016-11-07T16:42:16Z</dcterms:created>
  <dcterms:modified xsi:type="dcterms:W3CDTF">2016-11-09T19:57:51Z</dcterms:modified>
</cp:coreProperties>
</file>