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s/slide9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9.xml" ContentType="application/vnd.openxmlformats-officedocument.presentationml.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s/slide92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307" r:id="rId52"/>
    <p:sldId id="308" r:id="rId53"/>
    <p:sldId id="309" r:id="rId54"/>
    <p:sldId id="310" r:id="rId55"/>
    <p:sldId id="311" r:id="rId56"/>
    <p:sldId id="312" r:id="rId57"/>
    <p:sldId id="313" r:id="rId58"/>
    <p:sldId id="314" r:id="rId59"/>
    <p:sldId id="315" r:id="rId60"/>
    <p:sldId id="316" r:id="rId61"/>
    <p:sldId id="317" r:id="rId62"/>
    <p:sldId id="318" r:id="rId63"/>
    <p:sldId id="319" r:id="rId64"/>
    <p:sldId id="320" r:id="rId65"/>
    <p:sldId id="321" r:id="rId66"/>
    <p:sldId id="322" r:id="rId67"/>
    <p:sldId id="323" r:id="rId68"/>
    <p:sldId id="324" r:id="rId69"/>
    <p:sldId id="325" r:id="rId70"/>
    <p:sldId id="326" r:id="rId71"/>
    <p:sldId id="327" r:id="rId72"/>
    <p:sldId id="328" r:id="rId73"/>
    <p:sldId id="329" r:id="rId74"/>
    <p:sldId id="330" r:id="rId75"/>
    <p:sldId id="331" r:id="rId76"/>
    <p:sldId id="332" r:id="rId77"/>
    <p:sldId id="333" r:id="rId78"/>
    <p:sldId id="334" r:id="rId79"/>
    <p:sldId id="335" r:id="rId80"/>
    <p:sldId id="336" r:id="rId81"/>
    <p:sldId id="337" r:id="rId82"/>
    <p:sldId id="338" r:id="rId83"/>
    <p:sldId id="339" r:id="rId84"/>
    <p:sldId id="340" r:id="rId85"/>
    <p:sldId id="341" r:id="rId86"/>
    <p:sldId id="342" r:id="rId87"/>
    <p:sldId id="343" r:id="rId88"/>
    <p:sldId id="344" r:id="rId89"/>
    <p:sldId id="345" r:id="rId90"/>
    <p:sldId id="346" r:id="rId91"/>
    <p:sldId id="347" r:id="rId92"/>
    <p:sldId id="348" r:id="rId93"/>
    <p:sldId id="349" r:id="rId94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T2YBU4jMgrPEacBVorjMHA==" hashData="whXxw2ats3ALc+1JQjGAdzgj92o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80" autoAdjust="0"/>
    <p:restoredTop sz="94660"/>
  </p:normalViewPr>
  <p:slideViewPr>
    <p:cSldViewPr snapToGrid="0">
      <p:cViewPr varScale="1">
        <p:scale>
          <a:sx n="36" d="100"/>
          <a:sy n="36" d="100"/>
        </p:scale>
        <p:origin x="-96" y="-167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97" Type="http://schemas.openxmlformats.org/officeDocument/2006/relationships/theme" Target="theme/theme1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slide" Target="slides/slide90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slide" Target="slides/slide85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90" Type="http://schemas.openxmlformats.org/officeDocument/2006/relationships/slide" Target="slides/slide88.xml"/><Relationship Id="rId95" Type="http://schemas.openxmlformats.org/officeDocument/2006/relationships/presProps" Target="presProps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93" Type="http://schemas.openxmlformats.org/officeDocument/2006/relationships/slide" Target="slides/slide91.xml"/><Relationship Id="rId98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slide" Target="slides/slide89.xml"/><Relationship Id="rId9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94" Type="http://schemas.openxmlformats.org/officeDocument/2006/relationships/slide" Target="slides/slide9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53AFF-49DB-47EE-8D7F-E8428D6BDD01}" type="datetimeFigureOut">
              <a:rPr lang="es-CO" smtClean="0"/>
              <a:pPr/>
              <a:t>8/02/2018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F5E58-AC87-463C-84BC-7E881A70474B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0844323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53AFF-49DB-47EE-8D7F-E8428D6BDD01}" type="datetimeFigureOut">
              <a:rPr lang="es-CO" smtClean="0"/>
              <a:pPr/>
              <a:t>8/02/2018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F5E58-AC87-463C-84BC-7E881A70474B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0216674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53AFF-49DB-47EE-8D7F-E8428D6BDD01}" type="datetimeFigureOut">
              <a:rPr lang="es-CO" smtClean="0"/>
              <a:pPr/>
              <a:t>8/02/2018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F5E58-AC87-463C-84BC-7E881A70474B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3021100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53AFF-49DB-47EE-8D7F-E8428D6BDD01}" type="datetimeFigureOut">
              <a:rPr lang="es-CO" smtClean="0"/>
              <a:pPr/>
              <a:t>8/02/2018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F5E58-AC87-463C-84BC-7E881A70474B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7732414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53AFF-49DB-47EE-8D7F-E8428D6BDD01}" type="datetimeFigureOut">
              <a:rPr lang="es-CO" smtClean="0"/>
              <a:pPr/>
              <a:t>8/02/2018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F5E58-AC87-463C-84BC-7E881A70474B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0668555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53AFF-49DB-47EE-8D7F-E8428D6BDD01}" type="datetimeFigureOut">
              <a:rPr lang="es-CO" smtClean="0"/>
              <a:pPr/>
              <a:t>8/02/2018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F5E58-AC87-463C-84BC-7E881A70474B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1213608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53AFF-49DB-47EE-8D7F-E8428D6BDD01}" type="datetimeFigureOut">
              <a:rPr lang="es-CO" smtClean="0"/>
              <a:pPr/>
              <a:t>8/02/2018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F5E58-AC87-463C-84BC-7E881A70474B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693160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53AFF-49DB-47EE-8D7F-E8428D6BDD01}" type="datetimeFigureOut">
              <a:rPr lang="es-CO" smtClean="0"/>
              <a:pPr/>
              <a:t>8/02/2018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F5E58-AC87-463C-84BC-7E881A70474B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1659427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53AFF-49DB-47EE-8D7F-E8428D6BDD01}" type="datetimeFigureOut">
              <a:rPr lang="es-CO" smtClean="0"/>
              <a:pPr/>
              <a:t>8/02/2018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F5E58-AC87-463C-84BC-7E881A70474B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8814672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53AFF-49DB-47EE-8D7F-E8428D6BDD01}" type="datetimeFigureOut">
              <a:rPr lang="es-CO" smtClean="0"/>
              <a:pPr/>
              <a:t>8/02/2018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F5E58-AC87-463C-84BC-7E881A70474B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9981057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53AFF-49DB-47EE-8D7F-E8428D6BDD01}" type="datetimeFigureOut">
              <a:rPr lang="es-CO" smtClean="0"/>
              <a:pPr/>
              <a:t>8/02/2018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F5E58-AC87-463C-84BC-7E881A70474B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0772544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D53AFF-49DB-47EE-8D7F-E8428D6BDD01}" type="datetimeFigureOut">
              <a:rPr lang="es-CO" smtClean="0"/>
              <a:pPr/>
              <a:t>8/02/2018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BF5E58-AC87-463C-84BC-7E881A70474B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5502875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7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7.xml"/></Relationships>
</file>

<file path=ppt/slides/_rels/slide9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9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0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6.png"/><Relationship Id="rId10" Type="http://schemas.openxmlformats.org/officeDocument/2006/relationships/image" Target="../media/image9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0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554956" y="335845"/>
            <a:ext cx="9082088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i="1" dirty="0">
                <a:solidFill>
                  <a:schemeClr val="bg1"/>
                </a:solidFill>
              </a:rPr>
              <a:t>La Reserva de la Biosfera y Parque Nacional </a:t>
            </a:r>
            <a:r>
              <a:rPr lang="es-CO" b="1" i="1" dirty="0" err="1">
                <a:solidFill>
                  <a:schemeClr val="bg1"/>
                </a:solidFill>
              </a:rPr>
              <a:t>Queen</a:t>
            </a:r>
            <a:r>
              <a:rPr lang="es-CO" b="1" i="1" dirty="0">
                <a:solidFill>
                  <a:schemeClr val="bg1"/>
                </a:solidFill>
              </a:rPr>
              <a:t> </a:t>
            </a:r>
            <a:r>
              <a:rPr lang="es-CO" b="1" i="1" dirty="0" smtClean="0">
                <a:solidFill>
                  <a:schemeClr val="bg1"/>
                </a:solidFill>
              </a:rPr>
              <a:t>Elisabeth, </a:t>
            </a:r>
            <a:r>
              <a:rPr lang="es-CO" i="1" dirty="0">
                <a:solidFill>
                  <a:schemeClr val="bg1"/>
                </a:solidFill>
              </a:rPr>
              <a:t>está situado sobre el ecuador en el oeste de Uganda. </a:t>
            </a:r>
            <a:r>
              <a:rPr lang="es-CO" i="1" dirty="0" smtClean="0">
                <a:solidFill>
                  <a:schemeClr val="bg1"/>
                </a:solidFill>
              </a:rPr>
              <a:t>Se </a:t>
            </a:r>
            <a:r>
              <a:rPr lang="es-CO" i="1" dirty="0">
                <a:solidFill>
                  <a:schemeClr val="bg1"/>
                </a:solidFill>
              </a:rPr>
              <a:t>compone de una amplia variedad de ecosistemas: bosques tropicales, praderas de sabana, sabana de acacias, tundra y humedales. El área también incluye lagos entre los que destacan el Lago George (un sitio </a:t>
            </a:r>
            <a:r>
              <a:rPr lang="es-CO" i="1" dirty="0" err="1">
                <a:solidFill>
                  <a:schemeClr val="bg1"/>
                </a:solidFill>
              </a:rPr>
              <a:t>Ramsar</a:t>
            </a:r>
            <a:r>
              <a:rPr lang="es-CO" i="1" dirty="0">
                <a:solidFill>
                  <a:schemeClr val="bg1"/>
                </a:solidFill>
              </a:rPr>
              <a:t>) y Lago Eduardo.</a:t>
            </a:r>
          </a:p>
          <a:p>
            <a:pPr algn="ctr"/>
            <a:r>
              <a:rPr lang="es-CO" i="1" dirty="0">
                <a:solidFill>
                  <a:schemeClr val="bg1"/>
                </a:solidFill>
              </a:rPr>
              <a:t> Es fácilmente comprensible que el Parque Nacional de </a:t>
            </a:r>
            <a:r>
              <a:rPr lang="es-CO" i="1" dirty="0" err="1">
                <a:solidFill>
                  <a:schemeClr val="bg1"/>
                </a:solidFill>
              </a:rPr>
              <a:t>Queen</a:t>
            </a:r>
            <a:r>
              <a:rPr lang="es-CO" i="1" dirty="0">
                <a:solidFill>
                  <a:schemeClr val="bg1"/>
                </a:solidFill>
              </a:rPr>
              <a:t> Elizabeth sea el destino turístico más popular y visitado de Uganda. Los diversos ecosistemas del parque, incluyendo sabana arbustiva, bosque húmedo, lagos y fértiles humedales, hacen de él un hábitat ideal para la fauna mayor, diez especies de primates, incluyendo chimpancés, y más de 600 especies de aves.</a:t>
            </a:r>
          </a:p>
          <a:p>
            <a:pPr algn="ctr"/>
            <a:r>
              <a:rPr lang="es-CO" i="1" dirty="0">
                <a:solidFill>
                  <a:schemeClr val="bg1"/>
                </a:solidFill>
              </a:rPr>
              <a:t>Con las Montañas de los </a:t>
            </a:r>
            <a:r>
              <a:rPr lang="es-CO" i="1" dirty="0" err="1">
                <a:solidFill>
                  <a:schemeClr val="bg1"/>
                </a:solidFill>
              </a:rPr>
              <a:t>Rwenzori</a:t>
            </a:r>
            <a:r>
              <a:rPr lang="es-CO" i="1" dirty="0">
                <a:solidFill>
                  <a:schemeClr val="bg1"/>
                </a:solidFill>
              </a:rPr>
              <a:t> como telón de fondo, las magníficas vistas del parque incluyen docenas de enormes cráteres, dramáticamente escarbados dentro de onduladas y verdes colinas, escenas panorámicas sobre el canal de </a:t>
            </a:r>
            <a:r>
              <a:rPr lang="es-CO" i="1" dirty="0" err="1">
                <a:solidFill>
                  <a:schemeClr val="bg1"/>
                </a:solidFill>
              </a:rPr>
              <a:t>Kazinga</a:t>
            </a:r>
            <a:r>
              <a:rPr lang="es-CO" i="1" dirty="0">
                <a:solidFill>
                  <a:schemeClr val="bg1"/>
                </a:solidFill>
              </a:rPr>
              <a:t>, con sus orillas ocupadas por hipopótamos, búfalos y elefantes, y planicies sinfín en </a:t>
            </a:r>
            <a:r>
              <a:rPr lang="es-CO" i="1" dirty="0" err="1">
                <a:solidFill>
                  <a:schemeClr val="bg1"/>
                </a:solidFill>
              </a:rPr>
              <a:t>Ishasha</a:t>
            </a:r>
            <a:r>
              <a:rPr lang="es-CO" i="1" dirty="0">
                <a:solidFill>
                  <a:schemeClr val="bg1"/>
                </a:solidFill>
              </a:rPr>
              <a:t>, cuyas higueras esconden leones listos para avistar las manadas de desprevenidos </a:t>
            </a:r>
            <a:r>
              <a:rPr lang="es-CO" i="1" dirty="0" err="1">
                <a:solidFill>
                  <a:schemeClr val="bg1"/>
                </a:solidFill>
              </a:rPr>
              <a:t>cobos</a:t>
            </a:r>
            <a:r>
              <a:rPr lang="es-CO" i="1" dirty="0">
                <a:solidFill>
                  <a:schemeClr val="bg1"/>
                </a:solidFill>
              </a:rPr>
              <a:t> de Uganda.</a:t>
            </a:r>
          </a:p>
          <a:p>
            <a:pPr algn="ctr"/>
            <a:r>
              <a:rPr lang="es-CO" i="1" dirty="0">
                <a:solidFill>
                  <a:schemeClr val="bg1"/>
                </a:solidFill>
              </a:rPr>
              <a:t> Además de sus indudables atracciones faunísticas, el Parque Nacional de </a:t>
            </a:r>
            <a:r>
              <a:rPr lang="es-CO" i="1" dirty="0" err="1">
                <a:solidFill>
                  <a:schemeClr val="bg1"/>
                </a:solidFill>
              </a:rPr>
              <a:t>Queen</a:t>
            </a:r>
            <a:r>
              <a:rPr lang="es-CO" i="1" dirty="0">
                <a:solidFill>
                  <a:schemeClr val="bg1"/>
                </a:solidFill>
              </a:rPr>
              <a:t> Elizabeth posee una fascinante historia cultural. Los visitantes tienen muchas oportunidades de encontrarse con comunidades locales y disfrutar con sus leyendas, danzas, música y mucho más. La declaración como parque le ha asegurado la conservación de sus ecosistemas, lo que se traduce en beneficios para las comunidades que lo rodean</a:t>
            </a:r>
            <a:r>
              <a:rPr lang="es-CO" i="1" dirty="0" smtClean="0">
                <a:solidFill>
                  <a:schemeClr val="bg1"/>
                </a:solidFill>
              </a:rPr>
              <a:t>.</a:t>
            </a:r>
          </a:p>
          <a:p>
            <a:pPr algn="ctr"/>
            <a:endParaRPr lang="es-CO" i="1" dirty="0">
              <a:solidFill>
                <a:schemeClr val="bg1"/>
              </a:solidFill>
            </a:endParaRPr>
          </a:p>
          <a:p>
            <a:pPr algn="ctr"/>
            <a:r>
              <a:rPr lang="es-CO" i="1" dirty="0" smtClean="0">
                <a:solidFill>
                  <a:schemeClr val="bg1"/>
                </a:solidFill>
              </a:rPr>
              <a:t>Creó: Jeremías</a:t>
            </a:r>
          </a:p>
          <a:p>
            <a:pPr algn="ctr"/>
            <a:r>
              <a:rPr lang="es-CO" i="1" dirty="0" smtClean="0">
                <a:solidFill>
                  <a:schemeClr val="bg1"/>
                </a:solidFill>
              </a:rPr>
              <a:t>Para: mis </a:t>
            </a:r>
            <a:r>
              <a:rPr lang="es-CO" i="1" dirty="0" err="1" smtClean="0">
                <a:solidFill>
                  <a:schemeClr val="bg1"/>
                </a:solidFill>
              </a:rPr>
              <a:t>pps</a:t>
            </a:r>
            <a:endParaRPr lang="es-CO" i="1" dirty="0" smtClean="0">
              <a:solidFill>
                <a:schemeClr val="bg1"/>
              </a:solidFill>
            </a:endParaRPr>
          </a:p>
          <a:p>
            <a:pPr algn="ctr"/>
            <a:r>
              <a:rPr lang="es-CO" i="1" dirty="0" smtClean="0">
                <a:solidFill>
                  <a:schemeClr val="bg1"/>
                </a:solidFill>
              </a:rPr>
              <a:t>Música: </a:t>
            </a:r>
            <a:r>
              <a:rPr lang="es-CO" i="1" dirty="0" err="1" smtClean="0">
                <a:solidFill>
                  <a:schemeClr val="bg1"/>
                </a:solidFill>
              </a:rPr>
              <a:t>She</a:t>
            </a:r>
            <a:r>
              <a:rPr lang="es-CO" i="1" dirty="0" smtClean="0">
                <a:solidFill>
                  <a:schemeClr val="bg1"/>
                </a:solidFill>
              </a:rPr>
              <a:t> </a:t>
            </a:r>
            <a:r>
              <a:rPr lang="es-CO" i="1" dirty="0" err="1" smtClean="0">
                <a:solidFill>
                  <a:schemeClr val="bg1"/>
                </a:solidFill>
              </a:rPr>
              <a:t>Romantic</a:t>
            </a:r>
            <a:r>
              <a:rPr lang="es-CO" i="1" dirty="0" smtClean="0">
                <a:solidFill>
                  <a:schemeClr val="bg1"/>
                </a:solidFill>
              </a:rPr>
              <a:t> </a:t>
            </a:r>
            <a:r>
              <a:rPr lang="es-CO" i="1" dirty="0" err="1" smtClean="0">
                <a:solidFill>
                  <a:schemeClr val="bg1"/>
                </a:solidFill>
              </a:rPr>
              <a:t>Song</a:t>
            </a:r>
            <a:r>
              <a:rPr lang="es-CO" i="1" dirty="0" smtClean="0">
                <a:solidFill>
                  <a:schemeClr val="bg1"/>
                </a:solidFill>
              </a:rPr>
              <a:t> Instrumental-C. </a:t>
            </a:r>
            <a:r>
              <a:rPr lang="es-CO" i="1" dirty="0" err="1" smtClean="0">
                <a:solidFill>
                  <a:schemeClr val="bg1"/>
                </a:solidFill>
              </a:rPr>
              <a:t>Aznavour</a:t>
            </a:r>
            <a:endParaRPr lang="es-CO" i="1" dirty="0">
              <a:solidFill>
                <a:schemeClr val="bg1"/>
              </a:solidFill>
            </a:endParaRPr>
          </a:p>
        </p:txBody>
      </p:sp>
      <p:pic>
        <p:nvPicPr>
          <p:cNvPr id="5" name="SHE_ROMANTIC_SONG_INSTRUMENTAL_CHARLES_AZNAVOUR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263571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75122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42539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5240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22729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98938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46601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91040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92845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82499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Nube 2"/>
          <p:cNvSpPr/>
          <p:nvPr/>
        </p:nvSpPr>
        <p:spPr>
          <a:xfrm>
            <a:off x="8143875" y="6143625"/>
            <a:ext cx="1343025" cy="271464"/>
          </a:xfrm>
          <a:prstGeom prst="cloud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888565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Nube 2"/>
          <p:cNvSpPr/>
          <p:nvPr/>
        </p:nvSpPr>
        <p:spPr>
          <a:xfrm>
            <a:off x="8415338" y="6272213"/>
            <a:ext cx="1243012" cy="242887"/>
          </a:xfrm>
          <a:prstGeom prst="clou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880938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Nube 2"/>
          <p:cNvSpPr/>
          <p:nvPr/>
        </p:nvSpPr>
        <p:spPr>
          <a:xfrm>
            <a:off x="8815388" y="6243638"/>
            <a:ext cx="1657350" cy="228600"/>
          </a:xfrm>
          <a:prstGeom prst="cloud">
            <a:avLst/>
          </a:prstGeom>
          <a:blipFill>
            <a:blip r:embed="rId3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79758416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Nube 2"/>
          <p:cNvSpPr/>
          <p:nvPr/>
        </p:nvSpPr>
        <p:spPr>
          <a:xfrm>
            <a:off x="9015412" y="6172200"/>
            <a:ext cx="1071563" cy="285750"/>
          </a:xfrm>
          <a:prstGeom prst="cloud">
            <a:avLst/>
          </a:prstGeom>
          <a:blipFill>
            <a:blip r:embed="rId3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16939578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3718020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18255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56707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73529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0779932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0769637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7269277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5348637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9054708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8704836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250724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7704981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0150677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2752579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6460366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2876268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6875636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1237852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7263543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10490" y="0"/>
            <a:ext cx="1230249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298042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0812170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5840565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4790256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2450209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2309010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7831447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5434987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6906098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672827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2376685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Nube 2"/>
          <p:cNvSpPr/>
          <p:nvPr/>
        </p:nvSpPr>
        <p:spPr>
          <a:xfrm>
            <a:off x="7197634" y="6335486"/>
            <a:ext cx="3657599" cy="365760"/>
          </a:xfrm>
          <a:prstGeom prst="cloud">
            <a:avLst/>
          </a:prstGeom>
          <a:blipFill>
            <a:blip r:embed="rId3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4" name="Nube 3"/>
          <p:cNvSpPr/>
          <p:nvPr/>
        </p:nvSpPr>
        <p:spPr>
          <a:xfrm>
            <a:off x="1332411" y="6296298"/>
            <a:ext cx="2168435" cy="404948"/>
          </a:xfrm>
          <a:prstGeom prst="cloud">
            <a:avLst/>
          </a:prstGeom>
          <a:blipFill>
            <a:blip r:embed="rId3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32576880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2348188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5119535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Nube 3"/>
          <p:cNvSpPr/>
          <p:nvPr/>
        </p:nvSpPr>
        <p:spPr>
          <a:xfrm>
            <a:off x="7415213" y="6315075"/>
            <a:ext cx="1143000" cy="228600"/>
          </a:xfrm>
          <a:prstGeom prst="cloud">
            <a:avLst/>
          </a:prstGeom>
          <a:blipFill>
            <a:blip r:embed="rId3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97235522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60739884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41815890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25271106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38340410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08198138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55216229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71005773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42274163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Nube 2"/>
          <p:cNvSpPr/>
          <p:nvPr/>
        </p:nvSpPr>
        <p:spPr>
          <a:xfrm>
            <a:off x="8543926" y="6286500"/>
            <a:ext cx="2243138" cy="357188"/>
          </a:xfrm>
          <a:prstGeom prst="cloud">
            <a:avLst/>
          </a:prstGeom>
          <a:blipFill>
            <a:blip r:embed="rId3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112567388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58976944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31357007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03789973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77588694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4519959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88636865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42031623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91352641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38659692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20447872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34790089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15393235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20301937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70998920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92787651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10103486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85241980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09620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4110174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06192695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38678755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86557682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08352049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57124918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28705028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68561957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41193926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1880267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88360621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40817835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94573787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38933681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0892659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81023977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26278130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291</TotalTime>
  <Words>305</Words>
  <Application>Microsoft Office PowerPoint</Application>
  <PresentationFormat>Personalizado</PresentationFormat>
  <Paragraphs>10</Paragraphs>
  <Slides>92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92</vt:i4>
      </vt:variant>
    </vt:vector>
  </HeadingPairs>
  <TitlesOfParts>
    <vt:vector size="9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  <vt:lpstr>Diapositiva 81</vt:lpstr>
      <vt:lpstr>Diapositiva 82</vt:lpstr>
      <vt:lpstr>Diapositiva 83</vt:lpstr>
      <vt:lpstr>Diapositiva 84</vt:lpstr>
      <vt:lpstr>Diapositiva 85</vt:lpstr>
      <vt:lpstr>Diapositiva 86</vt:lpstr>
      <vt:lpstr>Diapositiva 87</vt:lpstr>
      <vt:lpstr>Diapositiva 88</vt:lpstr>
      <vt:lpstr>Diapositiva 89</vt:lpstr>
      <vt:lpstr>Diapositiva 90</vt:lpstr>
      <vt:lpstr>Diapositiva 91</vt:lpstr>
      <vt:lpstr>Diapositiva 92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14</cp:revision>
  <dcterms:created xsi:type="dcterms:W3CDTF">2016-12-20T03:04:14Z</dcterms:created>
  <dcterms:modified xsi:type="dcterms:W3CDTF">2018-02-08T20:27:53Z</dcterms:modified>
</cp:coreProperties>
</file>