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97" r:id="rId3"/>
    <p:sldId id="256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8" r:id="rId14"/>
    <p:sldId id="339" r:id="rId15"/>
    <p:sldId id="343" r:id="rId16"/>
    <p:sldId id="351" r:id="rId17"/>
    <p:sldId id="340" r:id="rId18"/>
    <p:sldId id="341" r:id="rId19"/>
    <p:sldId id="342" r:id="rId20"/>
    <p:sldId id="344" r:id="rId21"/>
    <p:sldId id="345" r:id="rId22"/>
    <p:sldId id="346" r:id="rId23"/>
    <p:sldId id="348" r:id="rId24"/>
    <p:sldId id="350" r:id="rId25"/>
    <p:sldId id="360" r:id="rId26"/>
    <p:sldId id="361" r:id="rId27"/>
    <p:sldId id="362" r:id="rId28"/>
    <p:sldId id="363" r:id="rId29"/>
    <p:sldId id="352" r:id="rId30"/>
    <p:sldId id="353" r:id="rId31"/>
    <p:sldId id="354" r:id="rId32"/>
    <p:sldId id="359" r:id="rId33"/>
    <p:sldId id="355" r:id="rId34"/>
    <p:sldId id="356" r:id="rId35"/>
    <p:sldId id="357" r:id="rId36"/>
    <p:sldId id="368" r:id="rId37"/>
    <p:sldId id="364" r:id="rId38"/>
    <p:sldId id="365" r:id="rId39"/>
    <p:sldId id="366" r:id="rId40"/>
    <p:sldId id="369" r:id="rId41"/>
    <p:sldId id="371" r:id="rId42"/>
    <p:sldId id="373" r:id="rId43"/>
    <p:sldId id="372" r:id="rId44"/>
    <p:sldId id="374" r:id="rId45"/>
    <p:sldId id="375" r:id="rId46"/>
    <p:sldId id="376" r:id="rId47"/>
    <p:sldId id="377" r:id="rId48"/>
    <p:sldId id="378" r:id="rId49"/>
    <p:sldId id="379" r:id="rId50"/>
    <p:sldId id="381" r:id="rId51"/>
    <p:sldId id="380" r:id="rId52"/>
    <p:sldId id="382" r:id="rId53"/>
    <p:sldId id="383" r:id="rId54"/>
    <p:sldId id="384" r:id="rId55"/>
    <p:sldId id="385" r:id="rId56"/>
    <p:sldId id="386" r:id="rId57"/>
    <p:sldId id="387" r:id="rId58"/>
    <p:sldId id="388" r:id="rId59"/>
    <p:sldId id="389" r:id="rId60"/>
    <p:sldId id="390" r:id="rId61"/>
    <p:sldId id="391" r:id="rId62"/>
    <p:sldId id="393" r:id="rId63"/>
    <p:sldId id="394" r:id="rId64"/>
    <p:sldId id="392" r:id="rId65"/>
    <p:sldId id="395" r:id="rId66"/>
    <p:sldId id="396" r:id="rId67"/>
    <p:sldId id="398" r:id="rId68"/>
    <p:sldId id="399" r:id="rId69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Q1XkbflAvYDRHQRliNAAw==" hashData="ABTEkhjYgGeD7dBUIMli+blib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35" autoAdjust="0"/>
    <p:restoredTop sz="94660"/>
  </p:normalViewPr>
  <p:slideViewPr>
    <p:cSldViewPr>
      <p:cViewPr>
        <p:scale>
          <a:sx n="60" d="100"/>
          <a:sy n="60" d="100"/>
        </p:scale>
        <p:origin x="-949" y="-4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FA63268-05F6-4A20-9F69-DE7D01ED7F46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BB44793-3076-4DC3-8974-E25AB1BC7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44302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035928-0C8E-41D8-A53B-2C35BAB21C2E}" type="slidenum">
              <a:rPr lang="es-ES" smtClean="0"/>
              <a:pPr eaLnBrk="1" hangingPunct="1"/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7CBD8F-395B-4916-A8BB-3851D6A14E79}" type="slidenum">
              <a:rPr lang="es-ES" smtClean="0"/>
              <a:pPr eaLnBrk="1" hangingPunct="1"/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8D4E1F-AA7C-43E6-8B8B-DF4606ED99EA}" type="slidenum">
              <a:rPr lang="es-ES" smtClean="0"/>
              <a:pPr eaLnBrk="1" hangingPunct="1"/>
              <a:t>28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CF84D-9B6D-4030-B366-EDF012CFEF2F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8B8A6-0702-463C-8A4D-D9DF263823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2500425"/>
      </p:ext>
    </p:extLst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E61AE-F72D-4905-A0EB-FACDAE4F486E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25811-4B9B-45C1-81B1-A0D5423297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2945978"/>
      </p:ext>
    </p:extLst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299B8-D28E-49BA-AC52-9A4CC4FC3B5B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4F031-8C6E-4630-8E5F-B9A5DCF731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138579"/>
      </p:ext>
    </p:extLst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BE589-9DFF-454A-B464-D0E896CCA456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A9374-ADA2-4C0B-9817-5536C5D56C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006688"/>
      </p:ext>
    </p:extLst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A0188-5883-429C-B4B0-A6BCFAC866A9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399D6-70FC-4E74-B8CA-3CB0DEE7C4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2457556"/>
      </p:ext>
    </p:extLst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7CBB3-1007-4C9F-9AF6-28414C1AF9E0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20319-5A6E-4A80-A9AD-CF667B145E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4907213"/>
      </p:ext>
    </p:extLst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3634F-1388-4EBF-B353-7F6DCB81789F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D4DB1-9B17-47B1-A141-48EAD85210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163989"/>
      </p:ext>
    </p:extLst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C1D63-12AA-4E84-A856-AF9E2771466E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D1807-9A7B-45E4-9715-ECE8012AC1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0482648"/>
      </p:ext>
    </p:extLst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59BFB-7058-47CA-9AE3-7015377D2302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20D9-306C-4F12-B152-E43190BCFA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685352"/>
      </p:ext>
    </p:extLst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7CE9A-2FD2-49F8-B9B9-904C30C787C8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DF23-A7AD-45FD-82EF-70E93402F4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2577618"/>
      </p:ext>
    </p:extLst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A391C-FDE6-43DA-A24E-3FDF81E809EE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D7F9A-6837-4DF2-82C3-05F0BCE180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9549438"/>
      </p:ext>
    </p:extLst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434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9306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1"/>
            <a:ext cx="8229600" cy="377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515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CDE5FA7-7AA2-42A2-954B-83C6B89504D0}" type="datetimeFigureOut">
              <a:rPr lang="es-ES"/>
              <a:pPr>
                <a:defRPr/>
              </a:pPr>
              <a:t>27/02/2023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515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515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29BDFB8-6884-4335-A5CD-2E5166BF49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5237"/>
            <a:ext cx="2133600" cy="3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>
            <a:off x="1547814" y="137583"/>
            <a:ext cx="6048375" cy="106009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PerspectiveBottom"/>
              <a:lightRig rig="legacyNormal3" dir="t"/>
            </a:scene3d>
            <a:sp3d extrusionH="8874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Parque Nacional de Doñana </a:t>
            </a:r>
          </a:p>
        </p:txBody>
      </p:sp>
      <p:sp>
        <p:nvSpPr>
          <p:cNvPr id="70660" name="WordArt 4"/>
          <p:cNvSpPr>
            <a:spLocks noChangeArrowheads="1" noChangeShapeType="1" noTextEdit="1"/>
          </p:cNvSpPr>
          <p:nvPr/>
        </p:nvSpPr>
        <p:spPr bwMode="auto">
          <a:xfrm>
            <a:off x="827088" y="1497543"/>
            <a:ext cx="7561262" cy="9701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Inflate">
              <a:avLst>
                <a:gd name="adj" fmla="val 20000"/>
              </a:avLst>
            </a:prstTxWarp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Fotografía recopilada de internet </a:t>
            </a:r>
          </a:p>
        </p:txBody>
      </p:sp>
      <p:sp>
        <p:nvSpPr>
          <p:cNvPr id="70661" name="WordArt 5"/>
          <p:cNvSpPr>
            <a:spLocks noChangeArrowheads="1" noChangeShapeType="1" noTextEdit="1"/>
          </p:cNvSpPr>
          <p:nvPr/>
        </p:nvSpPr>
        <p:spPr bwMode="auto">
          <a:xfrm>
            <a:off x="1116014" y="2696987"/>
            <a:ext cx="7056437" cy="8396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fromWordArt="1">
            <a:prstTxWarp prst="textFadeUp">
              <a:avLst>
                <a:gd name="adj" fmla="val 7468"/>
              </a:avLst>
            </a:prstTxWarp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y Diseño de: </a:t>
            </a:r>
          </a:p>
        </p:txBody>
      </p:sp>
      <p:sp>
        <p:nvSpPr>
          <p:cNvPr id="70662" name="WordArt 6"/>
          <p:cNvSpPr>
            <a:spLocks noChangeArrowheads="1" noChangeShapeType="1" noTextEdit="1"/>
          </p:cNvSpPr>
          <p:nvPr/>
        </p:nvSpPr>
        <p:spPr bwMode="auto">
          <a:xfrm>
            <a:off x="1908176" y="3977570"/>
            <a:ext cx="5400675" cy="5997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pt-BR" sz="3600" kern="10" dirty="0"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Í A  </a:t>
            </a:r>
            <a:endParaRPr lang="es-ES" sz="3600" kern="10" dirty="0"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70663" name="WordArt 7"/>
          <p:cNvSpPr>
            <a:spLocks noChangeArrowheads="1" noChangeShapeType="1" noTextEdit="1"/>
          </p:cNvSpPr>
          <p:nvPr/>
        </p:nvSpPr>
        <p:spPr bwMode="auto">
          <a:xfrm>
            <a:off x="2771776" y="4778376"/>
            <a:ext cx="3313113" cy="6103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3600" i="1" kern="10" dirty="0"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87338" y="1418167"/>
            <a:ext cx="8748712" cy="370357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sz="2200" b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Doñana es un espacio natural protegido español situado en Andalucía que cuenta con 108.086 Ha. 54.251 Ha. en el Parque Nacional, y 53.835 Ha. en el Parque Natural.</a:t>
            </a:r>
            <a:r>
              <a:rPr lang="es-ES" sz="2200" b="1" baseline="3000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</a:t>
            </a:r>
          </a:p>
          <a:p>
            <a:pPr eaLnBrk="1" hangingPunct="1">
              <a:defRPr/>
            </a:pPr>
            <a:endParaRPr lang="es-ES" sz="2200" b="1" baseline="30000" smtClean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pPr eaLnBrk="1" hangingPunct="1">
              <a:defRPr/>
            </a:pPr>
            <a:r>
              <a:rPr lang="es-ES" sz="2200" b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Comprende tanto el Parque Nacional  creado en 1969, como al Parque Natural  también llamado </a:t>
            </a:r>
            <a:r>
              <a:rPr lang="es-ES" sz="2200" b="1" i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Parque Natural del Entorno de Doñana</a:t>
            </a:r>
            <a:r>
              <a:rPr lang="es-ES" sz="2200" b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, creado en 1989, y ampliado en 1997, y su gran extensión de marismas acoge durante el invierno a numerosas especies de aves acuáticas, </a:t>
            </a:r>
          </a:p>
          <a:p>
            <a:pPr eaLnBrk="1" hangingPunct="1">
              <a:defRPr/>
            </a:pPr>
            <a:r>
              <a:rPr lang="es-ES" sz="2200" b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que suelen alcanzar cada año los 200.000 </a:t>
            </a:r>
          </a:p>
          <a:p>
            <a:pPr eaLnBrk="1" hangingPunct="1">
              <a:defRPr/>
            </a:pPr>
            <a:r>
              <a:rPr lang="es-ES" sz="2200" b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individuos.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99592" y="137198"/>
            <a:ext cx="7416824" cy="1040116"/>
          </a:xfrm>
          <a:prstGeom prst="rect">
            <a:avLst/>
          </a:prstGeom>
          <a:noFill/>
        </p:spPr>
        <p:txBody>
          <a:bodyPr>
            <a:prstTxWarp prst="textChevron">
              <a:avLst>
                <a:gd name="adj" fmla="val 1634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28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Parque nacional de </a:t>
            </a:r>
            <a:r>
              <a:rPr lang="es-ES" sz="2800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sz="28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8000">
        <p14:vortex dir="r"/>
      </p:transition>
    </mc:Choice>
    <mc:Fallback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445"/>
            <a:ext cx="9144000" cy="6081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ombinar"/>
          <p:cNvSpPr/>
          <p:nvPr/>
        </p:nvSpPr>
        <p:spPr>
          <a:xfrm rot="16200000">
            <a:off x="23813" y="630591"/>
            <a:ext cx="4524374" cy="4572000"/>
          </a:xfrm>
          <a:prstGeom prst="flowChartMerg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ombinar"/>
          <p:cNvSpPr/>
          <p:nvPr/>
        </p:nvSpPr>
        <p:spPr>
          <a:xfrm rot="5400000">
            <a:off x="4595813" y="630591"/>
            <a:ext cx="4524374" cy="4572000"/>
          </a:xfrm>
          <a:prstGeom prst="flowChartMerg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ombinar"/>
          <p:cNvSpPr/>
          <p:nvPr/>
        </p:nvSpPr>
        <p:spPr>
          <a:xfrm rot="16200000">
            <a:off x="-130969" y="1023497"/>
            <a:ext cx="4048126" cy="3786188"/>
          </a:xfrm>
          <a:prstGeom prst="flowChartMerge">
            <a:avLst/>
          </a:prstGeom>
          <a:solidFill>
            <a:schemeClr val="accent3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ombinar"/>
          <p:cNvSpPr/>
          <p:nvPr/>
        </p:nvSpPr>
        <p:spPr>
          <a:xfrm rot="5400000">
            <a:off x="5191125" y="987779"/>
            <a:ext cx="4048126" cy="3857625"/>
          </a:xfrm>
          <a:prstGeom prst="flowChartMerge">
            <a:avLst/>
          </a:prstGeom>
          <a:solidFill>
            <a:schemeClr val="accent3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-184326" y="1374952"/>
            <a:ext cx="3511902" cy="3143250"/>
          </a:xfrm>
          <a:prstGeom prst="flowChartMerg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ombinar"/>
          <p:cNvSpPr/>
          <p:nvPr/>
        </p:nvSpPr>
        <p:spPr>
          <a:xfrm rot="5400000">
            <a:off x="5715001" y="1273529"/>
            <a:ext cx="3571874" cy="3286125"/>
          </a:xfrm>
          <a:prstGeom prst="flowChartMerg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ombinar"/>
          <p:cNvSpPr/>
          <p:nvPr/>
        </p:nvSpPr>
        <p:spPr>
          <a:xfrm rot="16200000">
            <a:off x="-399080" y="1767858"/>
            <a:ext cx="3155598" cy="2357438"/>
          </a:xfrm>
          <a:prstGeom prst="flowChartMerge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ombinar"/>
          <p:cNvSpPr/>
          <p:nvPr/>
        </p:nvSpPr>
        <p:spPr>
          <a:xfrm rot="5400000">
            <a:off x="6310312" y="1630716"/>
            <a:ext cx="3095626" cy="2571750"/>
          </a:xfrm>
          <a:prstGeom prst="flowChartMerge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14:vortex dir="r"/>
        <p:sndAc>
          <p:stSnd loop="1">
            <p:snd r:embed="rId2" name="El Sonido del silencio (inst.)-Spirit of nature (Yanni)-Harem (Sarah Brightman).wav"/>
          </p:stSnd>
        </p:sndAc>
      </p:transition>
    </mc:Choice>
    <mc:Fallback>
      <p:transition spd="slow" advTm="11000">
        <p:fade/>
        <p:sndAc>
          <p:stSnd loop="1">
            <p:snd r:embed="rId2" name="El Sonido del silencio (inst.)-Spirit of nature (Yanni)-Harem (Sarah Brightma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750" y="4538487"/>
            <a:ext cx="806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reposan aves acuáticas de toda Europa Occidental, localizándose infinidad de especies en las marismas y alrededores procedentes de África y Europa.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2000">
        <p14:vortex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751" y="4538487"/>
            <a:ext cx="799147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diferentes instituciones científicas en su interior que velan por un desarrollo y la conservación de algunas especies muy delicadas que habitan en él, se considera la mayor reserva ecológica de Europa.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6000">
        <p14:vortex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11189" y="4778376"/>
            <a:ext cx="79200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declarado Patrimonio de la Humanidad por la Unesco en1994. En el año 2006 el parque recibió 376.287 visitas.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vortex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26538" cy="569383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Luna"/>
          <p:cNvSpPr/>
          <p:nvPr/>
        </p:nvSpPr>
        <p:spPr>
          <a:xfrm rot="16200000">
            <a:off x="3247584" y="-2023621"/>
            <a:ext cx="2739320" cy="6786562"/>
          </a:xfrm>
          <a:prstGeom prst="moon">
            <a:avLst>
              <a:gd name="adj" fmla="val 26179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rot="5400000">
            <a:off x="3057967" y="762442"/>
            <a:ext cx="2975680" cy="6929437"/>
          </a:xfrm>
          <a:prstGeom prst="moon">
            <a:avLst>
              <a:gd name="adj" fmla="val 26032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6200000">
            <a:off x="3593307" y="-2012157"/>
            <a:ext cx="1905000" cy="5929313"/>
          </a:xfrm>
          <a:prstGeom prst="moon">
            <a:avLst>
              <a:gd name="adj" fmla="val 24311"/>
            </a:avLst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5400000">
            <a:off x="3498498" y="1845910"/>
            <a:ext cx="2023180" cy="5715000"/>
          </a:xfrm>
          <a:prstGeom prst="moon">
            <a:avLst>
              <a:gd name="adj" fmla="val 20088"/>
            </a:avLst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6200000">
            <a:off x="3854803" y="-1845027"/>
            <a:ext cx="1310570" cy="5000625"/>
          </a:xfrm>
          <a:prstGeom prst="moon">
            <a:avLst>
              <a:gd name="adj" fmla="val 30307"/>
            </a:avLst>
          </a:prstGeom>
          <a:solidFill>
            <a:schemeClr val="accent3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5400000">
            <a:off x="3765727" y="2541764"/>
            <a:ext cx="1488722" cy="4857750"/>
          </a:xfrm>
          <a:prstGeom prst="moon">
            <a:avLst>
              <a:gd name="adj" fmla="val 26825"/>
            </a:avLst>
          </a:prstGeom>
          <a:solidFill>
            <a:schemeClr val="accent3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5400000">
            <a:off x="3998119" y="3345656"/>
            <a:ext cx="952500" cy="3786188"/>
          </a:xfrm>
          <a:prstGeom prst="moon">
            <a:avLst>
              <a:gd name="adj" fmla="val 38855"/>
            </a:avLst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6200000">
            <a:off x="4163043" y="-1510329"/>
            <a:ext cx="765528" cy="3786187"/>
          </a:xfrm>
          <a:prstGeom prst="moon">
            <a:avLst>
              <a:gd name="adj" fmla="val 38946"/>
            </a:avLst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9750" y="4857751"/>
            <a:ext cx="784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nombre proviene según algunos de </a:t>
            </a:r>
            <a:r>
              <a:rPr lang="es-ES" b="1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 Ana de Silva y Mendoza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esposa del VII Duque de Medina-Sidonia.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erican_steam_locomotive-wallpaper-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merican_steam_locomotive-wallpaper-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american_steam_locomotive-wallpaper-128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258888" y="4857751"/>
            <a:ext cx="6985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otros de Ana Mallarte, casada con Sancho de Herrera, arrendatario de los pastos de la parte de El Palacio en 1545.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glitter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539750" y="4538487"/>
            <a:ext cx="76327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Espacio Natural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sitúa al suroeste de la península Ibérica, su mayor parte en la provincia de Huelva y una menor parte en las de Sevilla y Cádiz.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glitter pattern="hexago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banico boda 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751" y="4538487"/>
            <a:ext cx="820896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superficie se extiende por los municipios de Almonte,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Moguer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Lucena del Puerto, Palos de la Frontera, Hinojos, Rociana del Condado,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Bollullos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 del Condado y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Bonares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en la provincia de Huelva.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glitter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lecha curvada hacia la derecha"/>
          <p:cNvSpPr/>
          <p:nvPr/>
        </p:nvSpPr>
        <p:spPr>
          <a:xfrm>
            <a:off x="2071688" y="1034342"/>
            <a:ext cx="2571750" cy="3133728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Flecha curvada hacia la derecha"/>
          <p:cNvSpPr/>
          <p:nvPr/>
        </p:nvSpPr>
        <p:spPr>
          <a:xfrm rot="10800000">
            <a:off x="4572000" y="1034342"/>
            <a:ext cx="2571750" cy="3133728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4457349"/>
            <a:ext cx="806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Sanlúcar de Barrameda en la provincia de Cádiz; y Pilas, Villamanrique de la Condesa,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Aznalcázar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Isla Mayor y La Puebla del Río en la provincia de Sevilla.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glitter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11189" y="4586111"/>
            <a:ext cx="8137525" cy="101566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sz="2000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Las aves son una de las imágenes más distintivas de </a:t>
            </a:r>
            <a:r>
              <a:rPr lang="es-ES" sz="2000" b="1" dirty="0" err="1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Doñana</a:t>
            </a:r>
            <a:r>
              <a:rPr lang="es-ES" sz="2000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. Destacan el ánsar común, el ánade real, el flamenco, la espátula, la garza real, el pato cuchara, el pato real, el pato colorado….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3000">
        <p14:glitter pattern="hexagon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_234108_3606631_6007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11189" y="4688417"/>
            <a:ext cx="7921625" cy="92333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….el zampullín chico, la focha común, la focha cornuda, el calamón, el avetoro, el </a:t>
            </a:r>
            <a:r>
              <a:rPr lang="es-ES" b="1" dirty="0" err="1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correlimos</a:t>
            </a: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 la malvasía, el porrón común, la cerceta común, la garcilla bueyera, la avoceta, el chorlitejo, el sisón….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5000">
        <p14:glitter pattern="hexagon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4381501"/>
            <a:ext cx="8713788" cy="92333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…la avutarda, el martinete, la garcilla cangrejera, la cigüeña negra, la cigüeña común, la grulla, la cigüeñuela, el charrancito, entre otras, sin olvidar la numerosa presencia de aves rapaces como el aguilucho lagunero…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7000">
        <p14:honeycomb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ARRÓN CAL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11188" y="4538487"/>
            <a:ext cx="82804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…el águila calzada, la lechuza, el milano negro o alcotán, el milano real, el buitre leonado, el búho real, el águila culebrera, el águila calzada, siendo algunas de éstas -al igual que el águila imperial-  especies amenazadas.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7000">
        <p14:honeycomb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Paralelogramo"/>
          <p:cNvSpPr/>
          <p:nvPr/>
        </p:nvSpPr>
        <p:spPr>
          <a:xfrm>
            <a:off x="3500430" y="148694"/>
            <a:ext cx="857256" cy="863326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Paralelogramo"/>
          <p:cNvSpPr/>
          <p:nvPr/>
        </p:nvSpPr>
        <p:spPr>
          <a:xfrm flipH="1">
            <a:off x="4786314" y="148694"/>
            <a:ext cx="785818" cy="863326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3286116" y="1160711"/>
            <a:ext cx="857256" cy="863326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160711"/>
            <a:ext cx="785818" cy="863326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Paralelogramo"/>
          <p:cNvSpPr/>
          <p:nvPr/>
        </p:nvSpPr>
        <p:spPr>
          <a:xfrm>
            <a:off x="3071802" y="2172750"/>
            <a:ext cx="857256" cy="863326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172750"/>
            <a:ext cx="785818" cy="863326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Paralelogramo"/>
          <p:cNvSpPr/>
          <p:nvPr/>
        </p:nvSpPr>
        <p:spPr>
          <a:xfrm>
            <a:off x="2928926" y="3184788"/>
            <a:ext cx="857256" cy="863326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184788"/>
            <a:ext cx="785818" cy="863326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" name="12 Paralelogramo"/>
          <p:cNvSpPr/>
          <p:nvPr/>
        </p:nvSpPr>
        <p:spPr>
          <a:xfrm>
            <a:off x="2857488" y="4196827"/>
            <a:ext cx="857256" cy="863326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196827"/>
            <a:ext cx="785818" cy="863326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14 Paralelogramo"/>
          <p:cNvSpPr/>
          <p:nvPr/>
        </p:nvSpPr>
        <p:spPr>
          <a:xfrm>
            <a:off x="2714612" y="5182628"/>
            <a:ext cx="857256" cy="710988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5182628"/>
            <a:ext cx="857256" cy="710988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ES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84214" y="4457349"/>
            <a:ext cx="79200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Parque Nacional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podemos encontrar un rico abanico de flora y fauna coexistiendo en un espacio único. En él existen tres ecosistemas: la marisma, los cotos y las playas con dunas.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>
        <p14:ripple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3236-Sovere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203236-Sovere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751" y="4778376"/>
            <a:ext cx="770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uno de ellos posee una fauna y flora propia y diferenciada. En todo el parque, repleto de importante e interesante biodiversidad.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rippl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8"/>
          <a:stretch>
            <a:fillRect/>
          </a:stretch>
        </p:blipFill>
        <p:spPr bwMode="auto">
          <a:xfrm>
            <a:off x="0" y="0"/>
            <a:ext cx="1619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2" r="64963"/>
          <a:stretch>
            <a:fillRect/>
          </a:stretch>
        </p:blipFill>
        <p:spPr bwMode="auto">
          <a:xfrm>
            <a:off x="1619251" y="0"/>
            <a:ext cx="15843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9" r="32675"/>
          <a:stretch>
            <a:fillRect/>
          </a:stretch>
        </p:blipFill>
        <p:spPr bwMode="auto">
          <a:xfrm>
            <a:off x="3203575" y="0"/>
            <a:ext cx="29527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50"/>
          <a:stretch>
            <a:fillRect/>
          </a:stretch>
        </p:blipFill>
        <p:spPr bwMode="auto">
          <a:xfrm>
            <a:off x="7740650" y="0"/>
            <a:ext cx="14033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5" r="15350"/>
          <a:stretch>
            <a:fillRect/>
          </a:stretch>
        </p:blipFill>
        <p:spPr bwMode="auto">
          <a:xfrm>
            <a:off x="6156326" y="0"/>
            <a:ext cx="15843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68313" y="4538487"/>
            <a:ext cx="806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Habitan 875 especies de flora, 360 especies de aves, de las que 127 se reproducen habitualmente en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37 de mamíferos no marinos, 20 de peces de agua dulce, 11 de anfibios y 21 de reptiles.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ripple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Luna"/>
          <p:cNvSpPr/>
          <p:nvPr/>
        </p:nvSpPr>
        <p:spPr>
          <a:xfrm rot="1462812">
            <a:off x="4140201" y="248710"/>
            <a:ext cx="2435225" cy="5041194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rot="19940724" flipH="1">
            <a:off x="2333625" y="45861"/>
            <a:ext cx="2503488" cy="5300487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9940724" flipH="1">
            <a:off x="2198689" y="1585737"/>
            <a:ext cx="2674937" cy="3825874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462812">
            <a:off x="4027488" y="943682"/>
            <a:ext cx="2565400" cy="4370917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9940724" flipH="1">
            <a:off x="2327276" y="860778"/>
            <a:ext cx="2525713" cy="4513792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462812">
            <a:off x="3962400" y="1557514"/>
            <a:ext cx="2433638" cy="3746500"/>
          </a:xfrm>
          <a:prstGeom prst="moon">
            <a:avLst>
              <a:gd name="adj" fmla="val 26176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9940724" flipH="1">
            <a:off x="2973388" y="2383015"/>
            <a:ext cx="1911350" cy="2859263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462812">
            <a:off x="4164014" y="2213681"/>
            <a:ext cx="1887537" cy="3018013"/>
          </a:xfrm>
          <a:prstGeom prst="moon">
            <a:avLst>
              <a:gd name="adj" fmla="val 21348"/>
            </a:avLst>
          </a:prstGeom>
          <a:solidFill>
            <a:srgbClr val="92D050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42988" y="4778376"/>
            <a:ext cx="67691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entre estas especies se encuentran algunas amenazadas: 6 plantas, 11 aves, 1 mamífero, 4 peces y un reptil.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cargar Pack Bellos Fondos de paisajes HD (15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323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escargar Pack Bellos Fondos de paisajes HD (15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59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00114" y="4538487"/>
            <a:ext cx="755967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les ponemos nombre, dos de las que están en serio peligro de extinción son el lince ibérico (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Lynx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Pardina) y el águila imperial (Aquila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Adalberti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warp dir="i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200" b="50000"/>
          <a:stretch>
            <a:fillRect/>
          </a:stretch>
        </p:blipFill>
        <p:spPr bwMode="auto">
          <a:xfrm>
            <a:off x="0" y="0"/>
            <a:ext cx="2268538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0" r="50000" b="50000"/>
          <a:stretch>
            <a:fillRect/>
          </a:stretch>
        </p:blipFill>
        <p:spPr bwMode="auto">
          <a:xfrm>
            <a:off x="2268538" y="0"/>
            <a:ext cx="2303462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24800" b="50000"/>
          <a:stretch>
            <a:fillRect/>
          </a:stretch>
        </p:blipFill>
        <p:spPr bwMode="auto">
          <a:xfrm>
            <a:off x="4572001" y="0"/>
            <a:ext cx="2303463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00" b="50000"/>
          <a:stretch>
            <a:fillRect/>
          </a:stretch>
        </p:blipFill>
        <p:spPr bwMode="auto">
          <a:xfrm>
            <a:off x="6875464" y="0"/>
            <a:ext cx="226853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00" t="50000"/>
          <a:stretch>
            <a:fillRect/>
          </a:stretch>
        </p:blipFill>
        <p:spPr bwMode="auto">
          <a:xfrm>
            <a:off x="6875464" y="2857500"/>
            <a:ext cx="226853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 r="24800"/>
          <a:stretch>
            <a:fillRect/>
          </a:stretch>
        </p:blipFill>
        <p:spPr bwMode="auto">
          <a:xfrm>
            <a:off x="4572001" y="2857500"/>
            <a:ext cx="2303463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75200"/>
          <a:stretch>
            <a:fillRect/>
          </a:stretch>
        </p:blipFill>
        <p:spPr bwMode="auto">
          <a:xfrm>
            <a:off x="0" y="2857500"/>
            <a:ext cx="2268538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0" t="50000" r="50000"/>
          <a:stretch>
            <a:fillRect/>
          </a:stretch>
        </p:blipFill>
        <p:spPr bwMode="auto">
          <a:xfrm>
            <a:off x="2268538" y="2857500"/>
            <a:ext cx="2303462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539750" y="4138083"/>
            <a:ext cx="813593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posee un clima suave mediterráneo, se caracteriza por tener inviernos relativamente húmedos y veranos secos,  que son                                                                                resultado de las variaciones del frente polar y de las altas presiones subtropicales.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>
        <p14:warp dir="in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6367464" y="0"/>
            <a:ext cx="2776537" cy="5715000"/>
          </a:xfrm>
          <a:prstGeom prst="chevron">
            <a:avLst>
              <a:gd name="adj" fmla="val 78145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0" y="0"/>
            <a:ext cx="2776538" cy="5715000"/>
          </a:xfrm>
          <a:prstGeom prst="chevron">
            <a:avLst>
              <a:gd name="adj" fmla="val 80385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857250" y="0"/>
            <a:ext cx="2776538" cy="5715000"/>
          </a:xfrm>
          <a:prstGeom prst="chevron">
            <a:avLst>
              <a:gd name="adj" fmla="val 78145"/>
            </a:avLst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5500689" y="0"/>
            <a:ext cx="2776537" cy="5715000"/>
          </a:xfrm>
          <a:prstGeom prst="chevron">
            <a:avLst>
              <a:gd name="adj" fmla="val 79698"/>
            </a:avLst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0"/>
            <a:ext cx="2776538" cy="5715000"/>
          </a:xfrm>
          <a:prstGeom prst="chevron">
            <a:avLst>
              <a:gd name="adj" fmla="val 77639"/>
            </a:avLst>
          </a:prstGeom>
          <a:solidFill>
            <a:schemeClr val="accent3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1714500" y="0"/>
            <a:ext cx="2776538" cy="5715000"/>
          </a:xfrm>
          <a:prstGeom prst="chevron">
            <a:avLst>
              <a:gd name="adj" fmla="val 79011"/>
            </a:avLst>
          </a:prstGeom>
          <a:solidFill>
            <a:schemeClr val="accent3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4214" y="4857751"/>
            <a:ext cx="74882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invierno, en cambio, pueden aparecer, localmente, anticiclones térmicos. Las temperaturas son suaves durante todo el año.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14:prism isInverted="1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755650" y="4538487"/>
            <a:ext cx="78486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existen dos razas de équidos autóctonos, el caballo marismeño y el caballo de las retuertas, este último está considerado la raza de caballo más antigua de Europa y España.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4000">
        <p14:prism isInverted="1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astol.com.ua-892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Acorde"/>
          <p:cNvSpPr/>
          <p:nvPr/>
        </p:nvSpPr>
        <p:spPr>
          <a:xfrm rot="5400000">
            <a:off x="2334067" y="-833878"/>
            <a:ext cx="4404431" cy="6072187"/>
          </a:xfrm>
          <a:prstGeom prst="chord">
            <a:avLst>
              <a:gd name="adj1" fmla="val 5472577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Acorde"/>
          <p:cNvSpPr/>
          <p:nvPr/>
        </p:nvSpPr>
        <p:spPr>
          <a:xfrm rot="5400000">
            <a:off x="2334067" y="-237684"/>
            <a:ext cx="4404431" cy="6072187"/>
          </a:xfrm>
          <a:prstGeom prst="chord">
            <a:avLst>
              <a:gd name="adj1" fmla="val 5472577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Acorde"/>
          <p:cNvSpPr/>
          <p:nvPr/>
        </p:nvSpPr>
        <p:spPr>
          <a:xfrm rot="5400000">
            <a:off x="2334067" y="476692"/>
            <a:ext cx="4404430" cy="6072187"/>
          </a:xfrm>
          <a:prstGeom prst="chord">
            <a:avLst>
              <a:gd name="adj1" fmla="val 5472577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Acorde"/>
          <p:cNvSpPr/>
          <p:nvPr/>
        </p:nvSpPr>
        <p:spPr>
          <a:xfrm rot="5400000">
            <a:off x="2404622" y="1190185"/>
            <a:ext cx="4406194" cy="6072188"/>
          </a:xfrm>
          <a:prstGeom prst="chord">
            <a:avLst>
              <a:gd name="adj1" fmla="val 5472577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Acorde"/>
          <p:cNvSpPr/>
          <p:nvPr/>
        </p:nvSpPr>
        <p:spPr>
          <a:xfrm rot="5400000">
            <a:off x="2405504" y="1845469"/>
            <a:ext cx="4404430" cy="6072188"/>
          </a:xfrm>
          <a:prstGeom prst="chord">
            <a:avLst>
              <a:gd name="adj1" fmla="val 5472577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Acorde"/>
          <p:cNvSpPr/>
          <p:nvPr/>
        </p:nvSpPr>
        <p:spPr>
          <a:xfrm rot="5400000">
            <a:off x="2381250" y="2644070"/>
            <a:ext cx="4524376" cy="6143625"/>
          </a:xfrm>
          <a:prstGeom prst="chord">
            <a:avLst>
              <a:gd name="adj1" fmla="val 5419019"/>
              <a:gd name="adj2" fmla="val 16200000"/>
            </a:avLst>
          </a:prstGeom>
          <a:noFill/>
          <a:ln w="3810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633" name="27 CuadroTexto"/>
          <p:cNvSpPr txBox="1">
            <a:spLocks noChangeArrowheads="1"/>
          </p:cNvSpPr>
          <p:nvPr/>
        </p:nvSpPr>
        <p:spPr bwMode="auto">
          <a:xfrm>
            <a:off x="1" y="4644320"/>
            <a:ext cx="237566" cy="36933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>
                <a:latin typeface="Calibri" pitchFamily="34" charset="0"/>
              </a:rPr>
              <a:t> </a:t>
            </a:r>
            <a:endParaRPr lang="es-ES">
              <a:latin typeface="Calibri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9750" y="4457349"/>
            <a:ext cx="806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Ambas razas se encuentran en peligro de extinción, y están registradas en el Catálogo Oficial de Razas de Ganado de España (Anexo I del Real Decreto 2129/2008, de 26 de diciembre).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7000">
        <p14:prism isInverted="1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794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Decisión"/>
          <p:cNvSpPr/>
          <p:nvPr/>
        </p:nvSpPr>
        <p:spPr>
          <a:xfrm>
            <a:off x="571501" y="0"/>
            <a:ext cx="7929563" cy="834320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642938" y="416278"/>
            <a:ext cx="7929562" cy="834320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Decisión"/>
          <p:cNvSpPr/>
          <p:nvPr/>
        </p:nvSpPr>
        <p:spPr>
          <a:xfrm>
            <a:off x="642938" y="774348"/>
            <a:ext cx="7929562" cy="832556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Decisión"/>
          <p:cNvSpPr/>
          <p:nvPr/>
        </p:nvSpPr>
        <p:spPr>
          <a:xfrm>
            <a:off x="714376" y="1190626"/>
            <a:ext cx="7929563" cy="834319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Decisión"/>
          <p:cNvSpPr/>
          <p:nvPr/>
        </p:nvSpPr>
        <p:spPr>
          <a:xfrm>
            <a:off x="571501" y="1548694"/>
            <a:ext cx="7929563" cy="832556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Decisión"/>
          <p:cNvSpPr/>
          <p:nvPr/>
        </p:nvSpPr>
        <p:spPr>
          <a:xfrm>
            <a:off x="642938" y="1964972"/>
            <a:ext cx="7929562" cy="832556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Decisión"/>
          <p:cNvSpPr/>
          <p:nvPr/>
        </p:nvSpPr>
        <p:spPr>
          <a:xfrm>
            <a:off x="642938" y="2321278"/>
            <a:ext cx="7929562" cy="834320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Decisión"/>
          <p:cNvSpPr/>
          <p:nvPr/>
        </p:nvSpPr>
        <p:spPr>
          <a:xfrm>
            <a:off x="714376" y="2739320"/>
            <a:ext cx="7929563" cy="832556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Decisión"/>
          <p:cNvSpPr/>
          <p:nvPr/>
        </p:nvSpPr>
        <p:spPr>
          <a:xfrm>
            <a:off x="714376" y="3095626"/>
            <a:ext cx="7929563" cy="834319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Decisión"/>
          <p:cNvSpPr/>
          <p:nvPr/>
        </p:nvSpPr>
        <p:spPr>
          <a:xfrm>
            <a:off x="642938" y="3511904"/>
            <a:ext cx="7929562" cy="834319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Decisión"/>
          <p:cNvSpPr/>
          <p:nvPr/>
        </p:nvSpPr>
        <p:spPr>
          <a:xfrm>
            <a:off x="642938" y="3869972"/>
            <a:ext cx="7929562" cy="832556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Decisión"/>
          <p:cNvSpPr/>
          <p:nvPr/>
        </p:nvSpPr>
        <p:spPr>
          <a:xfrm>
            <a:off x="571501" y="4286250"/>
            <a:ext cx="7929563" cy="834320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Decisión"/>
          <p:cNvSpPr/>
          <p:nvPr/>
        </p:nvSpPr>
        <p:spPr>
          <a:xfrm>
            <a:off x="714376" y="4644320"/>
            <a:ext cx="7929563" cy="1070680"/>
          </a:xfrm>
          <a:prstGeom prst="flowChartDecision">
            <a:avLst/>
          </a:prstGeom>
          <a:noFill/>
          <a:ln w="38100">
            <a:solidFill>
              <a:srgbClr val="00B0F0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14:prism dir="r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794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ombinar"/>
          <p:cNvSpPr/>
          <p:nvPr/>
        </p:nvSpPr>
        <p:spPr>
          <a:xfrm rot="16200000">
            <a:off x="23813" y="630591"/>
            <a:ext cx="4524374" cy="4572000"/>
          </a:xfrm>
          <a:prstGeom prst="flowChartMerge">
            <a:avLst/>
          </a:prstGeom>
          <a:noFill/>
          <a:ln w="381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ombinar"/>
          <p:cNvSpPr/>
          <p:nvPr/>
        </p:nvSpPr>
        <p:spPr>
          <a:xfrm rot="5400000">
            <a:off x="4595813" y="630591"/>
            <a:ext cx="4524374" cy="4572000"/>
          </a:xfrm>
          <a:prstGeom prst="flowChartMerge">
            <a:avLst/>
          </a:prstGeom>
          <a:noFill/>
          <a:ln w="381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ombinar"/>
          <p:cNvSpPr/>
          <p:nvPr/>
        </p:nvSpPr>
        <p:spPr>
          <a:xfrm rot="16200000">
            <a:off x="-130969" y="1023497"/>
            <a:ext cx="4048126" cy="3786188"/>
          </a:xfrm>
          <a:prstGeom prst="flowChartMerge">
            <a:avLst/>
          </a:prstGeom>
          <a:noFill/>
          <a:ln w="381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ombinar"/>
          <p:cNvSpPr/>
          <p:nvPr/>
        </p:nvSpPr>
        <p:spPr>
          <a:xfrm rot="5400000">
            <a:off x="5191125" y="987779"/>
            <a:ext cx="4048126" cy="3857625"/>
          </a:xfrm>
          <a:prstGeom prst="flowChartMerge">
            <a:avLst/>
          </a:prstGeom>
          <a:noFill/>
          <a:ln w="381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-184326" y="1374952"/>
            <a:ext cx="3511902" cy="31432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ombinar"/>
          <p:cNvSpPr/>
          <p:nvPr/>
        </p:nvSpPr>
        <p:spPr>
          <a:xfrm rot="5400000">
            <a:off x="5715001" y="1273529"/>
            <a:ext cx="3571874" cy="3286125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ombinar"/>
          <p:cNvSpPr/>
          <p:nvPr/>
        </p:nvSpPr>
        <p:spPr>
          <a:xfrm rot="16200000">
            <a:off x="-399080" y="1767858"/>
            <a:ext cx="3155598" cy="2357438"/>
          </a:xfrm>
          <a:prstGeom prst="flowChartMerge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ombinar"/>
          <p:cNvSpPr/>
          <p:nvPr/>
        </p:nvSpPr>
        <p:spPr>
          <a:xfrm rot="5400000">
            <a:off x="6310312" y="1630716"/>
            <a:ext cx="3095626" cy="2571750"/>
          </a:xfrm>
          <a:prstGeom prst="flowChartMerge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14:prism dir="r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BancodeImagenesGratuitas.com (t4)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44000" cy="569383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www.BancodeImagenesGratuitas.com (t4)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www.BancodeImagenesGratuitas.com (t4)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95288" y="4457349"/>
            <a:ext cx="820896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zona costera al Oeste del Parque Nacional, desde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Matalascañas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hasta                                               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Mazagón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 rectángulo de 25 km de longitud y unos 5 km tierra adentro en los términos municipales de Almonte, Lucena del Puerto y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Moguer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doors dir="vert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29"/>
            <a:ext cx="9144000" cy="5817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114" y="66057"/>
            <a:ext cx="1296987" cy="1199107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" name="14 Imagen" descr="5sGNXZXzrUSBpustcCUaI7KUExM.pn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tretch>
            <a:fillRect/>
          </a:stretch>
        </p:blipFill>
        <p:spPr>
          <a:xfrm rot="16200000">
            <a:off x="4764348" y="17739"/>
            <a:ext cx="1199491" cy="1296145"/>
          </a:xfrm>
          <a:prstGeom prst="rect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651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pic>
        <p:nvPicPr>
          <p:cNvPr id="16" name="15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4350" y="144062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7" name="16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97413" y="144062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8" name="17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4350" y="286937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9" name="18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97413" y="286937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0" name="19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4350" y="429812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1" name="20 Imagen" descr="5sGNXZXzrUSBpustcCUaI7KUExM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97413" y="4298125"/>
            <a:ext cx="1339850" cy="1304182"/>
          </a:xfrm>
          <a:prstGeom prst="rect">
            <a:avLst/>
          </a:prstGeom>
          <a:solidFill>
            <a:schemeClr val="accent6">
              <a:lumMod val="40000"/>
              <a:lumOff val="60000"/>
              <a:alpha val="59999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1" name="10 CuadroTexto"/>
          <p:cNvSpPr txBox="1"/>
          <p:nvPr/>
        </p:nvSpPr>
        <p:spPr>
          <a:xfrm>
            <a:off x="684213" y="4928306"/>
            <a:ext cx="7632700" cy="707886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sz="2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cuanto a los mamíferos, su abundancia y diversidad está representada, además de por el amenazado Lince ibérico….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doors dir="vert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ren_28_20111029_19766447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ren_28_20111029_19766447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MIS COSAS\DOCUMENTOS ANA\PAISAJES\MONTAÑAS\wAs1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E:\MIS COSAS\DOCUMENTOS ANA\PAISAJES\MONTAÑAS\wAs1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042988" y="4778376"/>
            <a:ext cx="6985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…por el ciervo, el gamo, el jabalí, el corzo, el meloncillo, el turón, el zorro.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92e8ccc80d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892e8ccc80d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116013" y="4857751"/>
            <a:ext cx="72009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Aquí, en una gran extensión de todo este bosque mediterráneo, sobrevive el emblemático y amenazado lince ibérico.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P61001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755650" y="4457349"/>
            <a:ext cx="76327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conejo de campo, la gineta, el lirón careto y la liebre, sin olvidar a los caballos y las yeguas, que pasan la mayor parte del año en las marismas.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prism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93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75076" y="3035653"/>
            <a:ext cx="1522413" cy="952500"/>
          </a:xfrm>
          <a:prstGeom prst="rect">
            <a:avLst/>
          </a:pr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79839" y="3810000"/>
            <a:ext cx="1512887" cy="892528"/>
          </a:xfrm>
          <a:prstGeom prst="rect">
            <a:avLst/>
          </a:pr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1426" y="4524376"/>
            <a:ext cx="1509713" cy="945444"/>
          </a:xfrm>
          <a:prstGeom prst="rect">
            <a:avLst/>
          </a:pr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2701" y="2024945"/>
            <a:ext cx="1427163" cy="892528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2701" y="1250598"/>
            <a:ext cx="1427163" cy="892528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2701" y="476250"/>
            <a:ext cx="1427163" cy="892528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51" y="2377722"/>
            <a:ext cx="1071563" cy="1199444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38" y="2377722"/>
            <a:ext cx="1071562" cy="1199444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988" y="2377722"/>
            <a:ext cx="1071562" cy="1199444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8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2435932"/>
            <a:ext cx="1071562" cy="1202972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8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88" y="2435932"/>
            <a:ext cx="1071562" cy="1202972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8">
            <a:clrChange>
              <a:clrFrom>
                <a:srgbClr val="FFC000"/>
              </a:clrFrom>
              <a:clrTo>
                <a:srgbClr val="FFC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0876" y="2435932"/>
            <a:ext cx="1071563" cy="1202972"/>
          </a:xfrm>
          <a:prstGeom prst="rect">
            <a:avLst/>
          </a:prstGeom>
          <a:solidFill>
            <a:schemeClr val="bg2">
              <a:lumMod val="20000"/>
              <a:lumOff val="80000"/>
              <a:alpha val="59999"/>
            </a:schemeClr>
          </a:soli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7" name="16 CuadroTexto"/>
          <p:cNvSpPr txBox="1"/>
          <p:nvPr/>
        </p:nvSpPr>
        <p:spPr>
          <a:xfrm>
            <a:off x="468313" y="4778376"/>
            <a:ext cx="80645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tiene tres ecosistemas principales: cotos, marismas y playas con dunas. Cada uno de ellos crea un hábitat propio.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gallery dir="l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ren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206"/>
            <a:ext cx="9144000" cy="548721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ren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68313" y="4538487"/>
            <a:ext cx="806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Especies vegetales y fauna están en constante interacción y evolución y donde cada estación se sucede, año tras año, ofreciendo un magnífico capítulo y ejemplo de diversidad de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gallery dir="l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36 Rectángulo"/>
          <p:cNvSpPr/>
          <p:nvPr/>
        </p:nvSpPr>
        <p:spPr>
          <a:xfrm>
            <a:off x="709295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87450" y="4217459"/>
            <a:ext cx="74168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Arbustos y herbáceas como la castañuela, el taraje, el brezo, el barrón, el bayunco, la jara blanca, el gamón común, el labiérnago, el jaguarzo, el romero, la retama de escobas o el lentisco, entre otros (todo esto es el bosque o matorral mediterráneo).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14:gallery dir="l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8" grpId="0" animBg="1"/>
      <p:bldP spid="38" grpId="1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r="31888"/>
          <a:stretch>
            <a:fillRect/>
          </a:stretch>
        </p:blipFill>
        <p:spPr bwMode="auto">
          <a:xfrm>
            <a:off x="3059113" y="0"/>
            <a:ext cx="31686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37" b="75200"/>
          <a:stretch>
            <a:fillRect/>
          </a:stretch>
        </p:blipFill>
        <p:spPr bwMode="auto">
          <a:xfrm>
            <a:off x="1" y="0"/>
            <a:ext cx="3059113" cy="141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2" b="73801"/>
          <a:stretch>
            <a:fillRect/>
          </a:stretch>
        </p:blipFill>
        <p:spPr bwMode="auto">
          <a:xfrm>
            <a:off x="6227764" y="0"/>
            <a:ext cx="2916237" cy="1497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00" r="66537" b="50000"/>
          <a:stretch>
            <a:fillRect/>
          </a:stretch>
        </p:blipFill>
        <p:spPr bwMode="auto">
          <a:xfrm>
            <a:off x="1" y="1418167"/>
            <a:ext cx="3059113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2" t="24800" b="50000"/>
          <a:stretch>
            <a:fillRect/>
          </a:stretch>
        </p:blipFill>
        <p:spPr bwMode="auto">
          <a:xfrm>
            <a:off x="6227764" y="1418167"/>
            <a:ext cx="2916237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66537" b="24800"/>
          <a:stretch>
            <a:fillRect/>
          </a:stretch>
        </p:blipFill>
        <p:spPr bwMode="auto">
          <a:xfrm>
            <a:off x="1" y="2857500"/>
            <a:ext cx="3059113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00" r="66537"/>
          <a:stretch>
            <a:fillRect/>
          </a:stretch>
        </p:blipFill>
        <p:spPr bwMode="auto">
          <a:xfrm>
            <a:off x="1" y="4296833"/>
            <a:ext cx="3059113" cy="141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4" t="75200"/>
          <a:stretch>
            <a:fillRect/>
          </a:stretch>
        </p:blipFill>
        <p:spPr bwMode="auto">
          <a:xfrm>
            <a:off x="6227764" y="4296833"/>
            <a:ext cx="2916237" cy="141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4" t="50000" b="24800"/>
          <a:stretch>
            <a:fillRect/>
          </a:stretch>
        </p:blipFill>
        <p:spPr bwMode="auto">
          <a:xfrm>
            <a:off x="6227764" y="2857500"/>
            <a:ext cx="2916237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gallery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591d591ed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0"/>
            <a:ext cx="9121775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6591d591ed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4" y="0"/>
            <a:ext cx="9120187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gallery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.BancodeImagenesGratuitas.com (Trenes 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5"/>
            <a:ext cx="9144000" cy="570719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www.BancodeImagenesGratuitas.com (Trenes 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827088" y="4457349"/>
            <a:ext cx="7632700" cy="92333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Pero si hay un lugar que destaca por su elevado enriquecimiento ecológico es, donde limitan las arenas de los cotos y las dunas con el suelo arcilloso de la marisma, en "la Vera“.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14:flip dir="r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0000353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44000" cy="569383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00000353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20"/>
            <a:ext cx="9144000" cy="569383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84213" y="4217459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ecosistema de dunas y playas se encuentran 32 kilómetros de playa virgen dentro del Parque Nacional y otro de los paisajes más cambiantes, donde el empuje del viento del Suroeste, según las estaciones, es principal protagonista.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>
        <p14:flip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PAISAJES\MONTAÑAS\pantanomontañ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MIS COSAS\DOCUMENTOS ANA\PAISAJES\MONTAÑAS\95BDFC1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84214" y="4857751"/>
            <a:ext cx="79200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la costa atlántica hacia el interior, las dunas se forman, crecen, cambian y avanzan. Se trata del sistema de dunas móviles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flip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ila13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0584"/>
            <a:ext cx="9144000" cy="5693833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3 Marcador de contenido" descr="manil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55651" y="4217459"/>
            <a:ext cx="7993063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la playa se acumulan restos de crustáceos, cetáceos, moluscos, etc. que atraen a las gaviotas,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charranes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a otros individuos con simpáticos movimientos como son los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correlimos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zarapitos y chorlitejos, además de alguna lagartija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colirroja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00">
        <p14:flip dir="r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f6b49361e9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Marco"/>
          <p:cNvSpPr/>
          <p:nvPr/>
        </p:nvSpPr>
        <p:spPr>
          <a:xfrm>
            <a:off x="703263" y="684901"/>
            <a:ext cx="7929562" cy="4459851"/>
          </a:xfrm>
          <a:prstGeom prst="frame">
            <a:avLst>
              <a:gd name="adj1" fmla="val 8159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6" y="1103114"/>
            <a:ext cx="6786563" cy="3628718"/>
          </a:xfrm>
          <a:prstGeom prst="frame">
            <a:avLst>
              <a:gd name="adj1" fmla="val 10445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4" y="1517913"/>
            <a:ext cx="5500687" cy="2799121"/>
          </a:xfrm>
          <a:prstGeom prst="frame">
            <a:avLst>
              <a:gd name="adj1" fmla="val 1291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1932712"/>
            <a:ext cx="4286250" cy="1969523"/>
          </a:xfrm>
          <a:prstGeom prst="frame">
            <a:avLst>
              <a:gd name="adj1" fmla="val 17826"/>
            </a:avLst>
          </a:prstGeom>
          <a:solidFill>
            <a:schemeClr val="tx2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68313" y="4538487"/>
            <a:ext cx="842486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más alejadas de las aguas, especies vegetales marinas como cardos, barrones, camarinas, clavellinas o alhelíes de mar, que son pequeños obstáculos al viento e irán dando lugar a mayores acumulaciones de arena.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switch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ren_antigu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0"/>
            <a:ext cx="5548312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ren_antigu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0"/>
            <a:ext cx="55626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Tren_antigu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59435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0"/>
            <a:ext cx="176371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" y="0"/>
            <a:ext cx="176371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900113" y="4857751"/>
            <a:ext cx="7416800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Habitan en </a:t>
            </a:r>
            <a:r>
              <a:rPr lang="es-ES" b="1" dirty="0" err="1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Doñana</a:t>
            </a: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peces autóctonos como la anguila y especies introducidas como la carpa, la </a:t>
            </a:r>
            <a:r>
              <a:rPr lang="es-ES" b="1" dirty="0" err="1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gambusia</a:t>
            </a: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 o el lucio……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switch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un_46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91625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yun_46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91625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yun_46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91625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827089" y="4778376"/>
            <a:ext cx="72723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…..que son consideradas una amenaza a la conservación de los ecosistemas, por su carácter invasor.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Ana María\Escritorio\HD Wallpapers of beautiful natural scenery of the Alps 960x800 (0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Documents and Settings\Ana María\Escritorio\ovan-lake-iran-1920x1200-wallpaper-lag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:\Documents and Settings\Ana María\Escritorio\ovan-lake-iran-1920x1200-wallpaper-lag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switch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12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0" y="0"/>
            <a:ext cx="9131300" cy="57150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2024944"/>
          </a:xfrm>
          <a:prstGeom prst="triangle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416278"/>
            <a:ext cx="9144000" cy="2024944"/>
          </a:xfrm>
          <a:prstGeom prst="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834320"/>
            <a:ext cx="9144000" cy="2023180"/>
          </a:xfrm>
          <a:prstGeom prst="triangle">
            <a:avLst/>
          </a:prstGeom>
          <a:solidFill>
            <a:schemeClr val="accent3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0" y="1257654"/>
            <a:ext cx="9144000" cy="1883833"/>
          </a:xfrm>
          <a:prstGeom prst="triangle">
            <a:avLst>
              <a:gd name="adj" fmla="val 50000"/>
            </a:avLst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0" y="1658056"/>
            <a:ext cx="9144000" cy="2211917"/>
          </a:xfrm>
          <a:prstGeom prst="triangle">
            <a:avLst>
              <a:gd name="adj" fmla="val 50130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0" y="2217210"/>
            <a:ext cx="9144000" cy="2069041"/>
          </a:xfrm>
          <a:prstGeom prst="triangle">
            <a:avLst>
              <a:gd name="adj" fmla="val 49870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0" y="2679348"/>
            <a:ext cx="9144000" cy="2023180"/>
          </a:xfrm>
          <a:prstGeom prst="triangl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0" y="3095626"/>
            <a:ext cx="9144000" cy="2024944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84213" y="4457349"/>
            <a:ext cx="78486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Preparque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Norte-Pinares de Hinojos. Zona situada al norte del Parque Nacional, desde El Rocío hasta más al norte de Hinojos, con zonas de marisma y bosques.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2000">
        <p14:shred pattern="rectang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an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MG_0006 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00113" y="4778376"/>
            <a:ext cx="72009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pinar del Coto del Rey, entre 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Aznalcázar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 Villamanrique de la Condesa, es refugio de diversas especies de rapaces.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shred pattern="rectang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BancodeImagenesGratuitas.com (Trenes 2)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www.BancodeImagenesGratuitas.com (Trenes 2)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11189" y="4688417"/>
            <a:ext cx="81375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Preparque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Este -Brazo de la Torre-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Entremuros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Zona situada al este del Parque Nacional, entre el Brazo de la Torre y el Guadalquivir, con zonas de marisma y caños, donde acuden las aves que habitan en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5000">
        <p14:shred pattern="rectangle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20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695598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Rectángulo"/>
          <p:cNvSpPr/>
          <p:nvPr/>
        </p:nvSpPr>
        <p:spPr>
          <a:xfrm>
            <a:off x="1" y="0"/>
            <a:ext cx="785813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51" y="0"/>
            <a:ext cx="785813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14501" y="0"/>
            <a:ext cx="785813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71751" y="0"/>
            <a:ext cx="785813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29001" y="0"/>
            <a:ext cx="785813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6251" y="0"/>
            <a:ext cx="785813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143501" y="0"/>
            <a:ext cx="785813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000751" y="0"/>
            <a:ext cx="785813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858001" y="0"/>
            <a:ext cx="785813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715251" y="0"/>
            <a:ext cx="714375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501064" y="0"/>
            <a:ext cx="642937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14:shred pattern="rectang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casaenmo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na María\Escritorio\casaenmo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14:pan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ton1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00889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3 Marcador de contenido" descr="manton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84214" y="4457349"/>
            <a:ext cx="755967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70 kilómetros de costa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más de 50 son de playa atlántica y se extienden desde la desembocadura del Guadalquivir hasta la Ría de Huelva.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pan dir="r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eam-locomotive-18319-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44000" cy="569383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steam-locomotive-18319-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68314" y="4538487"/>
            <a:ext cx="81375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ellos, más de 30 kilómetros de playa virgen de fina y blanca arena. En toda esa extensión de playa, abundan peces, moluscos, crustáceos, gaviotas, ostreros, zarapitos,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correlimos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charranes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chorlitejos...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pan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00"/>
          <a:stretch>
            <a:fillRect/>
          </a:stretch>
        </p:blipFill>
        <p:spPr bwMode="auto">
          <a:xfrm>
            <a:off x="0" y="4296833"/>
            <a:ext cx="9144000" cy="141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24800"/>
          <a:stretch>
            <a:fillRect/>
          </a:stretch>
        </p:blipFill>
        <p:spPr bwMode="auto">
          <a:xfrm>
            <a:off x="0" y="2857500"/>
            <a:ext cx="9144000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00" b="50000"/>
          <a:stretch>
            <a:fillRect/>
          </a:stretch>
        </p:blipFill>
        <p:spPr bwMode="auto">
          <a:xfrm>
            <a:off x="0" y="1418167"/>
            <a:ext cx="9144000" cy="143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00"/>
          <a:stretch>
            <a:fillRect/>
          </a:stretch>
        </p:blipFill>
        <p:spPr bwMode="auto">
          <a:xfrm>
            <a:off x="0" y="0"/>
            <a:ext cx="9144000" cy="141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684214" y="4457349"/>
            <a:ext cx="81359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configuración de este maravilloso paisaje de luz radiante viene marcada por los continuos aportes de arenas depositadas por el océano y empujadas junto con parte de vegetación hacia el interior.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pan dir="r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Nan-Lian-Garden-a264263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820"/>
            <a:ext cx="9144000" cy="5699124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Luna"/>
          <p:cNvSpPr/>
          <p:nvPr/>
        </p:nvSpPr>
        <p:spPr>
          <a:xfrm>
            <a:off x="1" y="0"/>
            <a:ext cx="4714875" cy="5715000"/>
          </a:xfrm>
          <a:prstGeom prst="moon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4867276" y="0"/>
            <a:ext cx="4276725" cy="5715000"/>
          </a:xfrm>
          <a:prstGeom prst="moon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ferris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ton-de-manilai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00889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3 Marcador de contenido" descr="manton-de-manila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68314" y="4457349"/>
            <a:ext cx="83534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algunas zonas de la playa, se puede encontrar la presencia de algunos mariscadores y pescadores que viven en el lugar además de restos de algunas edificaciones de torres de vigilancia o almenaras del Siglo XVI.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ferris dir="l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7556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7"/>
            <a:ext cx="9144000" cy="56968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7556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7"/>
            <a:ext cx="9144000" cy="56968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7556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323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MIS COSAS\DOCUMENTOS ANA\PAISAJES\MONTAÑAS\desiertoro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MIS COSAS\DOCUMENTOS ANA\PAISAJES\MONTAÑAS\desiertoro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95288" y="4457349"/>
            <a:ext cx="820896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término municipal de Almonte, y por ende el parque, se encuentra enclavado en una zona en la que las manifestaciones religiosas han sido frecuentes a lo largo de los siglos.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14:ferris dir="l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Marcador de contenido" descr="P10404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76"/>
            <a:ext cx="9144000" cy="568325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Marco"/>
          <p:cNvSpPr/>
          <p:nvPr/>
        </p:nvSpPr>
        <p:spPr>
          <a:xfrm>
            <a:off x="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300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600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419476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7200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500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858001" y="0"/>
            <a:ext cx="1071563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8" y="0"/>
            <a:ext cx="1071562" cy="5715000"/>
          </a:xfrm>
          <a:prstGeom prst="frame">
            <a:avLst>
              <a:gd name="adj1" fmla="val 35612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189" y="4457349"/>
            <a:ext cx="8135937" cy="92333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Los pasados cultos religiosos a divinidades de la naturaleza y las aguas como los de la diosa Cibeles (cuyo culto tiene muchas similitudes con las actuales celebraciones rocieras)….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ferris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banico-antiguo-de-tela-pintado-a-mano-3055-MLA4827010875_082013-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MGP14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00113" y="4457349"/>
            <a:ext cx="78486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….fueron rápidamente adaptados por los primeros cristianos de esas tierras. De época paleocristiana, fue datada una pequeña basílica ya desaparecida.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conveyor dir="l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31462-sveti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"/>
            <a:ext cx="9144000" cy="57116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331462-sveti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59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827088" y="4778376"/>
            <a:ext cx="73453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Alfonso X reconstruye la Ermita de Santa María de las Rocinas y en 1337 aparece la primera reseña al culto mariano en la zona.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conveyor dir="l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557935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6"/>
            <a:ext cx="9144000" cy="568325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Anillo"/>
          <p:cNvSpPr/>
          <p:nvPr/>
        </p:nvSpPr>
        <p:spPr>
          <a:xfrm>
            <a:off x="0" y="0"/>
            <a:ext cx="1143000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9" y="0"/>
            <a:ext cx="1214437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6" y="0"/>
            <a:ext cx="1285875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50" y="0"/>
            <a:ext cx="1143000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1" y="0"/>
            <a:ext cx="1071563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6" y="0"/>
            <a:ext cx="1000125" cy="5715000"/>
          </a:xfrm>
          <a:prstGeom prst="donut">
            <a:avLst>
              <a:gd name="adj" fmla="val 32612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79388" y="4538487"/>
            <a:ext cx="82804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culto a la Virgen del Rocío es inseparable del entorno natural, del coto. La misma leyenda sobre el hallazgo de la imagen a cargo de un pastor se encuentra unida a la dureza de los parajes naturales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conveyor dir="l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69207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69207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conveyor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C:\Documents and Settings\Ana María\Escritorio\Paisajes+HD,+wallpapers-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611188" y="4217459"/>
            <a:ext cx="80645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costa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está en constante movimiento. La creación de médanos y barras por los continuos aportes de arena, que en principio dieron lugar a numerosas islas pequeñas que se fueron uniendo entre sí formando otras más grandes.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00">
        <p14:conveyor dir="l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0px-Alstom_AGV_Cerhenice_img_03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280px-Alstom_AGV_Cerhenice_img_03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1280px-Alstom_AGV_Cerhenice_img_03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44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187450" y="4457349"/>
            <a:ext cx="7056438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 seis mil años comenzaron a cerrar el antiguo estuario del Guadalquivir, formando el Lago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Ligustino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(llamado Lago Ligur por los romanos).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prism isContent="1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:\MIS COSAS\DOCUMENTOS ANA\PAISAJES\MONTAÑAS\NORUE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570088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0000"/>
          <a:stretch>
            <a:fillRect/>
          </a:stretch>
        </p:blipFill>
        <p:spPr bwMode="auto">
          <a:xfrm>
            <a:off x="4572000" y="14111"/>
            <a:ext cx="4572000" cy="2843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61" r="50000"/>
          <a:stretch>
            <a:fillRect/>
          </a:stretch>
        </p:blipFill>
        <p:spPr bwMode="auto">
          <a:xfrm>
            <a:off x="0" y="2857500"/>
            <a:ext cx="4572000" cy="287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539751" y="3898195"/>
            <a:ext cx="8137525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problema más grave de </a:t>
            </a:r>
            <a:r>
              <a:rPr lang="es-ES" b="1" dirty="0" err="1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Doñana</a:t>
            </a:r>
            <a:r>
              <a:rPr lang="es-ES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la profundización y merma de su acuífero debido a las extracciones de agua para regadíos, muchas de ellas ilegales, que se han duplicado desde finales de los años 1980 para mantener cultivos intensivos como el del algodón, el arroz y más recientemente el de la fresa (nunca estamos contentos con nada).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0">
        <p14:prism isContent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WordArt 3"/>
          <p:cNvSpPr>
            <a:spLocks noChangeArrowheads="1" noChangeShapeType="1" noTextEdit="1"/>
          </p:cNvSpPr>
          <p:nvPr/>
        </p:nvSpPr>
        <p:spPr bwMode="auto">
          <a:xfrm>
            <a:off x="1547814" y="156987"/>
            <a:ext cx="6408737" cy="101070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8704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 </a:t>
            </a:r>
          </a:p>
        </p:txBody>
      </p:sp>
      <p:sp>
        <p:nvSpPr>
          <p:cNvPr id="72708" name="WordArt 4"/>
          <p:cNvSpPr>
            <a:spLocks noChangeArrowheads="1" noChangeShapeType="1" noTextEdit="1"/>
          </p:cNvSpPr>
          <p:nvPr/>
        </p:nvSpPr>
        <p:spPr bwMode="auto">
          <a:xfrm>
            <a:off x="1907704" y="1577358"/>
            <a:ext cx="5183188" cy="746126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Top"/>
              <a:lightRig rig="legacyNormal3" dir="b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70661" name="WordArt 5"/>
          <p:cNvSpPr>
            <a:spLocks noChangeArrowheads="1" noChangeShapeType="1" noTextEdit="1"/>
          </p:cNvSpPr>
          <p:nvPr/>
        </p:nvSpPr>
        <p:spPr bwMode="auto">
          <a:xfrm>
            <a:off x="1619672" y="2617473"/>
            <a:ext cx="5976938" cy="78845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</a:effectLst>
                <a:latin typeface="High Tower Text"/>
              </a:rPr>
              <a:t> - El sonido del silencio (instrumental) </a:t>
            </a:r>
          </a:p>
        </p:txBody>
      </p:sp>
      <p:sp>
        <p:nvSpPr>
          <p:cNvPr id="70662" name="WordArt 6"/>
          <p:cNvSpPr>
            <a:spLocks noChangeArrowheads="1" noChangeShapeType="1" noTextEdit="1"/>
          </p:cNvSpPr>
          <p:nvPr/>
        </p:nvSpPr>
        <p:spPr bwMode="auto">
          <a:xfrm>
            <a:off x="1547664" y="3497572"/>
            <a:ext cx="6048672" cy="740199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 - </a:t>
            </a:r>
            <a:r>
              <a:rPr lang="es-ES" sz="3600" kern="10" dirty="0" err="1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Spirit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 of </a:t>
            </a:r>
            <a:r>
              <a:rPr lang="es-ES" sz="3600" kern="10" dirty="0" err="1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nature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 (</a:t>
            </a:r>
            <a:r>
              <a:rPr lang="es-ES" sz="3600" kern="10" dirty="0" err="1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Yanni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) </a:t>
            </a:r>
          </a:p>
        </p:txBody>
      </p:sp>
      <p:sp>
        <p:nvSpPr>
          <p:cNvPr id="70663" name="WordArt 7"/>
          <p:cNvSpPr>
            <a:spLocks noChangeArrowheads="1" noChangeShapeType="1" noTextEdit="1"/>
          </p:cNvSpPr>
          <p:nvPr/>
        </p:nvSpPr>
        <p:spPr bwMode="auto">
          <a:xfrm>
            <a:off x="1547665" y="4457678"/>
            <a:ext cx="5616575" cy="71084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99CC00"/>
                </a:solidFill>
                <a:effectLst>
                  <a:prstShdw prst="shdw17" dist="17961" dir="13500000">
                    <a:srgbClr val="5C7A00"/>
                  </a:prstShdw>
                </a:effectLst>
                <a:latin typeface="Times New Roman"/>
                <a:cs typeface="Times New Roman"/>
              </a:rPr>
              <a:t> - Harem (Sarah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99CC00"/>
                </a:solidFill>
                <a:effectLst>
                  <a:prstShdw prst="shdw17" dist="17961" dir="13500000">
                    <a:srgbClr val="5C7A00"/>
                  </a:prstShdw>
                </a:effectLst>
                <a:latin typeface="Times New Roman"/>
                <a:cs typeface="Times New Roman"/>
              </a:rPr>
              <a:t>Brightman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99CC00"/>
                </a:solidFill>
                <a:effectLst>
                  <a:prstShdw prst="shdw17" dist="17961" dir="13500000">
                    <a:srgbClr val="5C7A00"/>
                  </a:prstShdw>
                </a:effectLst>
                <a:latin typeface="Times New Roman"/>
                <a:cs typeface="Times New Roman"/>
              </a:rPr>
              <a:t>)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3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065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066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0662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066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1447</Words>
  <Application>Microsoft Office PowerPoint</Application>
  <PresentationFormat>Presentación en pantalla (16:10)</PresentationFormat>
  <Paragraphs>73</Paragraphs>
  <Slides>67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5" baseType="lpstr">
      <vt:lpstr>Arial</vt:lpstr>
      <vt:lpstr>Calibri</vt:lpstr>
      <vt:lpstr>Arial Black</vt:lpstr>
      <vt:lpstr>High Tower Text</vt:lpstr>
      <vt:lpstr>Lucida Bright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Papa</cp:lastModifiedBy>
  <cp:revision>198</cp:revision>
  <dcterms:created xsi:type="dcterms:W3CDTF">2015-05-01T19:22:58Z</dcterms:created>
  <dcterms:modified xsi:type="dcterms:W3CDTF">2023-02-27T20:51:14Z</dcterms:modified>
</cp:coreProperties>
</file>