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53"/>
  </p:notesMasterIdLst>
  <p:sldIdLst>
    <p:sldId id="257" r:id="rId3"/>
    <p:sldId id="298" r:id="rId4"/>
    <p:sldId id="308" r:id="rId5"/>
    <p:sldId id="326" r:id="rId6"/>
    <p:sldId id="314" r:id="rId7"/>
    <p:sldId id="331" r:id="rId8"/>
    <p:sldId id="313" r:id="rId9"/>
    <p:sldId id="355" r:id="rId10"/>
    <p:sldId id="312" r:id="rId11"/>
    <p:sldId id="327" r:id="rId12"/>
    <p:sldId id="311" r:id="rId13"/>
    <p:sldId id="341" r:id="rId14"/>
    <p:sldId id="301" r:id="rId15"/>
    <p:sldId id="332" r:id="rId16"/>
    <p:sldId id="321" r:id="rId17"/>
    <p:sldId id="337" r:id="rId18"/>
    <p:sldId id="329" r:id="rId19"/>
    <p:sldId id="330" r:id="rId20"/>
    <p:sldId id="333" r:id="rId21"/>
    <p:sldId id="345" r:id="rId22"/>
    <p:sldId id="334" r:id="rId23"/>
    <p:sldId id="346" r:id="rId24"/>
    <p:sldId id="335" r:id="rId25"/>
    <p:sldId id="306" r:id="rId26"/>
    <p:sldId id="336" r:id="rId27"/>
    <p:sldId id="338" r:id="rId28"/>
    <p:sldId id="340" r:id="rId29"/>
    <p:sldId id="344" r:id="rId30"/>
    <p:sldId id="347" r:id="rId31"/>
    <p:sldId id="348" r:id="rId32"/>
    <p:sldId id="349" r:id="rId33"/>
    <p:sldId id="351" r:id="rId34"/>
    <p:sldId id="352" r:id="rId35"/>
    <p:sldId id="342" r:id="rId36"/>
    <p:sldId id="328" r:id="rId37"/>
    <p:sldId id="353" r:id="rId38"/>
    <p:sldId id="359" r:id="rId39"/>
    <p:sldId id="358" r:id="rId40"/>
    <p:sldId id="310" r:id="rId41"/>
    <p:sldId id="339" r:id="rId42"/>
    <p:sldId id="354" r:id="rId43"/>
    <p:sldId id="357" r:id="rId44"/>
    <p:sldId id="305" r:id="rId45"/>
    <p:sldId id="307" r:id="rId46"/>
    <p:sldId id="320" r:id="rId47"/>
    <p:sldId id="309" r:id="rId48"/>
    <p:sldId id="315" r:id="rId49"/>
    <p:sldId id="323" r:id="rId50"/>
    <p:sldId id="258" r:id="rId51"/>
    <p:sldId id="300" r:id="rId5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00FF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96" autoAdjust="0"/>
    <p:restoredTop sz="86380" autoAdjust="0"/>
  </p:normalViewPr>
  <p:slideViewPr>
    <p:cSldViewPr>
      <p:cViewPr varScale="1">
        <p:scale>
          <a:sx n="58" d="100"/>
          <a:sy n="58" d="100"/>
        </p:scale>
        <p:origin x="-90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4.gif"/><Relationship Id="rId4" Type="http://schemas.openxmlformats.org/officeDocument/2006/relationships/image" Target="../media/image61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Nueva carpeta (5)\IMG_0541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714348" y="500042"/>
            <a:ext cx="4572032" cy="10239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PARAPENTE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ahoma"/>
              <a:ea typeface="Tahoma"/>
              <a:cs typeface="Tahoma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428596" y="6000768"/>
            <a:ext cx="2643206" cy="592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38002" tIns="19001" rIns="38002" bIns="19001">
            <a:spAutoFit/>
          </a:bodyPr>
          <a:lstStyle/>
          <a:p>
            <a:pPr algn="ctr" defTabSz="919163"/>
            <a:r>
              <a:rPr lang="es-ES" b="1" dirty="0">
                <a:solidFill>
                  <a:srgbClr val="FF0000"/>
                </a:solidFill>
              </a:rPr>
              <a:t>ERNESTO </a:t>
            </a:r>
            <a:r>
              <a:rPr lang="es-ES" b="1" dirty="0" smtClean="0">
                <a:solidFill>
                  <a:srgbClr val="FF0000"/>
                </a:solidFill>
              </a:rPr>
              <a:t>CORTAZAR</a:t>
            </a:r>
          </a:p>
          <a:p>
            <a:pPr algn="ctr" defTabSz="919163"/>
            <a:r>
              <a:rPr lang="es-ES" b="1" dirty="0" smtClean="0">
                <a:solidFill>
                  <a:srgbClr val="FF0000"/>
                </a:solidFill>
              </a:rPr>
              <a:t>DYING OF  LOVE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00100" y="5072074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48" y="5214950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429444">
            <a:off x="538559" y="4436928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556608" flipV="1">
            <a:off x="1988143" y="4976955"/>
            <a:ext cx="1368425" cy="606425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/>
    <p:sndAc>
      <p:stSnd loop="1">
        <p:snd r:embed="rId2" name="Ernesto-Cortazar-Dying-Of-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7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14480" y="1571612"/>
            <a:ext cx="61436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atin typeface="Showcard Gothic" pitchFamily="82" charset="0"/>
              </a:rPr>
              <a:t>El  </a:t>
            </a:r>
            <a:r>
              <a:rPr lang="es-ES" sz="3200" b="1" dirty="0" smtClean="0">
                <a:latin typeface="Showcard Gothic" pitchFamily="82" charset="0"/>
              </a:rPr>
              <a:t>parapente </a:t>
            </a:r>
            <a:r>
              <a:rPr lang="es-ES" sz="3200" dirty="0" smtClean="0">
                <a:latin typeface="Showcard Gothic" pitchFamily="82" charset="0"/>
              </a:rPr>
              <a:t> es  una aeronave  de  </a:t>
            </a:r>
            <a:r>
              <a:rPr lang="es-ES" sz="3200" b="1" dirty="0" smtClean="0">
                <a:latin typeface="Showcard Gothic" pitchFamily="82" charset="0"/>
              </a:rPr>
              <a:t>vuelo  libre</a:t>
            </a:r>
            <a:r>
              <a:rPr lang="es-ES" sz="3200" dirty="0" smtClean="0">
                <a:latin typeface="Showcard Gothic" pitchFamily="82" charset="0"/>
              </a:rPr>
              <a:t> (sin  motor)  y  despegue  a pie,  totalmente  </a:t>
            </a:r>
            <a:r>
              <a:rPr lang="es-ES" sz="3200" b="1" dirty="0" smtClean="0">
                <a:latin typeface="Showcard Gothic" pitchFamily="82" charset="0"/>
              </a:rPr>
              <a:t>flexible</a:t>
            </a:r>
            <a:r>
              <a:rPr lang="es-ES" sz="3200" dirty="0" smtClean="0">
                <a:latin typeface="Showcard Gothic" pitchFamily="82" charset="0"/>
              </a:rPr>
              <a:t>, que  no  lleva  ninguna estructura  rígida  fuera del  arnés  del  piloto. </a:t>
            </a:r>
            <a:endParaRPr lang="es-ES" sz="3200" dirty="0">
              <a:latin typeface="Showcard Gothic" pitchFamily="82" charset="0"/>
            </a:endParaRPr>
          </a:p>
        </p:txBody>
      </p:sp>
      <p:sp>
        <p:nvSpPr>
          <p:cNvPr id="2" name="Plaque 1"/>
          <p:cNvSpPr>
            <a:spLocks noChangeArrowheads="1"/>
          </p:cNvSpPr>
          <p:nvPr/>
        </p:nvSpPr>
        <p:spPr bwMode="auto">
          <a:xfrm>
            <a:off x="857224" y="857232"/>
            <a:ext cx="7345363" cy="4895850"/>
          </a:xfrm>
          <a:prstGeom prst="bevel">
            <a:avLst>
              <a:gd name="adj" fmla="val 12500"/>
            </a:avLst>
          </a:prstGeom>
          <a:solidFill>
            <a:srgbClr val="00FF99">
              <a:alpha val="9097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http://www.ojovolador.com/esp/volar/img/lu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142984"/>
            <a:ext cx="3674771" cy="4306372"/>
          </a:xfrm>
          <a:prstGeom prst="rect">
            <a:avLst/>
          </a:prstGeom>
          <a:noFill/>
          <a:ln w="34925" cmpd="dbl">
            <a:solidFill>
              <a:srgbClr val="FF0000"/>
            </a:solidFill>
          </a:ln>
        </p:spPr>
      </p:pic>
      <p:sp>
        <p:nvSpPr>
          <p:cNvPr id="4" name="3 Rectángulo"/>
          <p:cNvSpPr/>
          <p:nvPr/>
        </p:nvSpPr>
        <p:spPr>
          <a:xfrm>
            <a:off x="428596" y="1500174"/>
            <a:ext cx="41434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¡TODOS A VOLAR!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El parapente atrae a hombres y mujeres de las más diversas procedencias, edades y orígenes, apasionados por la posibilidad de volar en pleno contacto con la naturaleza, utilizando los recursos que ésta ofrece, y por la belleza del paisaje visto desde el aire. Hay pilotos que han comenzado a volar a edades tan tempranas como 10 o 12 años, y otros que con más de 70 siguen practicando el vuelo libre.</a:t>
            </a:r>
            <a:endParaRPr lang="es-ES" dirty="0"/>
          </a:p>
        </p:txBody>
      </p:sp>
      <p:pic>
        <p:nvPicPr>
          <p:cNvPr id="5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Nueva carpeta (5)\Parapente-a255934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Nueva carpeta (5)\parap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047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71501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• Todo el equipo </a:t>
            </a:r>
            <a:r>
              <a:rPr lang="es-ES" b="1" dirty="0" smtClean="0"/>
              <a:t>cabe en una mochila </a:t>
            </a:r>
            <a:r>
              <a:rPr lang="es-ES" dirty="0" smtClean="0"/>
              <a:t>y pesa 15 a 20 kg. ¡Puedes aterrizar e irte caminando con tu aeronave en la espalda! </a:t>
            </a: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Nueva carpeta (5)\vuelo-parapente-EPAapi002C-big2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C:\Users\Jose Luis\Desktop\Nueva carpeta (5)\IMG_0541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9753601" cy="6858000"/>
          </a:xfrm>
          <a:prstGeom prst="rect">
            <a:avLst/>
          </a:prstGeom>
          <a:noFill/>
        </p:spPr>
      </p:pic>
      <p:pic>
        <p:nvPicPr>
          <p:cNvPr id="4" name="Picture 2" descr="C:\Users\Jose Luis\Desktop\Nueva carpeta (5)\IMG_0541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Nueva carpeta (5)\Parapente01.jpg"/>
          <p:cNvPicPr>
            <a:picLocks noChangeAspect="1" noChangeArrowheads="1"/>
          </p:cNvPicPr>
          <p:nvPr/>
        </p:nvPicPr>
        <p:blipFill>
          <a:blip r:embed="rId2"/>
          <a:srcRect b="10742"/>
          <a:stretch>
            <a:fillRect/>
          </a:stretch>
        </p:blipFill>
        <p:spPr bwMode="auto">
          <a:xfrm>
            <a:off x="-285784" y="0"/>
            <a:ext cx="97536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435769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• </a:t>
            </a:r>
            <a:r>
              <a:rPr lang="es-ES" b="1" dirty="0" smtClean="0"/>
              <a:t>La mayor distancia</a:t>
            </a:r>
            <a:r>
              <a:rPr lang="es-ES" dirty="0" smtClean="0"/>
              <a:t> recorrida en vuelo por uno de estos planeadores es de </a:t>
            </a:r>
            <a:r>
              <a:rPr lang="es-ES" b="1" dirty="0" smtClean="0"/>
              <a:t>502 km</a:t>
            </a:r>
            <a:r>
              <a:rPr lang="es-ES" dirty="0" smtClean="0"/>
              <a:t>, logrados en 2008 por el sudafricano </a:t>
            </a:r>
            <a:r>
              <a:rPr lang="es-ES" dirty="0" err="1" smtClean="0"/>
              <a:t>Nevil</a:t>
            </a:r>
            <a:r>
              <a:rPr lang="es-ES" dirty="0" smtClean="0"/>
              <a:t> </a:t>
            </a:r>
            <a:r>
              <a:rPr lang="es-ES" dirty="0" err="1" smtClean="0"/>
              <a:t>Hulett</a:t>
            </a:r>
            <a:r>
              <a:rPr lang="es-ES" dirty="0" smtClean="0"/>
              <a:t> en un solo vuelo de casi </a:t>
            </a:r>
            <a:r>
              <a:rPr lang="es-ES" b="1" dirty="0" smtClean="0"/>
              <a:t>8 horas</a:t>
            </a:r>
            <a:r>
              <a:rPr lang="es-ES" dirty="0" smtClean="0"/>
              <a:t> de duración sobre su país, aterrizando en el vecino </a:t>
            </a:r>
            <a:r>
              <a:rPr lang="es-ES" dirty="0" err="1" smtClean="0"/>
              <a:t>Lesotho</a:t>
            </a:r>
            <a:r>
              <a:rPr lang="es-ES" dirty="0" smtClean="0"/>
              <a:t>. </a:t>
            </a:r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Nueva carpeta (5)\20060403113737-parapente-color-18-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346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Nueva carpeta (5)\Parapente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762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Nueva carpeta (5)\parapent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93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Nueva carpeta (5)\parapente-en-medellin-663_bi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047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2976" y="514351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• La mayor </a:t>
            </a:r>
            <a:r>
              <a:rPr lang="es-ES" b="1" dirty="0" smtClean="0"/>
              <a:t>altitud</a:t>
            </a:r>
            <a:r>
              <a:rPr lang="es-ES" dirty="0" smtClean="0"/>
              <a:t> alcanzada por un parapente es de </a:t>
            </a:r>
            <a:r>
              <a:rPr lang="es-ES" b="1" dirty="0" smtClean="0"/>
              <a:t>7750</a:t>
            </a:r>
            <a:r>
              <a:rPr lang="es-ES" dirty="0" smtClean="0"/>
              <a:t>, durante un vuelo de 224 km de distancia en los </a:t>
            </a:r>
            <a:r>
              <a:rPr lang="es-ES" dirty="0" err="1" smtClean="0"/>
              <a:t>Himalayas</a:t>
            </a:r>
            <a:r>
              <a:rPr lang="es-ES" dirty="0" smtClean="0"/>
              <a:t> de Paquistán, por el norteamericano Brad </a:t>
            </a:r>
            <a:r>
              <a:rPr lang="es-ES" dirty="0" err="1" smtClean="0"/>
              <a:t>Sander</a:t>
            </a:r>
            <a:r>
              <a:rPr lang="es-ES" dirty="0" smtClean="0"/>
              <a:t>, en junio de 2008.</a:t>
            </a:r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Nueva carpeta (5)\slide4.jpg"/>
          <p:cNvPicPr>
            <a:picLocks noChangeAspect="1" noChangeArrowheads="1"/>
          </p:cNvPicPr>
          <p:nvPr/>
        </p:nvPicPr>
        <p:blipFill>
          <a:blip r:embed="rId2"/>
          <a:srcRect l="40930"/>
          <a:stretch>
            <a:fillRect/>
          </a:stretch>
        </p:blipFill>
        <p:spPr bwMode="auto">
          <a:xfrm>
            <a:off x="0" y="0"/>
            <a:ext cx="928530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Nueva carpeta (5)\untitl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428604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• </a:t>
            </a:r>
            <a:r>
              <a:rPr lang="es-ES" b="1" dirty="0" smtClean="0"/>
              <a:t>El piloto más joven</a:t>
            </a:r>
            <a:r>
              <a:rPr lang="es-ES" dirty="0" smtClean="0"/>
              <a:t> que se conoce tenía sólo </a:t>
            </a:r>
            <a:r>
              <a:rPr lang="es-ES" b="1" dirty="0" smtClean="0"/>
              <a:t>3 años</a:t>
            </a:r>
            <a:r>
              <a:rPr lang="es-ES" dirty="0" smtClean="0"/>
              <a:t> en 2006: se llama Luan y es hijo de una instructora de parapente en Brasil. A esa tierna edad, Luan despegaba solo y hacía pequeños vuelos sobre las dunas con un parapente especial para su tamaño, vigilado atentamente por mamá.</a:t>
            </a:r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Nueva carpeta (5)\Vuelo en parapente - 1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13375" y="-2733675"/>
            <a:ext cx="15240000" cy="11430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Nueva carpeta (5)\774400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1714488"/>
            <a:ext cx="50006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• Cada año en España se realizan decenas de </a:t>
            </a:r>
            <a:r>
              <a:rPr lang="es-ES" b="1" dirty="0" smtClean="0"/>
              <a:t>vuelos de más de 100 km</a:t>
            </a:r>
            <a:r>
              <a:rPr lang="es-ES" dirty="0" smtClean="0"/>
              <a:t> y algunos incluso sobre </a:t>
            </a:r>
            <a:r>
              <a:rPr lang="es-ES" b="1" dirty="0" smtClean="0"/>
              <a:t>200 km</a:t>
            </a:r>
            <a:r>
              <a:rPr lang="es-ES" dirty="0" smtClean="0"/>
              <a:t>. </a:t>
            </a:r>
          </a:p>
          <a:p>
            <a:r>
              <a:rPr lang="es-ES" dirty="0" smtClean="0"/>
              <a:t>• El record de España está en </a:t>
            </a:r>
            <a:r>
              <a:rPr lang="es-ES" b="1" dirty="0" smtClean="0"/>
              <a:t>280 km </a:t>
            </a:r>
            <a:r>
              <a:rPr lang="es-ES" dirty="0" smtClean="0"/>
              <a:t>recorridos en 2003 por el francés </a:t>
            </a:r>
            <a:r>
              <a:rPr lang="es-ES" dirty="0" err="1" smtClean="0"/>
              <a:t>Patrice</a:t>
            </a:r>
            <a:r>
              <a:rPr lang="es-ES" dirty="0" smtClean="0"/>
              <a:t> </a:t>
            </a:r>
            <a:r>
              <a:rPr lang="es-ES" dirty="0" err="1" smtClean="0"/>
              <a:t>Quillet</a:t>
            </a:r>
            <a:r>
              <a:rPr lang="es-ES" dirty="0" smtClean="0"/>
              <a:t> desde </a:t>
            </a:r>
            <a:r>
              <a:rPr lang="es-ES" dirty="0" err="1" smtClean="0"/>
              <a:t>Piedrahita</a:t>
            </a:r>
            <a:r>
              <a:rPr lang="es-ES" dirty="0" smtClean="0"/>
              <a:t> (</a:t>
            </a:r>
            <a:r>
              <a:rPr lang="es-ES" dirty="0" err="1" smtClean="0"/>
              <a:t>Avila</a:t>
            </a:r>
            <a:r>
              <a:rPr lang="es-ES" dirty="0" smtClean="0"/>
              <a:t>), una zona conocida como de las mejores del mundo para vuelos de distancia. </a:t>
            </a:r>
            <a:endParaRPr lang="es-ES" dirty="0"/>
          </a:p>
        </p:txBody>
      </p:sp>
    </p:spTree>
  </p:cSld>
  <p:clrMapOvr>
    <a:masterClrMapping/>
  </p:clrMapOvr>
  <p:transition advTm="21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Nueva carpeta (5)\Vuelo en parapente - 023LL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51513" y="-2792413"/>
            <a:ext cx="15240001" cy="11430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Nueva carpeta (5)\par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Nueva carpeta (5)\wolverhampton-paraglid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3643338" cy="2643206"/>
          </a:xfrm>
          <a:prstGeom prst="rect">
            <a:avLst/>
          </a:prstGeom>
          <a:noFill/>
        </p:spPr>
      </p:pic>
      <p:pic>
        <p:nvPicPr>
          <p:cNvPr id="3" name="Picture 2" descr="C:\Users\Jose Luis\Desktop\Nueva carpeta (5)\PARAPENTE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571876"/>
            <a:ext cx="3812316" cy="2643206"/>
          </a:xfrm>
          <a:prstGeom prst="rect">
            <a:avLst/>
          </a:prstGeom>
          <a:noFill/>
        </p:spPr>
      </p:pic>
      <p:pic>
        <p:nvPicPr>
          <p:cNvPr id="4" name="Picture 2" descr="C:\Users\Jose Luis\Desktop\Nueva carpeta (5)\Parapente GasteizB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428604"/>
            <a:ext cx="3556861" cy="2660644"/>
          </a:xfrm>
          <a:prstGeom prst="rect">
            <a:avLst/>
          </a:prstGeom>
          <a:noFill/>
        </p:spPr>
      </p:pic>
      <p:pic>
        <p:nvPicPr>
          <p:cNvPr id="5" name="Picture 2" descr="C:\Users\Jose Luis\Desktop\Nueva carpeta (5)\imagesCAXUC9J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3571876"/>
            <a:ext cx="3641007" cy="264318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Nueva carpeta (5)\Vuelo en parapente - 0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4459" cy="700084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Nueva carpeta (5)\parapente4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Nueva carpeta (5)\Vuelo en parapente - 0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9209" cy="692940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Nueva carpeta (5)\parapente07KK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Nueva carpeta (5)\Vuelo en parapente - 0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Nueva carpeta (5)\untitledO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3037" cy="6858000"/>
          </a:xfrm>
          <a:prstGeom prst="rect">
            <a:avLst/>
          </a:prstGeom>
          <a:noFill/>
        </p:spPr>
      </p:pic>
      <p:pic>
        <p:nvPicPr>
          <p:cNvPr id="3" name="Picture 2" descr="C:\Users\Jose Luis\Desktop\Nueva carpeta (5)\IMG_0541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1" cy="6858000"/>
          </a:xfrm>
          <a:prstGeom prst="rect">
            <a:avLst/>
          </a:prstGeom>
          <a:noFill/>
        </p:spPr>
      </p:pic>
      <p:pic>
        <p:nvPicPr>
          <p:cNvPr id="4" name="Picture 2" descr="C:\Users\Jose Luis\Desktop\Nueva carpeta (5)\IMG_0541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Nueva carpeta (5)\Vuelo en parapente - 0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Nueva carpeta (5)\Vuelo en parapente - 0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Nueva carpeta (5)\Volar_en_parapenteNN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Nueva carpeta (5)\Parapente-biplaza-4_full_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5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Nueva carpeta (5)\parap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966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Nueva carpeta (5)\Parapente GasteizDDDD.jpg"/>
          <p:cNvPicPr>
            <a:picLocks noChangeAspect="1" noChangeArrowheads="1"/>
          </p:cNvPicPr>
          <p:nvPr/>
        </p:nvPicPr>
        <p:blipFill>
          <a:blip r:embed="rId2"/>
          <a:srcRect r="26602"/>
          <a:stretch>
            <a:fillRect/>
          </a:stretch>
        </p:blipFill>
        <p:spPr bwMode="auto">
          <a:xfrm>
            <a:off x="0" y="-149664"/>
            <a:ext cx="9130496" cy="70076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Nueva carpeta (5)\las%20mejores%20experiencias%20parapente%20bip_volant_montrebei_02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121150" y="-3570288"/>
            <a:ext cx="15716250" cy="117919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Nueva carpeta (5)\imagesCASVHX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9812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Nueva carpeta (5)\imagesCAOTTSX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97784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72132" y="3214686"/>
            <a:ext cx="278605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Para mantenerse en el aire los parapentes aprovechan las </a:t>
            </a:r>
            <a:r>
              <a:rPr lang="es-ES" b="1" dirty="0" smtClean="0"/>
              <a:t>ascendencias</a:t>
            </a:r>
            <a:r>
              <a:rPr lang="es-ES" dirty="0" smtClean="0"/>
              <a:t> producidas al calentarse el terreno sobre el que vuelan, conocidas como </a:t>
            </a:r>
            <a:r>
              <a:rPr lang="es-ES" b="1" dirty="0" smtClean="0"/>
              <a:t>térmicas</a:t>
            </a:r>
            <a:r>
              <a:rPr lang="es-ES" dirty="0" smtClean="0"/>
              <a:t>. La tasa de ascenso puede llegar a ¡más de 10 metros por segundo! </a:t>
            </a:r>
          </a:p>
        </p:txBody>
      </p:sp>
    </p:spTree>
  </p:cSld>
  <p:clrMapOvr>
    <a:masterClrMapping/>
  </p:clrMapOvr>
  <p:transition advTm="1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Nueva carpeta (5)\pista-parapente-la-coro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53141" y="0"/>
            <a:ext cx="9797141" cy="6858000"/>
          </a:xfrm>
          <a:prstGeom prst="rect">
            <a:avLst/>
          </a:prstGeom>
          <a:noFill/>
        </p:spPr>
      </p:pic>
      <p:pic>
        <p:nvPicPr>
          <p:cNvPr id="3" name="Picture 2" descr="C:\Users\Jose Luis\Desktop\Nueva carpeta (5)\IMG_0541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Nueva carpeta (5)\Parapente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3289892" cy="50006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1714488"/>
            <a:ext cx="4572000" cy="3704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• La</a:t>
            </a:r>
            <a:r>
              <a:rPr lang="es-ES" b="1" dirty="0" smtClean="0"/>
              <a:t> tasa de planeo</a:t>
            </a:r>
            <a:r>
              <a:rPr lang="es-ES" dirty="0" smtClean="0"/>
              <a:t> de los parapentes va de </a:t>
            </a:r>
            <a:r>
              <a:rPr lang="es-ES" b="1" dirty="0" smtClean="0"/>
              <a:t>6:1</a:t>
            </a:r>
            <a:r>
              <a:rPr lang="es-ES" dirty="0" smtClean="0"/>
              <a:t> para los modelos ‘sport', a más de </a:t>
            </a:r>
            <a:r>
              <a:rPr lang="es-ES" b="1" dirty="0" smtClean="0"/>
              <a:t>10:1</a:t>
            </a:r>
            <a:r>
              <a:rPr lang="es-ES" dirty="0" smtClean="0"/>
              <a:t> para los últimos parapentes de competición (comparados con un promedio de 15:1 para las alas delta y hasta 60:1 para algunos planeadores), es decir, avanzan entre 6 y 10 metros por cada metro de altura que pierden. </a:t>
            </a:r>
          </a:p>
          <a:p>
            <a:r>
              <a:rPr lang="es-ES" dirty="0" smtClean="0"/>
              <a:t>• El piloto, en su arnés, va unido al parapente mediante una serie de </a:t>
            </a:r>
            <a:r>
              <a:rPr lang="es-ES" b="1" dirty="0" smtClean="0"/>
              <a:t>finas cuerdas</a:t>
            </a:r>
            <a:r>
              <a:rPr lang="es-ES" dirty="0" smtClean="0"/>
              <a:t> de material altamente resistente: cada una de ellas por separado puede soportar el peso completo del piloto. </a:t>
            </a:r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Nueva carpeta (5)\biplaza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Nueva carpeta (5)\52526_parapente-dans-le-markstein-en-als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0350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Nueva carpeta (5)\3299674-volar-en-parapente-cielo-azul-y-las-nub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598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28794" y="5103674"/>
            <a:ext cx="70009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• El </a:t>
            </a:r>
            <a:r>
              <a:rPr lang="es-ES" b="1" dirty="0" smtClean="0"/>
              <a:t>rango de velocidad</a:t>
            </a:r>
            <a:r>
              <a:rPr lang="es-ES" dirty="0" smtClean="0"/>
              <a:t> de un parapente va de una mínima entre </a:t>
            </a:r>
            <a:r>
              <a:rPr lang="es-ES" b="1" dirty="0" smtClean="0"/>
              <a:t>20-24 km/h</a:t>
            </a:r>
            <a:r>
              <a:rPr lang="es-ES" dirty="0" smtClean="0"/>
              <a:t>, hasta una velocidad máxima de </a:t>
            </a:r>
            <a:r>
              <a:rPr lang="es-ES" b="1" dirty="0" smtClean="0"/>
              <a:t>50 a 65 km/h</a:t>
            </a:r>
            <a:r>
              <a:rPr lang="es-ES" dirty="0" smtClean="0"/>
              <a:t>. El nivel de cada modelo de parapente va destinado al nivel de pilotaje de la persona: Los más avanzados tienen un rango de velocidad y planeo mayor, pero requieren habilidades de pilotaje experto y ofrecen menor seguridad pasiva. </a:t>
            </a:r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Nueva carpeta (5)\parapente-sobre-monte-fuj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284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Nueva carpeta (5)\volar-parapente-biplaza-con-monit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112" cy="471488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4929198"/>
            <a:ext cx="82153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• El parapente ha dado origen a </a:t>
            </a:r>
            <a:r>
              <a:rPr lang="es-ES" b="1" dirty="0" smtClean="0"/>
              <a:t>disciplinas "hermanas"</a:t>
            </a:r>
            <a:r>
              <a:rPr lang="es-ES" dirty="0" smtClean="0"/>
              <a:t> como el </a:t>
            </a:r>
            <a:r>
              <a:rPr lang="es-ES" b="1" i="1" dirty="0" err="1" smtClean="0"/>
              <a:t>speedriding</a:t>
            </a:r>
            <a:r>
              <a:rPr lang="es-ES" dirty="0" smtClean="0"/>
              <a:t> o </a:t>
            </a:r>
            <a:r>
              <a:rPr lang="es-ES" b="1" i="1" dirty="0" err="1" smtClean="0"/>
              <a:t>speedflying</a:t>
            </a:r>
            <a:r>
              <a:rPr lang="es-ES" dirty="0" smtClean="0"/>
              <a:t>, que consiste en descender por la nieve con esquís y un parapente pequeño para hacer pequeños planeos y saltos a toda velocidad. Las </a:t>
            </a:r>
            <a:r>
              <a:rPr lang="es-ES" b="1" dirty="0" smtClean="0"/>
              <a:t>cometas de tracción o </a:t>
            </a:r>
            <a:r>
              <a:rPr lang="es-ES" b="1" dirty="0" err="1" smtClean="0"/>
              <a:t>kites</a:t>
            </a:r>
            <a:r>
              <a:rPr lang="es-ES" dirty="0" smtClean="0"/>
              <a:t> (</a:t>
            </a:r>
            <a:r>
              <a:rPr lang="es-ES" dirty="0" err="1" smtClean="0"/>
              <a:t>kitesurf</a:t>
            </a:r>
            <a:r>
              <a:rPr lang="es-ES" dirty="0" smtClean="0"/>
              <a:t>, </a:t>
            </a:r>
            <a:r>
              <a:rPr lang="es-ES" dirty="0" err="1" smtClean="0"/>
              <a:t>snowkite</a:t>
            </a:r>
            <a:r>
              <a:rPr lang="es-ES" dirty="0" smtClean="0"/>
              <a:t>, </a:t>
            </a:r>
            <a:r>
              <a:rPr lang="es-ES" dirty="0" err="1" smtClean="0"/>
              <a:t>etc</a:t>
            </a:r>
            <a:r>
              <a:rPr lang="es-ES" dirty="0" smtClean="0"/>
              <a:t>) se asemejan a los parapentes aunque sus características son diferentes.</a:t>
            </a:r>
            <a:endParaRPr lang="es-ES" dirty="0"/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ose Luis\Desktop\Nueva carpeta (5)\AAA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Nueva carpeta (5)\13980940-el-parapente-tirado-por-una-lancha-en-el-beacho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385762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• </a:t>
            </a:r>
            <a:r>
              <a:rPr lang="es-ES" b="1" dirty="0" smtClean="0"/>
              <a:t>Los parapentes más ligeros </a:t>
            </a:r>
            <a:r>
              <a:rPr lang="es-ES" dirty="0" smtClean="0"/>
              <a:t>que se pueden adquirir hoy pesan alrededor de </a:t>
            </a:r>
            <a:r>
              <a:rPr lang="es-ES" b="1" dirty="0" smtClean="0"/>
              <a:t>3 kg</a:t>
            </a:r>
            <a:r>
              <a:rPr lang="es-ES" dirty="0" smtClean="0"/>
              <a:t>, con lo que se puede tener un equipo completo que pese más o menos 10 kg. Estos equipos están pensados para escaladores y gente que sólo quiere hacer descensos de montañas, pues tienen menos prestaciones y su vida útil es menor.</a:t>
            </a:r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3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ojovolador.com/esp/volar/img/chica_parapenti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7754" y="0"/>
            <a:ext cx="928175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Nueva carpeta (5)\precis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36447">
            <a:off x="254483" y="369054"/>
            <a:ext cx="3280334" cy="2461807"/>
          </a:xfrm>
          <a:prstGeom prst="rect">
            <a:avLst/>
          </a:prstGeom>
          <a:noFill/>
        </p:spPr>
      </p:pic>
      <p:pic>
        <p:nvPicPr>
          <p:cNvPr id="3" name="Picture 2" descr="C:\Users\Jose Luis\Desktop\Nueva carpeta (5)\kortelkuikI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892734">
            <a:off x="4045127" y="428723"/>
            <a:ext cx="4506997" cy="3000372"/>
          </a:xfrm>
          <a:prstGeom prst="rect">
            <a:avLst/>
          </a:prstGeom>
          <a:noFill/>
        </p:spPr>
      </p:pic>
      <p:pic>
        <p:nvPicPr>
          <p:cNvPr id="4" name="Picture 2" descr="C:\Users\Jose Luis\Desktop\Nueva carpeta (5)\imagesX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798141">
            <a:off x="298379" y="3355597"/>
            <a:ext cx="4101025" cy="3071810"/>
          </a:xfrm>
          <a:prstGeom prst="rect">
            <a:avLst/>
          </a:prstGeom>
          <a:noFill/>
        </p:spPr>
      </p:pic>
      <p:pic>
        <p:nvPicPr>
          <p:cNvPr id="5" name="Picture 2" descr="C:\Users\Jose Luis\Desktop\Nueva carpeta (5)\imagesCAE1TQS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04886">
            <a:off x="4371104" y="3559443"/>
            <a:ext cx="4395763" cy="32831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Nueva carpeta (5)\despegam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14942" cy="6857999"/>
          </a:xfrm>
          <a:prstGeom prst="rect">
            <a:avLst/>
          </a:prstGeom>
          <a:noFill/>
        </p:spPr>
      </p:pic>
      <p:pic>
        <p:nvPicPr>
          <p:cNvPr id="3" name="Picture 2" descr="C:\Users\Jose Luis\Desktop\Parapente Gastei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-1"/>
            <a:ext cx="3929057" cy="2939059"/>
          </a:xfrm>
          <a:prstGeom prst="rect">
            <a:avLst/>
          </a:prstGeom>
          <a:noFill/>
        </p:spPr>
      </p:pic>
      <p:pic>
        <p:nvPicPr>
          <p:cNvPr id="4" name="Picture 2" descr="C:\Users\Jose Luis\Desktop\Nueva carpeta (5)\310px-Paraglider_towed_launc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2857496"/>
            <a:ext cx="3929058" cy="400050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Nueva carpeta (5)\parapentismo_4.jpg"/>
          <p:cNvPicPr>
            <a:picLocks noChangeAspect="1" noChangeArrowheads="1"/>
          </p:cNvPicPr>
          <p:nvPr/>
        </p:nvPicPr>
        <p:blipFill>
          <a:blip r:embed="rId2"/>
          <a:srcRect b="7500"/>
          <a:stretch>
            <a:fillRect/>
          </a:stretch>
        </p:blipFill>
        <p:spPr bwMode="auto">
          <a:xfrm>
            <a:off x="-1" y="0"/>
            <a:ext cx="947356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Nueva carpeta (5)\L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ojovolador.com/esp/volar/img/ligataucho.jpg"/>
          <p:cNvPicPr>
            <a:picLocks noChangeAspect="1" noChangeArrowheads="1"/>
          </p:cNvPicPr>
          <p:nvPr/>
        </p:nvPicPr>
        <p:blipFill>
          <a:blip r:embed="rId2"/>
          <a:srcRect l="4744" t="3489" r="3535" b="9302"/>
          <a:stretch>
            <a:fillRect/>
          </a:stretch>
        </p:blipFill>
        <p:spPr bwMode="auto">
          <a:xfrm>
            <a:off x="0" y="0"/>
            <a:ext cx="95022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Jose Luis\Desktop\Nueva carpeta (5)\52526_parapente-dans-le-markstein-en-als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9509" y="0"/>
            <a:ext cx="9303509" cy="6858000"/>
          </a:xfrm>
          <a:prstGeom prst="rect">
            <a:avLst/>
          </a:prstGeom>
          <a:noFill/>
        </p:spPr>
      </p:pic>
      <p:pic>
        <p:nvPicPr>
          <p:cNvPr id="11" name="Picture 2" descr="C:\Users\Jose Luis\Desktop\Nueva carpeta (5)\IMG_0541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Users\Jose Luis\Desktop\Nueva carpeta (5)\52526_parapente-dans-le-markstein-en-als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3509" cy="6858000"/>
          </a:xfrm>
          <a:prstGeom prst="rect">
            <a:avLst/>
          </a:prstGeom>
          <a:noFill/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500034" y="4572008"/>
            <a:ext cx="3459162" cy="18748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4099" name="Picture 3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5475288"/>
            <a:ext cx="1009627" cy="10398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6011863" y="5949950"/>
            <a:ext cx="1831975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APENTE-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PARAPENTE-</Template>
  <TotalTime>1</TotalTime>
  <Words>669</Words>
  <Application>Microsoft Office PowerPoint</Application>
  <PresentationFormat>Presentación en pantalla (4:3)</PresentationFormat>
  <Paragraphs>50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PARAPENTE-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2013-05-12T19:47:03Z</dcterms:created>
  <dcterms:modified xsi:type="dcterms:W3CDTF">2013-05-12T19:48:18Z</dcterms:modified>
</cp:coreProperties>
</file>