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70" r:id="rId13"/>
    <p:sldId id="268" r:id="rId14"/>
    <p:sldId id="272" r:id="rId15"/>
    <p:sldId id="269" r:id="rId16"/>
    <p:sldId id="273" r:id="rId17"/>
    <p:sldId id="274" r:id="rId18"/>
    <p:sldId id="271"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XeCxKuW8m6ZSwiuBGqDBg==" hashData="lDMe7x6OH01Z5lJCuXUR+FpegZ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8" d="100"/>
          <a:sy n="38" d="100"/>
        </p:scale>
        <p:origin x="-126" y="-16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2688846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2006359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2186375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3199571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4114642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24471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949479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2798039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345858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1260887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18B29A9-DBEF-412E-BCD6-BC2DAEB22A90}" type="datetimeFigureOut">
              <a:rPr lang="es-CO" smtClean="0"/>
              <a:pPr/>
              <a:t>24/04/2017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29762105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8B29A9-DBEF-412E-BCD6-BC2DAEB22A90}" type="datetimeFigureOut">
              <a:rPr lang="es-CO" smtClean="0"/>
              <a:pPr/>
              <a:t>24/04/2017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8F05EB-4824-4E65-A1FA-F318ED14354F}" type="slidenum">
              <a:rPr lang="es-CO" smtClean="0"/>
              <a:pPr/>
              <a:t>‹Nº›</a:t>
            </a:fld>
            <a:endParaRPr lang="es-CO"/>
          </a:p>
        </p:txBody>
      </p:sp>
    </p:spTree>
    <p:extLst>
      <p:ext uri="{BB962C8B-B14F-4D97-AF65-F5344CB8AC3E}">
        <p14:creationId xmlns:p14="http://schemas.microsoft.com/office/powerpoint/2010/main" xmlns="" val="1257575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1"/>
            <a:ext cx="12192001" cy="6858001"/>
          </a:xfrm>
          <a:prstGeom prst="rect">
            <a:avLst/>
          </a:prstGeom>
        </p:spPr>
      </p:pic>
      <p:sp>
        <p:nvSpPr>
          <p:cNvPr id="3" name="Rectángulo 2"/>
          <p:cNvSpPr/>
          <p:nvPr/>
        </p:nvSpPr>
        <p:spPr>
          <a:xfrm>
            <a:off x="989407" y="746967"/>
            <a:ext cx="10213183" cy="5078313"/>
          </a:xfrm>
          <a:prstGeom prst="rect">
            <a:avLst/>
          </a:prstGeom>
        </p:spPr>
        <p:txBody>
          <a:bodyPr wrap="square">
            <a:spAutoFit/>
          </a:bodyPr>
          <a:lstStyle/>
          <a:p>
            <a:pPr algn="ctr"/>
            <a:r>
              <a:rPr lang="es-CO" i="1" dirty="0" err="1">
                <a:solidFill>
                  <a:schemeClr val="bg1"/>
                </a:solidFill>
              </a:rPr>
              <a:t>Sumapaz</a:t>
            </a:r>
            <a:r>
              <a:rPr lang="es-CO" i="1" dirty="0">
                <a:solidFill>
                  <a:schemeClr val="bg1"/>
                </a:solidFill>
              </a:rPr>
              <a:t> es uno de los principales ecosistemas de páramos que existen en Colombia, su innegable importancia radica no solo en su atractivo paisajístico, sino porque además éste es uno de los pocos espacios en donde habitan especies únicas de flora y fauna, que por las condiciones del clima tan solo viven a estas alturas. Además </a:t>
            </a:r>
            <a:r>
              <a:rPr lang="es-CO" i="1" dirty="0" err="1">
                <a:solidFill>
                  <a:schemeClr val="bg1"/>
                </a:solidFill>
              </a:rPr>
              <a:t>Sumapaz</a:t>
            </a:r>
            <a:r>
              <a:rPr lang="es-CO" i="1" dirty="0">
                <a:solidFill>
                  <a:schemeClr val="bg1"/>
                </a:solidFill>
              </a:rPr>
              <a:t> es un recodo de vida pues por ser un ecosistema tan particular cuenta con innumerables fuentes de agua, fuentes que nacen incluso bajo los pies de los visitantes pues la riqueza del páramo es también subterránea. Una de los mayores intereses del área es justamente su uso como recurso hídrico, de esta forma se asegura una constante presión sobre su potencial, y por ende ha sido declarado desde 1977 como Parque Nacional Natural. Nunca antes un área tan rica en agua ha sido objeto de conservación y por ello el reto de la protección de </a:t>
            </a:r>
            <a:r>
              <a:rPr lang="es-CO" i="1" dirty="0" err="1">
                <a:solidFill>
                  <a:schemeClr val="bg1"/>
                </a:solidFill>
              </a:rPr>
              <a:t>Sumapaz</a:t>
            </a:r>
            <a:r>
              <a:rPr lang="es-CO" i="1" dirty="0">
                <a:solidFill>
                  <a:schemeClr val="bg1"/>
                </a:solidFill>
              </a:rPr>
              <a:t> es también un reto a la vida misma de quienes viven cerca de él</a:t>
            </a:r>
            <a:r>
              <a:rPr lang="es-CO" i="1" dirty="0" smtClean="0">
                <a:solidFill>
                  <a:schemeClr val="bg1"/>
                </a:solidFill>
              </a:rPr>
              <a:t>. En </a:t>
            </a:r>
            <a:r>
              <a:rPr lang="es-CO" i="1" dirty="0">
                <a:solidFill>
                  <a:schemeClr val="bg1"/>
                </a:solidFill>
              </a:rPr>
              <a:t>el Parque Nacional Natural </a:t>
            </a:r>
            <a:r>
              <a:rPr lang="es-CO" i="1" dirty="0" err="1">
                <a:solidFill>
                  <a:schemeClr val="bg1"/>
                </a:solidFill>
              </a:rPr>
              <a:t>Sumapaz</a:t>
            </a:r>
            <a:r>
              <a:rPr lang="es-CO" i="1" dirty="0">
                <a:solidFill>
                  <a:schemeClr val="bg1"/>
                </a:solidFill>
              </a:rPr>
              <a:t> se encuentran representadas dos de las principales regiones de vida de las montañas tropicales, el páramo y la zona andina; en esta última se encuentran las franjas de vegetación de bosque </a:t>
            </a:r>
            <a:r>
              <a:rPr lang="es-CO" i="1" dirty="0" err="1">
                <a:solidFill>
                  <a:schemeClr val="bg1"/>
                </a:solidFill>
              </a:rPr>
              <a:t>altoandino</a:t>
            </a:r>
            <a:r>
              <a:rPr lang="es-CO" i="1" dirty="0">
                <a:solidFill>
                  <a:schemeClr val="bg1"/>
                </a:solidFill>
              </a:rPr>
              <a:t> y bosque andino. Pese a la presión de la agricultura y la ganadería sobre los bosques y páramos de la región, la fauna del Parque aún presenta especies muy representativas. Entre ellas se destacan el venado blanco, la danta de páramo, el tigrillo y el puma, además de muchas especies de ranas, reptiles y aves</a:t>
            </a:r>
            <a:r>
              <a:rPr lang="es-CO" i="1" dirty="0" smtClean="0">
                <a:solidFill>
                  <a:schemeClr val="bg1"/>
                </a:solidFill>
              </a:rPr>
              <a:t>. Hay </a:t>
            </a:r>
            <a:r>
              <a:rPr lang="es-CO" i="1" dirty="0">
                <a:solidFill>
                  <a:schemeClr val="bg1"/>
                </a:solidFill>
              </a:rPr>
              <a:t>dos tipos de vegetación que dominan el paisaje del páramo presente en el Parque Nacional Natural </a:t>
            </a:r>
            <a:r>
              <a:rPr lang="es-CO" i="1" dirty="0" err="1">
                <a:solidFill>
                  <a:schemeClr val="bg1"/>
                </a:solidFill>
              </a:rPr>
              <a:t>Sumapaz</a:t>
            </a:r>
            <a:r>
              <a:rPr lang="es-CO" i="1" dirty="0">
                <a:solidFill>
                  <a:schemeClr val="bg1"/>
                </a:solidFill>
              </a:rPr>
              <a:t>: los pajonales y los </a:t>
            </a:r>
            <a:r>
              <a:rPr lang="es-CO" i="1" dirty="0" err="1">
                <a:solidFill>
                  <a:schemeClr val="bg1"/>
                </a:solidFill>
              </a:rPr>
              <a:t>frailejonales</a:t>
            </a:r>
            <a:r>
              <a:rPr lang="es-CO" i="1" dirty="0">
                <a:solidFill>
                  <a:schemeClr val="bg1"/>
                </a:solidFill>
              </a:rPr>
              <a:t>. Los pajonales están compuestos por gramíneas de hasta 40 - 50 cm de alto que corresponden principalmente carrizo o paja de páramo. Los </a:t>
            </a:r>
            <a:r>
              <a:rPr lang="es-CO" i="1" dirty="0" err="1">
                <a:solidFill>
                  <a:schemeClr val="bg1"/>
                </a:solidFill>
              </a:rPr>
              <a:t>frailejonales</a:t>
            </a:r>
            <a:r>
              <a:rPr lang="es-CO" i="1" dirty="0">
                <a:solidFill>
                  <a:schemeClr val="bg1"/>
                </a:solidFill>
              </a:rPr>
              <a:t> están dominados por diferentes especies del género </a:t>
            </a:r>
            <a:r>
              <a:rPr lang="es-CO" i="1" dirty="0" err="1">
                <a:solidFill>
                  <a:schemeClr val="bg1"/>
                </a:solidFill>
              </a:rPr>
              <a:t>Espeletia</a:t>
            </a:r>
            <a:r>
              <a:rPr lang="es-CO" i="1" dirty="0">
                <a:solidFill>
                  <a:schemeClr val="bg1"/>
                </a:solidFill>
              </a:rPr>
              <a:t>. </a:t>
            </a:r>
          </a:p>
        </p:txBody>
      </p:sp>
      <p:sp>
        <p:nvSpPr>
          <p:cNvPr id="4" name="CuadroTexto 3"/>
          <p:cNvSpPr txBox="1"/>
          <p:nvPr/>
        </p:nvSpPr>
        <p:spPr>
          <a:xfrm>
            <a:off x="989408" y="5825280"/>
            <a:ext cx="10213182" cy="246221"/>
          </a:xfrm>
          <a:prstGeom prst="rect">
            <a:avLst/>
          </a:prstGeom>
          <a:noFill/>
        </p:spPr>
        <p:txBody>
          <a:bodyPr wrap="square" rtlCol="0">
            <a:spAutoFit/>
          </a:bodyPr>
          <a:lstStyle/>
          <a:p>
            <a:pPr algn="ctr"/>
            <a:r>
              <a:rPr lang="es-CO" sz="1000" i="1" dirty="0" smtClean="0"/>
              <a:t>Creó: Jeremías	Para: mis </a:t>
            </a:r>
            <a:r>
              <a:rPr lang="es-CO" sz="1000" i="1" dirty="0" err="1" smtClean="0"/>
              <a:t>pps</a:t>
            </a:r>
            <a:r>
              <a:rPr lang="es-CO" sz="1000" i="1" dirty="0" smtClean="0"/>
              <a:t> 	Música: Colombia Tierra Querida</a:t>
            </a:r>
            <a:endParaRPr lang="es-CO" sz="1000" i="1" dirty="0"/>
          </a:p>
        </p:txBody>
      </p:sp>
      <p:pic>
        <p:nvPicPr>
          <p:cNvPr id="5" name="COLOMBIA_TIERRA_QUERIDA_ORIGINAL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31155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58613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116462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3174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2816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7390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8400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700838"/>
          </a:xfrm>
          <a:prstGeom prst="rect">
            <a:avLst/>
          </a:prstGeom>
        </p:spPr>
      </p:pic>
    </p:spTree>
    <p:extLst>
      <p:ext uri="{BB962C8B-B14F-4D97-AF65-F5344CB8AC3E}">
        <p14:creationId xmlns:p14="http://schemas.microsoft.com/office/powerpoint/2010/main" xmlns="" val="1612226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193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1401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1378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9576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1404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92554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1130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6976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3209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5732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5376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8750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0058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0159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42910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3892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81217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8245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9809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8717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02960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7999"/>
          </a:xfrm>
          <a:prstGeom prst="rect">
            <a:avLst/>
          </a:prstGeom>
        </p:spPr>
      </p:pic>
    </p:spTree>
    <p:extLst>
      <p:ext uri="{BB962C8B-B14F-4D97-AF65-F5344CB8AC3E}">
        <p14:creationId xmlns:p14="http://schemas.microsoft.com/office/powerpoint/2010/main" xmlns="" val="17096236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9328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08514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50898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1800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77946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8587" y="0"/>
            <a:ext cx="12192000" cy="6858000"/>
          </a:xfrm>
          <a:prstGeom prst="rect">
            <a:avLst/>
          </a:prstGeom>
        </p:spPr>
      </p:pic>
    </p:spTree>
    <p:extLst>
      <p:ext uri="{BB962C8B-B14F-4D97-AF65-F5344CB8AC3E}">
        <p14:creationId xmlns:p14="http://schemas.microsoft.com/office/powerpoint/2010/main" xmlns="" val="31699716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15415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2525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98653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23080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47062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20290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39960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22311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17195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22274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2817760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54006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28643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0528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4103399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45200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09320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35257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36815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xmlns="" val="343029888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813" y="0"/>
            <a:ext cx="12192000" cy="6858000"/>
          </a:xfrm>
          <a:prstGeom prst="rect">
            <a:avLst/>
          </a:prstGeom>
        </p:spPr>
      </p:pic>
    </p:spTree>
    <p:extLst>
      <p:ext uri="{BB962C8B-B14F-4D97-AF65-F5344CB8AC3E}">
        <p14:creationId xmlns:p14="http://schemas.microsoft.com/office/powerpoint/2010/main" xmlns="" val="20762901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57622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09307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16590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67624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98442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81370473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94311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684864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xmlns="" val="9914810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62847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116885939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001278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8927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316763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157394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754196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996429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761581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34122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978404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089488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433553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998700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06044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88</TotalTime>
  <Words>357</Words>
  <Application>Microsoft Office PowerPoint</Application>
  <PresentationFormat>Personalizado</PresentationFormat>
  <Paragraphs>4</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2017-04-02T22:51:06Z</dcterms:created>
  <dcterms:modified xsi:type="dcterms:W3CDTF">2017-04-24T20:19:32Z</dcterms:modified>
</cp:coreProperties>
</file>