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34" r:id="rId4"/>
    <p:sldId id="257" r:id="rId5"/>
    <p:sldId id="258" r:id="rId6"/>
    <p:sldId id="335" r:id="rId7"/>
    <p:sldId id="259" r:id="rId8"/>
    <p:sldId id="344" r:id="rId9"/>
    <p:sldId id="260" r:id="rId10"/>
    <p:sldId id="336" r:id="rId11"/>
    <p:sldId id="261" r:id="rId12"/>
    <p:sldId id="262" r:id="rId13"/>
    <p:sldId id="263" r:id="rId14"/>
    <p:sldId id="333" r:id="rId15"/>
    <p:sldId id="264" r:id="rId16"/>
    <p:sldId id="345" r:id="rId17"/>
    <p:sldId id="265" r:id="rId18"/>
    <p:sldId id="338" r:id="rId19"/>
    <p:sldId id="266" r:id="rId20"/>
    <p:sldId id="300" r:id="rId21"/>
    <p:sldId id="267" r:id="rId22"/>
    <p:sldId id="268" r:id="rId23"/>
    <p:sldId id="269" r:id="rId24"/>
    <p:sldId id="332" r:id="rId25"/>
    <p:sldId id="270" r:id="rId26"/>
    <p:sldId id="311" r:id="rId27"/>
    <p:sldId id="271" r:id="rId28"/>
    <p:sldId id="309" r:id="rId29"/>
    <p:sldId id="272" r:id="rId30"/>
    <p:sldId id="331" r:id="rId31"/>
    <p:sldId id="340" r:id="rId32"/>
    <p:sldId id="304" r:id="rId33"/>
    <p:sldId id="273" r:id="rId34"/>
    <p:sldId id="349" r:id="rId35"/>
    <p:sldId id="339" r:id="rId36"/>
    <p:sldId id="274" r:id="rId37"/>
    <p:sldId id="281" r:id="rId38"/>
    <p:sldId id="350" r:id="rId39"/>
    <p:sldId id="330" r:id="rId40"/>
    <p:sldId id="275" r:id="rId41"/>
    <p:sldId id="279" r:id="rId42"/>
    <p:sldId id="351" r:id="rId43"/>
    <p:sldId id="341" r:id="rId44"/>
    <p:sldId id="352" r:id="rId45"/>
    <p:sldId id="337" r:id="rId46"/>
    <p:sldId id="276" r:id="rId47"/>
    <p:sldId id="278" r:id="rId48"/>
    <p:sldId id="353" r:id="rId49"/>
    <p:sldId id="282" r:id="rId50"/>
    <p:sldId id="280" r:id="rId51"/>
    <p:sldId id="283" r:id="rId52"/>
    <p:sldId id="277" r:id="rId53"/>
    <p:sldId id="354" r:id="rId54"/>
    <p:sldId id="284" r:id="rId55"/>
    <p:sldId id="286" r:id="rId56"/>
    <p:sldId id="348" r:id="rId57"/>
    <p:sldId id="285" r:id="rId58"/>
    <p:sldId id="342" r:id="rId59"/>
    <p:sldId id="289" r:id="rId60"/>
    <p:sldId id="355" r:id="rId61"/>
    <p:sldId id="294" r:id="rId62"/>
    <p:sldId id="287" r:id="rId63"/>
    <p:sldId id="288" r:id="rId64"/>
    <p:sldId id="290" r:id="rId65"/>
    <p:sldId id="291" r:id="rId66"/>
    <p:sldId id="292" r:id="rId67"/>
    <p:sldId id="347" r:id="rId68"/>
    <p:sldId id="293" r:id="rId69"/>
    <p:sldId id="297" r:id="rId70"/>
    <p:sldId id="295" r:id="rId71"/>
    <p:sldId id="296" r:id="rId72"/>
    <p:sldId id="356" r:id="rId73"/>
    <p:sldId id="298" r:id="rId74"/>
    <p:sldId id="308" r:id="rId75"/>
    <p:sldId id="305" r:id="rId76"/>
    <p:sldId id="357" r:id="rId7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yXEV0y+VZ5NrNtrOkV9fg==" hashData="QBnj3/pJ2kTcmyHJOg5Og9891t4="/>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2" d="100"/>
          <a:sy n="32" d="100"/>
        </p:scale>
        <p:origin x="-108" y="-17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90164D0-F58C-4D92-8B62-557E69A1D42C}"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2189836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90164D0-F58C-4D92-8B62-557E69A1D42C}"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1897841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90164D0-F58C-4D92-8B62-557E69A1D42C}"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2387096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90164D0-F58C-4D92-8B62-557E69A1D42C}"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2922671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90164D0-F58C-4D92-8B62-557E69A1D42C}" type="datetimeFigureOut">
              <a:rPr lang="es-CO" smtClean="0"/>
              <a:pPr/>
              <a:t>3/06/2017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306445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90164D0-F58C-4D92-8B62-557E69A1D42C}" type="datetimeFigureOut">
              <a:rPr lang="es-CO" smtClean="0"/>
              <a:pPr/>
              <a:t>3/06/2017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4006415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90164D0-F58C-4D92-8B62-557E69A1D42C}" type="datetimeFigureOut">
              <a:rPr lang="es-CO" smtClean="0"/>
              <a:pPr/>
              <a:t>3/06/2017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974560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90164D0-F58C-4D92-8B62-557E69A1D42C}"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2604983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90164D0-F58C-4D92-8B62-557E69A1D42C}"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4093593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90164D0-F58C-4D92-8B62-557E69A1D42C}"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1314235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90164D0-F58C-4D92-8B62-557E69A1D42C}"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27929431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0164D0-F58C-4D92-8B62-557E69A1D42C}" type="datetimeFigureOut">
              <a:rPr lang="es-CO" smtClean="0"/>
              <a:pPr/>
              <a:t>3/06/2017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1FC6B3-5225-4A31-B8B4-BBCED09D40FB}" type="slidenum">
              <a:rPr lang="es-CO" smtClean="0"/>
              <a:pPr/>
              <a:t>‹Nº›</a:t>
            </a:fld>
            <a:endParaRPr lang="es-CO"/>
          </a:p>
        </p:txBody>
      </p:sp>
    </p:spTree>
    <p:extLst>
      <p:ext uri="{BB962C8B-B14F-4D97-AF65-F5344CB8AC3E}">
        <p14:creationId xmlns:p14="http://schemas.microsoft.com/office/powerpoint/2010/main" xmlns="" val="722665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130630"/>
            <a:ext cx="12192000" cy="698862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 name="Rectángulo 2"/>
          <p:cNvSpPr/>
          <p:nvPr/>
        </p:nvSpPr>
        <p:spPr>
          <a:xfrm>
            <a:off x="936172" y="824527"/>
            <a:ext cx="10319657" cy="5078313"/>
          </a:xfrm>
          <a:prstGeom prst="rect">
            <a:avLst/>
          </a:prstGeom>
        </p:spPr>
        <p:txBody>
          <a:bodyPr wrap="square">
            <a:spAutoFit/>
          </a:bodyPr>
          <a:lstStyle/>
          <a:p>
            <a:pPr algn="ctr"/>
            <a:r>
              <a:rPr lang="es-CO" i="1" dirty="0"/>
              <a:t>El Refugio de Vida Silvestre los Pantanos de Villa (RVSPV) está ubicado en plena ciudad de Lima, específicamente en el distrito de Chorrillos. Este oasis natural alberga una gran cantidad de especies de flora y fauna. </a:t>
            </a:r>
            <a:r>
              <a:rPr lang="es-CO" i="1" dirty="0" smtClean="0"/>
              <a:t>Es </a:t>
            </a:r>
            <a:r>
              <a:rPr lang="es-CO" i="1" dirty="0"/>
              <a:t>considerado como un humedal de importancia </a:t>
            </a:r>
            <a:r>
              <a:rPr lang="es-CO" i="1" dirty="0" smtClean="0"/>
              <a:t>internacional. </a:t>
            </a:r>
            <a:r>
              <a:rPr lang="es-CO" i="1" dirty="0"/>
              <a:t>En este espacio protegido se puede encontrar diversos atractivos turísticos que incluye, dentro de los 5 espejos de agua, a cerca de 210 especies de aves, 13 de peces, 5 de anfibios y reptiles, entre otros</a:t>
            </a:r>
            <a:r>
              <a:rPr lang="es-CO" i="1" dirty="0" smtClean="0"/>
              <a:t>. Durante </a:t>
            </a:r>
            <a:r>
              <a:rPr lang="es-CO" i="1" dirty="0"/>
              <a:t>los meses de noviembre y diciembre se puede observar extensas bandadas de aves, entre 15,000 y 20,000, que llegan del hemisferio norte para </a:t>
            </a:r>
            <a:r>
              <a:rPr lang="es-CO" i="1" dirty="0" smtClean="0"/>
              <a:t>quedarse, o </a:t>
            </a:r>
            <a:r>
              <a:rPr lang="es-CO" i="1" dirty="0"/>
              <a:t>para hacer una parada con el fin de proseguir su trayectoria hacia el sur del país</a:t>
            </a:r>
            <a:r>
              <a:rPr lang="es-CO" i="1" dirty="0" smtClean="0"/>
              <a:t>. Las </a:t>
            </a:r>
            <a:r>
              <a:rPr lang="es-CO" i="1" dirty="0"/>
              <a:t>lagunas de Villa son salobres y están ubicadas en la margen izquierda de la parte baja del valle del río Rímac. Estas forman parte del sistema hidrológico del ramal Ate-Surco-Chorrillos y son alimentadas por la filtración de aguas procedentes de las partes más bajas del valle. Además, se encuentran a 35 </a:t>
            </a:r>
            <a:r>
              <a:rPr lang="es-CO" i="1" dirty="0" smtClean="0"/>
              <a:t>m </a:t>
            </a:r>
            <a:r>
              <a:rPr lang="es-CO" i="1" dirty="0"/>
              <a:t>debajo del nivel de la planicie de Chorrillos lo que facilita que diversos canales subterráneos de agua desemboquen allí</a:t>
            </a:r>
            <a:r>
              <a:rPr lang="es-CO" i="1" dirty="0" smtClean="0"/>
              <a:t>. El </a:t>
            </a:r>
            <a:r>
              <a:rPr lang="es-CO" i="1" dirty="0"/>
              <a:t>objetivo principal del </a:t>
            </a:r>
            <a:r>
              <a:rPr lang="es-CO" i="1" dirty="0" smtClean="0"/>
              <a:t>Refugio de Vida Silvestre Pantanos de Villa es </a:t>
            </a:r>
            <a:r>
              <a:rPr lang="es-CO" i="1" dirty="0"/>
              <a:t>conservar una muestra representativa de los pantanos del Desierto Pacífico Subtropical, incluyendo muestras vegetales representativas de los pantanos costeros, así como la avifauna migratoria y residente con algún grado de amenaza. Además, este Sitio </a:t>
            </a:r>
            <a:r>
              <a:rPr lang="es-CO" i="1" dirty="0" smtClean="0"/>
              <a:t>busca </a:t>
            </a:r>
            <a:r>
              <a:rPr lang="es-CO" i="1" dirty="0"/>
              <a:t>proveer las condiciones logísticas para fomentar la investigación de la diversidad biológica y mantener el paisaje con el fin de incentivar las actividades educativas y turísticas. Por otro lado, esta zona protegida por el Estado busca también conservar la belleza paisajística y los cuerpos de agua. Los pantanos de Villa son también un lugar preciado para los observadores de aves, en especial en los meses de verano</a:t>
            </a:r>
            <a:r>
              <a:rPr lang="es-CO" i="1" dirty="0" smtClean="0"/>
              <a:t>.</a:t>
            </a:r>
            <a:endParaRPr lang="es-CO" i="1" dirty="0"/>
          </a:p>
        </p:txBody>
      </p:sp>
      <p:sp>
        <p:nvSpPr>
          <p:cNvPr id="2" name="CuadroTexto 1"/>
          <p:cNvSpPr txBox="1"/>
          <p:nvPr/>
        </p:nvSpPr>
        <p:spPr>
          <a:xfrm>
            <a:off x="2416628" y="5964921"/>
            <a:ext cx="7358743" cy="276999"/>
          </a:xfrm>
          <a:prstGeom prst="rect">
            <a:avLst/>
          </a:prstGeom>
          <a:noFill/>
        </p:spPr>
        <p:txBody>
          <a:bodyPr wrap="square" rtlCol="0">
            <a:spAutoFit/>
          </a:bodyPr>
          <a:lstStyle/>
          <a:p>
            <a:pPr algn="ctr"/>
            <a:r>
              <a:rPr lang="es-CO" sz="1200" b="1" i="1" dirty="0" smtClean="0"/>
              <a:t>Creó: Jeremías … Para: mis </a:t>
            </a:r>
            <a:r>
              <a:rPr lang="es-CO" sz="1200" b="1" i="1" dirty="0" err="1" smtClean="0"/>
              <a:t>pps</a:t>
            </a:r>
            <a:r>
              <a:rPr lang="es-CO" sz="1200" b="1" i="1" dirty="0" smtClean="0"/>
              <a:t> … Música:  El Pájaro Campana</a:t>
            </a:r>
            <a:endParaRPr lang="es-CO" sz="1200" b="1" i="1" dirty="0"/>
          </a:p>
        </p:txBody>
      </p:sp>
      <p:pic>
        <p:nvPicPr>
          <p:cNvPr id="5" name="Enya_-_Amarantine_video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990161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692840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604048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663383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955035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427765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455616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516433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886966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2"/>
            <a:ext cx="12192000" cy="685800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109832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5637056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236497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6196135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106273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9430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353215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6290182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2106169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7048817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4372612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6246148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96685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7569132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475581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8343639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9340119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2702556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65494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9169712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9677651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969244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6916321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0746047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2928246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835041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3287667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9039244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4368207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1729511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9413178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8654034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2656776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0055364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5848910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3271691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6026928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1186484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7471086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1643567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072665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5820111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6831444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1079469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7937241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1782455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7657268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94770774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5753996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6602349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5986178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87098486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507754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0263224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6154230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3883223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6088906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01455105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7300679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5920121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62040541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87652401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856610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89573002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47368001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24296636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104</TotalTime>
  <Words>367</Words>
  <Application>Microsoft Office PowerPoint</Application>
  <PresentationFormat>Personalizado</PresentationFormat>
  <Paragraphs>4</Paragraphs>
  <Slides>75</Slides>
  <Notes>0</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15</cp:revision>
  <dcterms:created xsi:type="dcterms:W3CDTF">2017-05-27T00:14:39Z</dcterms:created>
  <dcterms:modified xsi:type="dcterms:W3CDTF">2017-06-03T17:41:08Z</dcterms:modified>
</cp:coreProperties>
</file>