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411" r:id="rId3"/>
    <p:sldId id="410" r:id="rId4"/>
    <p:sldId id="328" r:id="rId5"/>
    <p:sldId id="329" r:id="rId6"/>
    <p:sldId id="332" r:id="rId7"/>
    <p:sldId id="331" r:id="rId8"/>
    <p:sldId id="401" r:id="rId9"/>
    <p:sldId id="334" r:id="rId10"/>
    <p:sldId id="402" r:id="rId11"/>
    <p:sldId id="337" r:id="rId12"/>
    <p:sldId id="338" r:id="rId13"/>
    <p:sldId id="339" r:id="rId14"/>
    <p:sldId id="340" r:id="rId15"/>
    <p:sldId id="341" r:id="rId16"/>
    <p:sldId id="342" r:id="rId17"/>
    <p:sldId id="403" r:id="rId18"/>
    <p:sldId id="344" r:id="rId19"/>
    <p:sldId id="404" r:id="rId20"/>
    <p:sldId id="348" r:id="rId21"/>
    <p:sldId id="349" r:id="rId22"/>
    <p:sldId id="351" r:id="rId23"/>
    <p:sldId id="352" r:id="rId24"/>
    <p:sldId id="355" r:id="rId25"/>
    <p:sldId id="358" r:id="rId26"/>
    <p:sldId id="359" r:id="rId27"/>
    <p:sldId id="361" r:id="rId28"/>
    <p:sldId id="345" r:id="rId29"/>
    <p:sldId id="364" r:id="rId30"/>
    <p:sldId id="365" r:id="rId31"/>
    <p:sldId id="374" r:id="rId32"/>
    <p:sldId id="363" r:id="rId33"/>
    <p:sldId id="346" r:id="rId34"/>
    <p:sldId id="362" r:id="rId35"/>
    <p:sldId id="336" r:id="rId36"/>
    <p:sldId id="405" r:id="rId37"/>
    <p:sldId id="353" r:id="rId38"/>
    <p:sldId id="373" r:id="rId39"/>
    <p:sldId id="395" r:id="rId40"/>
    <p:sldId id="370" r:id="rId41"/>
    <p:sldId id="406" r:id="rId42"/>
    <p:sldId id="378" r:id="rId43"/>
    <p:sldId id="408" r:id="rId44"/>
    <p:sldId id="380" r:id="rId45"/>
    <p:sldId id="377" r:id="rId46"/>
    <p:sldId id="394" r:id="rId47"/>
    <p:sldId id="379" r:id="rId48"/>
    <p:sldId id="376" r:id="rId49"/>
    <p:sldId id="382" r:id="rId50"/>
    <p:sldId id="383" r:id="rId51"/>
    <p:sldId id="384" r:id="rId52"/>
    <p:sldId id="397" r:id="rId53"/>
    <p:sldId id="385" r:id="rId54"/>
    <p:sldId id="386" r:id="rId55"/>
    <p:sldId id="390" r:id="rId56"/>
    <p:sldId id="387" r:id="rId57"/>
    <p:sldId id="407" r:id="rId58"/>
    <p:sldId id="388" r:id="rId59"/>
    <p:sldId id="389" r:id="rId60"/>
    <p:sldId id="391" r:id="rId61"/>
    <p:sldId id="392" r:id="rId62"/>
    <p:sldId id="409" r:id="rId63"/>
    <p:sldId id="399" r:id="rId64"/>
    <p:sldId id="412" r:id="rId65"/>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TnRT+juDQD7vXHomRB7zw==" hashData="QGDyA3AJLpNpkYMmvUGGpPlvNjk="/>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7C40"/>
    <a:srgbClr val="009900"/>
    <a:srgbClr val="33CC33"/>
    <a:srgbClr val="00FF00"/>
    <a:srgbClr val="DBA277"/>
    <a:srgbClr val="EB6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94" autoAdjust="0"/>
    <p:restoredTop sz="94660"/>
  </p:normalViewPr>
  <p:slideViewPr>
    <p:cSldViewPr>
      <p:cViewPr>
        <p:scale>
          <a:sx n="60" d="100"/>
          <a:sy n="60" d="100"/>
        </p:scale>
        <p:origin x="672"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cs typeface="Arial" pitchFamily="34" charset="0"/>
              </a:defRPr>
            </a:lvl1pPr>
          </a:lstStyle>
          <a:p>
            <a:pPr>
              <a:defRPr/>
            </a:pPr>
            <a:fld id="{8167B9E2-A98E-4D79-8778-E151F832CFE9}" type="datetimeFigureOut">
              <a:rPr lang="es-ES"/>
              <a:pPr>
                <a:defRPr/>
              </a:pPr>
              <a:t>29/09/2023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cs typeface="Arial" pitchFamily="34" charset="0"/>
              </a:defRPr>
            </a:lvl1pPr>
          </a:lstStyle>
          <a:p>
            <a:pPr>
              <a:defRPr/>
            </a:pPr>
            <a:fld id="{DD019576-A19F-4D58-A1A8-A341C8EB77DE}"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310F6244-78B6-47F3-ADBA-219ED75456C8}" type="slidenum">
              <a:rPr lang="es-ES" altLang="es-ES">
                <a:cs typeface="Arial" charset="0"/>
              </a:rPr>
              <a:pPr/>
              <a:t>9</a:t>
            </a:fld>
            <a:endParaRPr lang="es-ES" altLang="es-ES">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22666AFC-EA97-4BC8-B78E-DF2133B3A345}" type="slidenum">
              <a:rPr lang="es-ES">
                <a:cs typeface="Arial" charset="0"/>
              </a:rPr>
              <a:pPr/>
              <a:t>22</a:t>
            </a:fld>
            <a:endParaRPr lang="es-ES">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27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a:lstStyle/>
          <a:p>
            <a:fld id="{C6CA4FD4-6645-41A4-AEAE-E584672A7310}" type="slidenum">
              <a:rPr lang="es-ES">
                <a:cs typeface="Arial" charset="0"/>
              </a:rPr>
              <a:pPr/>
              <a:t>31</a:t>
            </a:fld>
            <a:endParaRPr lang="es-ES">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577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a:lstStyle/>
          <a:p>
            <a:fld id="{E1A05077-8F10-4435-B7B4-7C121A0ACD16}" type="slidenum">
              <a:rPr lang="es-ES">
                <a:cs typeface="Arial" charset="0"/>
              </a:rPr>
              <a:pPr/>
              <a:t>38</a:t>
            </a:fld>
            <a:endParaRPr lang="es-ES">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37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3732" name="3 Marcador de número de diapositiva"/>
          <p:cNvSpPr>
            <a:spLocks noGrp="1"/>
          </p:cNvSpPr>
          <p:nvPr>
            <p:ph type="sldNum" sz="quarter" idx="5"/>
          </p:nvPr>
        </p:nvSpPr>
        <p:spPr bwMode="auto">
          <a:noFill/>
          <a:ln>
            <a:miter lim="800000"/>
            <a:headEnd/>
            <a:tailEnd/>
          </a:ln>
        </p:spPr>
        <p:txBody>
          <a:bodyPr/>
          <a:lstStyle/>
          <a:p>
            <a:fld id="{6A472902-FA42-466B-91E2-8F7AA827054B}" type="slidenum">
              <a:rPr lang="es-ES">
                <a:cs typeface="Arial" charset="0"/>
              </a:rPr>
              <a:pPr/>
              <a:t>54</a:t>
            </a:fld>
            <a:endParaRPr lang="es-ES">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475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4756" name="3 Marcador de número de diapositiva"/>
          <p:cNvSpPr>
            <a:spLocks noGrp="1"/>
          </p:cNvSpPr>
          <p:nvPr>
            <p:ph type="sldNum" sz="quarter" idx="5"/>
          </p:nvPr>
        </p:nvSpPr>
        <p:spPr bwMode="auto">
          <a:noFill/>
          <a:ln>
            <a:miter lim="800000"/>
            <a:headEnd/>
            <a:tailEnd/>
          </a:ln>
        </p:spPr>
        <p:txBody>
          <a:bodyPr/>
          <a:lstStyle/>
          <a:p>
            <a:fld id="{DE873A84-5C04-4707-B43E-AF6B9A13136E}" type="slidenum">
              <a:rPr lang="es-ES">
                <a:cs typeface="Arial" charset="0"/>
              </a:rPr>
              <a:pPr/>
              <a:t>59</a:t>
            </a:fld>
            <a:endParaRPr lang="es-ES">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A6D98E5-6E8B-47AE-ADE0-1C74A4D86FF6}" type="datetimeFigureOut">
              <a:rPr lang="es-ES"/>
              <a:pPr>
                <a:defRPr/>
              </a:pPr>
              <a:t>29/09/2023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E55FD91-683D-4E15-B887-0B271B21403A}"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BA75B06-1430-4750-8084-20CFD240B1A9}" type="datetimeFigureOut">
              <a:rPr lang="es-ES"/>
              <a:pPr>
                <a:defRPr/>
              </a:pPr>
              <a:t>29/09/2023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5FC87EF-5DBF-45FF-92A0-0964FC71C6C6}"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BDC18E8-568B-4BE1-962B-A06689C0B04A}" type="datetimeFigureOut">
              <a:rPr lang="es-ES"/>
              <a:pPr>
                <a:defRPr/>
              </a:pPr>
              <a:t>29/09/2023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38FE01-B62D-4B88-B419-9DD9223461EC}"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A71C391-A784-41A7-872B-88BC576741CB}" type="datetimeFigureOut">
              <a:rPr lang="es-ES"/>
              <a:pPr>
                <a:defRPr/>
              </a:pPr>
              <a:t>29/09/2023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13FBC4E-6C3C-47E1-92E6-70CA08EC9CF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78696F33-728C-42F0-BF32-2772054C9C9D}" type="datetimeFigureOut">
              <a:rPr lang="es-ES"/>
              <a:pPr>
                <a:defRPr/>
              </a:pPr>
              <a:t>29/09/2023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AB156E9-4412-4FE7-BD43-66B0F45521F8}"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220C847-84AB-4108-AF9E-5B27DD5A662C}" type="datetimeFigureOut">
              <a:rPr lang="es-ES"/>
              <a:pPr>
                <a:defRPr/>
              </a:pPr>
              <a:t>29/09/2023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2BBE8F01-5780-44BE-A507-3DC1F780C513}"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89557D8-7EB0-421D-85EF-9AABD2414838}" type="datetimeFigureOut">
              <a:rPr lang="es-ES"/>
              <a:pPr>
                <a:defRPr/>
              </a:pPr>
              <a:t>29/09/2023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3691097-8786-4E91-A8D7-63C533C665F0}"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BD9E0D5-676C-43F2-9531-31802E217B5A}" type="datetimeFigureOut">
              <a:rPr lang="es-ES"/>
              <a:pPr>
                <a:defRPr/>
              </a:pPr>
              <a:t>29/09/2023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77D22D8-631E-43AE-948F-ABC1EF245A5A}"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8ECEA32-4C27-41A2-B3DA-8A5F280D82B7}" type="datetimeFigureOut">
              <a:rPr lang="es-ES"/>
              <a:pPr>
                <a:defRPr/>
              </a:pPr>
              <a:t>29/09/2023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013F39A-2DA6-4D85-92F8-A5377225D045}"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6B96762-448F-4478-BC01-5B337C65C519}" type="datetimeFigureOut">
              <a:rPr lang="es-ES"/>
              <a:pPr>
                <a:defRPr/>
              </a:pPr>
              <a:t>29/09/2023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D3AB8E1-B480-4F78-8881-B8499D1837FF}"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0550DBF-66F3-4084-A801-C3EC7A63C601}" type="datetimeFigureOut">
              <a:rPr lang="es-ES"/>
              <a:pPr>
                <a:defRPr/>
              </a:pPr>
              <a:t>29/09/2023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E439287-13E3-4C17-85F4-18E3CEEEAD58}"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59935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4"/>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cs typeface="Arial" pitchFamily="34" charset="0"/>
              </a:defRPr>
            </a:lvl1pPr>
          </a:lstStyle>
          <a:p>
            <a:pPr>
              <a:defRPr/>
            </a:pPr>
            <a:fld id="{9132774A-7F9A-4222-BB1F-969D36748C26}" type="datetimeFigureOut">
              <a:rPr lang="es-ES"/>
              <a:pPr>
                <a:defRPr/>
              </a:pPr>
              <a:t>29/09/2023</a:t>
            </a:fld>
            <a:endParaRPr lang="es-ES"/>
          </a:p>
        </p:txBody>
      </p:sp>
      <p:sp>
        <p:nvSpPr>
          <p:cNvPr id="5" name="4 Marcador de pie de página"/>
          <p:cNvSpPr>
            <a:spLocks noGrp="1"/>
          </p:cNvSpPr>
          <p:nvPr>
            <p:ph type="ftr" sz="quarter" idx="3"/>
          </p:nvPr>
        </p:nvSpPr>
        <p:spPr>
          <a:xfrm>
            <a:off x="3124200" y="4767264"/>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898989"/>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4"/>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898989"/>
                </a:solidFill>
                <a:latin typeface="Calibri" pitchFamily="34" charset="0"/>
                <a:cs typeface="Arial" pitchFamily="34" charset="0"/>
              </a:defRPr>
            </a:lvl1pPr>
          </a:lstStyle>
          <a:p>
            <a:pPr>
              <a:defRPr/>
            </a:pPr>
            <a:fld id="{82059A57-7DDA-4258-8A9A-C28A67988CD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231568618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jpeg"/><Relationship Id="rId7" Type="http://schemas.openxmlformats.org/officeDocument/2006/relationships/image" Target="../media/image19.jpe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hyperlink" Target="http://vicentejesusmota.blogspot.com.es/" TargetMode="Externa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3" Type="http://schemas.openxmlformats.org/officeDocument/2006/relationships/image" Target="../media/image32.jpeg"/><Relationship Id="rId7" Type="http://schemas.openxmlformats.org/officeDocument/2006/relationships/image" Target="../media/image36.jpeg"/><Relationship Id="rId12" Type="http://schemas.openxmlformats.org/officeDocument/2006/relationships/image" Target="../media/image41.jpeg"/><Relationship Id="rId17" Type="http://schemas.openxmlformats.org/officeDocument/2006/relationships/image" Target="../media/image46.jpeg"/><Relationship Id="rId2" Type="http://schemas.openxmlformats.org/officeDocument/2006/relationships/image" Target="../media/image31.jpeg"/><Relationship Id="rId16"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5" Type="http://schemas.openxmlformats.org/officeDocument/2006/relationships/image" Target="../media/image44.jpeg"/><Relationship Id="rId10" Type="http://schemas.openxmlformats.org/officeDocument/2006/relationships/image" Target="../media/image39.jpe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3.jpeg"/></Relationships>
</file>

<file path=ppt/slides/_rels/slide2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1.jpeg"/><Relationship Id="rId7" Type="http://schemas.openxmlformats.org/officeDocument/2006/relationships/image" Target="../media/image75.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4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hyperlink" Target="http://vicentejesusmota.blogspot.com.es/" TargetMode="External"/><Relationship Id="rId3" Type="http://schemas.openxmlformats.org/officeDocument/2006/relationships/image" Target="../media/image89.jpeg"/><Relationship Id="rId7" Type="http://schemas.openxmlformats.org/officeDocument/2006/relationships/image" Target="../media/image93.jpeg"/><Relationship Id="rId2" Type="http://schemas.openxmlformats.org/officeDocument/2006/relationships/image" Target="../media/image88.jpeg"/><Relationship Id="rId1" Type="http://schemas.openxmlformats.org/officeDocument/2006/relationships/slideLayout" Target="../slideLayouts/slideLayout1.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5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hyperlink" Target="https://vk.com/mispps" TargetMode="External"/><Relationship Id="rId3" Type="http://schemas.openxmlformats.org/officeDocument/2006/relationships/image" Target="../media/image99.png"/><Relationship Id="rId7" Type="http://schemas.openxmlformats.org/officeDocument/2006/relationships/hyperlink" Target="https://www.facebook.com/mispps" TargetMode="External"/><Relationship Id="rId12" Type="http://schemas.openxmlformats.org/officeDocument/2006/relationships/image" Target="../media/image10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1.png"/><Relationship Id="rId11" Type="http://schemas.openxmlformats.org/officeDocument/2006/relationships/hyperlink" Target="https://plus.google.com/+Mispps/" TargetMode="External"/><Relationship Id="rId5" Type="http://schemas.openxmlformats.org/officeDocument/2006/relationships/image" Target="../media/image100.png"/><Relationship Id="rId10" Type="http://schemas.openxmlformats.org/officeDocument/2006/relationships/image" Target="../media/image10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1042989" y="122873"/>
            <a:ext cx="7273925" cy="952977"/>
          </a:xfrm>
          <a:prstGeom prst="rect">
            <a:avLst/>
          </a:prstGeom>
        </p:spPr>
        <p:txBody>
          <a:bodyPr wrap="none" fromWordArt="1">
            <a:prstTxWarp prst="textTriangle">
              <a:avLst>
                <a:gd name="adj" fmla="val 38614"/>
              </a:avLst>
            </a:prstTxWarp>
            <a:scene3d>
              <a:camera prst="legacyPerspectiveBottom"/>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Observatorio Astronómico de Tenerife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87450" y="1420178"/>
            <a:ext cx="7056438" cy="79152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p>
        </p:txBody>
      </p:sp>
      <p:sp>
        <p:nvSpPr>
          <p:cNvPr id="80901" name="WordArt 5"/>
          <p:cNvSpPr>
            <a:spLocks noChangeArrowheads="1" noChangeShapeType="1" noTextEdit="1"/>
          </p:cNvSpPr>
          <p:nvPr/>
        </p:nvSpPr>
        <p:spPr bwMode="auto">
          <a:xfrm>
            <a:off x="1116014" y="2571750"/>
            <a:ext cx="6911975" cy="772954"/>
          </a:xfrm>
          <a:prstGeom prst="rect">
            <a:avLst/>
          </a:prstGeom>
        </p:spPr>
        <p:txBody>
          <a:bodyPr wrap="none" fromWordArt="1">
            <a:prstTxWarp prst="textFadeUp">
              <a:avLst>
                <a:gd name="adj" fmla="val 8153"/>
              </a:avLst>
            </a:prstTxWarp>
            <a:scene3d>
              <a:camera prst="orthographicFront"/>
              <a:lightRig rig="threePt" dir="t"/>
            </a:scene3d>
            <a:sp3d extrusionH="57150">
              <a:bevelT w="38100" h="38100" prst="angle"/>
            </a:sp3d>
          </a:bodyPr>
          <a:lstStyle/>
          <a:p>
            <a:pPr algn="ct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692276" y="3507582"/>
            <a:ext cx="5832475" cy="70294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555876" y="4300538"/>
            <a:ext cx="4105275" cy="59436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771550"/>
            <a:ext cx="842493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Astrofísica en Canarias comenzó, a comienzos de la década de los sesenta, en este Observatorio, situado en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Izaña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(Tenerife), a 2.390 m. de altitud, en un paraje donde concurren los términos municipales de La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Orotava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Fasnia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Güímar</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Su primer telescopio, instalado por la Universidad de Burdeos, empezó a funcionar en 1964 y con él se realizaron estudios pioneros de luz zodiacal, la luz dispersada por la materia interplanetaria.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467544" y="3204508"/>
            <a:ext cx="842493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Su situación geográfica (entre los observatorios solares del este y del oeste), unida a la transparencia y excelente calidad astronómica de su cielo, han contribuido a que el Observatorio del Teide se reserve preferentemente al estudio del Sol. Por esta razón, se concentran en él los mejores telescopios solares europeos, como el GREGOR, de 1,5 metros de diámetro.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1619672" y="0"/>
            <a:ext cx="5616623" cy="771550"/>
          </a:xfrm>
          <a:prstGeom prst="rect">
            <a:avLst/>
          </a:prstGeom>
          <a:noFill/>
        </p:spPr>
        <p:txBody>
          <a:bodyPr wrap="none" lIns="91440" tIns="45720" rIns="91440" bIns="45720">
            <a:prstTxWarp prst="textDeflateTop">
              <a:avLst>
                <a:gd name="adj" fmla="val 18365"/>
              </a:avLst>
            </a:prstTxWarp>
            <a:spAutoFit/>
            <a:scene3d>
              <a:camera prst="perspectiveRelaxedModerately"/>
              <a:lightRig rig="threePt" dir="t"/>
            </a:scene3d>
            <a:sp3d extrusionH="57150">
              <a:bevelT w="38100" h="38100" prst="angle"/>
            </a:sp3d>
          </a:bodyPr>
          <a:lstStyle/>
          <a:p>
            <a:pPr algn="ctr"/>
            <a:r>
              <a:rPr lang="es-E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es-E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Observatorio del Teide </a:t>
            </a:r>
            <a:endParaRPr lang="es-E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76000">
        <p14:vortex dir="r"/>
      </p:transition>
    </mc:Choice>
    <mc:Fallback>
      <p:transition spd="slow" advTm="7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399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3" cstate="print"/>
          <a:stretch>
            <a:fillRect/>
          </a:stretch>
        </p:blipFill>
        <p:spPr bwMode="auto">
          <a:xfrm>
            <a:off x="0" y="-77788"/>
            <a:ext cx="9144000" cy="52990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6200000">
            <a:off x="625475" y="500063"/>
            <a:ext cx="3321050" cy="4572000"/>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ombinar"/>
          <p:cNvSpPr/>
          <p:nvPr/>
        </p:nvSpPr>
        <p:spPr>
          <a:xfrm rot="5400000">
            <a:off x="5197475" y="500063"/>
            <a:ext cx="3321050" cy="4572000"/>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Combinar"/>
          <p:cNvSpPr/>
          <p:nvPr/>
        </p:nvSpPr>
        <p:spPr>
          <a:xfrm rot="16200000">
            <a:off x="232569" y="892969"/>
            <a:ext cx="3321050" cy="3786188"/>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ombinar"/>
          <p:cNvSpPr/>
          <p:nvPr/>
        </p:nvSpPr>
        <p:spPr>
          <a:xfrm rot="5400000">
            <a:off x="5554663" y="857251"/>
            <a:ext cx="3321050" cy="3857625"/>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ombinar"/>
          <p:cNvSpPr/>
          <p:nvPr/>
        </p:nvSpPr>
        <p:spPr>
          <a:xfrm rot="16200000">
            <a:off x="-160337" y="1285876"/>
            <a:ext cx="3321050" cy="3000375"/>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ombinar"/>
          <p:cNvSpPr/>
          <p:nvPr/>
        </p:nvSpPr>
        <p:spPr>
          <a:xfrm rot="5400000">
            <a:off x="5947569" y="1250157"/>
            <a:ext cx="3321050" cy="3071812"/>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Combinar"/>
          <p:cNvSpPr/>
          <p:nvPr/>
        </p:nvSpPr>
        <p:spPr>
          <a:xfrm rot="16200000">
            <a:off x="-517525" y="1643063"/>
            <a:ext cx="3321050" cy="2286000"/>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Combinar"/>
          <p:cNvSpPr/>
          <p:nvPr/>
        </p:nvSpPr>
        <p:spPr>
          <a:xfrm rot="5400000">
            <a:off x="6269038" y="1571626"/>
            <a:ext cx="3321050" cy="2428875"/>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ombinar"/>
          <p:cNvSpPr/>
          <p:nvPr/>
        </p:nvSpPr>
        <p:spPr>
          <a:xfrm rot="16200000">
            <a:off x="-874712" y="2000251"/>
            <a:ext cx="3321050" cy="1571625"/>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Combinar"/>
          <p:cNvSpPr/>
          <p:nvPr/>
        </p:nvSpPr>
        <p:spPr>
          <a:xfrm rot="5400000">
            <a:off x="6590507" y="1893095"/>
            <a:ext cx="3321050" cy="1785937"/>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Combinar"/>
          <p:cNvSpPr/>
          <p:nvPr/>
        </p:nvSpPr>
        <p:spPr>
          <a:xfrm rot="16200000">
            <a:off x="-1196181" y="2321719"/>
            <a:ext cx="3321050" cy="928688"/>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Combinar"/>
          <p:cNvSpPr/>
          <p:nvPr/>
        </p:nvSpPr>
        <p:spPr>
          <a:xfrm rot="5400000">
            <a:off x="6911975" y="2214563"/>
            <a:ext cx="3321050" cy="1143000"/>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8" name="17 Combinar"/>
          <p:cNvSpPr/>
          <p:nvPr/>
        </p:nvSpPr>
        <p:spPr>
          <a:xfrm rot="16200000">
            <a:off x="-1410493" y="2590007"/>
            <a:ext cx="3321050" cy="500063"/>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Combinar"/>
          <p:cNvSpPr/>
          <p:nvPr/>
        </p:nvSpPr>
        <p:spPr>
          <a:xfrm rot="5400000">
            <a:off x="7197725" y="2500313"/>
            <a:ext cx="3321050" cy="571500"/>
          </a:xfrm>
          <a:prstGeom prst="flowChartMerge">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CuadroTexto"/>
          <p:cNvSpPr txBox="1"/>
          <p:nvPr/>
        </p:nvSpPr>
        <p:spPr>
          <a:xfrm>
            <a:off x="539552" y="3507854"/>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observatorio astronómico de Canarias estaba situado en el Alto de </a:t>
            </a:r>
            <a:r>
              <a:rPr lang="es-ES" i="1" dirty="0" err="1" smtClean="0">
                <a:effectLst>
                  <a:glow rad="101600">
                    <a:srgbClr val="C00000">
                      <a:alpha val="60000"/>
                    </a:srgbClr>
                  </a:glow>
                  <a:outerShdw blurRad="38100" dist="38100" dir="2700000" algn="tl">
                    <a:srgbClr val="000000">
                      <a:alpha val="43137"/>
                    </a:srgbClr>
                  </a:outerShdw>
                </a:effectLst>
              </a:rPr>
              <a:t>Guajara</a:t>
            </a:r>
            <a:r>
              <a:rPr lang="es-ES" i="1" dirty="0" smtClean="0">
                <a:effectLst>
                  <a:glow rad="101600">
                    <a:srgbClr val="C00000">
                      <a:alpha val="60000"/>
                    </a:srgbClr>
                  </a:glow>
                  <a:outerShdw blurRad="38100" dist="38100" dir="2700000" algn="tl">
                    <a:srgbClr val="000000">
                      <a:alpha val="43137"/>
                    </a:srgbClr>
                  </a:outerShdw>
                </a:effectLst>
              </a:rPr>
              <a:t>. Fueron varios los científicos que usaron el Alto de </a:t>
            </a:r>
            <a:r>
              <a:rPr lang="es-ES" i="1" dirty="0" err="1" smtClean="0">
                <a:effectLst>
                  <a:glow rad="101600">
                    <a:srgbClr val="C00000">
                      <a:alpha val="60000"/>
                    </a:srgbClr>
                  </a:glow>
                  <a:outerShdw blurRad="38100" dist="38100" dir="2700000" algn="tl">
                    <a:srgbClr val="000000">
                      <a:alpha val="43137"/>
                    </a:srgbClr>
                  </a:outerShdw>
                </a:effectLst>
              </a:rPr>
              <a:t>Guajara</a:t>
            </a:r>
            <a:r>
              <a:rPr lang="es-ES" i="1" dirty="0" smtClean="0">
                <a:effectLst>
                  <a:glow rad="101600">
                    <a:srgbClr val="C00000">
                      <a:alpha val="60000"/>
                    </a:srgbClr>
                  </a:glow>
                  <a:outerShdw blurRad="38100" dist="38100" dir="2700000" algn="tl">
                    <a:srgbClr val="000000">
                      <a:alpha val="43137"/>
                    </a:srgbClr>
                  </a:outerShdw>
                </a:effectLst>
              </a:rPr>
              <a:t> como zona de observación. El primero de ellos, Charles </a:t>
            </a:r>
            <a:r>
              <a:rPr lang="es-ES" i="1" dirty="0" err="1" smtClean="0">
                <a:effectLst>
                  <a:glow rad="101600">
                    <a:srgbClr val="C00000">
                      <a:alpha val="60000"/>
                    </a:srgbClr>
                  </a:glow>
                  <a:outerShdw blurRad="38100" dist="38100" dir="2700000" algn="tl">
                    <a:srgbClr val="000000">
                      <a:alpha val="43137"/>
                    </a:srgbClr>
                  </a:outerShdw>
                </a:effectLst>
              </a:rPr>
              <a:t>Piazzi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Smyth</a:t>
            </a:r>
            <a:r>
              <a:rPr lang="es-ES" i="1" dirty="0" smtClean="0">
                <a:effectLst>
                  <a:glow rad="101600">
                    <a:srgbClr val="C00000">
                      <a:alpha val="60000"/>
                    </a:srgbClr>
                  </a:glow>
                  <a:outerShdw blurRad="38100" dist="38100" dir="2700000" algn="tl">
                    <a:srgbClr val="000000">
                      <a:alpha val="43137"/>
                    </a:srgbClr>
                  </a:outerShdw>
                </a:effectLst>
              </a:rPr>
              <a:t> (1819-1900), astrónomo escocés, encontró en este punto, a 2.718 metros de altitud, un sitio perfecto para la observación de las estrellas.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2000">
        <p14:vortex dir="r"/>
        <p:sndAc>
          <p:stSnd loop="1">
            <p:snd r:embed="rId2" name="Variadas.wav"/>
          </p:stSnd>
        </p:sndAc>
      </p:transition>
    </mc:Choice>
    <mc:Fallback>
      <p:transition spd="slow" advTm="4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5000"/>
                                        <p:tgtEl>
                                          <p:spTgt spid="6"/>
                                        </p:tgtEl>
                                        <p:attrNameLst>
                                          <p:attrName>ppt_x</p:attrName>
                                        </p:attrNameLst>
                                      </p:cBhvr>
                                      <p:tavLst>
                                        <p:tav tm="0">
                                          <p:val>
                                            <p:strVal val="ppt_x"/>
                                          </p:val>
                                        </p:tav>
                                        <p:tav tm="100000">
                                          <p:val>
                                            <p:strVal val="1+ppt_w/2"/>
                                          </p:val>
                                        </p:tav>
                                      </p:tavLst>
                                    </p:anim>
                                    <p:anim calcmode="lin" valueType="num">
                                      <p:cBhvr additive="base">
                                        <p:cTn id="134" dur="5000"/>
                                        <p:tgtEl>
                                          <p:spTgt spid="6"/>
                                        </p:tgtEl>
                                        <p:attrNameLst>
                                          <p:attrName>ppt_y</p:attrName>
                                        </p:attrNameLst>
                                      </p:cBhvr>
                                      <p:tavLst>
                                        <p:tav tm="0">
                                          <p:val>
                                            <p:strVal val="ppt_y"/>
                                          </p:val>
                                        </p:tav>
                                        <p:tav tm="100000">
                                          <p:val>
                                            <p:strVal val="ppt_y"/>
                                          </p:val>
                                        </p:tav>
                                      </p:tavLst>
                                    </p:anim>
                                    <p:set>
                                      <p:cBhvr>
                                        <p:cTn id="135" dur="1" fill="hold">
                                          <p:stCondLst>
                                            <p:cond delay="4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5000"/>
                                        <p:tgtEl>
                                          <p:spTgt spid="8"/>
                                        </p:tgtEl>
                                        <p:attrNameLst>
                                          <p:attrName>ppt_x</p:attrName>
                                        </p:attrNameLst>
                                      </p:cBhvr>
                                      <p:tavLst>
                                        <p:tav tm="0">
                                          <p:val>
                                            <p:strVal val="ppt_x"/>
                                          </p:val>
                                        </p:tav>
                                        <p:tav tm="100000">
                                          <p:val>
                                            <p:strVal val="1+ppt_w/2"/>
                                          </p:val>
                                        </p:tav>
                                      </p:tavLst>
                                    </p:anim>
                                    <p:anim calcmode="lin" valueType="num">
                                      <p:cBhvr additive="base">
                                        <p:cTn id="138" dur="5000"/>
                                        <p:tgtEl>
                                          <p:spTgt spid="8"/>
                                        </p:tgtEl>
                                        <p:attrNameLst>
                                          <p:attrName>ppt_y</p:attrName>
                                        </p:attrNameLst>
                                      </p:cBhvr>
                                      <p:tavLst>
                                        <p:tav tm="0">
                                          <p:val>
                                            <p:strVal val="ppt_y"/>
                                          </p:val>
                                        </p:tav>
                                        <p:tav tm="100000">
                                          <p:val>
                                            <p:strVal val="ppt_y"/>
                                          </p:val>
                                        </p:tav>
                                      </p:tavLst>
                                    </p:anim>
                                    <p:set>
                                      <p:cBhvr>
                                        <p:cTn id="139" dur="1" fill="hold">
                                          <p:stCondLst>
                                            <p:cond delay="4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5000"/>
                                        <p:tgtEl>
                                          <p:spTgt spid="10"/>
                                        </p:tgtEl>
                                        <p:attrNameLst>
                                          <p:attrName>ppt_x</p:attrName>
                                        </p:attrNameLst>
                                      </p:cBhvr>
                                      <p:tavLst>
                                        <p:tav tm="0">
                                          <p:val>
                                            <p:strVal val="ppt_x"/>
                                          </p:val>
                                        </p:tav>
                                        <p:tav tm="100000">
                                          <p:val>
                                            <p:strVal val="1+ppt_w/2"/>
                                          </p:val>
                                        </p:tav>
                                      </p:tavLst>
                                    </p:anim>
                                    <p:anim calcmode="lin" valueType="num">
                                      <p:cBhvr additive="base">
                                        <p:cTn id="142" dur="5000"/>
                                        <p:tgtEl>
                                          <p:spTgt spid="10"/>
                                        </p:tgtEl>
                                        <p:attrNameLst>
                                          <p:attrName>ppt_y</p:attrName>
                                        </p:attrNameLst>
                                      </p:cBhvr>
                                      <p:tavLst>
                                        <p:tav tm="0">
                                          <p:val>
                                            <p:strVal val="ppt_y"/>
                                          </p:val>
                                        </p:tav>
                                        <p:tav tm="100000">
                                          <p:val>
                                            <p:strVal val="ppt_y"/>
                                          </p:val>
                                        </p:tav>
                                      </p:tavLst>
                                    </p:anim>
                                    <p:set>
                                      <p:cBhvr>
                                        <p:cTn id="143" dur="1" fill="hold">
                                          <p:stCondLst>
                                            <p:cond delay="4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5000"/>
                                        <p:tgtEl>
                                          <p:spTgt spid="12"/>
                                        </p:tgtEl>
                                        <p:attrNameLst>
                                          <p:attrName>ppt_x</p:attrName>
                                        </p:attrNameLst>
                                      </p:cBhvr>
                                      <p:tavLst>
                                        <p:tav tm="0">
                                          <p:val>
                                            <p:strVal val="ppt_x"/>
                                          </p:val>
                                        </p:tav>
                                        <p:tav tm="100000">
                                          <p:val>
                                            <p:strVal val="1+ppt_w/2"/>
                                          </p:val>
                                        </p:tav>
                                      </p:tavLst>
                                    </p:anim>
                                    <p:anim calcmode="lin" valueType="num">
                                      <p:cBhvr additive="base">
                                        <p:cTn id="146" dur="5000"/>
                                        <p:tgtEl>
                                          <p:spTgt spid="12"/>
                                        </p:tgtEl>
                                        <p:attrNameLst>
                                          <p:attrName>ppt_y</p:attrName>
                                        </p:attrNameLst>
                                      </p:cBhvr>
                                      <p:tavLst>
                                        <p:tav tm="0">
                                          <p:val>
                                            <p:strVal val="ppt_y"/>
                                          </p:val>
                                        </p:tav>
                                        <p:tav tm="100000">
                                          <p:val>
                                            <p:strVal val="ppt_y"/>
                                          </p:val>
                                        </p:tav>
                                      </p:tavLst>
                                    </p:anim>
                                    <p:set>
                                      <p:cBhvr>
                                        <p:cTn id="147" dur="1" fill="hold">
                                          <p:stCondLst>
                                            <p:cond delay="4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5000"/>
                                        <p:tgtEl>
                                          <p:spTgt spid="14"/>
                                        </p:tgtEl>
                                        <p:attrNameLst>
                                          <p:attrName>ppt_x</p:attrName>
                                        </p:attrNameLst>
                                      </p:cBhvr>
                                      <p:tavLst>
                                        <p:tav tm="0">
                                          <p:val>
                                            <p:strVal val="ppt_x"/>
                                          </p:val>
                                        </p:tav>
                                        <p:tav tm="100000">
                                          <p:val>
                                            <p:strVal val="1+ppt_w/2"/>
                                          </p:val>
                                        </p:tav>
                                      </p:tavLst>
                                    </p:anim>
                                    <p:anim calcmode="lin" valueType="num">
                                      <p:cBhvr additive="base">
                                        <p:cTn id="150" dur="5000"/>
                                        <p:tgtEl>
                                          <p:spTgt spid="14"/>
                                        </p:tgtEl>
                                        <p:attrNameLst>
                                          <p:attrName>ppt_y</p:attrName>
                                        </p:attrNameLst>
                                      </p:cBhvr>
                                      <p:tavLst>
                                        <p:tav tm="0">
                                          <p:val>
                                            <p:strVal val="ppt_y"/>
                                          </p:val>
                                        </p:tav>
                                        <p:tav tm="100000">
                                          <p:val>
                                            <p:strVal val="ppt_y"/>
                                          </p:val>
                                        </p:tav>
                                      </p:tavLst>
                                    </p:anim>
                                    <p:set>
                                      <p:cBhvr>
                                        <p:cTn id="151" dur="1" fill="hold">
                                          <p:stCondLst>
                                            <p:cond delay="4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5000"/>
                                        <p:tgtEl>
                                          <p:spTgt spid="16"/>
                                        </p:tgtEl>
                                        <p:attrNameLst>
                                          <p:attrName>ppt_x</p:attrName>
                                        </p:attrNameLst>
                                      </p:cBhvr>
                                      <p:tavLst>
                                        <p:tav tm="0">
                                          <p:val>
                                            <p:strVal val="ppt_x"/>
                                          </p:val>
                                        </p:tav>
                                        <p:tav tm="100000">
                                          <p:val>
                                            <p:strVal val="1+ppt_w/2"/>
                                          </p:val>
                                        </p:tav>
                                      </p:tavLst>
                                    </p:anim>
                                    <p:anim calcmode="lin" valueType="num">
                                      <p:cBhvr additive="base">
                                        <p:cTn id="154" dur="5000"/>
                                        <p:tgtEl>
                                          <p:spTgt spid="16"/>
                                        </p:tgtEl>
                                        <p:attrNameLst>
                                          <p:attrName>ppt_y</p:attrName>
                                        </p:attrNameLst>
                                      </p:cBhvr>
                                      <p:tavLst>
                                        <p:tav tm="0">
                                          <p:val>
                                            <p:strVal val="ppt_y"/>
                                          </p:val>
                                        </p:tav>
                                        <p:tav tm="100000">
                                          <p:val>
                                            <p:strVal val="ppt_y"/>
                                          </p:val>
                                        </p:tav>
                                      </p:tavLst>
                                    </p:anim>
                                    <p:set>
                                      <p:cBhvr>
                                        <p:cTn id="155" dur="1" fill="hold">
                                          <p:stCondLst>
                                            <p:cond delay="4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5000"/>
                                        <p:tgtEl>
                                          <p:spTgt spid="18"/>
                                        </p:tgtEl>
                                        <p:attrNameLst>
                                          <p:attrName>ppt_x</p:attrName>
                                        </p:attrNameLst>
                                      </p:cBhvr>
                                      <p:tavLst>
                                        <p:tav tm="0">
                                          <p:val>
                                            <p:strVal val="ppt_x"/>
                                          </p:val>
                                        </p:tav>
                                        <p:tav tm="100000">
                                          <p:val>
                                            <p:strVal val="1+ppt_w/2"/>
                                          </p:val>
                                        </p:tav>
                                      </p:tavLst>
                                    </p:anim>
                                    <p:anim calcmode="lin" valueType="num">
                                      <p:cBhvr additive="base">
                                        <p:cTn id="158" dur="5000"/>
                                        <p:tgtEl>
                                          <p:spTgt spid="18"/>
                                        </p:tgtEl>
                                        <p:attrNameLst>
                                          <p:attrName>ppt_y</p:attrName>
                                        </p:attrNameLst>
                                      </p:cBhvr>
                                      <p:tavLst>
                                        <p:tav tm="0">
                                          <p:val>
                                            <p:strVal val="ppt_y"/>
                                          </p:val>
                                        </p:tav>
                                        <p:tav tm="100000">
                                          <p:val>
                                            <p:strVal val="ppt_y"/>
                                          </p:val>
                                        </p:tav>
                                      </p:tavLst>
                                    </p:anim>
                                    <p:set>
                                      <p:cBhvr>
                                        <p:cTn id="159" dur="1" fill="hold">
                                          <p:stCondLst>
                                            <p:cond delay="4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5000"/>
                                        <p:tgtEl>
                                          <p:spTgt spid="7"/>
                                        </p:tgtEl>
                                        <p:attrNameLst>
                                          <p:attrName>ppt_x</p:attrName>
                                        </p:attrNameLst>
                                      </p:cBhvr>
                                      <p:tavLst>
                                        <p:tav tm="0">
                                          <p:val>
                                            <p:strVal val="ppt_x"/>
                                          </p:val>
                                        </p:tav>
                                        <p:tav tm="100000">
                                          <p:val>
                                            <p:strVal val="0-ppt_w/2"/>
                                          </p:val>
                                        </p:tav>
                                      </p:tavLst>
                                    </p:anim>
                                    <p:anim calcmode="lin" valueType="num">
                                      <p:cBhvr additive="base">
                                        <p:cTn id="162" dur="5000"/>
                                        <p:tgtEl>
                                          <p:spTgt spid="7"/>
                                        </p:tgtEl>
                                        <p:attrNameLst>
                                          <p:attrName>ppt_y</p:attrName>
                                        </p:attrNameLst>
                                      </p:cBhvr>
                                      <p:tavLst>
                                        <p:tav tm="0">
                                          <p:val>
                                            <p:strVal val="ppt_y"/>
                                          </p:val>
                                        </p:tav>
                                        <p:tav tm="100000">
                                          <p:val>
                                            <p:strVal val="ppt_y"/>
                                          </p:val>
                                        </p:tav>
                                      </p:tavLst>
                                    </p:anim>
                                    <p:set>
                                      <p:cBhvr>
                                        <p:cTn id="163" dur="1" fill="hold">
                                          <p:stCondLst>
                                            <p:cond delay="4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5000"/>
                                        <p:tgtEl>
                                          <p:spTgt spid="9"/>
                                        </p:tgtEl>
                                        <p:attrNameLst>
                                          <p:attrName>ppt_x</p:attrName>
                                        </p:attrNameLst>
                                      </p:cBhvr>
                                      <p:tavLst>
                                        <p:tav tm="0">
                                          <p:val>
                                            <p:strVal val="ppt_x"/>
                                          </p:val>
                                        </p:tav>
                                        <p:tav tm="100000">
                                          <p:val>
                                            <p:strVal val="0-ppt_w/2"/>
                                          </p:val>
                                        </p:tav>
                                      </p:tavLst>
                                    </p:anim>
                                    <p:anim calcmode="lin" valueType="num">
                                      <p:cBhvr additive="base">
                                        <p:cTn id="166" dur="5000"/>
                                        <p:tgtEl>
                                          <p:spTgt spid="9"/>
                                        </p:tgtEl>
                                        <p:attrNameLst>
                                          <p:attrName>ppt_y</p:attrName>
                                        </p:attrNameLst>
                                      </p:cBhvr>
                                      <p:tavLst>
                                        <p:tav tm="0">
                                          <p:val>
                                            <p:strVal val="ppt_y"/>
                                          </p:val>
                                        </p:tav>
                                        <p:tav tm="100000">
                                          <p:val>
                                            <p:strVal val="ppt_y"/>
                                          </p:val>
                                        </p:tav>
                                      </p:tavLst>
                                    </p:anim>
                                    <p:set>
                                      <p:cBhvr>
                                        <p:cTn id="167" dur="1" fill="hold">
                                          <p:stCondLst>
                                            <p:cond delay="4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5000"/>
                                        <p:tgtEl>
                                          <p:spTgt spid="11"/>
                                        </p:tgtEl>
                                        <p:attrNameLst>
                                          <p:attrName>ppt_x</p:attrName>
                                        </p:attrNameLst>
                                      </p:cBhvr>
                                      <p:tavLst>
                                        <p:tav tm="0">
                                          <p:val>
                                            <p:strVal val="ppt_x"/>
                                          </p:val>
                                        </p:tav>
                                        <p:tav tm="100000">
                                          <p:val>
                                            <p:strVal val="0-ppt_w/2"/>
                                          </p:val>
                                        </p:tav>
                                      </p:tavLst>
                                    </p:anim>
                                    <p:anim calcmode="lin" valueType="num">
                                      <p:cBhvr additive="base">
                                        <p:cTn id="170" dur="5000"/>
                                        <p:tgtEl>
                                          <p:spTgt spid="11"/>
                                        </p:tgtEl>
                                        <p:attrNameLst>
                                          <p:attrName>ppt_y</p:attrName>
                                        </p:attrNameLst>
                                      </p:cBhvr>
                                      <p:tavLst>
                                        <p:tav tm="0">
                                          <p:val>
                                            <p:strVal val="ppt_y"/>
                                          </p:val>
                                        </p:tav>
                                        <p:tav tm="100000">
                                          <p:val>
                                            <p:strVal val="ppt_y"/>
                                          </p:val>
                                        </p:tav>
                                      </p:tavLst>
                                    </p:anim>
                                    <p:set>
                                      <p:cBhvr>
                                        <p:cTn id="171" dur="1" fill="hold">
                                          <p:stCondLst>
                                            <p:cond delay="4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5000"/>
                                        <p:tgtEl>
                                          <p:spTgt spid="13"/>
                                        </p:tgtEl>
                                        <p:attrNameLst>
                                          <p:attrName>ppt_x</p:attrName>
                                        </p:attrNameLst>
                                      </p:cBhvr>
                                      <p:tavLst>
                                        <p:tav tm="0">
                                          <p:val>
                                            <p:strVal val="ppt_x"/>
                                          </p:val>
                                        </p:tav>
                                        <p:tav tm="100000">
                                          <p:val>
                                            <p:strVal val="0-ppt_w/2"/>
                                          </p:val>
                                        </p:tav>
                                      </p:tavLst>
                                    </p:anim>
                                    <p:anim calcmode="lin" valueType="num">
                                      <p:cBhvr additive="base">
                                        <p:cTn id="174" dur="5000"/>
                                        <p:tgtEl>
                                          <p:spTgt spid="13"/>
                                        </p:tgtEl>
                                        <p:attrNameLst>
                                          <p:attrName>ppt_y</p:attrName>
                                        </p:attrNameLst>
                                      </p:cBhvr>
                                      <p:tavLst>
                                        <p:tav tm="0">
                                          <p:val>
                                            <p:strVal val="ppt_y"/>
                                          </p:val>
                                        </p:tav>
                                        <p:tav tm="100000">
                                          <p:val>
                                            <p:strVal val="ppt_y"/>
                                          </p:val>
                                        </p:tav>
                                      </p:tavLst>
                                    </p:anim>
                                    <p:set>
                                      <p:cBhvr>
                                        <p:cTn id="175" dur="1" fill="hold">
                                          <p:stCondLst>
                                            <p:cond delay="4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5000"/>
                                        <p:tgtEl>
                                          <p:spTgt spid="15"/>
                                        </p:tgtEl>
                                        <p:attrNameLst>
                                          <p:attrName>ppt_x</p:attrName>
                                        </p:attrNameLst>
                                      </p:cBhvr>
                                      <p:tavLst>
                                        <p:tav tm="0">
                                          <p:val>
                                            <p:strVal val="ppt_x"/>
                                          </p:val>
                                        </p:tav>
                                        <p:tav tm="100000">
                                          <p:val>
                                            <p:strVal val="0-ppt_w/2"/>
                                          </p:val>
                                        </p:tav>
                                      </p:tavLst>
                                    </p:anim>
                                    <p:anim calcmode="lin" valueType="num">
                                      <p:cBhvr additive="base">
                                        <p:cTn id="178" dur="5000"/>
                                        <p:tgtEl>
                                          <p:spTgt spid="15"/>
                                        </p:tgtEl>
                                        <p:attrNameLst>
                                          <p:attrName>ppt_y</p:attrName>
                                        </p:attrNameLst>
                                      </p:cBhvr>
                                      <p:tavLst>
                                        <p:tav tm="0">
                                          <p:val>
                                            <p:strVal val="ppt_y"/>
                                          </p:val>
                                        </p:tav>
                                        <p:tav tm="100000">
                                          <p:val>
                                            <p:strVal val="ppt_y"/>
                                          </p:val>
                                        </p:tav>
                                      </p:tavLst>
                                    </p:anim>
                                    <p:set>
                                      <p:cBhvr>
                                        <p:cTn id="179" dur="1" fill="hold">
                                          <p:stCondLst>
                                            <p:cond delay="4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5000"/>
                                        <p:tgtEl>
                                          <p:spTgt spid="17"/>
                                        </p:tgtEl>
                                        <p:attrNameLst>
                                          <p:attrName>ppt_x</p:attrName>
                                        </p:attrNameLst>
                                      </p:cBhvr>
                                      <p:tavLst>
                                        <p:tav tm="0">
                                          <p:val>
                                            <p:strVal val="ppt_x"/>
                                          </p:val>
                                        </p:tav>
                                        <p:tav tm="100000">
                                          <p:val>
                                            <p:strVal val="0-ppt_w/2"/>
                                          </p:val>
                                        </p:tav>
                                      </p:tavLst>
                                    </p:anim>
                                    <p:anim calcmode="lin" valueType="num">
                                      <p:cBhvr additive="base">
                                        <p:cTn id="182" dur="5000"/>
                                        <p:tgtEl>
                                          <p:spTgt spid="17"/>
                                        </p:tgtEl>
                                        <p:attrNameLst>
                                          <p:attrName>ppt_y</p:attrName>
                                        </p:attrNameLst>
                                      </p:cBhvr>
                                      <p:tavLst>
                                        <p:tav tm="0">
                                          <p:val>
                                            <p:strVal val="ppt_y"/>
                                          </p:val>
                                        </p:tav>
                                        <p:tav tm="100000">
                                          <p:val>
                                            <p:strVal val="ppt_y"/>
                                          </p:val>
                                        </p:tav>
                                      </p:tavLst>
                                    </p:anim>
                                    <p:set>
                                      <p:cBhvr>
                                        <p:cTn id="183" dur="1" fill="hold">
                                          <p:stCondLst>
                                            <p:cond delay="4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5000"/>
                                        <p:tgtEl>
                                          <p:spTgt spid="19"/>
                                        </p:tgtEl>
                                        <p:attrNameLst>
                                          <p:attrName>ppt_x</p:attrName>
                                        </p:attrNameLst>
                                      </p:cBhvr>
                                      <p:tavLst>
                                        <p:tav tm="0">
                                          <p:val>
                                            <p:strVal val="ppt_x"/>
                                          </p:val>
                                        </p:tav>
                                        <p:tav tm="100000">
                                          <p:val>
                                            <p:strVal val="0-ppt_w/2"/>
                                          </p:val>
                                        </p:tav>
                                      </p:tavLst>
                                    </p:anim>
                                    <p:anim calcmode="lin" valueType="num">
                                      <p:cBhvr additive="base">
                                        <p:cTn id="186" dur="5000"/>
                                        <p:tgtEl>
                                          <p:spTgt spid="19"/>
                                        </p:tgtEl>
                                        <p:attrNameLst>
                                          <p:attrName>ppt_y</p:attrName>
                                        </p:attrNameLst>
                                      </p:cBhvr>
                                      <p:tavLst>
                                        <p:tav tm="0">
                                          <p:val>
                                            <p:strVal val="ppt_y"/>
                                          </p:val>
                                        </p:tav>
                                        <p:tav tm="100000">
                                          <p:val>
                                            <p:strVal val="ppt_y"/>
                                          </p:val>
                                        </p:tav>
                                      </p:tavLst>
                                    </p:anim>
                                    <p:set>
                                      <p:cBhvr>
                                        <p:cTn id="187" dur="1" fill="hold">
                                          <p:stCondLst>
                                            <p:cond delay="4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5000"/>
                                        <p:tgtEl>
                                          <p:spTgt spid="6"/>
                                        </p:tgtEl>
                                      </p:cBhvr>
                                    </p:animEffect>
                                    <p:set>
                                      <p:cBhvr>
                                        <p:cTn id="190" dur="1" fill="hold">
                                          <p:stCondLst>
                                            <p:cond delay="4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5000"/>
                                        <p:tgtEl>
                                          <p:spTgt spid="8"/>
                                        </p:tgtEl>
                                      </p:cBhvr>
                                    </p:animEffect>
                                    <p:set>
                                      <p:cBhvr>
                                        <p:cTn id="193" dur="1" fill="hold">
                                          <p:stCondLst>
                                            <p:cond delay="4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5000"/>
                                        <p:tgtEl>
                                          <p:spTgt spid="10"/>
                                        </p:tgtEl>
                                      </p:cBhvr>
                                    </p:animEffect>
                                    <p:set>
                                      <p:cBhvr>
                                        <p:cTn id="196" dur="1" fill="hold">
                                          <p:stCondLst>
                                            <p:cond delay="4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5000"/>
                                        <p:tgtEl>
                                          <p:spTgt spid="12"/>
                                        </p:tgtEl>
                                      </p:cBhvr>
                                    </p:animEffect>
                                    <p:set>
                                      <p:cBhvr>
                                        <p:cTn id="199" dur="1" fill="hold">
                                          <p:stCondLst>
                                            <p:cond delay="4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5000"/>
                                        <p:tgtEl>
                                          <p:spTgt spid="14"/>
                                        </p:tgtEl>
                                      </p:cBhvr>
                                    </p:animEffect>
                                    <p:set>
                                      <p:cBhvr>
                                        <p:cTn id="202" dur="1" fill="hold">
                                          <p:stCondLst>
                                            <p:cond delay="4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5000"/>
                                        <p:tgtEl>
                                          <p:spTgt spid="16"/>
                                        </p:tgtEl>
                                      </p:cBhvr>
                                    </p:animEffect>
                                    <p:set>
                                      <p:cBhvr>
                                        <p:cTn id="205" dur="1" fill="hold">
                                          <p:stCondLst>
                                            <p:cond delay="4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5000"/>
                                        <p:tgtEl>
                                          <p:spTgt spid="18"/>
                                        </p:tgtEl>
                                      </p:cBhvr>
                                    </p:animEffect>
                                    <p:set>
                                      <p:cBhvr>
                                        <p:cTn id="208" dur="1" fill="hold">
                                          <p:stCondLst>
                                            <p:cond delay="4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5000"/>
                                        <p:tgtEl>
                                          <p:spTgt spid="7"/>
                                        </p:tgtEl>
                                      </p:cBhvr>
                                    </p:animEffect>
                                    <p:set>
                                      <p:cBhvr>
                                        <p:cTn id="211" dur="1" fill="hold">
                                          <p:stCondLst>
                                            <p:cond delay="4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5000"/>
                                        <p:tgtEl>
                                          <p:spTgt spid="9"/>
                                        </p:tgtEl>
                                      </p:cBhvr>
                                    </p:animEffect>
                                    <p:set>
                                      <p:cBhvr>
                                        <p:cTn id="214" dur="1" fill="hold">
                                          <p:stCondLst>
                                            <p:cond delay="4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5000"/>
                                        <p:tgtEl>
                                          <p:spTgt spid="11"/>
                                        </p:tgtEl>
                                      </p:cBhvr>
                                    </p:animEffect>
                                    <p:set>
                                      <p:cBhvr>
                                        <p:cTn id="217" dur="1" fill="hold">
                                          <p:stCondLst>
                                            <p:cond delay="4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5000"/>
                                        <p:tgtEl>
                                          <p:spTgt spid="13"/>
                                        </p:tgtEl>
                                      </p:cBhvr>
                                    </p:animEffect>
                                    <p:set>
                                      <p:cBhvr>
                                        <p:cTn id="220" dur="1" fill="hold">
                                          <p:stCondLst>
                                            <p:cond delay="4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5000"/>
                                        <p:tgtEl>
                                          <p:spTgt spid="15"/>
                                        </p:tgtEl>
                                      </p:cBhvr>
                                    </p:animEffect>
                                    <p:set>
                                      <p:cBhvr>
                                        <p:cTn id="223" dur="1" fill="hold">
                                          <p:stCondLst>
                                            <p:cond delay="4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5000"/>
                                        <p:tgtEl>
                                          <p:spTgt spid="17"/>
                                        </p:tgtEl>
                                      </p:cBhvr>
                                    </p:animEffect>
                                    <p:set>
                                      <p:cBhvr>
                                        <p:cTn id="226" dur="1" fill="hold">
                                          <p:stCondLst>
                                            <p:cond delay="4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5000"/>
                                        <p:tgtEl>
                                          <p:spTgt spid="19"/>
                                        </p:tgtEl>
                                      </p:cBhvr>
                                    </p:animEffect>
                                    <p:set>
                                      <p:cBhvr>
                                        <p:cTn id="229" dur="1" fill="hold">
                                          <p:stCondLst>
                                            <p:cond delay="4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5000" fill="hold"/>
                                        <p:tgtEl>
                                          <p:spTgt spid="5"/>
                                        </p:tgtEl>
                                        <p:attrNameLst>
                                          <p:attrName>ppt_w</p:attrName>
                                        </p:attrNameLst>
                                      </p:cBhvr>
                                      <p:tavLst>
                                        <p:tav tm="0">
                                          <p:val>
                                            <p:fltVal val="0"/>
                                          </p:val>
                                        </p:tav>
                                        <p:tav tm="100000">
                                          <p:val>
                                            <p:strVal val="#ppt_w"/>
                                          </p:val>
                                        </p:tav>
                                      </p:tavLst>
                                    </p:anim>
                                    <p:anim calcmode="lin" valueType="num">
                                      <p:cBhvr>
                                        <p:cTn id="233" dur="5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5000"/>
                                        <p:tgtEl>
                                          <p:spTgt spid="5"/>
                                        </p:tgtEl>
                                      </p:cBhvr>
                                    </p:animEffect>
                                  </p:childTnLst>
                                </p:cTn>
                              </p:par>
                            </p:childTnLst>
                          </p:cTn>
                        </p:par>
                        <p:par>
                          <p:cTn id="237" fill="hold">
                            <p:stCondLst>
                              <p:cond delay="8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0"/>
                                        </p:tgtEl>
                                        <p:attrNameLst>
                                          <p:attrName>style.visibility</p:attrName>
                                        </p:attrNameLst>
                                      </p:cBhvr>
                                      <p:to>
                                        <p:strVal val="visible"/>
                                      </p:to>
                                    </p:set>
                                    <p:animEffect transition="in" filter="fade">
                                      <p:cBhvr>
                                        <p:cTn id="240" dur="1000"/>
                                        <p:tgtEl>
                                          <p:spTgt spid="20"/>
                                        </p:tgtEl>
                                      </p:cBhvr>
                                    </p:animEffect>
                                    <p:anim calcmode="lin" valueType="num">
                                      <p:cBhvr>
                                        <p:cTn id="241" dur="1000" fill="hold"/>
                                        <p:tgtEl>
                                          <p:spTgt spid="20"/>
                                        </p:tgtEl>
                                        <p:attrNameLst>
                                          <p:attrName>ppt_x</p:attrName>
                                        </p:attrNameLst>
                                      </p:cBhvr>
                                      <p:tavLst>
                                        <p:tav tm="0">
                                          <p:val>
                                            <p:strVal val="#ppt_x-.1"/>
                                          </p:val>
                                        </p:tav>
                                        <p:tav tm="100000">
                                          <p:val>
                                            <p:strVal val="#ppt_x"/>
                                          </p:val>
                                        </p:tav>
                                      </p:tavLst>
                                    </p:anim>
                                    <p:anim calcmode="lin" valueType="num">
                                      <p:cBhvr>
                                        <p:cTn id="24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4572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4572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4572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860032" y="1275606"/>
            <a:ext cx="374441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Posteriormente, en el siglo XX, Jean </a:t>
            </a:r>
            <a:r>
              <a:rPr lang="es-ES" sz="2000" i="1" dirty="0" err="1" smtClean="0">
                <a:effectLst>
                  <a:glow rad="101600">
                    <a:srgbClr val="C00000">
                      <a:alpha val="60000"/>
                    </a:srgbClr>
                  </a:glow>
                  <a:outerShdw blurRad="38100" dist="38100" dir="2700000" algn="tl">
                    <a:srgbClr val="000000">
                      <a:alpha val="43137"/>
                    </a:srgbClr>
                  </a:outerShdw>
                </a:effectLst>
              </a:rPr>
              <a:t>Mascart</a:t>
            </a:r>
            <a:r>
              <a:rPr lang="es-ES" sz="2000" i="1" dirty="0" smtClean="0">
                <a:effectLst>
                  <a:glow rad="101600">
                    <a:srgbClr val="C00000">
                      <a:alpha val="60000"/>
                    </a:srgbClr>
                  </a:glow>
                  <a:outerShdw blurRad="38100" dist="38100" dir="2700000" algn="tl">
                    <a:srgbClr val="000000">
                      <a:alpha val="43137"/>
                    </a:srgbClr>
                  </a:outerShdw>
                </a:effectLst>
              </a:rPr>
              <a:t>, visitó la isla maravillado por sus cielos y subió también a la Montaña </a:t>
            </a:r>
            <a:r>
              <a:rPr lang="es-ES" sz="2000" i="1" dirty="0" err="1" smtClean="0">
                <a:effectLst>
                  <a:glow rad="101600">
                    <a:srgbClr val="C00000">
                      <a:alpha val="60000"/>
                    </a:srgbClr>
                  </a:glow>
                  <a:outerShdw blurRad="38100" dist="38100" dir="2700000" algn="tl">
                    <a:srgbClr val="000000">
                      <a:alpha val="43137"/>
                    </a:srgbClr>
                  </a:outerShdw>
                </a:effectLst>
              </a:rPr>
              <a:t>Guajara</a:t>
            </a:r>
            <a:r>
              <a:rPr lang="es-ES" sz="2000" i="1" dirty="0" smtClean="0">
                <a:effectLst>
                  <a:glow rad="101600">
                    <a:srgbClr val="C00000">
                      <a:alpha val="60000"/>
                    </a:srgbClr>
                  </a:glow>
                  <a:outerShdw blurRad="38100" dist="38100" dir="2700000" algn="tl">
                    <a:srgbClr val="000000">
                      <a:alpha val="43137"/>
                    </a:srgbClr>
                  </a:outerShdw>
                </a:effectLst>
              </a:rPr>
              <a:t> con el fin de observar el cometa Halley.</a:t>
            </a:r>
          </a:p>
        </p:txBody>
      </p:sp>
      <p:sp>
        <p:nvSpPr>
          <p:cNvPr id="8" name="7 CuadroTexto"/>
          <p:cNvSpPr txBox="1"/>
          <p:nvPr/>
        </p:nvSpPr>
        <p:spPr>
          <a:xfrm>
            <a:off x="4860032" y="3435846"/>
            <a:ext cx="3888432" cy="1015663"/>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Imagen del cometa Halley tomada desde el Alto de </a:t>
            </a:r>
            <a:r>
              <a:rPr lang="es-ES" sz="2000" i="1" dirty="0" err="1" smtClean="0">
                <a:effectLst>
                  <a:glow rad="101600">
                    <a:srgbClr val="C00000">
                      <a:alpha val="60000"/>
                    </a:srgbClr>
                  </a:glow>
                  <a:outerShdw blurRad="38100" dist="38100" dir="2700000" algn="tl">
                    <a:srgbClr val="000000">
                      <a:alpha val="43137"/>
                    </a:srgbClr>
                  </a:outerShdw>
                </a:effectLst>
              </a:rPr>
              <a:t>Guajara</a:t>
            </a:r>
            <a:r>
              <a:rPr lang="es-ES" sz="2000" i="1" dirty="0" smtClean="0">
                <a:effectLst>
                  <a:glow rad="101600">
                    <a:srgbClr val="C00000">
                      <a:alpha val="60000"/>
                    </a:srgbClr>
                  </a:glow>
                  <a:outerShdw blurRad="38100" dist="38100" dir="2700000" algn="tl">
                    <a:srgbClr val="000000">
                      <a:alpha val="43137"/>
                    </a:srgbClr>
                  </a:outerShdw>
                </a:effectLst>
              </a:rPr>
              <a:t> en 1910</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9000">
        <p14:vortex dir="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2/3*ppt_w"/>
                                          </p:val>
                                        </p:tav>
                                      </p:tavLst>
                                    </p:anim>
                                    <p:anim calcmode="lin" valueType="num">
                                      <p:cBhvr>
                                        <p:cTn id="7" dur="5000"/>
                                        <p:tgtEl>
                                          <p:spTgt spid="7"/>
                                        </p:tgtEl>
                                        <p:attrNameLst>
                                          <p:attrName>ppt_h</p:attrName>
                                        </p:attrNameLst>
                                      </p:cBhvr>
                                      <p:tavLst>
                                        <p:tav tm="0">
                                          <p:val>
                                            <p:strVal val="ppt_h"/>
                                          </p:val>
                                        </p:tav>
                                        <p:tav tm="100000">
                                          <p:val>
                                            <p:strVal val="2/3*ppt_h"/>
                                          </p:val>
                                        </p:tav>
                                      </p:tavLst>
                                    </p:anim>
                                    <p:set>
                                      <p:cBhvr>
                                        <p:cTn id="8" dur="1" fill="hold">
                                          <p:stCondLst>
                                            <p:cond delay="4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2/3*ppt_w"/>
                                          </p:val>
                                        </p:tav>
                                      </p:tavLst>
                                    </p:anim>
                                    <p:anim calcmode="lin" valueType="num">
                                      <p:cBhvr>
                                        <p:cTn id="14" dur="5000"/>
                                        <p:tgtEl>
                                          <p:spTgt spid="6"/>
                                        </p:tgtEl>
                                        <p:attrNameLst>
                                          <p:attrName>ppt_h</p:attrName>
                                        </p:attrNameLst>
                                      </p:cBhvr>
                                      <p:tavLst>
                                        <p:tav tm="0">
                                          <p:val>
                                            <p:strVal val="ppt_h"/>
                                          </p:val>
                                        </p:tav>
                                        <p:tav tm="100000">
                                          <p:val>
                                            <p:strVal val="2/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196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merican_steam_locomotive-wallpaper-1280x80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merican_steam_locomotive-wallpaper-1280x80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hablamos de viajes astronómicos una de las visitas obligadas para los amantes de la astronomía es la visita al Observatorio del Teide. Se ubica en el Parque Nacional del Teide, enclave privilegiado que, gracias a estar situado a 2390 metros sobre el nivel del mar, es uno de los observatorios más importantes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35000">
        <p14:vortex/>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tretch>
            <a:fillRect/>
          </a:stretch>
        </p:blipFill>
        <p:spPr bwMode="auto">
          <a:xfrm>
            <a:off x="0" y="1588"/>
            <a:ext cx="9144000" cy="51403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071565" y="0"/>
            <a:ext cx="7000875" cy="5143500"/>
          </a:xfrm>
          <a:prstGeom prst="diamond">
            <a:avLst/>
          </a:prstGeom>
          <a:blipFill>
            <a:blip r:embed="rId2" cstate="print"/>
            <a:stretch>
              <a:fillRect/>
            </a:stretch>
          </a:blip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ombo"/>
          <p:cNvSpPr/>
          <p:nvPr/>
        </p:nvSpPr>
        <p:spPr>
          <a:xfrm>
            <a:off x="1714500" y="0"/>
            <a:ext cx="5786438" cy="5143500"/>
          </a:xfrm>
          <a:prstGeom prst="diamond">
            <a:avLst/>
          </a:prstGeom>
          <a:blipFill>
            <a:blip r:embed="rId2" cstate="print"/>
            <a:stretch>
              <a:fillRect/>
            </a:stretch>
          </a:blip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ombo"/>
          <p:cNvSpPr/>
          <p:nvPr/>
        </p:nvSpPr>
        <p:spPr>
          <a:xfrm>
            <a:off x="2357440" y="0"/>
            <a:ext cx="4429125" cy="5143500"/>
          </a:xfrm>
          <a:prstGeom prst="diamond">
            <a:avLst/>
          </a:prstGeom>
          <a:blipFill>
            <a:blip r:embed="rId2" cstate="print"/>
            <a:stretch>
              <a:fillRect/>
            </a:stretch>
          </a:blip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ombo"/>
          <p:cNvSpPr/>
          <p:nvPr/>
        </p:nvSpPr>
        <p:spPr>
          <a:xfrm>
            <a:off x="2928938" y="0"/>
            <a:ext cx="3357562" cy="5143500"/>
          </a:xfrm>
          <a:prstGeom prst="diamond">
            <a:avLst/>
          </a:prstGeom>
          <a:blipFill>
            <a:blip r:embed="rId2" cstate="print"/>
            <a:stretch>
              <a:fillRect/>
            </a:stretch>
          </a:blip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ombo"/>
          <p:cNvSpPr/>
          <p:nvPr/>
        </p:nvSpPr>
        <p:spPr>
          <a:xfrm>
            <a:off x="3357565" y="0"/>
            <a:ext cx="2428875" cy="5143500"/>
          </a:xfrm>
          <a:prstGeom prst="diamond">
            <a:avLst/>
          </a:prstGeom>
          <a:blipFill>
            <a:blip r:embed="rId2" cstate="print"/>
            <a:stretch>
              <a:fillRect/>
            </a:stretch>
          </a:blip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539552"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Observatorio de Tenerife está muy centrado en las observaciones solares, siendo uno de los más avanzados del mundo en esta temática. Cuenta con 3 grandes </a:t>
            </a:r>
            <a:r>
              <a:rPr lang="es-ES" b="1" i="1" dirty="0" smtClean="0">
                <a:effectLst>
                  <a:glow rad="101600">
                    <a:srgbClr val="C00000">
                      <a:alpha val="60000"/>
                    </a:srgbClr>
                  </a:glow>
                  <a:outerShdw blurRad="38100" dist="38100" dir="2700000" algn="tl">
                    <a:srgbClr val="000000">
                      <a:alpha val="43137"/>
                    </a:srgbClr>
                  </a:outerShdw>
                </a:effectLst>
              </a:rPr>
              <a:t>telescopios solares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000" fill="hold"/>
                                        <p:tgtEl>
                                          <p:spTgt spid="4"/>
                                        </p:tgtEl>
                                        <p:attrNameLst>
                                          <p:attrName>ppt_w</p:attrName>
                                        </p:attrNameLst>
                                      </p:cBhvr>
                                      <p:tavLst>
                                        <p:tav tm="0">
                                          <p:val>
                                            <p:strVal val="4/3*#ppt_w"/>
                                          </p:val>
                                        </p:tav>
                                        <p:tav tm="100000">
                                          <p:val>
                                            <p:strVal val="#ppt_w"/>
                                          </p:val>
                                        </p:tav>
                                      </p:tavLst>
                                    </p:anim>
                                    <p:anim calcmode="lin" valueType="num">
                                      <p:cBhvr>
                                        <p:cTn id="43" dur="4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4000"/>
                                        <p:tgtEl>
                                          <p:spTgt spid="4"/>
                                        </p:tgtEl>
                                      </p:cBhvr>
                                    </p:animEffect>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1"/>
                                          </p:val>
                                        </p:tav>
                                        <p:tav tm="100000">
                                          <p:val>
                                            <p:strVal val="#ppt_x"/>
                                          </p:val>
                                        </p:tav>
                                      </p:tavLst>
                                    </p:anim>
                                    <p:anim calcmode="lin" valueType="num">
                                      <p:cBhvr>
                                        <p:cTn id="5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10" name="9 Imagen" descr="06 Aldea del Rey.jpg"/>
          <p:cNvPicPr>
            <a:picLocks noChangeAspect="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sp>
        <p:nvSpPr>
          <p:cNvPr id="8" name="7 CuadroTexto"/>
          <p:cNvSpPr txBox="1"/>
          <p:nvPr/>
        </p:nvSpPr>
        <p:spPr>
          <a:xfrm>
            <a:off x="467544" y="4299942"/>
            <a:ext cx="828092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THEMIS</a:t>
            </a:r>
            <a:r>
              <a:rPr lang="es-ES" i="1" dirty="0" smtClean="0">
                <a:effectLst>
                  <a:glow rad="101600">
                    <a:srgbClr val="C00000">
                      <a:alpha val="60000"/>
                    </a:srgbClr>
                  </a:glow>
                  <a:outerShdw blurRad="38100" dist="38100" dir="2700000" algn="tl">
                    <a:srgbClr val="000000">
                      <a:alpha val="43137"/>
                    </a:srgbClr>
                  </a:outerShdw>
                </a:effectLst>
              </a:rPr>
              <a:t> es un telescopio diseñado para medir el campo magnético del sol con un espejo de un diámetro de 9 dm. Se inauguró en 1996.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14:shred pattern="rectang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4000"/>
                                        <p:tgtEl>
                                          <p:spTgt spid="7"/>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observatorios-roque-muchacho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 observatorios-roque-muchacho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b="1" i="1" dirty="0" smtClean="0">
                <a:effectLst>
                  <a:glow rad="101600">
                    <a:srgbClr val="C00000">
                      <a:alpha val="60000"/>
                    </a:srgbClr>
                  </a:glow>
                  <a:outerShdw blurRad="38100" dist="38100" dir="2700000" algn="tl">
                    <a:srgbClr val="000000">
                      <a:alpha val="43137"/>
                    </a:srgbClr>
                  </a:outerShdw>
                </a:effectLst>
              </a:rPr>
              <a:t>VTT</a:t>
            </a:r>
            <a:r>
              <a:rPr lang="es-ES" i="1" dirty="0" smtClean="0">
                <a:effectLst>
                  <a:glow rad="101600">
                    <a:srgbClr val="C00000">
                      <a:alpha val="60000"/>
                    </a:srgbClr>
                  </a:glow>
                  <a:outerShdw blurRad="38100" dist="38100" dir="2700000" algn="tl">
                    <a:srgbClr val="000000">
                      <a:alpha val="43137"/>
                    </a:srgbClr>
                  </a:outerShdw>
                </a:effectLst>
              </a:rPr>
              <a:t>, o Telescopio solar de Torre al Vacío, está orientado a investigar la atmósfera solar. El espejo primario tiene un diámetro de 7 dm. Fue construido en 1989.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14:shred pattern="rectang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53"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animEffect transition="in" filter="fad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700340" y="3508375"/>
            <a:ext cx="1785937" cy="1804988"/>
          </a:xfrm>
          <a:prstGeom prst="donut">
            <a:avLst>
              <a:gd name="adj" fmla="val 34373"/>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00565" y="3508375"/>
            <a:ext cx="1785937" cy="1804988"/>
          </a:xfrm>
          <a:prstGeom prst="donut">
            <a:avLst>
              <a:gd name="adj" fmla="val 34373"/>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683568" y="4083918"/>
            <a:ext cx="7848872"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Gregor</a:t>
            </a:r>
            <a:r>
              <a:rPr lang="es-ES" i="1" dirty="0" smtClean="0">
                <a:effectLst>
                  <a:glow rad="101600">
                    <a:srgbClr val="C00000">
                      <a:alpha val="60000"/>
                    </a:srgbClr>
                  </a:glow>
                  <a:outerShdw blurRad="38100" dist="38100" dir="2700000" algn="tl">
                    <a:srgbClr val="000000">
                      <a:alpha val="43137"/>
                    </a:srgbClr>
                  </a:outerShdw>
                </a:effectLst>
              </a:rPr>
              <a:t> es otro telescopio solar que cuenta con un espejo de 15 dm de diámetro. Está diseñado para analizar el campo magnético en la atmósfera del sol. Se estima que entre en funcionamiento próximamente.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shre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nodeType="afterGroup">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Blue-purple-flowers-summer-hydrangea.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32" name="Picture 2" descr="C:\Users\Ana María\Desktop\Blue-purple-flowers-summer-hydrangea.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33" name="Picture 2" descr="C:\Users\Ana María\Desktop\Blue-purple-flowers-summer-hydrangea.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34" name="Picture 2" descr="C:\Users\Ana María\Desktop\Blue-purple-flowers-summer-hydrangea.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611560"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los telescopios que hemos mencionado, tan sólo 3 de ellos son españoles. Los demás son construcciones de países como Alemania, Estados Unidos, Rusia, Bélgica, o por ejemplo de organismos o asociaciones como la Agencia Espacial Europea.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9000">
        <p14:glitter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4000"/>
                                        <p:tgtEl>
                                          <p:spTgt spid="3074"/>
                                        </p:tgtEl>
                                      </p:cBhvr>
                                    </p:animEffect>
                                  </p:childTnLst>
                                </p:cTn>
                              </p:par>
                              <p:par>
                                <p:cTn id="8" presetID="2" presetClass="entr" presetSubtype="2"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4000" fill="hold"/>
                                        <p:tgtEl>
                                          <p:spTgt spid="3074"/>
                                        </p:tgtEl>
                                        <p:attrNameLst>
                                          <p:attrName>ppt_x</p:attrName>
                                        </p:attrNameLst>
                                      </p:cBhvr>
                                      <p:tavLst>
                                        <p:tav tm="0">
                                          <p:val>
                                            <p:strVal val="1+#ppt_w/2"/>
                                          </p:val>
                                        </p:tav>
                                        <p:tav tm="100000">
                                          <p:val>
                                            <p:strVal val="#ppt_x"/>
                                          </p:val>
                                        </p:tav>
                                      </p:tavLst>
                                    </p:anim>
                                    <p:anim calcmode="lin" valueType="num">
                                      <p:cBhvr additive="base">
                                        <p:cTn id="11" dur="4000" fill="hold"/>
                                        <p:tgtEl>
                                          <p:spTgt spid="3074"/>
                                        </p:tgtEl>
                                        <p:attrNameLst>
                                          <p:attrName>ppt_y</p:attrName>
                                        </p:attrNameLst>
                                      </p:cBhvr>
                                      <p:tavLst>
                                        <p:tav tm="0">
                                          <p:val>
                                            <p:strVal val="#ppt_y"/>
                                          </p:val>
                                        </p:tav>
                                        <p:tav tm="100000">
                                          <p:val>
                                            <p:strVal val="#ppt_y"/>
                                          </p:val>
                                        </p:tav>
                                      </p:tavLst>
                                    </p:anim>
                                  </p:childTnLst>
                                </p:cTn>
                              </p:par>
                              <p:par>
                                <p:cTn id="12" presetID="13" presetClass="entr" presetSubtype="16"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plus(in)">
                                      <p:cBhvr>
                                        <p:cTn id="14" dur="4000"/>
                                        <p:tgtEl>
                                          <p:spTgt spid="32"/>
                                        </p:tgtEl>
                                      </p:cBhvr>
                                    </p:animEffect>
                                  </p:childTnLst>
                                </p:cTn>
                              </p:par>
                              <p:par>
                                <p:cTn id="15" presetID="2" presetClass="entr" presetSubtype="4"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4000" fill="hold"/>
                                        <p:tgtEl>
                                          <p:spTgt spid="32"/>
                                        </p:tgtEl>
                                        <p:attrNameLst>
                                          <p:attrName>ppt_x</p:attrName>
                                        </p:attrNameLst>
                                      </p:cBhvr>
                                      <p:tavLst>
                                        <p:tav tm="0">
                                          <p:val>
                                            <p:strVal val="#ppt_x"/>
                                          </p:val>
                                        </p:tav>
                                        <p:tav tm="100000">
                                          <p:val>
                                            <p:strVal val="#ppt_x"/>
                                          </p:val>
                                        </p:tav>
                                      </p:tavLst>
                                    </p:anim>
                                    <p:anim calcmode="lin" valueType="num">
                                      <p:cBhvr additive="base">
                                        <p:cTn id="18" dur="4000" fill="hold"/>
                                        <p:tgtEl>
                                          <p:spTgt spid="32"/>
                                        </p:tgtEl>
                                        <p:attrNameLst>
                                          <p:attrName>ppt_y</p:attrName>
                                        </p:attrNameLst>
                                      </p:cBhvr>
                                      <p:tavLst>
                                        <p:tav tm="0">
                                          <p:val>
                                            <p:strVal val="1+#ppt_h/2"/>
                                          </p:val>
                                        </p:tav>
                                        <p:tav tm="100000">
                                          <p:val>
                                            <p:strVal val="#ppt_y"/>
                                          </p:val>
                                        </p:tav>
                                      </p:tavLst>
                                    </p:anim>
                                  </p:childTnLst>
                                </p:cTn>
                              </p:par>
                              <p:par>
                                <p:cTn id="19" presetID="13" presetClass="entr" presetSubtype="16"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plus(in)">
                                      <p:cBhvr>
                                        <p:cTn id="21" dur="4000"/>
                                        <p:tgtEl>
                                          <p:spTgt spid="34"/>
                                        </p:tgtEl>
                                      </p:cBhvr>
                                    </p:animEffect>
                                  </p:childTnLst>
                                </p:cTn>
                              </p:par>
                              <p:par>
                                <p:cTn id="22" presetID="2" presetClass="entr" presetSubtype="8"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4000" fill="hold"/>
                                        <p:tgtEl>
                                          <p:spTgt spid="34"/>
                                        </p:tgtEl>
                                        <p:attrNameLst>
                                          <p:attrName>ppt_x</p:attrName>
                                        </p:attrNameLst>
                                      </p:cBhvr>
                                      <p:tavLst>
                                        <p:tav tm="0">
                                          <p:val>
                                            <p:strVal val="0-#ppt_w/2"/>
                                          </p:val>
                                        </p:tav>
                                        <p:tav tm="100000">
                                          <p:val>
                                            <p:strVal val="#ppt_x"/>
                                          </p:val>
                                        </p:tav>
                                      </p:tavLst>
                                    </p:anim>
                                    <p:anim calcmode="lin" valueType="num">
                                      <p:cBhvr additive="base">
                                        <p:cTn id="25" dur="4000" fill="hold"/>
                                        <p:tgtEl>
                                          <p:spTgt spid="34"/>
                                        </p:tgtEl>
                                        <p:attrNameLst>
                                          <p:attrName>ppt_y</p:attrName>
                                        </p:attrNameLst>
                                      </p:cBhvr>
                                      <p:tavLst>
                                        <p:tav tm="0">
                                          <p:val>
                                            <p:strVal val="#ppt_y"/>
                                          </p:val>
                                        </p:tav>
                                        <p:tav tm="100000">
                                          <p:val>
                                            <p:strVal val="#ppt_y"/>
                                          </p:val>
                                        </p:tav>
                                      </p:tavLst>
                                    </p:anim>
                                  </p:childTnLst>
                                </p:cTn>
                              </p:par>
                              <p:par>
                                <p:cTn id="26" presetID="1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plus(in)">
                                      <p:cBhvr>
                                        <p:cTn id="28" dur="4000"/>
                                        <p:tgtEl>
                                          <p:spTgt spid="33"/>
                                        </p:tgtEl>
                                      </p:cBhvr>
                                    </p:animEffect>
                                  </p:childTnLst>
                                </p:cTn>
                              </p:par>
                              <p:par>
                                <p:cTn id="29" presetID="2" presetClass="entr" presetSubtype="1"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4000" fill="hold"/>
                                        <p:tgtEl>
                                          <p:spTgt spid="33"/>
                                        </p:tgtEl>
                                        <p:attrNameLst>
                                          <p:attrName>ppt_x</p:attrName>
                                        </p:attrNameLst>
                                      </p:cBhvr>
                                      <p:tavLst>
                                        <p:tav tm="0">
                                          <p:val>
                                            <p:strVal val="#ppt_x"/>
                                          </p:val>
                                        </p:tav>
                                        <p:tav tm="100000">
                                          <p:val>
                                            <p:strVal val="#ppt_x"/>
                                          </p:val>
                                        </p:tav>
                                      </p:tavLst>
                                    </p:anim>
                                    <p:anim calcmode="lin" valueType="num">
                                      <p:cBhvr additive="base">
                                        <p:cTn id="32" dur="4000" fill="hold"/>
                                        <p:tgtEl>
                                          <p:spTgt spid="33"/>
                                        </p:tgtEl>
                                        <p:attrNameLst>
                                          <p:attrName>ppt_y</p:attrName>
                                        </p:attrNameLst>
                                      </p:cBhvr>
                                      <p:tavLst>
                                        <p:tav tm="0">
                                          <p:val>
                                            <p:strVal val="0-#ppt_h/2"/>
                                          </p:val>
                                        </p:tav>
                                        <p:tav tm="100000">
                                          <p:val>
                                            <p:strVal val="#ppt_y"/>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rcRect/>
          <a:stretch>
            <a:fillRect/>
          </a:stretch>
        </p:blipFill>
        <p:spPr bwMode="auto">
          <a:xfrm>
            <a:off x="0" y="7938"/>
            <a:ext cx="9144000" cy="5303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scargar Pack Bellos Fondos de paisajes HD (153).jpg"/>
          <p:cNvPicPr>
            <a:picLocks noChangeAspect="1"/>
          </p:cNvPicPr>
          <p:nvPr/>
        </p:nvPicPr>
        <p:blipFill>
          <a:blip r:embed="rId2" cstate="print"/>
          <a:srcRect/>
          <a:stretch>
            <a:fillRect/>
          </a:stretch>
        </p:blipFill>
        <p:spPr bwMode="auto">
          <a:xfrm>
            <a:off x="0" y="0"/>
            <a:ext cx="9144000" cy="5303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3943171"/>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parte de la visita al observatorio de Tenerife se realiza en el exterior del edificio para conocer las instalaciones y telescopios. El terreno es por supuesto montañoso y se suben escaleras. Por este motivo la visita no es apta para personas con movilidad reducida.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85c7fa29061bf1906e5120ed2728b6d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aralelogramo"/>
          <p:cNvSpPr/>
          <p:nvPr/>
        </p:nvSpPr>
        <p:spPr>
          <a:xfrm rot="20657271">
            <a:off x="-14288" y="195264"/>
            <a:ext cx="2095501" cy="4705350"/>
          </a:xfrm>
          <a:prstGeom prst="parallelogram">
            <a:avLst>
              <a:gd name="adj" fmla="val 67091"/>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Paralelogramo"/>
          <p:cNvSpPr/>
          <p:nvPr/>
        </p:nvSpPr>
        <p:spPr>
          <a:xfrm rot="1012944" flipH="1">
            <a:off x="7146925" y="219076"/>
            <a:ext cx="2197100" cy="4670425"/>
          </a:xfrm>
          <a:prstGeom prst="parallelogram">
            <a:avLst>
              <a:gd name="adj" fmla="val 66669"/>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Paralelogramo"/>
          <p:cNvSpPr/>
          <p:nvPr/>
        </p:nvSpPr>
        <p:spPr>
          <a:xfrm rot="20679010">
            <a:off x="774700" y="196851"/>
            <a:ext cx="2101850" cy="4703763"/>
          </a:xfrm>
          <a:prstGeom prst="parallelogram">
            <a:avLst>
              <a:gd name="adj" fmla="val 63578"/>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Paralelogramo"/>
          <p:cNvSpPr/>
          <p:nvPr/>
        </p:nvSpPr>
        <p:spPr>
          <a:xfrm rot="991817" flipH="1">
            <a:off x="6327775" y="215901"/>
            <a:ext cx="2197100" cy="4670425"/>
          </a:xfrm>
          <a:prstGeom prst="parallelogram">
            <a:avLst>
              <a:gd name="adj" fmla="val 65584"/>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Paralelogramo"/>
          <p:cNvSpPr/>
          <p:nvPr/>
        </p:nvSpPr>
        <p:spPr>
          <a:xfrm rot="20662262">
            <a:off x="1566863" y="196851"/>
            <a:ext cx="2101850" cy="4703763"/>
          </a:xfrm>
          <a:prstGeom prst="parallelogram">
            <a:avLst>
              <a:gd name="adj" fmla="val 67336"/>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Paralelogramo"/>
          <p:cNvSpPr/>
          <p:nvPr/>
        </p:nvSpPr>
        <p:spPr>
          <a:xfrm rot="1096315" flipH="1">
            <a:off x="5502275" y="220664"/>
            <a:ext cx="2197100" cy="4670425"/>
          </a:xfrm>
          <a:prstGeom prst="parallelogram">
            <a:avLst>
              <a:gd name="adj" fmla="val 67351"/>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Paralelogramo"/>
          <p:cNvSpPr/>
          <p:nvPr/>
        </p:nvSpPr>
        <p:spPr>
          <a:xfrm rot="20679927">
            <a:off x="2347915" y="193676"/>
            <a:ext cx="2103437" cy="4703763"/>
          </a:xfrm>
          <a:prstGeom prst="parallelogram">
            <a:avLst>
              <a:gd name="adj" fmla="val 65758"/>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Paralelogramo"/>
          <p:cNvSpPr/>
          <p:nvPr/>
        </p:nvSpPr>
        <p:spPr>
          <a:xfrm rot="1093234" flipH="1">
            <a:off x="4694238" y="217489"/>
            <a:ext cx="2197100" cy="4670425"/>
          </a:xfrm>
          <a:prstGeom prst="parallelogram">
            <a:avLst>
              <a:gd name="adj" fmla="val 69392"/>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Paralelogramo"/>
          <p:cNvSpPr/>
          <p:nvPr/>
        </p:nvSpPr>
        <p:spPr>
          <a:xfrm rot="20672141">
            <a:off x="3144838" y="195263"/>
            <a:ext cx="2101850" cy="4703762"/>
          </a:xfrm>
          <a:prstGeom prst="parallelogram">
            <a:avLst>
              <a:gd name="adj" fmla="val 66344"/>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Paralelogramo"/>
          <p:cNvSpPr/>
          <p:nvPr/>
        </p:nvSpPr>
        <p:spPr>
          <a:xfrm rot="1055797" flipH="1">
            <a:off x="3930650" y="222251"/>
            <a:ext cx="2197100" cy="4672013"/>
          </a:xfrm>
          <a:prstGeom prst="parallelogram">
            <a:avLst>
              <a:gd name="adj" fmla="val 67290"/>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CuadroTexto"/>
          <p:cNvSpPr txBox="1"/>
          <p:nvPr/>
        </p:nvSpPr>
        <p:spPr>
          <a:xfrm>
            <a:off x="827584" y="4083918"/>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la </a:t>
            </a:r>
            <a:r>
              <a:rPr lang="es-ES" b="1" i="1" dirty="0" smtClean="0">
                <a:effectLst>
                  <a:glow rad="101600">
                    <a:srgbClr val="C00000">
                      <a:alpha val="60000"/>
                    </a:srgbClr>
                  </a:glow>
                  <a:outerShdw blurRad="38100" dist="38100" dir="2700000" algn="tl">
                    <a:srgbClr val="000000">
                      <a:alpha val="43137"/>
                    </a:srgbClr>
                  </a:outerShdw>
                </a:effectLst>
              </a:rPr>
              <a:t>observación solar</a:t>
            </a:r>
            <a:r>
              <a:rPr lang="es-ES" i="1" dirty="0" smtClean="0">
                <a:effectLst>
                  <a:glow rad="101600">
                    <a:srgbClr val="C00000">
                      <a:alpha val="60000"/>
                    </a:srgbClr>
                  </a:glow>
                  <a:outerShdw blurRad="38100" dist="38100" dir="2700000" algn="tl">
                    <a:srgbClr val="000000">
                      <a:alpha val="43137"/>
                    </a:srgbClr>
                  </a:outerShdw>
                </a:effectLst>
              </a:rPr>
              <a:t> se usan los telescopios </a:t>
            </a:r>
            <a:r>
              <a:rPr lang="es-ES" b="1" i="1" dirty="0" err="1" smtClean="0">
                <a:effectLst>
                  <a:glow rad="101600">
                    <a:srgbClr val="C00000">
                      <a:alpha val="60000"/>
                    </a:srgbClr>
                  </a:glow>
                  <a:outerShdw blurRad="38100" dist="38100" dir="2700000" algn="tl">
                    <a:srgbClr val="000000">
                      <a:alpha val="43137"/>
                    </a:srgbClr>
                  </a:outerShdw>
                </a:effectLst>
              </a:rPr>
              <a:t>Skywatcher</a:t>
            </a:r>
            <a:r>
              <a:rPr lang="es-ES" b="1" i="1" dirty="0" smtClean="0">
                <a:effectLst>
                  <a:glow rad="101600">
                    <a:srgbClr val="C00000">
                      <a:alpha val="60000"/>
                    </a:srgbClr>
                  </a:glow>
                  <a:outerShdw blurRad="38100" dist="38100" dir="2700000" algn="tl">
                    <a:srgbClr val="000000">
                      <a:alpha val="43137"/>
                    </a:srgbClr>
                  </a:outerShdw>
                </a:effectLst>
              </a:rPr>
              <a:t> ED80</a:t>
            </a:r>
            <a:r>
              <a:rPr lang="es-ES" i="1" dirty="0" smtClean="0">
                <a:effectLst>
                  <a:glow rad="101600">
                    <a:srgbClr val="C00000">
                      <a:alpha val="60000"/>
                    </a:srgbClr>
                  </a:glow>
                  <a:outerShdw blurRad="38100" dist="38100" dir="2700000" algn="tl">
                    <a:srgbClr val="000000">
                      <a:alpha val="43137"/>
                    </a:srgbClr>
                  </a:outerShdw>
                </a:effectLst>
              </a:rPr>
              <a:t> y el </a:t>
            </a:r>
            <a:r>
              <a:rPr lang="es-ES" b="1" i="1" dirty="0" err="1" smtClean="0">
                <a:effectLst>
                  <a:glow rad="101600">
                    <a:srgbClr val="C00000">
                      <a:alpha val="60000"/>
                    </a:srgbClr>
                  </a:glow>
                  <a:outerShdw blurRad="38100" dist="38100" dir="2700000" algn="tl">
                    <a:srgbClr val="000000">
                      <a:alpha val="43137"/>
                    </a:srgbClr>
                  </a:outerShdw>
                </a:effectLst>
              </a:rPr>
              <a:t>Lunt</a:t>
            </a:r>
            <a:r>
              <a:rPr lang="es-ES" b="1" i="1" dirty="0" smtClean="0">
                <a:effectLst>
                  <a:glow rad="101600">
                    <a:srgbClr val="C00000">
                      <a:alpha val="60000"/>
                    </a:srgbClr>
                  </a:glow>
                  <a:outerShdw blurRad="38100" dist="38100" dir="2700000" algn="tl">
                    <a:srgbClr val="000000">
                      <a:alpha val="43137"/>
                    </a:srgbClr>
                  </a:outerShdw>
                </a:effectLst>
              </a:rPr>
              <a:t> LS60T H-</a:t>
            </a:r>
            <a:r>
              <a:rPr lang="es-ES" b="1" i="1" dirty="0" err="1" smtClean="0">
                <a:effectLst>
                  <a:glow rad="101600">
                    <a:srgbClr val="C00000">
                      <a:alpha val="60000"/>
                    </a:srgbClr>
                  </a:glow>
                  <a:outerShdw blurRad="38100" dist="38100" dir="2700000" algn="tl">
                    <a:srgbClr val="000000">
                      <a:alpha val="43137"/>
                    </a:srgbClr>
                  </a:outerShdw>
                </a:effectLst>
              </a:rPr>
              <a:t>alpha</a:t>
            </a:r>
            <a:r>
              <a:rPr lang="es-ES" b="1" i="1" dirty="0" smtClean="0">
                <a:effectLst>
                  <a:glow rad="101600">
                    <a:srgbClr val="C00000">
                      <a:alpha val="60000"/>
                    </a:srgbClr>
                  </a:glow>
                  <a:outerShdw blurRad="38100" dist="38100" dir="2700000" algn="tl">
                    <a:srgbClr val="000000">
                      <a:alpha val="43137"/>
                    </a:srgbClr>
                  </a:outerShdw>
                </a:effectLst>
              </a:rPr>
              <a:t> B1200</a:t>
            </a:r>
            <a:r>
              <a:rPr lang="es-ES" i="1" dirty="0" smtClean="0">
                <a:effectLst>
                  <a:glow rad="101600">
                    <a:srgbClr val="C00000">
                      <a:alpha val="60000"/>
                    </a:srgbClr>
                  </a:glow>
                  <a:outerShdw blurRad="38100" dist="38100" dir="2700000" algn="tl">
                    <a:srgbClr val="000000">
                      <a:alpha val="43137"/>
                    </a:srgbClr>
                  </a:outerShdw>
                </a:effectLst>
              </a:rPr>
              <a:t>. Cuentan con filtro de luz blanca pensado para la fotosfera.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p:cTn id="118" dur="3000" fill="hold"/>
                                        <p:tgtEl>
                                          <p:spTgt spid="5"/>
                                        </p:tgtEl>
                                        <p:attrNameLst>
                                          <p:attrName>ppt_w</p:attrName>
                                        </p:attrNameLst>
                                      </p:cBhvr>
                                      <p:tavLst>
                                        <p:tav tm="0">
                                          <p:val>
                                            <p:strVal val="4/3*#ppt_w"/>
                                          </p:val>
                                        </p:tav>
                                        <p:tav tm="100000">
                                          <p:val>
                                            <p:strVal val="#ppt_w"/>
                                          </p:val>
                                        </p:tav>
                                      </p:tavLst>
                                    </p:anim>
                                    <p:anim calcmode="lin" valueType="num">
                                      <p:cBhvr>
                                        <p:cTn id="119" dur="3000" fill="hold"/>
                                        <p:tgtEl>
                                          <p:spTgt spid="5"/>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barn(outVertical)">
                                      <p:cBhvr>
                                        <p:cTn id="122" dur="3000"/>
                                        <p:tgtEl>
                                          <p:spTgt spid="5"/>
                                        </p:tgtEl>
                                      </p:cBhvr>
                                    </p:animEffect>
                                  </p:childTnLst>
                                </p:cTn>
                              </p:par>
                            </p:childTnLst>
                          </p:cTn>
                        </p:par>
                        <p:par>
                          <p:cTn id="123" fill="hold">
                            <p:stCondLst>
                              <p:cond delay="6000"/>
                            </p:stCondLst>
                            <p:childTnLst>
                              <p:par>
                                <p:cTn id="124" presetID="40" presetClass="entr" presetSubtype="0" fill="hold" grpId="0" nodeType="afterEffect">
                                  <p:stCondLst>
                                    <p:cond delay="0"/>
                                  </p:stCondLst>
                                  <p:iterate type="lt">
                                    <p:tmPct val="10000"/>
                                  </p:iterate>
                                  <p:childTnLst>
                                    <p:set>
                                      <p:cBhvr>
                                        <p:cTn id="125" dur="1" fill="hold">
                                          <p:stCondLst>
                                            <p:cond delay="0"/>
                                          </p:stCondLst>
                                        </p:cTn>
                                        <p:tgtEl>
                                          <p:spTgt spid="17"/>
                                        </p:tgtEl>
                                        <p:attrNameLst>
                                          <p:attrName>style.visibility</p:attrName>
                                        </p:attrNameLst>
                                      </p:cBhvr>
                                      <p:to>
                                        <p:strVal val="visible"/>
                                      </p:to>
                                    </p:set>
                                    <p:animEffect transition="in" filter="fade">
                                      <p:cBhvr>
                                        <p:cTn id="126" dur="1000"/>
                                        <p:tgtEl>
                                          <p:spTgt spid="17"/>
                                        </p:tgtEl>
                                      </p:cBhvr>
                                    </p:animEffect>
                                    <p:anim calcmode="lin" valueType="num">
                                      <p:cBhvr>
                                        <p:cTn id="127" dur="1000" fill="hold"/>
                                        <p:tgtEl>
                                          <p:spTgt spid="17"/>
                                        </p:tgtEl>
                                        <p:attrNameLst>
                                          <p:attrName>ppt_x</p:attrName>
                                        </p:attrNameLst>
                                      </p:cBhvr>
                                      <p:tavLst>
                                        <p:tav tm="0">
                                          <p:val>
                                            <p:strVal val="#ppt_x-.1"/>
                                          </p:val>
                                        </p:tav>
                                        <p:tav tm="100000">
                                          <p:val>
                                            <p:strVal val="#ppt_x"/>
                                          </p:val>
                                        </p:tav>
                                      </p:tavLst>
                                    </p:anim>
                                    <p:anim calcmode="lin" valueType="num">
                                      <p:cBhvr>
                                        <p:cTn id="12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rcRect/>
          <a:stretch>
            <a:fillRect/>
          </a:stretch>
        </p:blipFill>
        <p:spPr bwMode="auto">
          <a:xfrm>
            <a:off x="0" y="-1389063"/>
            <a:ext cx="9144000" cy="6516688"/>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rcRect/>
          <a:stretch>
            <a:fillRect/>
          </a:stretch>
        </p:blipFill>
        <p:spPr bwMode="auto">
          <a:xfrm>
            <a:off x="0" y="-1389063"/>
            <a:ext cx="9144000" cy="6516688"/>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rcRect/>
          <a:stretch>
            <a:fillRect/>
          </a:stretch>
        </p:blipFill>
        <p:spPr bwMode="auto">
          <a:xfrm>
            <a:off x="0" y="-1389063"/>
            <a:ext cx="9144000" cy="6516688"/>
          </a:xfrm>
          <a:prstGeom prst="rect">
            <a:avLst/>
          </a:prstGeom>
          <a:noFill/>
          <a:ln w="9525">
            <a:noFill/>
            <a:miter lim="800000"/>
            <a:headEnd/>
            <a:tailEnd/>
          </a:ln>
        </p:spPr>
      </p:pic>
      <p:sp>
        <p:nvSpPr>
          <p:cNvPr id="7" name="6 CuadroTexto"/>
          <p:cNvSpPr txBox="1"/>
          <p:nvPr/>
        </p:nvSpPr>
        <p:spPr>
          <a:xfrm>
            <a:off x="755576"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es posible realizar las observaciones con los telescopios que usan los científicos para sus investigaciones. Sin embargo se emplean equipos muy avanzados que se instalan en la zona de aparcamiento del observatorio.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jpg"/>
          <p:cNvPicPr>
            <a:picLocks noChangeAspect="1"/>
          </p:cNvPicPr>
          <p:nvPr/>
        </p:nvPicPr>
        <p:blipFill>
          <a:blip r:embed="rId2" cstate="print"/>
          <a:srcRect/>
          <a:stretch>
            <a:fillRect/>
          </a:stretch>
        </p:blipFill>
        <p:spPr bwMode="auto">
          <a:xfrm>
            <a:off x="3175" y="0"/>
            <a:ext cx="913765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3.jpg"/>
          <p:cNvPicPr>
            <a:picLocks noChangeAspect="1"/>
          </p:cNvPicPr>
          <p:nvPr/>
        </p:nvPicPr>
        <p:blipFill>
          <a:blip r:embed="rId2" cstate="print"/>
          <a:srcRect/>
          <a:stretch>
            <a:fillRect/>
          </a:stretch>
        </p:blipFill>
        <p:spPr bwMode="auto">
          <a:xfrm>
            <a:off x="3175" y="0"/>
            <a:ext cx="913765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371950"/>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unido a la excepcional calidad del cielo en esta zona del mundo, te hará disfrutar estando lo más cerca posible de las estrellas.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0000">
        <p14:glitte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3"/>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rcRect/>
          <a:stretch>
            <a:fillRect/>
          </a:stretch>
        </p:blipFill>
        <p:spPr bwMode="auto">
          <a:xfrm>
            <a:off x="0" y="0"/>
            <a:ext cx="9144000" cy="55451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_28_20111029_1976644732.jpg"/>
          <p:cNvPicPr>
            <a:picLocks noChangeAspect="1"/>
          </p:cNvPicPr>
          <p:nvPr/>
        </p:nvPicPr>
        <p:blipFill>
          <a:blip r:embed="rId2" cstate="print"/>
          <a:srcRect/>
          <a:stretch>
            <a:fillRect/>
          </a:stretch>
        </p:blipFill>
        <p:spPr bwMode="auto">
          <a:xfrm>
            <a:off x="0" y="0"/>
            <a:ext cx="9144000" cy="55451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39431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Instituto de Astrofísica de Canarias IAC es un centro de investigación que cuenta con dos localizaciones destinadas a la observación; una en la isla de Las Palmas, llamada Observatorio del Roque de Los Muchachos, y la otra en la isla de Tenerife, con el nombre de Observatorio del Teide.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4000">
        <p15:prstTrans prst="origami"/>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rcRect/>
          <a:stretch>
            <a:fillRect/>
          </a:stretch>
        </p:blipFill>
        <p:spPr bwMode="auto">
          <a:xfrm>
            <a:off x="0" y="-884237"/>
            <a:ext cx="9144000" cy="6551613"/>
          </a:xfrm>
          <a:prstGeom prst="rect">
            <a:avLst/>
          </a:prstGeom>
          <a:noFill/>
          <a:ln w="9525">
            <a:noFill/>
            <a:miter lim="800000"/>
            <a:headEnd/>
            <a:tailEnd/>
          </a:ln>
        </p:spPr>
      </p:pic>
      <p:sp>
        <p:nvSpPr>
          <p:cNvPr id="6" name="Rectángulo 3                                                                       s">
            <a:extLst/>
          </p:cNvPr>
          <p:cNvSpPr/>
          <p:nvPr/>
        </p:nvSpPr>
        <p:spPr>
          <a:xfrm>
            <a:off x="2051052" y="1858964"/>
            <a:ext cx="3889375" cy="1036637"/>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40" y="1903413"/>
            <a:ext cx="4002087" cy="10414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5"/>
            <a:extLst/>
          </p:cNvPr>
          <p:cNvSpPr/>
          <p:nvPr/>
        </p:nvSpPr>
        <p:spPr>
          <a:xfrm>
            <a:off x="2324102" y="1884364"/>
            <a:ext cx="3998913" cy="1041400"/>
          </a:xfrm>
          <a:prstGeom prst="rect">
            <a:avLst/>
          </a:prstGeom>
          <a:blipFill>
            <a:blip r:embed="rId6"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2" y="1884364"/>
            <a:ext cx="3889375" cy="1041400"/>
          </a:xfrm>
          <a:prstGeom prst="rect">
            <a:avLst/>
          </a:prstGeom>
          <a:blipFill>
            <a:blip r:embed="rId7"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1884364"/>
            <a:ext cx="3886200" cy="1041400"/>
          </a:xfrm>
          <a:prstGeom prst="rect">
            <a:avLst/>
          </a:prstGeom>
          <a:blipFill>
            <a:blip r:embed="rId8"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1884364"/>
            <a:ext cx="3886200" cy="1041400"/>
          </a:xfrm>
          <a:prstGeom prst="rect">
            <a:avLst/>
          </a:prstGeom>
          <a:blipFill>
            <a:blip r:embed="rId8"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1874838"/>
            <a:ext cx="3886200" cy="1041400"/>
          </a:xfrm>
          <a:prstGeom prst="rect">
            <a:avLst/>
          </a:prstGeom>
          <a:blipFill>
            <a:blip r:embed="rId8"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5" y="1858964"/>
            <a:ext cx="3889375" cy="1036637"/>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CuadroTexto"/>
          <p:cNvSpPr txBox="1"/>
          <p:nvPr/>
        </p:nvSpPr>
        <p:spPr>
          <a:xfrm>
            <a:off x="395536" y="422017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conocido como </a:t>
            </a:r>
            <a:r>
              <a:rPr lang="es-ES" b="1" i="1" dirty="0" smtClean="0">
                <a:effectLst>
                  <a:glow rad="101600">
                    <a:srgbClr val="C00000">
                      <a:alpha val="60000"/>
                    </a:srgbClr>
                  </a:glow>
                  <a:outerShdw blurRad="38100" dist="38100" dir="2700000" algn="tl">
                    <a:srgbClr val="000000">
                      <a:alpha val="43137"/>
                    </a:srgbClr>
                  </a:outerShdw>
                </a:effectLst>
              </a:rPr>
              <a:t>Observatorio de </a:t>
            </a:r>
            <a:r>
              <a:rPr lang="es-ES" b="1" i="1" dirty="0" err="1" smtClean="0">
                <a:effectLst>
                  <a:glow rad="101600">
                    <a:srgbClr val="C00000">
                      <a:alpha val="60000"/>
                    </a:srgbClr>
                  </a:glow>
                  <a:outerShdw blurRad="38100" dist="38100" dir="2700000" algn="tl">
                    <a:srgbClr val="000000">
                      <a:alpha val="43137"/>
                    </a:srgbClr>
                  </a:outerShdw>
                </a:effectLst>
              </a:rPr>
              <a:t>Izaña</a:t>
            </a:r>
            <a:r>
              <a:rPr lang="es-ES" i="1" dirty="0" smtClean="0">
                <a:effectLst>
                  <a:glow rad="101600">
                    <a:srgbClr val="C00000">
                      <a:alpha val="60000"/>
                    </a:srgbClr>
                  </a:glow>
                  <a:outerShdw blurRad="38100" dist="38100" dir="2700000" algn="tl">
                    <a:srgbClr val="000000">
                      <a:alpha val="43137"/>
                    </a:srgbClr>
                  </a:outerShdw>
                </a:effectLst>
              </a:rPr>
              <a:t>, el centro de Tenerife es uno de los más importantes del mundo por su localización geográfica e instalaciones, estando a la altura de los que se encuentran en el archipiélago de Hawái y Chile.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dir="r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37"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outVertical)">
                                      <p:cBhvr>
                                        <p:cTn id="164" dur="3000"/>
                                        <p:tgtEl>
                                          <p:spTgt spid="4"/>
                                        </p:tgtEl>
                                      </p:cBhvr>
                                    </p:animEffect>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rcRect/>
          <a:stretch>
            <a:fillRect/>
          </a:stretch>
        </p:blipFill>
        <p:spPr bwMode="auto">
          <a:xfrm>
            <a:off x="0" y="-1028700"/>
            <a:ext cx="9144000" cy="6172200"/>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rcRect/>
          <a:stretch>
            <a:fillRect/>
          </a:stretch>
        </p:blipFill>
        <p:spPr bwMode="auto">
          <a:xfrm>
            <a:off x="0" y="-1028700"/>
            <a:ext cx="9144000" cy="6172200"/>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rcRect/>
          <a:stretch>
            <a:fillRect/>
          </a:stretch>
        </p:blipFill>
        <p:spPr bwMode="auto">
          <a:xfrm>
            <a:off x="0" y="-1028700"/>
            <a:ext cx="9144000" cy="6172200"/>
          </a:xfrm>
          <a:prstGeom prst="rect">
            <a:avLst/>
          </a:prstGeom>
          <a:noFill/>
          <a:ln w="9525">
            <a:noFill/>
            <a:miter lim="800000"/>
            <a:headEnd/>
            <a:tailEnd/>
          </a:ln>
        </p:spPr>
      </p:pic>
      <p:sp>
        <p:nvSpPr>
          <p:cNvPr id="7" name="6 CuadroTexto"/>
          <p:cNvSpPr txBox="1"/>
          <p:nvPr/>
        </p:nvSpPr>
        <p:spPr>
          <a:xfrm>
            <a:off x="179512"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también realiza una estupenda labor de divulgación científica, realizando interesantes </a:t>
            </a:r>
            <a:r>
              <a:rPr lang="es-ES" b="1" i="1" dirty="0" smtClean="0">
                <a:effectLst>
                  <a:glow rad="101600">
                    <a:srgbClr val="C00000">
                      <a:alpha val="60000"/>
                    </a:srgbClr>
                  </a:glow>
                  <a:outerShdw blurRad="38100" dist="38100" dir="2700000" algn="tl">
                    <a:srgbClr val="000000">
                      <a:alpha val="43137"/>
                    </a:srgbClr>
                  </a:outerShdw>
                </a:effectLst>
              </a:rPr>
              <a:t>tours y visitas guiadas</a:t>
            </a:r>
            <a:r>
              <a:rPr lang="es-ES" i="1" dirty="0" smtClean="0">
                <a:effectLst>
                  <a:glow rad="101600">
                    <a:srgbClr val="C00000">
                      <a:alpha val="60000"/>
                    </a:srgbClr>
                  </a:glow>
                  <a:outerShdw blurRad="38100" dist="38100" dir="2700000" algn="tl">
                    <a:srgbClr val="000000">
                      <a:alpha val="43137"/>
                    </a:srgbClr>
                  </a:outerShdw>
                </a:effectLst>
              </a:rPr>
              <a:t> a escolares durante todo el año con      valoraciones muy </a:t>
            </a:r>
            <a:r>
              <a:rPr lang="es-ES" i="1" dirty="0" err="1" smtClean="0">
                <a:effectLst>
                  <a:glow rad="101600">
                    <a:srgbClr val="C00000">
                      <a:alpha val="60000"/>
                    </a:srgbClr>
                  </a:glow>
                  <a:outerShdw blurRad="38100" dist="38100" dir="2700000" algn="tl">
                    <a:srgbClr val="000000">
                      <a:alpha val="43137"/>
                    </a:srgbClr>
                  </a:outerShdw>
                </a:effectLst>
              </a:rPr>
              <a:t>positivas.El</a:t>
            </a:r>
            <a:r>
              <a:rPr lang="es-ES" i="1" dirty="0" smtClean="0">
                <a:effectLst>
                  <a:glow rad="101600">
                    <a:srgbClr val="C00000">
                      <a:alpha val="60000"/>
                    </a:srgbClr>
                  </a:glow>
                  <a:outerShdw blurRad="38100" dist="38100" dir="2700000" algn="tl">
                    <a:srgbClr val="000000">
                      <a:alpha val="43137"/>
                    </a:srgbClr>
                  </a:outerShdw>
                </a:effectLst>
              </a:rPr>
              <a:t> centro de investigación cuenta con diversos telescopios nocturnos y solares.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dir="l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rcRect/>
          <a:stretch>
            <a:fillRect/>
          </a:stretch>
        </p:blipFill>
        <p:spPr bwMode="auto">
          <a:xfrm>
            <a:off x="0" y="0"/>
            <a:ext cx="9144000" cy="5137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276602" y="552450"/>
            <a:ext cx="2447925" cy="3975100"/>
          </a:xfrm>
          <a:prstGeom prst="rect">
            <a:avLst/>
          </a:prstGeom>
          <a:blipFill>
            <a:blip r:embed="rId3"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3276602" y="555626"/>
            <a:ext cx="2447925" cy="3960813"/>
          </a:xfrm>
          <a:prstGeom prst="rect">
            <a:avLst/>
          </a:prstGeom>
          <a:blipFill>
            <a:blip r:embed="rId3"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39552"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Observatorio de Tenerife se fundó en 1959 aunque aún tuvimos que esperar algunos años para que fuera inaugurado bajo la dirección de la Universidad de la Laguna. Esto ocurrió en</a:t>
            </a:r>
            <a:r>
              <a:rPr lang="es-ES" b="1" i="1" dirty="0" smtClean="0">
                <a:effectLst>
                  <a:glow rad="101600">
                    <a:srgbClr val="C00000">
                      <a:alpha val="60000"/>
                    </a:srgbClr>
                  </a:glow>
                  <a:outerShdw blurRad="38100" dist="38100" dir="2700000" algn="tl">
                    <a:srgbClr val="000000">
                      <a:alpha val="43137"/>
                    </a:srgbClr>
                  </a:outerShdw>
                </a:effectLst>
              </a:rPr>
              <a:t> 1964</a:t>
            </a:r>
            <a:r>
              <a:rPr lang="es-ES" i="1" dirty="0" smtClean="0">
                <a:effectLst>
                  <a:glow rad="101600">
                    <a:srgbClr val="C00000">
                      <a:alpha val="60000"/>
                    </a:srgbClr>
                  </a:glow>
                  <a:outerShdw blurRad="38100" dist="38100" dir="2700000" algn="tl">
                    <a:srgbClr val="000000">
                      <a:alpha val="43137"/>
                    </a:srgbClr>
                  </a:outerShdw>
                </a:effectLst>
              </a:rPr>
              <a:t>, con la instalación del primer telescopio en la zona de </a:t>
            </a:r>
            <a:r>
              <a:rPr lang="es-ES" i="1" dirty="0" err="1" smtClean="0">
                <a:effectLst>
                  <a:glow rad="101600">
                    <a:srgbClr val="C00000">
                      <a:alpha val="60000"/>
                    </a:srgbClr>
                  </a:glow>
                  <a:outerShdw blurRad="38100" dist="38100" dir="2700000" algn="tl">
                    <a:srgbClr val="000000">
                      <a:alpha val="43137"/>
                    </a:srgbClr>
                  </a:outerShdw>
                </a:effectLst>
              </a:rPr>
              <a:t>Izaña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diamond(in)">
                                      <p:cBhvr>
                                        <p:cTn id="10" dur="3000"/>
                                        <p:tgtEl>
                                          <p:spTgt spid="31"/>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3000" fill="hold"/>
                                        <p:tgtEl>
                                          <p:spTgt spid="31"/>
                                        </p:tgtEl>
                                        <p:attrNameLst>
                                          <p:attrName>ppt_x</p:attrName>
                                        </p:attrNameLst>
                                      </p:cBhvr>
                                      <p:tavLst>
                                        <p:tav tm="0">
                                          <p:val>
                                            <p:strVal val="#ppt_x"/>
                                          </p:val>
                                        </p:tav>
                                        <p:tav tm="100000">
                                          <p:val>
                                            <p:strVal val="#ppt_x"/>
                                          </p:val>
                                        </p:tav>
                                      </p:tavLst>
                                    </p:anim>
                                    <p:anim calcmode="lin" valueType="num">
                                      <p:cBhvr additive="base">
                                        <p:cTn id="18" dur="3000" fill="hold"/>
                                        <p:tgtEl>
                                          <p:spTgt spid="31"/>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31"/>
                                        </p:tgtEl>
                                        <p:attrNameLst>
                                          <p:attrName>r</p:attrName>
                                        </p:attrNameLst>
                                      </p:cBhvr>
                                    </p:animRot>
                                  </p:childTnLst>
                                </p:cTn>
                              </p:par>
                            </p:childTnLst>
                          </p:cTn>
                        </p:par>
                        <p:par>
                          <p:cTn id="23" fill="hold" nodeType="afterGroup">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31"/>
                                        </p:tgtEl>
                                        <p:attrNameLst>
                                          <p:attrName>ppt_x</p:attrName>
                                        </p:attrNameLst>
                                      </p:cBhvr>
                                      <p:tavLst>
                                        <p:tav tm="0">
                                          <p:val>
                                            <p:strVal val="ppt_x"/>
                                          </p:val>
                                        </p:tav>
                                        <p:tav tm="100000">
                                          <p:val>
                                            <p:strVal val="1+ppt_w/2"/>
                                          </p:val>
                                        </p:tav>
                                      </p:tavLst>
                                    </p:anim>
                                    <p:anim calcmode="lin" valueType="num">
                                      <p:cBhvr additive="base">
                                        <p:cTn id="30" dur="3000"/>
                                        <p:tgtEl>
                                          <p:spTgt spid="31"/>
                                        </p:tgtEl>
                                        <p:attrNameLst>
                                          <p:attrName>ppt_y</p:attrName>
                                        </p:attrNameLst>
                                      </p:cBhvr>
                                      <p:tavLst>
                                        <p:tav tm="0">
                                          <p:val>
                                            <p:strVal val="ppt_y"/>
                                          </p:val>
                                        </p:tav>
                                        <p:tav tm="100000">
                                          <p:val>
                                            <p:strVal val="ppt_y"/>
                                          </p:val>
                                        </p:tav>
                                      </p:tavLst>
                                    </p:anim>
                                    <p:set>
                                      <p:cBhvr>
                                        <p:cTn id="31" dur="1" fill="hold">
                                          <p:stCondLst>
                                            <p:cond delay="2999"/>
                                          </p:stCondLst>
                                        </p:cTn>
                                        <p:tgtEl>
                                          <p:spTgt spid="31"/>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2/3*#ppt_w"/>
                                          </p:val>
                                        </p:tav>
                                        <p:tav tm="100000">
                                          <p:val>
                                            <p:strVal val="#ppt_w"/>
                                          </p:val>
                                        </p:tav>
                                      </p:tavLst>
                                    </p:anim>
                                    <p:anim calcmode="lin" valueType="num">
                                      <p:cBhvr>
                                        <p:cTn id="35" dur="3000" fill="hold"/>
                                        <p:tgtEl>
                                          <p:spTgt spid="4"/>
                                        </p:tgtEl>
                                        <p:attrNameLst>
                                          <p:attrName>ppt_h</p:attrName>
                                        </p:attrNameLst>
                                      </p:cBhvr>
                                      <p:tavLst>
                                        <p:tav tm="0">
                                          <p:val>
                                            <p:strVal val="2/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6" name="5 CuadroTexto"/>
          <p:cNvSpPr txBox="1"/>
          <p:nvPr/>
        </p:nvSpPr>
        <p:spPr>
          <a:xfrm>
            <a:off x="395536" y="4497169"/>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11 años más tarde, en 1975 se funda el</a:t>
            </a:r>
            <a:r>
              <a:rPr lang="es-ES" b="1" i="1" dirty="0" smtClean="0">
                <a:effectLst>
                  <a:glow rad="101600">
                    <a:srgbClr val="C00000">
                      <a:alpha val="60000"/>
                    </a:srgbClr>
                  </a:glow>
                  <a:outerShdw blurRad="38100" dist="38100" dir="2700000" algn="tl">
                    <a:srgbClr val="000000">
                      <a:alpha val="43137"/>
                    </a:srgbClr>
                  </a:outerShdw>
                </a:effectLst>
              </a:rPr>
              <a:t> Instituto de Astrofísica de Canarias </a:t>
            </a:r>
            <a:r>
              <a:rPr lang="es-ES" i="1" dirty="0" smtClean="0">
                <a:effectLst>
                  <a:glow rad="101600">
                    <a:srgbClr val="C00000">
                      <a:alpha val="60000"/>
                    </a:srgbClr>
                  </a:glow>
                  <a:outerShdw blurRad="38100" dist="38100" dir="2700000" algn="tl">
                    <a:srgbClr val="000000">
                      <a:alpha val="43137"/>
                    </a:srgbClr>
                  </a:outerShdw>
                </a:effectLst>
              </a:rPr>
              <a:t> y el observatorio pasa a depender de este organismo hasta la actualidad.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ripple dir="ld"/>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4" name="3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1979 fue un año clave en la historia de este observatorio; se firman los tratados de cooperación con distintos países, convirtiéndose así en un observatorio internacional y pasando a un nuevo nivel de trabajo e infraestructura.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1.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pic>
        <p:nvPicPr>
          <p:cNvPr id="6" name="5 Imagen" descr="21.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pic>
        <p:nvPicPr>
          <p:cNvPr id="10" name="9 Imagen" descr="21.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sp>
        <p:nvSpPr>
          <p:cNvPr id="7" name="6 CuadroTexto"/>
          <p:cNvSpPr txBox="1"/>
          <p:nvPr/>
        </p:nvSpPr>
        <p:spPr>
          <a:xfrm>
            <a:off x="683568"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1985 se crea el Observatorio del Roque de los Muchachos en La Palma y, junto con el </a:t>
            </a:r>
            <a:r>
              <a:rPr lang="es-ES" b="1" i="1" dirty="0" smtClean="0">
                <a:effectLst>
                  <a:glow rad="101600">
                    <a:srgbClr val="C00000">
                      <a:alpha val="60000"/>
                    </a:srgbClr>
                  </a:glow>
                  <a:outerShdw blurRad="38100" dist="38100" dir="2700000" algn="tl">
                    <a:srgbClr val="000000">
                      <a:alpha val="43137"/>
                    </a:srgbClr>
                  </a:outerShdw>
                </a:effectLst>
              </a:rPr>
              <a:t>Observatorio del Teide</a:t>
            </a:r>
            <a:r>
              <a:rPr lang="es-ES" i="1" dirty="0" smtClean="0">
                <a:effectLst>
                  <a:glow rad="101600">
                    <a:srgbClr val="C00000">
                      <a:alpha val="60000"/>
                    </a:srgbClr>
                  </a:glow>
                  <a:outerShdw blurRad="38100" dist="38100" dir="2700000" algn="tl">
                    <a:srgbClr val="000000">
                      <a:alpha val="43137"/>
                    </a:srgbClr>
                  </a:outerShdw>
                </a:effectLst>
              </a:rPr>
              <a:t>, pasa a formar el </a:t>
            </a:r>
            <a:r>
              <a:rPr lang="es-ES" i="1" dirty="0" err="1" smtClean="0">
                <a:effectLst>
                  <a:glow rad="101600">
                    <a:srgbClr val="C00000">
                      <a:alpha val="60000"/>
                    </a:srgbClr>
                  </a:glow>
                  <a:outerShdw blurRad="38100" dist="38100" dir="2700000" algn="tl">
                    <a:srgbClr val="000000">
                      <a:alpha val="43137"/>
                    </a:srgbClr>
                  </a:outerShdw>
                </a:effectLst>
              </a:rPr>
              <a:t>European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Northern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Observatory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4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4000" fill="hold"/>
                                        <p:tgtEl>
                                          <p:spTgt spid="10"/>
                                        </p:tgtEl>
                                        <p:attrNameLst>
                                          <p:attrName>ppt_w</p:attrName>
                                        </p:attrNameLst>
                                      </p:cBhvr>
                                      <p:tavLst>
                                        <p:tav tm="0">
                                          <p:val>
                                            <p:strVal val="#ppt_w+.3"/>
                                          </p:val>
                                        </p:tav>
                                        <p:tav tm="100000">
                                          <p:val>
                                            <p:strVal val="#ppt_w"/>
                                          </p:val>
                                        </p:tav>
                                      </p:tavLst>
                                    </p:anim>
                                    <p:anim calcmode="lin" valueType="num">
                                      <p:cBhvr>
                                        <p:cTn id="17" dur="4000" fill="hold"/>
                                        <p:tgtEl>
                                          <p:spTgt spid="10"/>
                                        </p:tgtEl>
                                        <p:attrNameLst>
                                          <p:attrName>ppt_h</p:attrName>
                                        </p:attrNameLst>
                                      </p:cBhvr>
                                      <p:tavLst>
                                        <p:tav tm="0">
                                          <p:val>
                                            <p:strVal val="#ppt_h"/>
                                          </p:val>
                                        </p:tav>
                                        <p:tav tm="100000">
                                          <p:val>
                                            <p:strVal val="#ppt_h"/>
                                          </p:val>
                                        </p:tav>
                                      </p:tavLst>
                                    </p:anim>
                                    <p:animEffect transition="in" filter="fade">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3).jpg"/>
          <p:cNvPicPr>
            <a:picLocks noChangeAspect="1"/>
          </p:cNvPicPr>
          <p:nvPr/>
        </p:nvPicPr>
        <p:blipFill>
          <a:blip r:embed="rId3" cstate="print"/>
          <a:srcRect/>
          <a:stretch>
            <a:fillRect/>
          </a:stretch>
        </p:blipFill>
        <p:spPr bwMode="auto">
          <a:xfrm>
            <a:off x="0" y="-307975"/>
            <a:ext cx="9144000" cy="5688013"/>
          </a:xfrm>
          <a:prstGeom prst="rect">
            <a:avLst/>
          </a:prstGeom>
          <a:noFill/>
          <a:ln w="9525">
            <a:noFill/>
            <a:miter lim="800000"/>
            <a:headEnd/>
            <a:tailEnd/>
          </a:ln>
        </p:spPr>
      </p:pic>
      <p:sp>
        <p:nvSpPr>
          <p:cNvPr id="4" name="3 Rombo"/>
          <p:cNvSpPr/>
          <p:nvPr/>
        </p:nvSpPr>
        <p:spPr>
          <a:xfrm>
            <a:off x="1042988" y="0"/>
            <a:ext cx="3600450" cy="1131888"/>
          </a:xfrm>
          <a:prstGeom prst="diamond">
            <a:avLst/>
          </a:prstGeom>
          <a:blipFill>
            <a:blip r:embed="rId4"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ombo"/>
          <p:cNvSpPr/>
          <p:nvPr/>
        </p:nvSpPr>
        <p:spPr>
          <a:xfrm>
            <a:off x="1042988" y="911226"/>
            <a:ext cx="3600450" cy="1228725"/>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9" name="28 Rombo"/>
          <p:cNvSpPr/>
          <p:nvPr/>
        </p:nvSpPr>
        <p:spPr>
          <a:xfrm>
            <a:off x="1042988" y="1928813"/>
            <a:ext cx="3529012" cy="1219200"/>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3" name="32 Rombo"/>
          <p:cNvSpPr/>
          <p:nvPr/>
        </p:nvSpPr>
        <p:spPr>
          <a:xfrm>
            <a:off x="1042988" y="2892426"/>
            <a:ext cx="3600450" cy="1192213"/>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7" name="36 Rombo"/>
          <p:cNvSpPr/>
          <p:nvPr/>
        </p:nvSpPr>
        <p:spPr>
          <a:xfrm>
            <a:off x="1042988" y="3857626"/>
            <a:ext cx="3529012" cy="1285875"/>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2" name="41 Rombo"/>
          <p:cNvSpPr/>
          <p:nvPr/>
        </p:nvSpPr>
        <p:spPr>
          <a:xfrm>
            <a:off x="4572000" y="0"/>
            <a:ext cx="3600450" cy="1131888"/>
          </a:xfrm>
          <a:prstGeom prst="diamond">
            <a:avLst/>
          </a:prstGeom>
          <a:blipFill>
            <a:blip r:embed="rId4"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6" name="45 Rombo"/>
          <p:cNvSpPr/>
          <p:nvPr/>
        </p:nvSpPr>
        <p:spPr>
          <a:xfrm>
            <a:off x="4572000" y="911226"/>
            <a:ext cx="3600450" cy="1228725"/>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0" name="49 Rombo"/>
          <p:cNvSpPr/>
          <p:nvPr/>
        </p:nvSpPr>
        <p:spPr>
          <a:xfrm>
            <a:off x="4572000" y="1928814"/>
            <a:ext cx="3600450" cy="1147762"/>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4" name="53 Rombo"/>
          <p:cNvSpPr/>
          <p:nvPr/>
        </p:nvSpPr>
        <p:spPr>
          <a:xfrm>
            <a:off x="4572000" y="2892426"/>
            <a:ext cx="3600450" cy="1192213"/>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8" name="57 Rombo"/>
          <p:cNvSpPr/>
          <p:nvPr/>
        </p:nvSpPr>
        <p:spPr>
          <a:xfrm>
            <a:off x="4572000" y="3857626"/>
            <a:ext cx="3600450" cy="1285875"/>
          </a:xfrm>
          <a:prstGeom prst="diamond">
            <a:avLst/>
          </a:prstGeom>
          <a:blipFill>
            <a:blip r:embed="rId3" cstate="print"/>
            <a:stretch>
              <a:fillRect/>
            </a:stretch>
          </a:blip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CuadroTexto"/>
          <p:cNvSpPr txBox="1"/>
          <p:nvPr/>
        </p:nvSpPr>
        <p:spPr>
          <a:xfrm>
            <a:off x="467544"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años 90 se consolida como consorcio público y se instalan algunos de los mejores telescopios de Europa. Hasta la actualidad se mantiene activo desarrollando importantes proyectos de investigación científica.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5"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3" presetClass="entr" presetSubtype="10" fill="hold" grpId="5"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grpId="5"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blinds(horizontal)">
                                      <p:cBhvr>
                                        <p:cTn id="13" dur="3000"/>
                                        <p:tgtEl>
                                          <p:spTgt spid="29"/>
                                        </p:tgtEl>
                                      </p:cBhvr>
                                    </p:animEffect>
                                  </p:childTnLst>
                                </p:cTn>
                              </p:par>
                              <p:par>
                                <p:cTn id="14" presetID="3" presetClass="entr" presetSubtype="10" fill="hold" grpId="5"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linds(horizontal)">
                                      <p:cBhvr>
                                        <p:cTn id="16" dur="3000"/>
                                        <p:tgtEl>
                                          <p:spTgt spid="33"/>
                                        </p:tgtEl>
                                      </p:cBhvr>
                                    </p:animEffect>
                                  </p:childTnLst>
                                </p:cTn>
                              </p:par>
                              <p:par>
                                <p:cTn id="17" presetID="3" presetClass="entr" presetSubtype="10" fill="hold" grpId="5"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blinds(horizontal)">
                                      <p:cBhvr>
                                        <p:cTn id="19" dur="3000"/>
                                        <p:tgtEl>
                                          <p:spTgt spid="37"/>
                                        </p:tgtEl>
                                      </p:cBhvr>
                                    </p:animEffect>
                                  </p:childTnLst>
                                </p:cTn>
                              </p:par>
                              <p:par>
                                <p:cTn id="20" presetID="3" presetClass="entr" presetSubtype="10" fill="hold" grpId="5"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linds(horizontal)">
                                      <p:cBhvr>
                                        <p:cTn id="22" dur="3000"/>
                                        <p:tgtEl>
                                          <p:spTgt spid="42"/>
                                        </p:tgtEl>
                                      </p:cBhvr>
                                    </p:animEffect>
                                  </p:childTnLst>
                                </p:cTn>
                              </p:par>
                              <p:par>
                                <p:cTn id="23" presetID="3" presetClass="entr" presetSubtype="10" fill="hold" grpId="5"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blinds(horizontal)">
                                      <p:cBhvr>
                                        <p:cTn id="25" dur="3000"/>
                                        <p:tgtEl>
                                          <p:spTgt spid="46"/>
                                        </p:tgtEl>
                                      </p:cBhvr>
                                    </p:animEffect>
                                  </p:childTnLst>
                                </p:cTn>
                              </p:par>
                              <p:par>
                                <p:cTn id="26" presetID="3" presetClass="entr" presetSubtype="10" fill="hold" grpId="5"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blinds(horizontal)">
                                      <p:cBhvr>
                                        <p:cTn id="28" dur="3000"/>
                                        <p:tgtEl>
                                          <p:spTgt spid="50"/>
                                        </p:tgtEl>
                                      </p:cBhvr>
                                    </p:animEffect>
                                  </p:childTnLst>
                                </p:cTn>
                              </p:par>
                              <p:par>
                                <p:cTn id="29" presetID="3" presetClass="entr" presetSubtype="10" fill="hold" grpId="5"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blinds(horizontal)">
                                      <p:cBhvr>
                                        <p:cTn id="31" dur="3000"/>
                                        <p:tgtEl>
                                          <p:spTgt spid="54"/>
                                        </p:tgtEl>
                                      </p:cBhvr>
                                    </p:animEffect>
                                  </p:childTnLst>
                                </p:cTn>
                              </p:par>
                              <p:par>
                                <p:cTn id="32" presetID="3" presetClass="entr" presetSubtype="10" fill="hold" grpId="5" nodeType="with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blinds(horizontal)">
                                      <p:cBhvr>
                                        <p:cTn id="34" dur="3000"/>
                                        <p:tgtEl>
                                          <p:spTgt spid="58"/>
                                        </p:tgtEl>
                                      </p:cBhvr>
                                    </p:animEffect>
                                  </p:childTnLst>
                                </p:cTn>
                              </p:par>
                              <p:par>
                                <p:cTn id="35" presetID="2" presetClass="entr" presetSubtype="2"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3000" fill="hold"/>
                                        <p:tgtEl>
                                          <p:spTgt spid="4"/>
                                        </p:tgtEl>
                                        <p:attrNameLst>
                                          <p:attrName>ppt_x</p:attrName>
                                        </p:attrNameLst>
                                      </p:cBhvr>
                                      <p:tavLst>
                                        <p:tav tm="0">
                                          <p:val>
                                            <p:strVal val="1+#ppt_w/2"/>
                                          </p:val>
                                        </p:tav>
                                        <p:tav tm="100000">
                                          <p:val>
                                            <p:strVal val="#ppt_x"/>
                                          </p:val>
                                        </p:tav>
                                      </p:tavLst>
                                    </p:anim>
                                    <p:anim calcmode="lin" valueType="num">
                                      <p:cBhvr additive="base">
                                        <p:cTn id="38" dur="3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1+#ppt_w/2"/>
                                          </p:val>
                                        </p:tav>
                                        <p:tav tm="100000">
                                          <p:val>
                                            <p:strVal val="#ppt_x"/>
                                          </p:val>
                                        </p:tav>
                                      </p:tavLst>
                                    </p:anim>
                                    <p:anim calcmode="lin" valueType="num">
                                      <p:cBhvr additive="base">
                                        <p:cTn id="42" dur="3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3000" fill="hold"/>
                                        <p:tgtEl>
                                          <p:spTgt spid="29"/>
                                        </p:tgtEl>
                                        <p:attrNameLst>
                                          <p:attrName>ppt_x</p:attrName>
                                        </p:attrNameLst>
                                      </p:cBhvr>
                                      <p:tavLst>
                                        <p:tav tm="0">
                                          <p:val>
                                            <p:strVal val="1+#ppt_w/2"/>
                                          </p:val>
                                        </p:tav>
                                        <p:tav tm="100000">
                                          <p:val>
                                            <p:strVal val="#ppt_x"/>
                                          </p:val>
                                        </p:tav>
                                      </p:tavLst>
                                    </p:anim>
                                    <p:anim calcmode="lin" valueType="num">
                                      <p:cBhvr additive="base">
                                        <p:cTn id="46" dur="3000" fill="hold"/>
                                        <p:tgtEl>
                                          <p:spTgt spid="2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3000" fill="hold"/>
                                        <p:tgtEl>
                                          <p:spTgt spid="33"/>
                                        </p:tgtEl>
                                        <p:attrNameLst>
                                          <p:attrName>ppt_x</p:attrName>
                                        </p:attrNameLst>
                                      </p:cBhvr>
                                      <p:tavLst>
                                        <p:tav tm="0">
                                          <p:val>
                                            <p:strVal val="1+#ppt_w/2"/>
                                          </p:val>
                                        </p:tav>
                                        <p:tav tm="100000">
                                          <p:val>
                                            <p:strVal val="#ppt_x"/>
                                          </p:val>
                                        </p:tav>
                                      </p:tavLst>
                                    </p:anim>
                                    <p:anim calcmode="lin" valueType="num">
                                      <p:cBhvr additive="base">
                                        <p:cTn id="50" dur="3000" fill="hold"/>
                                        <p:tgtEl>
                                          <p:spTgt spid="3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3000" fill="hold"/>
                                        <p:tgtEl>
                                          <p:spTgt spid="37"/>
                                        </p:tgtEl>
                                        <p:attrNameLst>
                                          <p:attrName>ppt_x</p:attrName>
                                        </p:attrNameLst>
                                      </p:cBhvr>
                                      <p:tavLst>
                                        <p:tav tm="0">
                                          <p:val>
                                            <p:strVal val="1+#ppt_w/2"/>
                                          </p:val>
                                        </p:tav>
                                        <p:tav tm="100000">
                                          <p:val>
                                            <p:strVal val="#ppt_x"/>
                                          </p:val>
                                        </p:tav>
                                      </p:tavLst>
                                    </p:anim>
                                    <p:anim calcmode="lin" valueType="num">
                                      <p:cBhvr additive="base">
                                        <p:cTn id="54" dur="3000" fill="hold"/>
                                        <p:tgtEl>
                                          <p:spTgt spid="37"/>
                                        </p:tgtEl>
                                        <p:attrNameLst>
                                          <p:attrName>ppt_y</p:attrName>
                                        </p:attrNameLst>
                                      </p:cBhvr>
                                      <p:tavLst>
                                        <p:tav tm="0">
                                          <p:val>
                                            <p:strVal val="#ppt_y"/>
                                          </p:val>
                                        </p:tav>
                                        <p:tav tm="100000">
                                          <p:val>
                                            <p:strVal val="#ppt_y"/>
                                          </p:val>
                                        </p:tav>
                                      </p:tavLst>
                                    </p:anim>
                                  </p:childTnLst>
                                </p:cTn>
                              </p:par>
                              <p:par>
                                <p:cTn id="55" presetID="19"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3000" fill="hold"/>
                                        <p:tgtEl>
                                          <p:spTgt spid="4"/>
                                        </p:tgtEl>
                                        <p:attrNameLst>
                                          <p:attrName>ppt_w</p:attrName>
                                        </p:attrNameLst>
                                      </p:cBhvr>
                                      <p:tavLst>
                                        <p:tav tm="0">
                                          <p:val>
                                            <p:strVal val="#ppt_w"/>
                                          </p:val>
                                        </p:tav>
                                        <p:tav tm="100000">
                                          <p:val>
                                            <p:strVal val="#ppt_w"/>
                                          </p:val>
                                        </p:tav>
                                      </p:tavLst>
                                    </p:anim>
                                    <p:anim calcmode="lin" valueType="num">
                                      <p:cBhvr>
                                        <p:cTn id="58" dur="3000" fill="hold"/>
                                        <p:tgtEl>
                                          <p:spTgt spid="4"/>
                                        </p:tgtEl>
                                        <p:attrNameLst>
                                          <p:attrName>ppt_h</p:attrName>
                                        </p:attrNameLst>
                                      </p:cBhvr>
                                      <p:tavLst>
                                        <p:tav tm="0" fmla="#ppt_h*sin(2.5*pi*$)">
                                          <p:val>
                                            <p:fltVal val="0"/>
                                          </p:val>
                                        </p:tav>
                                        <p:tav tm="100000">
                                          <p:val>
                                            <p:fltVal val="1"/>
                                          </p:val>
                                        </p:tav>
                                      </p:tavLst>
                                    </p:anim>
                                  </p:childTnLst>
                                </p:cTn>
                              </p:par>
                              <p:par>
                                <p:cTn id="59" presetID="19"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3000" fill="hold"/>
                                        <p:tgtEl>
                                          <p:spTgt spid="8"/>
                                        </p:tgtEl>
                                        <p:attrNameLst>
                                          <p:attrName>ppt_w</p:attrName>
                                        </p:attrNameLst>
                                      </p:cBhvr>
                                      <p:tavLst>
                                        <p:tav tm="0">
                                          <p:val>
                                            <p:strVal val="#ppt_w"/>
                                          </p:val>
                                        </p:tav>
                                        <p:tav tm="100000">
                                          <p:val>
                                            <p:strVal val="#ppt_w"/>
                                          </p:val>
                                        </p:tav>
                                      </p:tavLst>
                                    </p:anim>
                                    <p:anim calcmode="lin" valueType="num">
                                      <p:cBhvr>
                                        <p:cTn id="62" dur="3000" fill="hold"/>
                                        <p:tgtEl>
                                          <p:spTgt spid="8"/>
                                        </p:tgtEl>
                                        <p:attrNameLst>
                                          <p:attrName>ppt_h</p:attrName>
                                        </p:attrNameLst>
                                      </p:cBhvr>
                                      <p:tavLst>
                                        <p:tav tm="0" fmla="#ppt_h*sin(2.5*pi*$)">
                                          <p:val>
                                            <p:fltVal val="0"/>
                                          </p:val>
                                        </p:tav>
                                        <p:tav tm="100000">
                                          <p:val>
                                            <p:fltVal val="1"/>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3000" fill="hold"/>
                                        <p:tgtEl>
                                          <p:spTgt spid="29"/>
                                        </p:tgtEl>
                                        <p:attrNameLst>
                                          <p:attrName>ppt_w</p:attrName>
                                        </p:attrNameLst>
                                      </p:cBhvr>
                                      <p:tavLst>
                                        <p:tav tm="0">
                                          <p:val>
                                            <p:strVal val="#ppt_w"/>
                                          </p:val>
                                        </p:tav>
                                        <p:tav tm="100000">
                                          <p:val>
                                            <p:strVal val="#ppt_w"/>
                                          </p:val>
                                        </p:tav>
                                      </p:tavLst>
                                    </p:anim>
                                    <p:anim calcmode="lin" valueType="num">
                                      <p:cBhvr>
                                        <p:cTn id="66" dur="3000" fill="hold"/>
                                        <p:tgtEl>
                                          <p:spTgt spid="29"/>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p:cTn id="69" dur="3000" fill="hold"/>
                                        <p:tgtEl>
                                          <p:spTgt spid="33"/>
                                        </p:tgtEl>
                                        <p:attrNameLst>
                                          <p:attrName>ppt_w</p:attrName>
                                        </p:attrNameLst>
                                      </p:cBhvr>
                                      <p:tavLst>
                                        <p:tav tm="0">
                                          <p:val>
                                            <p:strVal val="#ppt_w"/>
                                          </p:val>
                                        </p:tav>
                                        <p:tav tm="100000">
                                          <p:val>
                                            <p:strVal val="#ppt_w"/>
                                          </p:val>
                                        </p:tav>
                                      </p:tavLst>
                                    </p:anim>
                                    <p:anim calcmode="lin" valueType="num">
                                      <p:cBhvr>
                                        <p:cTn id="70" dur="3000" fill="hold"/>
                                        <p:tgtEl>
                                          <p:spTgt spid="33"/>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p:cTn id="73" dur="3000" fill="hold"/>
                                        <p:tgtEl>
                                          <p:spTgt spid="37"/>
                                        </p:tgtEl>
                                        <p:attrNameLst>
                                          <p:attrName>ppt_w</p:attrName>
                                        </p:attrNameLst>
                                      </p:cBhvr>
                                      <p:tavLst>
                                        <p:tav tm="0">
                                          <p:val>
                                            <p:strVal val="#ppt_w"/>
                                          </p:val>
                                        </p:tav>
                                        <p:tav tm="100000">
                                          <p:val>
                                            <p:strVal val="#ppt_w"/>
                                          </p:val>
                                        </p:tav>
                                      </p:tavLst>
                                    </p:anim>
                                    <p:anim calcmode="lin" valueType="num">
                                      <p:cBhvr>
                                        <p:cTn id="74" dur="3000" fill="hold"/>
                                        <p:tgtEl>
                                          <p:spTgt spid="37"/>
                                        </p:tgtEl>
                                        <p:attrNameLst>
                                          <p:attrName>ppt_h</p:attrName>
                                        </p:attrNameLst>
                                      </p:cBhvr>
                                      <p:tavLst>
                                        <p:tav tm="0" fmla="#ppt_h*sin(2.5*pi*$)">
                                          <p:val>
                                            <p:fltVal val="0"/>
                                          </p:val>
                                        </p:tav>
                                        <p:tav tm="100000">
                                          <p:val>
                                            <p:fltVal val="1"/>
                                          </p:val>
                                        </p:tav>
                                      </p:tavLst>
                                    </p:anim>
                                  </p:childTnLst>
                                </p:cTn>
                              </p:par>
                              <p:par>
                                <p:cTn id="75" presetID="2" presetClass="entr" presetSubtype="8" fill="hold" grpId="0" nodeType="with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additive="base">
                                        <p:cTn id="77" dur="3000" fill="hold"/>
                                        <p:tgtEl>
                                          <p:spTgt spid="42"/>
                                        </p:tgtEl>
                                        <p:attrNameLst>
                                          <p:attrName>ppt_x</p:attrName>
                                        </p:attrNameLst>
                                      </p:cBhvr>
                                      <p:tavLst>
                                        <p:tav tm="0">
                                          <p:val>
                                            <p:strVal val="0-#ppt_w/2"/>
                                          </p:val>
                                        </p:tav>
                                        <p:tav tm="100000">
                                          <p:val>
                                            <p:strVal val="#ppt_x"/>
                                          </p:val>
                                        </p:tav>
                                      </p:tavLst>
                                    </p:anim>
                                    <p:anim calcmode="lin" valueType="num">
                                      <p:cBhvr additive="base">
                                        <p:cTn id="78" dur="3000" fill="hold"/>
                                        <p:tgtEl>
                                          <p:spTgt spid="42"/>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6"/>
                                        </p:tgtEl>
                                        <p:attrNameLst>
                                          <p:attrName>style.visibility</p:attrName>
                                        </p:attrNameLst>
                                      </p:cBhvr>
                                      <p:to>
                                        <p:strVal val="visible"/>
                                      </p:to>
                                    </p:set>
                                    <p:anim calcmode="lin" valueType="num">
                                      <p:cBhvr additive="base">
                                        <p:cTn id="81" dur="3000" fill="hold"/>
                                        <p:tgtEl>
                                          <p:spTgt spid="46"/>
                                        </p:tgtEl>
                                        <p:attrNameLst>
                                          <p:attrName>ppt_x</p:attrName>
                                        </p:attrNameLst>
                                      </p:cBhvr>
                                      <p:tavLst>
                                        <p:tav tm="0">
                                          <p:val>
                                            <p:strVal val="0-#ppt_w/2"/>
                                          </p:val>
                                        </p:tav>
                                        <p:tav tm="100000">
                                          <p:val>
                                            <p:strVal val="#ppt_x"/>
                                          </p:val>
                                        </p:tav>
                                      </p:tavLst>
                                    </p:anim>
                                    <p:anim calcmode="lin" valueType="num">
                                      <p:cBhvr additive="base">
                                        <p:cTn id="82" dur="3000" fill="hold"/>
                                        <p:tgtEl>
                                          <p:spTgt spid="46"/>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3000" fill="hold"/>
                                        <p:tgtEl>
                                          <p:spTgt spid="50"/>
                                        </p:tgtEl>
                                        <p:attrNameLst>
                                          <p:attrName>ppt_x</p:attrName>
                                        </p:attrNameLst>
                                      </p:cBhvr>
                                      <p:tavLst>
                                        <p:tav tm="0">
                                          <p:val>
                                            <p:strVal val="0-#ppt_w/2"/>
                                          </p:val>
                                        </p:tav>
                                        <p:tav tm="100000">
                                          <p:val>
                                            <p:strVal val="#ppt_x"/>
                                          </p:val>
                                        </p:tav>
                                      </p:tavLst>
                                    </p:anim>
                                    <p:anim calcmode="lin" valueType="num">
                                      <p:cBhvr additive="base">
                                        <p:cTn id="86" dur="3000" fill="hold"/>
                                        <p:tgtEl>
                                          <p:spTgt spid="50"/>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54"/>
                                        </p:tgtEl>
                                        <p:attrNameLst>
                                          <p:attrName>style.visibility</p:attrName>
                                        </p:attrNameLst>
                                      </p:cBhvr>
                                      <p:to>
                                        <p:strVal val="visible"/>
                                      </p:to>
                                    </p:set>
                                    <p:anim calcmode="lin" valueType="num">
                                      <p:cBhvr additive="base">
                                        <p:cTn id="89" dur="3000" fill="hold"/>
                                        <p:tgtEl>
                                          <p:spTgt spid="54"/>
                                        </p:tgtEl>
                                        <p:attrNameLst>
                                          <p:attrName>ppt_x</p:attrName>
                                        </p:attrNameLst>
                                      </p:cBhvr>
                                      <p:tavLst>
                                        <p:tav tm="0">
                                          <p:val>
                                            <p:strVal val="0-#ppt_w/2"/>
                                          </p:val>
                                        </p:tav>
                                        <p:tav tm="100000">
                                          <p:val>
                                            <p:strVal val="#ppt_x"/>
                                          </p:val>
                                        </p:tav>
                                      </p:tavLst>
                                    </p:anim>
                                    <p:anim calcmode="lin" valueType="num">
                                      <p:cBhvr additive="base">
                                        <p:cTn id="90" dur="3000" fill="hold"/>
                                        <p:tgtEl>
                                          <p:spTgt spid="5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 calcmode="lin" valueType="num">
                                      <p:cBhvr additive="base">
                                        <p:cTn id="93" dur="3000" fill="hold"/>
                                        <p:tgtEl>
                                          <p:spTgt spid="58"/>
                                        </p:tgtEl>
                                        <p:attrNameLst>
                                          <p:attrName>ppt_x</p:attrName>
                                        </p:attrNameLst>
                                      </p:cBhvr>
                                      <p:tavLst>
                                        <p:tav tm="0">
                                          <p:val>
                                            <p:strVal val="0-#ppt_w/2"/>
                                          </p:val>
                                        </p:tav>
                                        <p:tav tm="100000">
                                          <p:val>
                                            <p:strVal val="#ppt_x"/>
                                          </p:val>
                                        </p:tav>
                                      </p:tavLst>
                                    </p:anim>
                                    <p:anim calcmode="lin" valueType="num">
                                      <p:cBhvr additive="base">
                                        <p:cTn id="94" dur="3000" fill="hold"/>
                                        <p:tgtEl>
                                          <p:spTgt spid="58"/>
                                        </p:tgtEl>
                                        <p:attrNameLst>
                                          <p:attrName>ppt_y</p:attrName>
                                        </p:attrNameLst>
                                      </p:cBhvr>
                                      <p:tavLst>
                                        <p:tav tm="0">
                                          <p:val>
                                            <p:strVal val="#ppt_y"/>
                                          </p:val>
                                        </p:tav>
                                        <p:tav tm="100000">
                                          <p:val>
                                            <p:strVal val="#ppt_y"/>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p:cTn id="97" dur="3000" fill="hold"/>
                                        <p:tgtEl>
                                          <p:spTgt spid="42"/>
                                        </p:tgtEl>
                                        <p:attrNameLst>
                                          <p:attrName>ppt_w</p:attrName>
                                        </p:attrNameLst>
                                      </p:cBhvr>
                                      <p:tavLst>
                                        <p:tav tm="0">
                                          <p:val>
                                            <p:strVal val="#ppt_w"/>
                                          </p:val>
                                        </p:tav>
                                        <p:tav tm="100000">
                                          <p:val>
                                            <p:strVal val="#ppt_w"/>
                                          </p:val>
                                        </p:tav>
                                      </p:tavLst>
                                    </p:anim>
                                    <p:anim calcmode="lin" valueType="num">
                                      <p:cBhvr>
                                        <p:cTn id="98" dur="3000" fill="hold"/>
                                        <p:tgtEl>
                                          <p:spTgt spid="42"/>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3000" fill="hold"/>
                                        <p:tgtEl>
                                          <p:spTgt spid="46"/>
                                        </p:tgtEl>
                                        <p:attrNameLst>
                                          <p:attrName>ppt_w</p:attrName>
                                        </p:attrNameLst>
                                      </p:cBhvr>
                                      <p:tavLst>
                                        <p:tav tm="0">
                                          <p:val>
                                            <p:strVal val="#ppt_w"/>
                                          </p:val>
                                        </p:tav>
                                        <p:tav tm="100000">
                                          <p:val>
                                            <p:strVal val="#ppt_w"/>
                                          </p:val>
                                        </p:tav>
                                      </p:tavLst>
                                    </p:anim>
                                    <p:anim calcmode="lin" valueType="num">
                                      <p:cBhvr>
                                        <p:cTn id="102" dur="3000" fill="hold"/>
                                        <p:tgtEl>
                                          <p:spTgt spid="46"/>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0" fill="hold"/>
                                        <p:tgtEl>
                                          <p:spTgt spid="50"/>
                                        </p:tgtEl>
                                        <p:attrNameLst>
                                          <p:attrName>ppt_w</p:attrName>
                                        </p:attrNameLst>
                                      </p:cBhvr>
                                      <p:tavLst>
                                        <p:tav tm="0">
                                          <p:val>
                                            <p:strVal val="#ppt_w"/>
                                          </p:val>
                                        </p:tav>
                                        <p:tav tm="100000">
                                          <p:val>
                                            <p:strVal val="#ppt_w"/>
                                          </p:val>
                                        </p:tav>
                                      </p:tavLst>
                                    </p:anim>
                                    <p:anim calcmode="lin" valueType="num">
                                      <p:cBhvr>
                                        <p:cTn id="106" dur="3000" fill="hold"/>
                                        <p:tgtEl>
                                          <p:spTgt spid="50"/>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54"/>
                                        </p:tgtEl>
                                        <p:attrNameLst>
                                          <p:attrName>style.visibility</p:attrName>
                                        </p:attrNameLst>
                                      </p:cBhvr>
                                      <p:to>
                                        <p:strVal val="visible"/>
                                      </p:to>
                                    </p:set>
                                    <p:anim calcmode="lin" valueType="num">
                                      <p:cBhvr>
                                        <p:cTn id="109" dur="3000" fill="hold"/>
                                        <p:tgtEl>
                                          <p:spTgt spid="54"/>
                                        </p:tgtEl>
                                        <p:attrNameLst>
                                          <p:attrName>ppt_w</p:attrName>
                                        </p:attrNameLst>
                                      </p:cBhvr>
                                      <p:tavLst>
                                        <p:tav tm="0">
                                          <p:val>
                                            <p:strVal val="#ppt_w"/>
                                          </p:val>
                                        </p:tav>
                                        <p:tav tm="100000">
                                          <p:val>
                                            <p:strVal val="#ppt_w"/>
                                          </p:val>
                                        </p:tav>
                                      </p:tavLst>
                                    </p:anim>
                                    <p:anim calcmode="lin" valueType="num">
                                      <p:cBhvr>
                                        <p:cTn id="110" dur="3000" fill="hold"/>
                                        <p:tgtEl>
                                          <p:spTgt spid="54"/>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58"/>
                                        </p:tgtEl>
                                        <p:attrNameLst>
                                          <p:attrName>style.visibility</p:attrName>
                                        </p:attrNameLst>
                                      </p:cBhvr>
                                      <p:to>
                                        <p:strVal val="visible"/>
                                      </p:to>
                                    </p:set>
                                    <p:anim calcmode="lin" valueType="num">
                                      <p:cBhvr>
                                        <p:cTn id="113" dur="3000" fill="hold"/>
                                        <p:tgtEl>
                                          <p:spTgt spid="58"/>
                                        </p:tgtEl>
                                        <p:attrNameLst>
                                          <p:attrName>ppt_w</p:attrName>
                                        </p:attrNameLst>
                                      </p:cBhvr>
                                      <p:tavLst>
                                        <p:tav tm="0">
                                          <p:val>
                                            <p:strVal val="#ppt_w"/>
                                          </p:val>
                                        </p:tav>
                                        <p:tav tm="100000">
                                          <p:val>
                                            <p:strVal val="#ppt_w"/>
                                          </p:val>
                                        </p:tav>
                                      </p:tavLst>
                                    </p:anim>
                                    <p:anim calcmode="lin" valueType="num">
                                      <p:cBhvr>
                                        <p:cTn id="114" dur="3000" fill="hold"/>
                                        <p:tgtEl>
                                          <p:spTgt spid="58"/>
                                        </p:tgtEl>
                                        <p:attrNameLst>
                                          <p:attrName>ppt_h</p:attrName>
                                        </p:attrNameLst>
                                      </p:cBhvr>
                                      <p:tavLst>
                                        <p:tav tm="0" fmla="#ppt_h*sin(2.5*pi*$)">
                                          <p:val>
                                            <p:fltVal val="0"/>
                                          </p:val>
                                        </p:tav>
                                        <p:tav tm="100000">
                                          <p:val>
                                            <p:fltVal val="1"/>
                                          </p:val>
                                        </p:tav>
                                      </p:tavLst>
                                    </p:anim>
                                  </p:childTnLst>
                                </p:cTn>
                              </p:par>
                            </p:childTnLst>
                          </p:cTn>
                        </p:par>
                        <p:par>
                          <p:cTn id="115" fill="hold">
                            <p:stCondLst>
                              <p:cond delay="3000"/>
                            </p:stCondLst>
                            <p:childTnLst>
                              <p:par>
                                <p:cTn id="116" presetID="2" presetClass="exit" presetSubtype="4" fill="hold" grpId="2" nodeType="afterEffect">
                                  <p:stCondLst>
                                    <p:cond delay="0"/>
                                  </p:stCondLst>
                                  <p:childTnLst>
                                    <p:anim calcmode="lin" valueType="num">
                                      <p:cBhvr additive="base">
                                        <p:cTn id="117" dur="3000"/>
                                        <p:tgtEl>
                                          <p:spTgt spid="42"/>
                                        </p:tgtEl>
                                        <p:attrNameLst>
                                          <p:attrName>ppt_x</p:attrName>
                                        </p:attrNameLst>
                                      </p:cBhvr>
                                      <p:tavLst>
                                        <p:tav tm="0">
                                          <p:val>
                                            <p:strVal val="ppt_x"/>
                                          </p:val>
                                        </p:tav>
                                        <p:tav tm="100000">
                                          <p:val>
                                            <p:strVal val="ppt_x"/>
                                          </p:val>
                                        </p:tav>
                                      </p:tavLst>
                                    </p:anim>
                                    <p:anim calcmode="lin" valueType="num">
                                      <p:cBhvr additive="base">
                                        <p:cTn id="118" dur="3000"/>
                                        <p:tgtEl>
                                          <p:spTgt spid="42"/>
                                        </p:tgtEl>
                                        <p:attrNameLst>
                                          <p:attrName>ppt_y</p:attrName>
                                        </p:attrNameLst>
                                      </p:cBhvr>
                                      <p:tavLst>
                                        <p:tav tm="0">
                                          <p:val>
                                            <p:strVal val="ppt_y"/>
                                          </p:val>
                                        </p:tav>
                                        <p:tav tm="100000">
                                          <p:val>
                                            <p:strVal val="1+ppt_h/2"/>
                                          </p:val>
                                        </p:tav>
                                      </p:tavLst>
                                    </p:anim>
                                    <p:set>
                                      <p:cBhvr>
                                        <p:cTn id="119" dur="1" fill="hold">
                                          <p:stCondLst>
                                            <p:cond delay="2999"/>
                                          </p:stCondLst>
                                        </p:cTn>
                                        <p:tgtEl>
                                          <p:spTgt spid="42"/>
                                        </p:tgtEl>
                                        <p:attrNameLst>
                                          <p:attrName>style.visibility</p:attrName>
                                        </p:attrNameLst>
                                      </p:cBhvr>
                                      <p:to>
                                        <p:strVal val="hidden"/>
                                      </p:to>
                                    </p:set>
                                  </p:childTnLst>
                                </p:cTn>
                              </p:par>
                              <p:par>
                                <p:cTn id="120" presetID="5" presetClass="exit" presetSubtype="10" fill="hold" grpId="4" nodeType="withEffect">
                                  <p:stCondLst>
                                    <p:cond delay="0"/>
                                  </p:stCondLst>
                                  <p:childTnLst>
                                    <p:animEffect transition="out" filter="checkerboard(across)">
                                      <p:cBhvr>
                                        <p:cTn id="121" dur="3000"/>
                                        <p:tgtEl>
                                          <p:spTgt spid="4"/>
                                        </p:tgtEl>
                                      </p:cBhvr>
                                    </p:animEffect>
                                    <p:set>
                                      <p:cBhvr>
                                        <p:cTn id="122" dur="1" fill="hold">
                                          <p:stCondLst>
                                            <p:cond delay="2999"/>
                                          </p:stCondLst>
                                        </p:cTn>
                                        <p:tgtEl>
                                          <p:spTgt spid="4"/>
                                        </p:tgtEl>
                                        <p:attrNameLst>
                                          <p:attrName>style.visibility</p:attrName>
                                        </p:attrNameLst>
                                      </p:cBhvr>
                                      <p:to>
                                        <p:strVal val="hidden"/>
                                      </p:to>
                                    </p:set>
                                  </p:childTnLst>
                                </p:cTn>
                              </p:par>
                              <p:par>
                                <p:cTn id="123" presetID="5" presetClass="exit" presetSubtype="10" fill="hold" grpId="4" nodeType="withEffect">
                                  <p:stCondLst>
                                    <p:cond delay="0"/>
                                  </p:stCondLst>
                                  <p:childTnLst>
                                    <p:animEffect transition="out" filter="checkerboard(across)">
                                      <p:cBhvr>
                                        <p:cTn id="124" dur="3000"/>
                                        <p:tgtEl>
                                          <p:spTgt spid="8"/>
                                        </p:tgtEl>
                                      </p:cBhvr>
                                    </p:animEffect>
                                    <p:set>
                                      <p:cBhvr>
                                        <p:cTn id="125" dur="1" fill="hold">
                                          <p:stCondLst>
                                            <p:cond delay="2999"/>
                                          </p:stCondLst>
                                        </p:cTn>
                                        <p:tgtEl>
                                          <p:spTgt spid="8"/>
                                        </p:tgtEl>
                                        <p:attrNameLst>
                                          <p:attrName>style.visibility</p:attrName>
                                        </p:attrNameLst>
                                      </p:cBhvr>
                                      <p:to>
                                        <p:strVal val="hidden"/>
                                      </p:to>
                                    </p:set>
                                  </p:childTnLst>
                                </p:cTn>
                              </p:par>
                              <p:par>
                                <p:cTn id="126" presetID="5" presetClass="exit" presetSubtype="10" fill="hold" grpId="4" nodeType="withEffect">
                                  <p:stCondLst>
                                    <p:cond delay="0"/>
                                  </p:stCondLst>
                                  <p:childTnLst>
                                    <p:animEffect transition="out" filter="checkerboard(across)">
                                      <p:cBhvr>
                                        <p:cTn id="127" dur="3000"/>
                                        <p:tgtEl>
                                          <p:spTgt spid="29"/>
                                        </p:tgtEl>
                                      </p:cBhvr>
                                    </p:animEffect>
                                    <p:set>
                                      <p:cBhvr>
                                        <p:cTn id="128" dur="1" fill="hold">
                                          <p:stCondLst>
                                            <p:cond delay="2999"/>
                                          </p:stCondLst>
                                        </p:cTn>
                                        <p:tgtEl>
                                          <p:spTgt spid="29"/>
                                        </p:tgtEl>
                                        <p:attrNameLst>
                                          <p:attrName>style.visibility</p:attrName>
                                        </p:attrNameLst>
                                      </p:cBhvr>
                                      <p:to>
                                        <p:strVal val="hidden"/>
                                      </p:to>
                                    </p:set>
                                  </p:childTnLst>
                                </p:cTn>
                              </p:par>
                              <p:par>
                                <p:cTn id="129" presetID="5" presetClass="exit" presetSubtype="10" fill="hold" grpId="4" nodeType="withEffect">
                                  <p:stCondLst>
                                    <p:cond delay="0"/>
                                  </p:stCondLst>
                                  <p:childTnLst>
                                    <p:animEffect transition="out" filter="checkerboard(across)">
                                      <p:cBhvr>
                                        <p:cTn id="130" dur="3000"/>
                                        <p:tgtEl>
                                          <p:spTgt spid="33"/>
                                        </p:tgtEl>
                                      </p:cBhvr>
                                    </p:animEffect>
                                    <p:set>
                                      <p:cBhvr>
                                        <p:cTn id="131" dur="1" fill="hold">
                                          <p:stCondLst>
                                            <p:cond delay="2999"/>
                                          </p:stCondLst>
                                        </p:cTn>
                                        <p:tgtEl>
                                          <p:spTgt spid="33"/>
                                        </p:tgtEl>
                                        <p:attrNameLst>
                                          <p:attrName>style.visibility</p:attrName>
                                        </p:attrNameLst>
                                      </p:cBhvr>
                                      <p:to>
                                        <p:strVal val="hidden"/>
                                      </p:to>
                                    </p:set>
                                  </p:childTnLst>
                                </p:cTn>
                              </p:par>
                              <p:par>
                                <p:cTn id="132" presetID="5" presetClass="exit" presetSubtype="10" fill="hold" grpId="4" nodeType="withEffect">
                                  <p:stCondLst>
                                    <p:cond delay="0"/>
                                  </p:stCondLst>
                                  <p:childTnLst>
                                    <p:animEffect transition="out" filter="checkerboard(across)">
                                      <p:cBhvr>
                                        <p:cTn id="133" dur="3000"/>
                                        <p:tgtEl>
                                          <p:spTgt spid="37"/>
                                        </p:tgtEl>
                                      </p:cBhvr>
                                    </p:animEffect>
                                    <p:set>
                                      <p:cBhvr>
                                        <p:cTn id="134" dur="1" fill="hold">
                                          <p:stCondLst>
                                            <p:cond delay="2999"/>
                                          </p:stCondLst>
                                        </p:cTn>
                                        <p:tgtEl>
                                          <p:spTgt spid="37"/>
                                        </p:tgtEl>
                                        <p:attrNameLst>
                                          <p:attrName>style.visibility</p:attrName>
                                        </p:attrNameLst>
                                      </p:cBhvr>
                                      <p:to>
                                        <p:strVal val="hidden"/>
                                      </p:to>
                                    </p:set>
                                  </p:childTnLst>
                                </p:cTn>
                              </p:par>
                              <p:par>
                                <p:cTn id="135" presetID="5" presetClass="exit" presetSubtype="10" fill="hold" grpId="4" nodeType="withEffect">
                                  <p:stCondLst>
                                    <p:cond delay="0"/>
                                  </p:stCondLst>
                                  <p:childTnLst>
                                    <p:animEffect transition="out" filter="checkerboard(across)">
                                      <p:cBhvr>
                                        <p:cTn id="136" dur="3000"/>
                                        <p:tgtEl>
                                          <p:spTgt spid="42"/>
                                        </p:tgtEl>
                                      </p:cBhvr>
                                    </p:animEffect>
                                    <p:set>
                                      <p:cBhvr>
                                        <p:cTn id="137" dur="1" fill="hold">
                                          <p:stCondLst>
                                            <p:cond delay="2999"/>
                                          </p:stCondLst>
                                        </p:cTn>
                                        <p:tgtEl>
                                          <p:spTgt spid="42"/>
                                        </p:tgtEl>
                                        <p:attrNameLst>
                                          <p:attrName>style.visibility</p:attrName>
                                        </p:attrNameLst>
                                      </p:cBhvr>
                                      <p:to>
                                        <p:strVal val="hidden"/>
                                      </p:to>
                                    </p:set>
                                  </p:childTnLst>
                                </p:cTn>
                              </p:par>
                              <p:par>
                                <p:cTn id="138" presetID="5" presetClass="exit" presetSubtype="10" fill="hold" grpId="4" nodeType="withEffect">
                                  <p:stCondLst>
                                    <p:cond delay="0"/>
                                  </p:stCondLst>
                                  <p:childTnLst>
                                    <p:animEffect transition="out" filter="checkerboard(across)">
                                      <p:cBhvr>
                                        <p:cTn id="139" dur="3000"/>
                                        <p:tgtEl>
                                          <p:spTgt spid="46"/>
                                        </p:tgtEl>
                                      </p:cBhvr>
                                    </p:animEffect>
                                    <p:set>
                                      <p:cBhvr>
                                        <p:cTn id="140" dur="1" fill="hold">
                                          <p:stCondLst>
                                            <p:cond delay="2999"/>
                                          </p:stCondLst>
                                        </p:cTn>
                                        <p:tgtEl>
                                          <p:spTgt spid="46"/>
                                        </p:tgtEl>
                                        <p:attrNameLst>
                                          <p:attrName>style.visibility</p:attrName>
                                        </p:attrNameLst>
                                      </p:cBhvr>
                                      <p:to>
                                        <p:strVal val="hidden"/>
                                      </p:to>
                                    </p:set>
                                  </p:childTnLst>
                                </p:cTn>
                              </p:par>
                              <p:par>
                                <p:cTn id="141" presetID="5" presetClass="exit" presetSubtype="10" fill="hold" grpId="4" nodeType="withEffect">
                                  <p:stCondLst>
                                    <p:cond delay="0"/>
                                  </p:stCondLst>
                                  <p:childTnLst>
                                    <p:animEffect transition="out" filter="checkerboard(across)">
                                      <p:cBhvr>
                                        <p:cTn id="142" dur="3000"/>
                                        <p:tgtEl>
                                          <p:spTgt spid="50"/>
                                        </p:tgtEl>
                                      </p:cBhvr>
                                    </p:animEffect>
                                    <p:set>
                                      <p:cBhvr>
                                        <p:cTn id="143" dur="1" fill="hold">
                                          <p:stCondLst>
                                            <p:cond delay="2999"/>
                                          </p:stCondLst>
                                        </p:cTn>
                                        <p:tgtEl>
                                          <p:spTgt spid="50"/>
                                        </p:tgtEl>
                                        <p:attrNameLst>
                                          <p:attrName>style.visibility</p:attrName>
                                        </p:attrNameLst>
                                      </p:cBhvr>
                                      <p:to>
                                        <p:strVal val="hidden"/>
                                      </p:to>
                                    </p:set>
                                  </p:childTnLst>
                                </p:cTn>
                              </p:par>
                              <p:par>
                                <p:cTn id="144" presetID="5" presetClass="exit" presetSubtype="10" fill="hold" grpId="4" nodeType="withEffect">
                                  <p:stCondLst>
                                    <p:cond delay="0"/>
                                  </p:stCondLst>
                                  <p:childTnLst>
                                    <p:animEffect transition="out" filter="checkerboard(across)">
                                      <p:cBhvr>
                                        <p:cTn id="145" dur="3000"/>
                                        <p:tgtEl>
                                          <p:spTgt spid="54"/>
                                        </p:tgtEl>
                                      </p:cBhvr>
                                    </p:animEffect>
                                    <p:set>
                                      <p:cBhvr>
                                        <p:cTn id="146" dur="1" fill="hold">
                                          <p:stCondLst>
                                            <p:cond delay="2999"/>
                                          </p:stCondLst>
                                        </p:cTn>
                                        <p:tgtEl>
                                          <p:spTgt spid="54"/>
                                        </p:tgtEl>
                                        <p:attrNameLst>
                                          <p:attrName>style.visibility</p:attrName>
                                        </p:attrNameLst>
                                      </p:cBhvr>
                                      <p:to>
                                        <p:strVal val="hidden"/>
                                      </p:to>
                                    </p:set>
                                  </p:childTnLst>
                                </p:cTn>
                              </p:par>
                              <p:par>
                                <p:cTn id="147" presetID="5" presetClass="exit" presetSubtype="10" fill="hold" grpId="4" nodeType="withEffect">
                                  <p:stCondLst>
                                    <p:cond delay="0"/>
                                  </p:stCondLst>
                                  <p:childTnLst>
                                    <p:animEffect transition="out" filter="checkerboard(across)">
                                      <p:cBhvr>
                                        <p:cTn id="148" dur="3000"/>
                                        <p:tgtEl>
                                          <p:spTgt spid="58"/>
                                        </p:tgtEl>
                                      </p:cBhvr>
                                    </p:animEffect>
                                    <p:set>
                                      <p:cBhvr>
                                        <p:cTn id="149" dur="1" fill="hold">
                                          <p:stCondLst>
                                            <p:cond delay="2999"/>
                                          </p:stCondLst>
                                        </p:cTn>
                                        <p:tgtEl>
                                          <p:spTgt spid="58"/>
                                        </p:tgtEl>
                                        <p:attrNameLst>
                                          <p:attrName>style.visibility</p:attrName>
                                        </p:attrNameLst>
                                      </p:cBhvr>
                                      <p:to>
                                        <p:strVal val="hidden"/>
                                      </p:to>
                                    </p:set>
                                  </p:childTnLst>
                                </p:cTn>
                              </p:par>
                              <p:par>
                                <p:cTn id="150" presetID="2" presetClass="exit" presetSubtype="4" fill="hold" grpId="2" nodeType="withEffect">
                                  <p:stCondLst>
                                    <p:cond delay="0"/>
                                  </p:stCondLst>
                                  <p:childTnLst>
                                    <p:anim calcmode="lin" valueType="num">
                                      <p:cBhvr additive="base">
                                        <p:cTn id="151" dur="3000"/>
                                        <p:tgtEl>
                                          <p:spTgt spid="46"/>
                                        </p:tgtEl>
                                        <p:attrNameLst>
                                          <p:attrName>ppt_x</p:attrName>
                                        </p:attrNameLst>
                                      </p:cBhvr>
                                      <p:tavLst>
                                        <p:tav tm="0">
                                          <p:val>
                                            <p:strVal val="ppt_x"/>
                                          </p:val>
                                        </p:tav>
                                        <p:tav tm="100000">
                                          <p:val>
                                            <p:strVal val="ppt_x"/>
                                          </p:val>
                                        </p:tav>
                                      </p:tavLst>
                                    </p:anim>
                                    <p:anim calcmode="lin" valueType="num">
                                      <p:cBhvr additive="base">
                                        <p:cTn id="152" dur="3000"/>
                                        <p:tgtEl>
                                          <p:spTgt spid="46"/>
                                        </p:tgtEl>
                                        <p:attrNameLst>
                                          <p:attrName>ppt_y</p:attrName>
                                        </p:attrNameLst>
                                      </p:cBhvr>
                                      <p:tavLst>
                                        <p:tav tm="0">
                                          <p:val>
                                            <p:strVal val="ppt_y"/>
                                          </p:val>
                                        </p:tav>
                                        <p:tav tm="100000">
                                          <p:val>
                                            <p:strVal val="1+ppt_h/2"/>
                                          </p:val>
                                        </p:tav>
                                      </p:tavLst>
                                    </p:anim>
                                    <p:set>
                                      <p:cBhvr>
                                        <p:cTn id="153" dur="1" fill="hold">
                                          <p:stCondLst>
                                            <p:cond delay="2999"/>
                                          </p:stCondLst>
                                        </p:cTn>
                                        <p:tgtEl>
                                          <p:spTgt spid="46"/>
                                        </p:tgtEl>
                                        <p:attrNameLst>
                                          <p:attrName>style.visibility</p:attrName>
                                        </p:attrNameLst>
                                      </p:cBhvr>
                                      <p:to>
                                        <p:strVal val="hidden"/>
                                      </p:to>
                                    </p:set>
                                  </p:childTnLst>
                                </p:cTn>
                              </p:par>
                              <p:par>
                                <p:cTn id="154" presetID="2" presetClass="exit" presetSubtype="4" fill="hold" grpId="2" nodeType="withEffect">
                                  <p:stCondLst>
                                    <p:cond delay="0"/>
                                  </p:stCondLst>
                                  <p:childTnLst>
                                    <p:anim calcmode="lin" valueType="num">
                                      <p:cBhvr additive="base">
                                        <p:cTn id="155" dur="3000"/>
                                        <p:tgtEl>
                                          <p:spTgt spid="50"/>
                                        </p:tgtEl>
                                        <p:attrNameLst>
                                          <p:attrName>ppt_x</p:attrName>
                                        </p:attrNameLst>
                                      </p:cBhvr>
                                      <p:tavLst>
                                        <p:tav tm="0">
                                          <p:val>
                                            <p:strVal val="ppt_x"/>
                                          </p:val>
                                        </p:tav>
                                        <p:tav tm="100000">
                                          <p:val>
                                            <p:strVal val="ppt_x"/>
                                          </p:val>
                                        </p:tav>
                                      </p:tavLst>
                                    </p:anim>
                                    <p:anim calcmode="lin" valueType="num">
                                      <p:cBhvr additive="base">
                                        <p:cTn id="156" dur="3000"/>
                                        <p:tgtEl>
                                          <p:spTgt spid="50"/>
                                        </p:tgtEl>
                                        <p:attrNameLst>
                                          <p:attrName>ppt_y</p:attrName>
                                        </p:attrNameLst>
                                      </p:cBhvr>
                                      <p:tavLst>
                                        <p:tav tm="0">
                                          <p:val>
                                            <p:strVal val="ppt_y"/>
                                          </p:val>
                                        </p:tav>
                                        <p:tav tm="100000">
                                          <p:val>
                                            <p:strVal val="1+ppt_h/2"/>
                                          </p:val>
                                        </p:tav>
                                      </p:tavLst>
                                    </p:anim>
                                    <p:set>
                                      <p:cBhvr>
                                        <p:cTn id="157" dur="1" fill="hold">
                                          <p:stCondLst>
                                            <p:cond delay="2999"/>
                                          </p:stCondLst>
                                        </p:cTn>
                                        <p:tgtEl>
                                          <p:spTgt spid="50"/>
                                        </p:tgtEl>
                                        <p:attrNameLst>
                                          <p:attrName>style.visibility</p:attrName>
                                        </p:attrNameLst>
                                      </p:cBhvr>
                                      <p:to>
                                        <p:strVal val="hidden"/>
                                      </p:to>
                                    </p:set>
                                  </p:childTnLst>
                                </p:cTn>
                              </p:par>
                              <p:par>
                                <p:cTn id="158" presetID="2" presetClass="exit" presetSubtype="4" fill="hold" grpId="2" nodeType="withEffect">
                                  <p:stCondLst>
                                    <p:cond delay="0"/>
                                  </p:stCondLst>
                                  <p:childTnLst>
                                    <p:anim calcmode="lin" valueType="num">
                                      <p:cBhvr additive="base">
                                        <p:cTn id="159" dur="3000"/>
                                        <p:tgtEl>
                                          <p:spTgt spid="54"/>
                                        </p:tgtEl>
                                        <p:attrNameLst>
                                          <p:attrName>ppt_x</p:attrName>
                                        </p:attrNameLst>
                                      </p:cBhvr>
                                      <p:tavLst>
                                        <p:tav tm="0">
                                          <p:val>
                                            <p:strVal val="ppt_x"/>
                                          </p:val>
                                        </p:tav>
                                        <p:tav tm="100000">
                                          <p:val>
                                            <p:strVal val="ppt_x"/>
                                          </p:val>
                                        </p:tav>
                                      </p:tavLst>
                                    </p:anim>
                                    <p:anim calcmode="lin" valueType="num">
                                      <p:cBhvr additive="base">
                                        <p:cTn id="160" dur="3000"/>
                                        <p:tgtEl>
                                          <p:spTgt spid="54"/>
                                        </p:tgtEl>
                                        <p:attrNameLst>
                                          <p:attrName>ppt_y</p:attrName>
                                        </p:attrNameLst>
                                      </p:cBhvr>
                                      <p:tavLst>
                                        <p:tav tm="0">
                                          <p:val>
                                            <p:strVal val="ppt_y"/>
                                          </p:val>
                                        </p:tav>
                                        <p:tav tm="100000">
                                          <p:val>
                                            <p:strVal val="1+ppt_h/2"/>
                                          </p:val>
                                        </p:tav>
                                      </p:tavLst>
                                    </p:anim>
                                    <p:set>
                                      <p:cBhvr>
                                        <p:cTn id="161" dur="1" fill="hold">
                                          <p:stCondLst>
                                            <p:cond delay="2999"/>
                                          </p:stCondLst>
                                        </p:cTn>
                                        <p:tgtEl>
                                          <p:spTgt spid="54"/>
                                        </p:tgtEl>
                                        <p:attrNameLst>
                                          <p:attrName>style.visibility</p:attrName>
                                        </p:attrNameLst>
                                      </p:cBhvr>
                                      <p:to>
                                        <p:strVal val="hidden"/>
                                      </p:to>
                                    </p:set>
                                  </p:childTnLst>
                                </p:cTn>
                              </p:par>
                              <p:par>
                                <p:cTn id="162" presetID="2" presetClass="exit" presetSubtype="4" fill="hold" grpId="2" nodeType="withEffect">
                                  <p:stCondLst>
                                    <p:cond delay="0"/>
                                  </p:stCondLst>
                                  <p:childTnLst>
                                    <p:anim calcmode="lin" valueType="num">
                                      <p:cBhvr additive="base">
                                        <p:cTn id="163" dur="3000"/>
                                        <p:tgtEl>
                                          <p:spTgt spid="58"/>
                                        </p:tgtEl>
                                        <p:attrNameLst>
                                          <p:attrName>ppt_x</p:attrName>
                                        </p:attrNameLst>
                                      </p:cBhvr>
                                      <p:tavLst>
                                        <p:tav tm="0">
                                          <p:val>
                                            <p:strVal val="ppt_x"/>
                                          </p:val>
                                        </p:tav>
                                        <p:tav tm="100000">
                                          <p:val>
                                            <p:strVal val="ppt_x"/>
                                          </p:val>
                                        </p:tav>
                                      </p:tavLst>
                                    </p:anim>
                                    <p:anim calcmode="lin" valueType="num">
                                      <p:cBhvr additive="base">
                                        <p:cTn id="164" dur="3000"/>
                                        <p:tgtEl>
                                          <p:spTgt spid="58"/>
                                        </p:tgtEl>
                                        <p:attrNameLst>
                                          <p:attrName>ppt_y</p:attrName>
                                        </p:attrNameLst>
                                      </p:cBhvr>
                                      <p:tavLst>
                                        <p:tav tm="0">
                                          <p:val>
                                            <p:strVal val="ppt_y"/>
                                          </p:val>
                                        </p:tav>
                                        <p:tav tm="100000">
                                          <p:val>
                                            <p:strVal val="1+ppt_h/2"/>
                                          </p:val>
                                        </p:tav>
                                      </p:tavLst>
                                    </p:anim>
                                    <p:set>
                                      <p:cBhvr>
                                        <p:cTn id="165" dur="1" fill="hold">
                                          <p:stCondLst>
                                            <p:cond delay="2999"/>
                                          </p:stCondLst>
                                        </p:cTn>
                                        <p:tgtEl>
                                          <p:spTgt spid="58"/>
                                        </p:tgtEl>
                                        <p:attrNameLst>
                                          <p:attrName>style.visibility</p:attrName>
                                        </p:attrNameLst>
                                      </p:cBhvr>
                                      <p:to>
                                        <p:strVal val="hidden"/>
                                      </p:to>
                                    </p:set>
                                  </p:childTnLst>
                                </p:cTn>
                              </p:par>
                              <p:par>
                                <p:cTn id="166" presetID="2" presetClass="exit" presetSubtype="1" fill="hold" grpId="2" nodeType="withEffect">
                                  <p:stCondLst>
                                    <p:cond delay="0"/>
                                  </p:stCondLst>
                                  <p:childTnLst>
                                    <p:anim calcmode="lin" valueType="num">
                                      <p:cBhvr additive="base">
                                        <p:cTn id="167" dur="3000"/>
                                        <p:tgtEl>
                                          <p:spTgt spid="4"/>
                                        </p:tgtEl>
                                        <p:attrNameLst>
                                          <p:attrName>ppt_x</p:attrName>
                                        </p:attrNameLst>
                                      </p:cBhvr>
                                      <p:tavLst>
                                        <p:tav tm="0">
                                          <p:val>
                                            <p:strVal val="ppt_x"/>
                                          </p:val>
                                        </p:tav>
                                        <p:tav tm="100000">
                                          <p:val>
                                            <p:strVal val="ppt_x"/>
                                          </p:val>
                                        </p:tav>
                                      </p:tavLst>
                                    </p:anim>
                                    <p:anim calcmode="lin" valueType="num">
                                      <p:cBhvr additive="base">
                                        <p:cTn id="168" dur="3000"/>
                                        <p:tgtEl>
                                          <p:spTgt spid="4"/>
                                        </p:tgtEl>
                                        <p:attrNameLst>
                                          <p:attrName>ppt_y</p:attrName>
                                        </p:attrNameLst>
                                      </p:cBhvr>
                                      <p:tavLst>
                                        <p:tav tm="0">
                                          <p:val>
                                            <p:strVal val="ppt_y"/>
                                          </p:val>
                                        </p:tav>
                                        <p:tav tm="100000">
                                          <p:val>
                                            <p:strVal val="0-ppt_h/2"/>
                                          </p:val>
                                        </p:tav>
                                      </p:tavLst>
                                    </p:anim>
                                    <p:set>
                                      <p:cBhvr>
                                        <p:cTn id="169" dur="1" fill="hold">
                                          <p:stCondLst>
                                            <p:cond delay="2999"/>
                                          </p:stCondLst>
                                        </p:cTn>
                                        <p:tgtEl>
                                          <p:spTgt spid="4"/>
                                        </p:tgtEl>
                                        <p:attrNameLst>
                                          <p:attrName>style.visibility</p:attrName>
                                        </p:attrNameLst>
                                      </p:cBhvr>
                                      <p:to>
                                        <p:strVal val="hidden"/>
                                      </p:to>
                                    </p:set>
                                  </p:childTnLst>
                                </p:cTn>
                              </p:par>
                              <p:par>
                                <p:cTn id="170" presetID="2" presetClass="exit" presetSubtype="1" fill="hold" grpId="2" nodeType="withEffect">
                                  <p:stCondLst>
                                    <p:cond delay="0"/>
                                  </p:stCondLst>
                                  <p:childTnLst>
                                    <p:anim calcmode="lin" valueType="num">
                                      <p:cBhvr additive="base">
                                        <p:cTn id="171" dur="3000"/>
                                        <p:tgtEl>
                                          <p:spTgt spid="8"/>
                                        </p:tgtEl>
                                        <p:attrNameLst>
                                          <p:attrName>ppt_x</p:attrName>
                                        </p:attrNameLst>
                                      </p:cBhvr>
                                      <p:tavLst>
                                        <p:tav tm="0">
                                          <p:val>
                                            <p:strVal val="ppt_x"/>
                                          </p:val>
                                        </p:tav>
                                        <p:tav tm="100000">
                                          <p:val>
                                            <p:strVal val="ppt_x"/>
                                          </p:val>
                                        </p:tav>
                                      </p:tavLst>
                                    </p:anim>
                                    <p:anim calcmode="lin" valueType="num">
                                      <p:cBhvr additive="base">
                                        <p:cTn id="172" dur="3000"/>
                                        <p:tgtEl>
                                          <p:spTgt spid="8"/>
                                        </p:tgtEl>
                                        <p:attrNameLst>
                                          <p:attrName>ppt_y</p:attrName>
                                        </p:attrNameLst>
                                      </p:cBhvr>
                                      <p:tavLst>
                                        <p:tav tm="0">
                                          <p:val>
                                            <p:strVal val="ppt_y"/>
                                          </p:val>
                                        </p:tav>
                                        <p:tav tm="100000">
                                          <p:val>
                                            <p:strVal val="0-ppt_h/2"/>
                                          </p:val>
                                        </p:tav>
                                      </p:tavLst>
                                    </p:anim>
                                    <p:set>
                                      <p:cBhvr>
                                        <p:cTn id="173" dur="1" fill="hold">
                                          <p:stCondLst>
                                            <p:cond delay="2999"/>
                                          </p:stCondLst>
                                        </p:cTn>
                                        <p:tgtEl>
                                          <p:spTgt spid="8"/>
                                        </p:tgtEl>
                                        <p:attrNameLst>
                                          <p:attrName>style.visibility</p:attrName>
                                        </p:attrNameLst>
                                      </p:cBhvr>
                                      <p:to>
                                        <p:strVal val="hidden"/>
                                      </p:to>
                                    </p:set>
                                  </p:childTnLst>
                                </p:cTn>
                              </p:par>
                              <p:par>
                                <p:cTn id="174" presetID="2" presetClass="exit" presetSubtype="1" fill="hold" grpId="2" nodeType="withEffect">
                                  <p:stCondLst>
                                    <p:cond delay="0"/>
                                  </p:stCondLst>
                                  <p:childTnLst>
                                    <p:anim calcmode="lin" valueType="num">
                                      <p:cBhvr additive="base">
                                        <p:cTn id="175" dur="3000"/>
                                        <p:tgtEl>
                                          <p:spTgt spid="29"/>
                                        </p:tgtEl>
                                        <p:attrNameLst>
                                          <p:attrName>ppt_x</p:attrName>
                                        </p:attrNameLst>
                                      </p:cBhvr>
                                      <p:tavLst>
                                        <p:tav tm="0">
                                          <p:val>
                                            <p:strVal val="ppt_x"/>
                                          </p:val>
                                        </p:tav>
                                        <p:tav tm="100000">
                                          <p:val>
                                            <p:strVal val="ppt_x"/>
                                          </p:val>
                                        </p:tav>
                                      </p:tavLst>
                                    </p:anim>
                                    <p:anim calcmode="lin" valueType="num">
                                      <p:cBhvr additive="base">
                                        <p:cTn id="176" dur="3000"/>
                                        <p:tgtEl>
                                          <p:spTgt spid="29"/>
                                        </p:tgtEl>
                                        <p:attrNameLst>
                                          <p:attrName>ppt_y</p:attrName>
                                        </p:attrNameLst>
                                      </p:cBhvr>
                                      <p:tavLst>
                                        <p:tav tm="0">
                                          <p:val>
                                            <p:strVal val="ppt_y"/>
                                          </p:val>
                                        </p:tav>
                                        <p:tav tm="100000">
                                          <p:val>
                                            <p:strVal val="0-ppt_h/2"/>
                                          </p:val>
                                        </p:tav>
                                      </p:tavLst>
                                    </p:anim>
                                    <p:set>
                                      <p:cBhvr>
                                        <p:cTn id="177" dur="1" fill="hold">
                                          <p:stCondLst>
                                            <p:cond delay="2999"/>
                                          </p:stCondLst>
                                        </p:cTn>
                                        <p:tgtEl>
                                          <p:spTgt spid="29"/>
                                        </p:tgtEl>
                                        <p:attrNameLst>
                                          <p:attrName>style.visibility</p:attrName>
                                        </p:attrNameLst>
                                      </p:cBhvr>
                                      <p:to>
                                        <p:strVal val="hidden"/>
                                      </p:to>
                                    </p:set>
                                  </p:childTnLst>
                                </p:cTn>
                              </p:par>
                              <p:par>
                                <p:cTn id="178" presetID="2" presetClass="exit" presetSubtype="1" fill="hold" grpId="2" nodeType="withEffect">
                                  <p:stCondLst>
                                    <p:cond delay="0"/>
                                  </p:stCondLst>
                                  <p:childTnLst>
                                    <p:anim calcmode="lin" valueType="num">
                                      <p:cBhvr additive="base">
                                        <p:cTn id="179" dur="3000"/>
                                        <p:tgtEl>
                                          <p:spTgt spid="33"/>
                                        </p:tgtEl>
                                        <p:attrNameLst>
                                          <p:attrName>ppt_x</p:attrName>
                                        </p:attrNameLst>
                                      </p:cBhvr>
                                      <p:tavLst>
                                        <p:tav tm="0">
                                          <p:val>
                                            <p:strVal val="ppt_x"/>
                                          </p:val>
                                        </p:tav>
                                        <p:tav tm="100000">
                                          <p:val>
                                            <p:strVal val="ppt_x"/>
                                          </p:val>
                                        </p:tav>
                                      </p:tavLst>
                                    </p:anim>
                                    <p:anim calcmode="lin" valueType="num">
                                      <p:cBhvr additive="base">
                                        <p:cTn id="180" dur="3000"/>
                                        <p:tgtEl>
                                          <p:spTgt spid="33"/>
                                        </p:tgtEl>
                                        <p:attrNameLst>
                                          <p:attrName>ppt_y</p:attrName>
                                        </p:attrNameLst>
                                      </p:cBhvr>
                                      <p:tavLst>
                                        <p:tav tm="0">
                                          <p:val>
                                            <p:strVal val="ppt_y"/>
                                          </p:val>
                                        </p:tav>
                                        <p:tav tm="100000">
                                          <p:val>
                                            <p:strVal val="0-ppt_h/2"/>
                                          </p:val>
                                        </p:tav>
                                      </p:tavLst>
                                    </p:anim>
                                    <p:set>
                                      <p:cBhvr>
                                        <p:cTn id="181" dur="1" fill="hold">
                                          <p:stCondLst>
                                            <p:cond delay="2999"/>
                                          </p:stCondLst>
                                        </p:cTn>
                                        <p:tgtEl>
                                          <p:spTgt spid="33"/>
                                        </p:tgtEl>
                                        <p:attrNameLst>
                                          <p:attrName>style.visibility</p:attrName>
                                        </p:attrNameLst>
                                      </p:cBhvr>
                                      <p:to>
                                        <p:strVal val="hidden"/>
                                      </p:to>
                                    </p:set>
                                  </p:childTnLst>
                                </p:cTn>
                              </p:par>
                              <p:par>
                                <p:cTn id="182" presetID="2" presetClass="exit" presetSubtype="1" fill="hold" grpId="2" nodeType="withEffect">
                                  <p:stCondLst>
                                    <p:cond delay="0"/>
                                  </p:stCondLst>
                                  <p:childTnLst>
                                    <p:anim calcmode="lin" valueType="num">
                                      <p:cBhvr additive="base">
                                        <p:cTn id="183" dur="3000"/>
                                        <p:tgtEl>
                                          <p:spTgt spid="37"/>
                                        </p:tgtEl>
                                        <p:attrNameLst>
                                          <p:attrName>ppt_x</p:attrName>
                                        </p:attrNameLst>
                                      </p:cBhvr>
                                      <p:tavLst>
                                        <p:tav tm="0">
                                          <p:val>
                                            <p:strVal val="ppt_x"/>
                                          </p:val>
                                        </p:tav>
                                        <p:tav tm="100000">
                                          <p:val>
                                            <p:strVal val="ppt_x"/>
                                          </p:val>
                                        </p:tav>
                                      </p:tavLst>
                                    </p:anim>
                                    <p:anim calcmode="lin" valueType="num">
                                      <p:cBhvr additive="base">
                                        <p:cTn id="184" dur="3000"/>
                                        <p:tgtEl>
                                          <p:spTgt spid="37"/>
                                        </p:tgtEl>
                                        <p:attrNameLst>
                                          <p:attrName>ppt_y</p:attrName>
                                        </p:attrNameLst>
                                      </p:cBhvr>
                                      <p:tavLst>
                                        <p:tav tm="0">
                                          <p:val>
                                            <p:strVal val="ppt_y"/>
                                          </p:val>
                                        </p:tav>
                                        <p:tav tm="100000">
                                          <p:val>
                                            <p:strVal val="0-ppt_h/2"/>
                                          </p:val>
                                        </p:tav>
                                      </p:tavLst>
                                    </p:anim>
                                    <p:set>
                                      <p:cBhvr>
                                        <p:cTn id="185" dur="1" fill="hold">
                                          <p:stCondLst>
                                            <p:cond delay="2999"/>
                                          </p:stCondLst>
                                        </p:cTn>
                                        <p:tgtEl>
                                          <p:spTgt spid="37"/>
                                        </p:tgtEl>
                                        <p:attrNameLst>
                                          <p:attrName>style.visibility</p:attrName>
                                        </p:attrNameLst>
                                      </p:cBhvr>
                                      <p:to>
                                        <p:strVal val="hidden"/>
                                      </p:to>
                                    </p:set>
                                  </p:childTnLst>
                                </p:cTn>
                              </p:par>
                              <p:par>
                                <p:cTn id="186" presetID="8" presetClass="exit" presetSubtype="16" fill="hold" grpId="3" nodeType="withEffect">
                                  <p:stCondLst>
                                    <p:cond delay="0"/>
                                  </p:stCondLst>
                                  <p:childTnLst>
                                    <p:animEffect transition="out" filter="diamond(in)">
                                      <p:cBhvr>
                                        <p:cTn id="187" dur="3000"/>
                                        <p:tgtEl>
                                          <p:spTgt spid="4"/>
                                        </p:tgtEl>
                                      </p:cBhvr>
                                    </p:animEffect>
                                    <p:set>
                                      <p:cBhvr>
                                        <p:cTn id="188" dur="1" fill="hold">
                                          <p:stCondLst>
                                            <p:cond delay="2999"/>
                                          </p:stCondLst>
                                        </p:cTn>
                                        <p:tgtEl>
                                          <p:spTgt spid="4"/>
                                        </p:tgtEl>
                                        <p:attrNameLst>
                                          <p:attrName>style.visibility</p:attrName>
                                        </p:attrNameLst>
                                      </p:cBhvr>
                                      <p:to>
                                        <p:strVal val="hidden"/>
                                      </p:to>
                                    </p:set>
                                  </p:childTnLst>
                                </p:cTn>
                              </p:par>
                              <p:par>
                                <p:cTn id="189" presetID="8" presetClass="exit" presetSubtype="16" fill="hold" grpId="3" nodeType="withEffect">
                                  <p:stCondLst>
                                    <p:cond delay="0"/>
                                  </p:stCondLst>
                                  <p:childTnLst>
                                    <p:animEffect transition="out" filter="diamond(in)">
                                      <p:cBhvr>
                                        <p:cTn id="190" dur="3000"/>
                                        <p:tgtEl>
                                          <p:spTgt spid="8"/>
                                        </p:tgtEl>
                                      </p:cBhvr>
                                    </p:animEffect>
                                    <p:set>
                                      <p:cBhvr>
                                        <p:cTn id="191" dur="1" fill="hold">
                                          <p:stCondLst>
                                            <p:cond delay="2999"/>
                                          </p:stCondLst>
                                        </p:cTn>
                                        <p:tgtEl>
                                          <p:spTgt spid="8"/>
                                        </p:tgtEl>
                                        <p:attrNameLst>
                                          <p:attrName>style.visibility</p:attrName>
                                        </p:attrNameLst>
                                      </p:cBhvr>
                                      <p:to>
                                        <p:strVal val="hidden"/>
                                      </p:to>
                                    </p:set>
                                  </p:childTnLst>
                                </p:cTn>
                              </p:par>
                              <p:par>
                                <p:cTn id="192" presetID="8" presetClass="exit" presetSubtype="16" fill="hold" grpId="3" nodeType="withEffect">
                                  <p:stCondLst>
                                    <p:cond delay="0"/>
                                  </p:stCondLst>
                                  <p:childTnLst>
                                    <p:animEffect transition="out" filter="diamond(in)">
                                      <p:cBhvr>
                                        <p:cTn id="193" dur="3000"/>
                                        <p:tgtEl>
                                          <p:spTgt spid="29"/>
                                        </p:tgtEl>
                                      </p:cBhvr>
                                    </p:animEffect>
                                    <p:set>
                                      <p:cBhvr>
                                        <p:cTn id="194" dur="1" fill="hold">
                                          <p:stCondLst>
                                            <p:cond delay="2999"/>
                                          </p:stCondLst>
                                        </p:cTn>
                                        <p:tgtEl>
                                          <p:spTgt spid="29"/>
                                        </p:tgtEl>
                                        <p:attrNameLst>
                                          <p:attrName>style.visibility</p:attrName>
                                        </p:attrNameLst>
                                      </p:cBhvr>
                                      <p:to>
                                        <p:strVal val="hidden"/>
                                      </p:to>
                                    </p:set>
                                  </p:childTnLst>
                                </p:cTn>
                              </p:par>
                              <p:par>
                                <p:cTn id="195" presetID="8" presetClass="exit" presetSubtype="16" fill="hold" grpId="3" nodeType="withEffect">
                                  <p:stCondLst>
                                    <p:cond delay="0"/>
                                  </p:stCondLst>
                                  <p:childTnLst>
                                    <p:animEffect transition="out" filter="diamond(in)">
                                      <p:cBhvr>
                                        <p:cTn id="196" dur="3000"/>
                                        <p:tgtEl>
                                          <p:spTgt spid="33"/>
                                        </p:tgtEl>
                                      </p:cBhvr>
                                    </p:animEffect>
                                    <p:set>
                                      <p:cBhvr>
                                        <p:cTn id="197" dur="1" fill="hold">
                                          <p:stCondLst>
                                            <p:cond delay="2999"/>
                                          </p:stCondLst>
                                        </p:cTn>
                                        <p:tgtEl>
                                          <p:spTgt spid="33"/>
                                        </p:tgtEl>
                                        <p:attrNameLst>
                                          <p:attrName>style.visibility</p:attrName>
                                        </p:attrNameLst>
                                      </p:cBhvr>
                                      <p:to>
                                        <p:strVal val="hidden"/>
                                      </p:to>
                                    </p:set>
                                  </p:childTnLst>
                                </p:cTn>
                              </p:par>
                              <p:par>
                                <p:cTn id="198" presetID="8" presetClass="exit" presetSubtype="16" fill="hold" grpId="3" nodeType="withEffect">
                                  <p:stCondLst>
                                    <p:cond delay="0"/>
                                  </p:stCondLst>
                                  <p:childTnLst>
                                    <p:animEffect transition="out" filter="diamond(in)">
                                      <p:cBhvr>
                                        <p:cTn id="199" dur="3000"/>
                                        <p:tgtEl>
                                          <p:spTgt spid="37"/>
                                        </p:tgtEl>
                                      </p:cBhvr>
                                    </p:animEffect>
                                    <p:set>
                                      <p:cBhvr>
                                        <p:cTn id="200" dur="1" fill="hold">
                                          <p:stCondLst>
                                            <p:cond delay="2999"/>
                                          </p:stCondLst>
                                        </p:cTn>
                                        <p:tgtEl>
                                          <p:spTgt spid="37"/>
                                        </p:tgtEl>
                                        <p:attrNameLst>
                                          <p:attrName>style.visibility</p:attrName>
                                        </p:attrNameLst>
                                      </p:cBhvr>
                                      <p:to>
                                        <p:strVal val="hidden"/>
                                      </p:to>
                                    </p:set>
                                  </p:childTnLst>
                                </p:cTn>
                              </p:par>
                              <p:par>
                                <p:cTn id="201" presetID="8" presetClass="exit" presetSubtype="16" fill="hold" grpId="3" nodeType="withEffect">
                                  <p:stCondLst>
                                    <p:cond delay="0"/>
                                  </p:stCondLst>
                                  <p:childTnLst>
                                    <p:animEffect transition="out" filter="diamond(in)">
                                      <p:cBhvr>
                                        <p:cTn id="202" dur="3000"/>
                                        <p:tgtEl>
                                          <p:spTgt spid="42"/>
                                        </p:tgtEl>
                                      </p:cBhvr>
                                    </p:animEffect>
                                    <p:set>
                                      <p:cBhvr>
                                        <p:cTn id="203" dur="1" fill="hold">
                                          <p:stCondLst>
                                            <p:cond delay="2999"/>
                                          </p:stCondLst>
                                        </p:cTn>
                                        <p:tgtEl>
                                          <p:spTgt spid="42"/>
                                        </p:tgtEl>
                                        <p:attrNameLst>
                                          <p:attrName>style.visibility</p:attrName>
                                        </p:attrNameLst>
                                      </p:cBhvr>
                                      <p:to>
                                        <p:strVal val="hidden"/>
                                      </p:to>
                                    </p:set>
                                  </p:childTnLst>
                                </p:cTn>
                              </p:par>
                              <p:par>
                                <p:cTn id="204" presetID="8" presetClass="exit" presetSubtype="16" fill="hold" grpId="3" nodeType="withEffect">
                                  <p:stCondLst>
                                    <p:cond delay="0"/>
                                  </p:stCondLst>
                                  <p:childTnLst>
                                    <p:animEffect transition="out" filter="diamond(in)">
                                      <p:cBhvr>
                                        <p:cTn id="205" dur="3000"/>
                                        <p:tgtEl>
                                          <p:spTgt spid="46"/>
                                        </p:tgtEl>
                                      </p:cBhvr>
                                    </p:animEffect>
                                    <p:set>
                                      <p:cBhvr>
                                        <p:cTn id="206" dur="1" fill="hold">
                                          <p:stCondLst>
                                            <p:cond delay="2999"/>
                                          </p:stCondLst>
                                        </p:cTn>
                                        <p:tgtEl>
                                          <p:spTgt spid="46"/>
                                        </p:tgtEl>
                                        <p:attrNameLst>
                                          <p:attrName>style.visibility</p:attrName>
                                        </p:attrNameLst>
                                      </p:cBhvr>
                                      <p:to>
                                        <p:strVal val="hidden"/>
                                      </p:to>
                                    </p:set>
                                  </p:childTnLst>
                                </p:cTn>
                              </p:par>
                              <p:par>
                                <p:cTn id="207" presetID="8" presetClass="exit" presetSubtype="16" fill="hold" grpId="3" nodeType="withEffect">
                                  <p:stCondLst>
                                    <p:cond delay="0"/>
                                  </p:stCondLst>
                                  <p:childTnLst>
                                    <p:animEffect transition="out" filter="diamond(in)">
                                      <p:cBhvr>
                                        <p:cTn id="208" dur="3000"/>
                                        <p:tgtEl>
                                          <p:spTgt spid="50"/>
                                        </p:tgtEl>
                                      </p:cBhvr>
                                    </p:animEffect>
                                    <p:set>
                                      <p:cBhvr>
                                        <p:cTn id="209" dur="1" fill="hold">
                                          <p:stCondLst>
                                            <p:cond delay="2999"/>
                                          </p:stCondLst>
                                        </p:cTn>
                                        <p:tgtEl>
                                          <p:spTgt spid="50"/>
                                        </p:tgtEl>
                                        <p:attrNameLst>
                                          <p:attrName>style.visibility</p:attrName>
                                        </p:attrNameLst>
                                      </p:cBhvr>
                                      <p:to>
                                        <p:strVal val="hidden"/>
                                      </p:to>
                                    </p:set>
                                  </p:childTnLst>
                                </p:cTn>
                              </p:par>
                              <p:par>
                                <p:cTn id="210" presetID="8" presetClass="exit" presetSubtype="16" fill="hold" grpId="3" nodeType="withEffect">
                                  <p:stCondLst>
                                    <p:cond delay="0"/>
                                  </p:stCondLst>
                                  <p:childTnLst>
                                    <p:animEffect transition="out" filter="diamond(in)">
                                      <p:cBhvr>
                                        <p:cTn id="211" dur="3000"/>
                                        <p:tgtEl>
                                          <p:spTgt spid="54"/>
                                        </p:tgtEl>
                                      </p:cBhvr>
                                    </p:animEffect>
                                    <p:set>
                                      <p:cBhvr>
                                        <p:cTn id="212" dur="1" fill="hold">
                                          <p:stCondLst>
                                            <p:cond delay="2999"/>
                                          </p:stCondLst>
                                        </p:cTn>
                                        <p:tgtEl>
                                          <p:spTgt spid="54"/>
                                        </p:tgtEl>
                                        <p:attrNameLst>
                                          <p:attrName>style.visibility</p:attrName>
                                        </p:attrNameLst>
                                      </p:cBhvr>
                                      <p:to>
                                        <p:strVal val="hidden"/>
                                      </p:to>
                                    </p:set>
                                  </p:childTnLst>
                                </p:cTn>
                              </p:par>
                              <p:par>
                                <p:cTn id="213" presetID="8" presetClass="exit" presetSubtype="16" fill="hold" grpId="3" nodeType="withEffect">
                                  <p:stCondLst>
                                    <p:cond delay="0"/>
                                  </p:stCondLst>
                                  <p:childTnLst>
                                    <p:animEffect transition="out" filter="diamond(in)">
                                      <p:cBhvr>
                                        <p:cTn id="214" dur="3000"/>
                                        <p:tgtEl>
                                          <p:spTgt spid="58"/>
                                        </p:tgtEl>
                                      </p:cBhvr>
                                    </p:animEffect>
                                    <p:set>
                                      <p:cBhvr>
                                        <p:cTn id="215" dur="1" fill="hold">
                                          <p:stCondLst>
                                            <p:cond delay="2999"/>
                                          </p:stCondLst>
                                        </p:cTn>
                                        <p:tgtEl>
                                          <p:spTgt spid="58"/>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3"/>
                                        </p:tgtEl>
                                        <p:attrNameLst>
                                          <p:attrName>style.visibility</p:attrName>
                                        </p:attrNameLst>
                                      </p:cBhvr>
                                      <p:to>
                                        <p:strVal val="visible"/>
                                      </p:to>
                                    </p:set>
                                    <p:anim calcmode="lin" valueType="num">
                                      <p:cBhvr>
                                        <p:cTn id="218" dur="3000" fill="hold"/>
                                        <p:tgtEl>
                                          <p:spTgt spid="3"/>
                                        </p:tgtEl>
                                        <p:attrNameLst>
                                          <p:attrName>ppt_w</p:attrName>
                                        </p:attrNameLst>
                                      </p:cBhvr>
                                      <p:tavLst>
                                        <p:tav tm="0">
                                          <p:val>
                                            <p:strVal val="4/3*#ppt_w"/>
                                          </p:val>
                                        </p:tav>
                                        <p:tav tm="100000">
                                          <p:val>
                                            <p:strVal val="#ppt_w"/>
                                          </p:val>
                                        </p:tav>
                                      </p:tavLst>
                                    </p:anim>
                                    <p:anim calcmode="lin" valueType="num">
                                      <p:cBhvr>
                                        <p:cTn id="219" dur="3000" fill="hold"/>
                                        <p:tgtEl>
                                          <p:spTgt spid="3"/>
                                        </p:tgtEl>
                                        <p:attrNameLst>
                                          <p:attrName>ppt_h</p:attrName>
                                        </p:attrNameLst>
                                      </p:cBhvr>
                                      <p:tavLst>
                                        <p:tav tm="0">
                                          <p:val>
                                            <p:strVal val="4/3*#ppt_h"/>
                                          </p:val>
                                        </p:tav>
                                        <p:tav tm="100000">
                                          <p:val>
                                            <p:strVal val="#ppt_h"/>
                                          </p:val>
                                        </p:tav>
                                      </p:tavLst>
                                    </p:anim>
                                  </p:childTnLst>
                                </p:cTn>
                              </p:par>
                              <p:par>
                                <p:cTn id="220" presetID="16" presetClass="entr" presetSubtype="42" fill="hold" nodeType="withEffect">
                                  <p:stCondLst>
                                    <p:cond delay="0"/>
                                  </p:stCondLst>
                                  <p:childTnLst>
                                    <p:set>
                                      <p:cBhvr>
                                        <p:cTn id="221" dur="1" fill="hold">
                                          <p:stCondLst>
                                            <p:cond delay="0"/>
                                          </p:stCondLst>
                                        </p:cTn>
                                        <p:tgtEl>
                                          <p:spTgt spid="3"/>
                                        </p:tgtEl>
                                        <p:attrNameLst>
                                          <p:attrName>style.visibility</p:attrName>
                                        </p:attrNameLst>
                                      </p:cBhvr>
                                      <p:to>
                                        <p:strVal val="visible"/>
                                      </p:to>
                                    </p:set>
                                    <p:animEffect transition="in" filter="barn(outHorizontal)">
                                      <p:cBhvr>
                                        <p:cTn id="222" dur="3000"/>
                                        <p:tgtEl>
                                          <p:spTgt spid="3"/>
                                        </p:tgtEl>
                                      </p:cBhvr>
                                    </p:animEffect>
                                  </p:childTnLst>
                                </p:cTn>
                              </p:par>
                            </p:childTnLst>
                          </p:cTn>
                        </p:par>
                        <p:par>
                          <p:cTn id="223" fill="hold">
                            <p:stCondLst>
                              <p:cond delay="6000"/>
                            </p:stCondLst>
                            <p:childTnLst>
                              <p:par>
                                <p:cTn id="224" presetID="40" presetClass="entr" presetSubtype="0" fill="hold" grpId="0" nodeType="afterEffect">
                                  <p:stCondLst>
                                    <p:cond delay="0"/>
                                  </p:stCondLst>
                                  <p:iterate type="lt">
                                    <p:tmPct val="10000"/>
                                  </p:iterate>
                                  <p:childTnLst>
                                    <p:set>
                                      <p:cBhvr>
                                        <p:cTn id="225" dur="1" fill="hold">
                                          <p:stCondLst>
                                            <p:cond delay="0"/>
                                          </p:stCondLst>
                                        </p:cTn>
                                        <p:tgtEl>
                                          <p:spTgt spid="13"/>
                                        </p:tgtEl>
                                        <p:attrNameLst>
                                          <p:attrName>style.visibility</p:attrName>
                                        </p:attrNameLst>
                                      </p:cBhvr>
                                      <p:to>
                                        <p:strVal val="visible"/>
                                      </p:to>
                                    </p:set>
                                    <p:animEffect transition="in" filter="fade">
                                      <p:cBhvr>
                                        <p:cTn id="226" dur="1000"/>
                                        <p:tgtEl>
                                          <p:spTgt spid="13"/>
                                        </p:tgtEl>
                                      </p:cBhvr>
                                    </p:animEffect>
                                    <p:anim calcmode="lin" valueType="num">
                                      <p:cBhvr>
                                        <p:cTn id="227" dur="1000" fill="hold"/>
                                        <p:tgtEl>
                                          <p:spTgt spid="13"/>
                                        </p:tgtEl>
                                        <p:attrNameLst>
                                          <p:attrName>ppt_x</p:attrName>
                                        </p:attrNameLst>
                                      </p:cBhvr>
                                      <p:tavLst>
                                        <p:tav tm="0">
                                          <p:val>
                                            <p:strVal val="#ppt_x-.1"/>
                                          </p:val>
                                        </p:tav>
                                        <p:tav tm="100000">
                                          <p:val>
                                            <p:strVal val="#ppt_x"/>
                                          </p:val>
                                        </p:tav>
                                      </p:tavLst>
                                    </p:anim>
                                    <p:anim calcmode="lin" valueType="num">
                                      <p:cBhvr>
                                        <p:cTn id="22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8" grpId="0" animBg="1"/>
      <p:bldP spid="8" grpId="1" animBg="1"/>
      <p:bldP spid="8" grpId="2" animBg="1"/>
      <p:bldP spid="8" grpId="3" animBg="1"/>
      <p:bldP spid="8" grpId="4" animBg="1"/>
      <p:bldP spid="8" grpId="5" animBg="1"/>
      <p:bldP spid="29" grpId="0" animBg="1"/>
      <p:bldP spid="29" grpId="1" animBg="1"/>
      <p:bldP spid="29" grpId="2" animBg="1"/>
      <p:bldP spid="29" grpId="3" animBg="1"/>
      <p:bldP spid="29" grpId="4" animBg="1"/>
      <p:bldP spid="29" grpId="5" animBg="1"/>
      <p:bldP spid="33" grpId="0" animBg="1"/>
      <p:bldP spid="33" grpId="1" animBg="1"/>
      <p:bldP spid="33" grpId="2" animBg="1"/>
      <p:bldP spid="33" grpId="3" animBg="1"/>
      <p:bldP spid="33" grpId="4" animBg="1"/>
      <p:bldP spid="33" grpId="5" animBg="1"/>
      <p:bldP spid="37" grpId="0" animBg="1"/>
      <p:bldP spid="37" grpId="1" animBg="1"/>
      <p:bldP spid="37" grpId="2" animBg="1"/>
      <p:bldP spid="37" grpId="3" animBg="1"/>
      <p:bldP spid="37" grpId="4" animBg="1"/>
      <p:bldP spid="37" grpId="5" animBg="1"/>
      <p:bldP spid="42" grpId="0" animBg="1"/>
      <p:bldP spid="42" grpId="1" animBg="1"/>
      <p:bldP spid="42" grpId="2" animBg="1"/>
      <p:bldP spid="42" grpId="3" animBg="1"/>
      <p:bldP spid="42" grpId="4" animBg="1"/>
      <p:bldP spid="42" grpId="5" animBg="1"/>
      <p:bldP spid="46" grpId="0" animBg="1"/>
      <p:bldP spid="46" grpId="1" animBg="1"/>
      <p:bldP spid="46" grpId="2" animBg="1"/>
      <p:bldP spid="46" grpId="3" animBg="1"/>
      <p:bldP spid="46" grpId="4" animBg="1"/>
      <p:bldP spid="46" grpId="5" animBg="1"/>
      <p:bldP spid="50" grpId="0" animBg="1"/>
      <p:bldP spid="50" grpId="1" animBg="1"/>
      <p:bldP spid="50" grpId="2" animBg="1"/>
      <p:bldP spid="50" grpId="3" animBg="1"/>
      <p:bldP spid="50" grpId="4" animBg="1"/>
      <p:bldP spid="50" grpId="5" animBg="1"/>
      <p:bldP spid="54" grpId="0" animBg="1"/>
      <p:bldP spid="54" grpId="1" animBg="1"/>
      <p:bldP spid="54" grpId="2" animBg="1"/>
      <p:bldP spid="54" grpId="3" animBg="1"/>
      <p:bldP spid="54" grpId="4" animBg="1"/>
      <p:bldP spid="54" grpId="5" animBg="1"/>
      <p:bldP spid="58" grpId="0" animBg="1"/>
      <p:bldP spid="58" grpId="1" animBg="1"/>
      <p:bldP spid="58" grpId="2" animBg="1"/>
      <p:bldP spid="58" grpId="3" animBg="1"/>
      <p:bldP spid="58" grpId="4" animBg="1"/>
      <p:bldP spid="58" grpId="5" animBg="1"/>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3)y.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9" name="8 Imagen" descr="28 Daimiel.jpg"/>
          <p:cNvPicPr>
            <a:picLocks noChangeAspect="1"/>
          </p:cNvPicPr>
          <p:nvPr/>
        </p:nvPicPr>
        <p:blipFill>
          <a:blip r:embed="rId2" cstate="print"/>
          <a:srcRect r="50000" b="50005"/>
          <a:stretch>
            <a:fillRect/>
          </a:stretch>
        </p:blipFill>
        <p:spPr bwMode="auto">
          <a:xfrm>
            <a:off x="0" y="-307975"/>
            <a:ext cx="4572000" cy="2879725"/>
          </a:xfrm>
          <a:prstGeom prst="rect">
            <a:avLst/>
          </a:prstGeom>
          <a:noFill/>
          <a:ln w="9525">
            <a:noFill/>
            <a:miter lim="800000"/>
            <a:headEnd/>
            <a:tailEnd/>
          </a:ln>
        </p:spPr>
      </p:pic>
      <p:pic>
        <p:nvPicPr>
          <p:cNvPr id="10" name="9 Imagen" descr="28 Daimiel.jpg"/>
          <p:cNvPicPr>
            <a:picLocks noChangeAspect="1"/>
          </p:cNvPicPr>
          <p:nvPr/>
        </p:nvPicPr>
        <p:blipFill>
          <a:blip r:embed="rId2" cstate="print"/>
          <a:srcRect t="50005" r="50000"/>
          <a:stretch>
            <a:fillRect/>
          </a:stretch>
        </p:blipFill>
        <p:spPr bwMode="auto">
          <a:xfrm>
            <a:off x="0" y="2571751"/>
            <a:ext cx="4572000" cy="2879725"/>
          </a:xfrm>
          <a:prstGeom prst="rect">
            <a:avLst/>
          </a:prstGeom>
          <a:noFill/>
          <a:ln w="9525">
            <a:noFill/>
            <a:miter lim="800000"/>
            <a:headEnd/>
            <a:tailEnd/>
          </a:ln>
        </p:spPr>
      </p:pic>
      <p:pic>
        <p:nvPicPr>
          <p:cNvPr id="11" name="10 Imagen" descr="28 Daimiel.jpg"/>
          <p:cNvPicPr>
            <a:picLocks noChangeAspect="1"/>
          </p:cNvPicPr>
          <p:nvPr/>
        </p:nvPicPr>
        <p:blipFill>
          <a:blip r:embed="rId2" cstate="print"/>
          <a:srcRect l="50000" b="50005"/>
          <a:stretch>
            <a:fillRect/>
          </a:stretch>
        </p:blipFill>
        <p:spPr bwMode="auto">
          <a:xfrm>
            <a:off x="4572000" y="-307975"/>
            <a:ext cx="4572000" cy="2879725"/>
          </a:xfrm>
          <a:prstGeom prst="rect">
            <a:avLst/>
          </a:prstGeom>
          <a:noFill/>
          <a:ln w="9525">
            <a:noFill/>
            <a:miter lim="800000"/>
            <a:headEnd/>
            <a:tailEnd/>
          </a:ln>
        </p:spPr>
      </p:pic>
      <p:pic>
        <p:nvPicPr>
          <p:cNvPr id="12" name="11 Imagen" descr="28 Daimiel.jpg"/>
          <p:cNvPicPr>
            <a:picLocks noChangeAspect="1"/>
          </p:cNvPicPr>
          <p:nvPr/>
        </p:nvPicPr>
        <p:blipFill>
          <a:blip r:embed="rId2" cstate="print"/>
          <a:srcRect l="50000" t="50005"/>
          <a:stretch>
            <a:fillRect/>
          </a:stretch>
        </p:blipFill>
        <p:spPr bwMode="auto">
          <a:xfrm>
            <a:off x="4572000" y="2571751"/>
            <a:ext cx="4572000" cy="2879725"/>
          </a:xfrm>
          <a:prstGeom prst="rect">
            <a:avLst/>
          </a:prstGeom>
          <a:noFill/>
          <a:ln w="9525">
            <a:noFill/>
            <a:miter lim="800000"/>
            <a:headEnd/>
            <a:tailEnd/>
          </a:ln>
        </p:spPr>
      </p:pic>
      <p:sp>
        <p:nvSpPr>
          <p:cNvPr id="7" name="6 CuadroTexto"/>
          <p:cNvSpPr txBox="1"/>
          <p:nvPr/>
        </p:nvSpPr>
        <p:spPr>
          <a:xfrm>
            <a:off x="755576" y="422017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ellos destaca el GREGOR, un telescopio de 1,5 metros de diámetro consolidado hasta la fecha, como el más grande de Europa y uno de los más grandes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blinds/>
      </p:transition>
    </mc:Choice>
    <mc:Fallback>
      <p:transition spd="slow" advTm="2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2/3*#ppt_w"/>
                                          </p:val>
                                        </p:tav>
                                        <p:tav tm="100000">
                                          <p:val>
                                            <p:strVal val="#ppt_w"/>
                                          </p:val>
                                        </p:tav>
                                      </p:tavLst>
                                    </p:anim>
                                    <p:anim calcmode="lin" valueType="num">
                                      <p:cBhvr>
                                        <p:cTn id="20" dur="4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0" y="0"/>
            <a:ext cx="449999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llery_6731_93_315043.jpg"/>
          <p:cNvPicPr>
            <a:picLocks noChangeAspect="1"/>
          </p:cNvPicPr>
          <p:nvPr/>
        </p:nvPicPr>
        <p:blipFill>
          <a:blip r:embed="rId2" cstate="print"/>
          <a:stretch>
            <a:fillRect/>
          </a:stretch>
        </p:blipFill>
        <p:spPr bwMode="auto">
          <a:xfrm>
            <a:off x="0" y="0"/>
            <a:ext cx="449999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gallery_6731_93_315043.jpg"/>
          <p:cNvPicPr>
            <a:picLocks noChangeAspect="1"/>
          </p:cNvPicPr>
          <p:nvPr/>
        </p:nvPicPr>
        <p:blipFill>
          <a:blip r:embed="rId2" cstate="print"/>
          <a:stretch>
            <a:fillRect/>
          </a:stretch>
        </p:blipFill>
        <p:spPr bwMode="auto">
          <a:xfrm>
            <a:off x="0" y="0"/>
            <a:ext cx="449999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716016" y="1779662"/>
            <a:ext cx="4104456"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pesar de contar con más telescopios nocturnos que solares este observatorio es conocido por sus observaciones diurnas y sus estudios del sol.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blinds/>
      </p:transition>
    </mc:Choice>
    <mc:Fallback>
      <p:transition spd="slow" advTm="21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38076-svetikgg.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8" name="Picture 2" descr="C:\Users\Ana María\Desktop\338076-svetikgg.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69" name="Picture 2" descr="C:\Users\Ana María\Desktop\338076-svetikgg.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70" name="Picture 2" descr="C:\Users\Ana María\Desktop\338076-svetikgg.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323528"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socios del Observatorio del Teide podemos encontrar a Bélgica, Finlandia, Francia, Alemania, Italia y Reino Unido. Y distintas organizaciones internacionales que disponen de equipos en el observatorio como ESA, MAGIC y CTA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wheel spokes="1"/>
      </p:transition>
    </mc:Choice>
    <mc:Fallback>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in)">
                                      <p:cBhvr>
                                        <p:cTn id="7" dur="4000"/>
                                        <p:tgtEl>
                                          <p:spTgt spid="4098"/>
                                        </p:tgtEl>
                                      </p:cBhvr>
                                    </p:animEffect>
                                  </p:childTnLst>
                                </p:cTn>
                              </p:par>
                              <p:par>
                                <p:cTn id="8" presetID="8" presetClass="emph" presetSubtype="0" fill="hold" nodeType="withEffect">
                                  <p:stCondLst>
                                    <p:cond delay="0"/>
                                  </p:stCondLst>
                                  <p:childTnLst>
                                    <p:animRot by="-21600000">
                                      <p:cBhvr>
                                        <p:cTn id="9" dur="4000" fill="hold"/>
                                        <p:tgtEl>
                                          <p:spTgt spid="4098"/>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amond(in)">
                                      <p:cBhvr>
                                        <p:cTn id="12" dur="4000"/>
                                        <p:tgtEl>
                                          <p:spTgt spid="68"/>
                                        </p:tgtEl>
                                      </p:cBhvr>
                                    </p:animEffect>
                                  </p:childTnLst>
                                </p:cTn>
                              </p:par>
                              <p:par>
                                <p:cTn id="13" presetID="8" presetClass="emph" presetSubtype="0" fill="hold" nodeType="withEffect">
                                  <p:stCondLst>
                                    <p:cond delay="0"/>
                                  </p:stCondLst>
                                  <p:childTnLst>
                                    <p:animRot by="21600000">
                                      <p:cBhvr>
                                        <p:cTn id="14" dur="4000" fill="hold"/>
                                        <p:tgtEl>
                                          <p:spTgt spid="68"/>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amond(in)">
                                      <p:cBhvr>
                                        <p:cTn id="17" dur="4000"/>
                                        <p:tgtEl>
                                          <p:spTgt spid="69"/>
                                        </p:tgtEl>
                                      </p:cBhvr>
                                    </p:animEffect>
                                  </p:childTnLst>
                                </p:cTn>
                              </p:par>
                              <p:par>
                                <p:cTn id="18" presetID="8" presetClass="emph" presetSubtype="0" fill="hold" nodeType="withEffect">
                                  <p:stCondLst>
                                    <p:cond delay="0"/>
                                  </p:stCondLst>
                                  <p:childTnLst>
                                    <p:animRot by="21600000">
                                      <p:cBhvr>
                                        <p:cTn id="19" dur="4000" fill="hold"/>
                                        <p:tgtEl>
                                          <p:spTgt spid="69"/>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diamond(in)">
                                      <p:cBhvr>
                                        <p:cTn id="22" dur="4000"/>
                                        <p:tgtEl>
                                          <p:spTgt spid="70"/>
                                        </p:tgtEl>
                                      </p:cBhvr>
                                    </p:animEffect>
                                  </p:childTnLst>
                                </p:cTn>
                              </p:par>
                              <p:par>
                                <p:cTn id="23" presetID="8" presetClass="emph" presetSubtype="0" fill="hold" nodeType="withEffect">
                                  <p:stCondLst>
                                    <p:cond delay="0"/>
                                  </p:stCondLst>
                                  <p:childTnLst>
                                    <p:animRot by="-21600000">
                                      <p:cBhvr>
                                        <p:cTn id="24" dur="4000" fill="hold"/>
                                        <p:tgtEl>
                                          <p:spTgt spid="70"/>
                                        </p:tgtEl>
                                        <p:attrNameLst>
                                          <p:attrName>r</p:attrName>
                                        </p:attrNameLst>
                                      </p:cBhvr>
                                    </p:animRo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8).jpg"/>
          <p:cNvPicPr>
            <a:picLocks noChangeAspect="1"/>
          </p:cNvPicPr>
          <p:nvPr/>
        </p:nvPicPr>
        <p:blipFill>
          <a:blip r:embed="rId2" cstate="print"/>
          <a:srcRect/>
          <a:stretch>
            <a:fillRect/>
          </a:stretch>
        </p:blipFill>
        <p:spPr bwMode="auto">
          <a:xfrm>
            <a:off x="0" y="-884238"/>
            <a:ext cx="9144000" cy="6408738"/>
          </a:xfrm>
          <a:prstGeom prst="rect">
            <a:avLst/>
          </a:prstGeom>
          <a:noFill/>
          <a:ln w="9525">
            <a:noFill/>
            <a:miter lim="800000"/>
            <a:headEnd/>
            <a:tailEnd/>
          </a:ln>
        </p:spPr>
      </p:pic>
      <p:sp>
        <p:nvSpPr>
          <p:cNvPr id="4" name="3 Extracto"/>
          <p:cNvSpPr/>
          <p:nvPr/>
        </p:nvSpPr>
        <p:spPr>
          <a:xfrm rot="18337029">
            <a:off x="199231" y="-637382"/>
            <a:ext cx="1119188" cy="1685926"/>
          </a:xfrm>
          <a:prstGeom prst="flowChartExtract">
            <a:avLst/>
          </a:prstGeom>
          <a:blipFill>
            <a:blip r:embed="rId3"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Extracto"/>
          <p:cNvSpPr/>
          <p:nvPr/>
        </p:nvSpPr>
        <p:spPr>
          <a:xfrm rot="2949416">
            <a:off x="7828757" y="-578644"/>
            <a:ext cx="1119188" cy="1508125"/>
          </a:xfrm>
          <a:prstGeom prst="flowChartExtract">
            <a:avLst/>
          </a:prstGeom>
          <a:blipFill>
            <a:blip r:embed="rId4"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Extracto"/>
          <p:cNvSpPr/>
          <p:nvPr/>
        </p:nvSpPr>
        <p:spPr>
          <a:xfrm rot="18220664">
            <a:off x="847727" y="-219074"/>
            <a:ext cx="1119187" cy="1687512"/>
          </a:xfrm>
          <a:prstGeom prst="flowChartExtract">
            <a:avLst/>
          </a:prstGeom>
          <a:blipFill>
            <a:blip r:embed="rId3"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Extracto"/>
          <p:cNvSpPr/>
          <p:nvPr/>
        </p:nvSpPr>
        <p:spPr>
          <a:xfrm rot="2949416">
            <a:off x="7179470" y="-32543"/>
            <a:ext cx="1252537" cy="1562100"/>
          </a:xfrm>
          <a:prstGeom prst="flowChartExtract">
            <a:avLst/>
          </a:prstGeom>
          <a:blipFill>
            <a:blip r:embed="rId5"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Extracto"/>
          <p:cNvSpPr/>
          <p:nvPr/>
        </p:nvSpPr>
        <p:spPr>
          <a:xfrm rot="18092139">
            <a:off x="1553371" y="277020"/>
            <a:ext cx="1119187" cy="1654175"/>
          </a:xfrm>
          <a:prstGeom prst="flowChartExtract">
            <a:avLst/>
          </a:prstGeom>
          <a:blipFill>
            <a:blip r:embed="rId6"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Extracto"/>
          <p:cNvSpPr/>
          <p:nvPr/>
        </p:nvSpPr>
        <p:spPr>
          <a:xfrm rot="3403831">
            <a:off x="6498431" y="527844"/>
            <a:ext cx="1119188" cy="1593850"/>
          </a:xfrm>
          <a:prstGeom prst="flowChartExtract">
            <a:avLst/>
          </a:prstGeom>
          <a:blipFill>
            <a:blip r:embed="rId7"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Extracto"/>
          <p:cNvSpPr/>
          <p:nvPr/>
        </p:nvSpPr>
        <p:spPr>
          <a:xfrm rot="18188542">
            <a:off x="2405857" y="872332"/>
            <a:ext cx="1119188" cy="1622425"/>
          </a:xfrm>
          <a:prstGeom prst="flowChartExtract">
            <a:avLst/>
          </a:prstGeom>
          <a:blipFill>
            <a:blip r:embed="rId8"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Extracto"/>
          <p:cNvSpPr/>
          <p:nvPr/>
        </p:nvSpPr>
        <p:spPr>
          <a:xfrm rot="14364589">
            <a:off x="149225" y="4162425"/>
            <a:ext cx="1119188" cy="1576388"/>
          </a:xfrm>
          <a:prstGeom prst="flowChartExtract">
            <a:avLst/>
          </a:prstGeom>
          <a:blipFill>
            <a:blip r:embed="rId9"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Extracto"/>
          <p:cNvSpPr/>
          <p:nvPr/>
        </p:nvSpPr>
        <p:spPr>
          <a:xfrm rot="3631683">
            <a:off x="5664202" y="1023938"/>
            <a:ext cx="1119187" cy="1684338"/>
          </a:xfrm>
          <a:prstGeom prst="flowChartExtract">
            <a:avLst/>
          </a:prstGeom>
          <a:blipFill>
            <a:blip r:embed="rId10"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2" name="21 Extracto"/>
          <p:cNvSpPr/>
          <p:nvPr/>
        </p:nvSpPr>
        <p:spPr>
          <a:xfrm rot="7009404">
            <a:off x="7750177" y="4171951"/>
            <a:ext cx="1119187" cy="1662112"/>
          </a:xfrm>
          <a:prstGeom prst="flowChartExtract">
            <a:avLst/>
          </a:prstGeom>
          <a:blipFill>
            <a:blip r:embed="rId11"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5" name="24 Extracto"/>
          <p:cNvSpPr/>
          <p:nvPr/>
        </p:nvSpPr>
        <p:spPr>
          <a:xfrm rot="14329581">
            <a:off x="771526" y="3725864"/>
            <a:ext cx="1120775" cy="1679575"/>
          </a:xfrm>
          <a:prstGeom prst="flowChartExtract">
            <a:avLst/>
          </a:prstGeom>
          <a:blipFill>
            <a:blip r:embed="rId1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7" name="26 Extracto"/>
          <p:cNvSpPr/>
          <p:nvPr/>
        </p:nvSpPr>
        <p:spPr>
          <a:xfrm rot="14418431">
            <a:off x="1483520" y="3213895"/>
            <a:ext cx="1120775" cy="1665287"/>
          </a:xfrm>
          <a:prstGeom prst="flowChartExtract">
            <a:avLst/>
          </a:prstGeom>
          <a:blipFill>
            <a:blip r:embed="rId13"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9" name="28 Extracto"/>
          <p:cNvSpPr/>
          <p:nvPr/>
        </p:nvSpPr>
        <p:spPr>
          <a:xfrm rot="14386911">
            <a:off x="2239169" y="2694782"/>
            <a:ext cx="1119188" cy="1743075"/>
          </a:xfrm>
          <a:prstGeom prst="flowChartExtract">
            <a:avLst/>
          </a:prstGeom>
          <a:blipFill>
            <a:blip r:embed="rId14"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2" name="31 Extracto"/>
          <p:cNvSpPr/>
          <p:nvPr/>
        </p:nvSpPr>
        <p:spPr>
          <a:xfrm rot="7140123">
            <a:off x="6942933" y="3737769"/>
            <a:ext cx="1179512" cy="1670050"/>
          </a:xfrm>
          <a:prstGeom prst="flowChartExtract">
            <a:avLst/>
          </a:prstGeom>
          <a:blipFill>
            <a:blip r:embed="rId15"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4" name="33 Extracto"/>
          <p:cNvSpPr/>
          <p:nvPr/>
        </p:nvSpPr>
        <p:spPr>
          <a:xfrm rot="7379511">
            <a:off x="6176170" y="3321845"/>
            <a:ext cx="1179513" cy="1717675"/>
          </a:xfrm>
          <a:prstGeom prst="flowChartExtract">
            <a:avLst/>
          </a:prstGeom>
          <a:blipFill>
            <a:blip r:embed="rId16"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6" name="35 Extracto"/>
          <p:cNvSpPr/>
          <p:nvPr/>
        </p:nvSpPr>
        <p:spPr>
          <a:xfrm rot="7541159">
            <a:off x="5480845" y="3004344"/>
            <a:ext cx="1181100" cy="1604962"/>
          </a:xfrm>
          <a:prstGeom prst="flowChartExtract">
            <a:avLst/>
          </a:prstGeom>
          <a:blipFill>
            <a:blip r:embed="rId17"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1" name="20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sus trabajos más destacados y reconocidos, en el Observatorio del Teide se han descubierto múltiples tránsitos de </a:t>
            </a:r>
            <a:r>
              <a:rPr lang="es-ES" i="1" dirty="0" err="1" smtClean="0">
                <a:effectLst>
                  <a:glow rad="101600">
                    <a:srgbClr val="C00000">
                      <a:alpha val="60000"/>
                    </a:srgbClr>
                  </a:glow>
                  <a:outerShdw blurRad="38100" dist="38100" dir="2700000" algn="tl">
                    <a:srgbClr val="000000">
                      <a:alpha val="43137"/>
                    </a:srgbClr>
                  </a:outerShdw>
                </a:effectLst>
              </a:rPr>
              <a:t>exoplanetas</a:t>
            </a:r>
            <a:r>
              <a:rPr lang="es-ES" i="1" dirty="0" smtClean="0">
                <a:effectLst>
                  <a:glow rad="101600">
                    <a:srgbClr val="C00000">
                      <a:alpha val="60000"/>
                    </a:srgbClr>
                  </a:glow>
                  <a:outerShdw blurRad="38100" dist="38100" dir="2700000" algn="tl">
                    <a:srgbClr val="000000">
                      <a:alpha val="43137"/>
                    </a:srgbClr>
                  </a:outerShdw>
                </a:effectLst>
              </a:rPr>
              <a:t> y la primera enana marrón (Teide 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wheel spokes="1"/>
      </p:transition>
    </mc:Choice>
    <mc:Fallback>
      <p:transition spd="slow"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3000"/>
                                        <p:tgtEl>
                                          <p:spTgt spid="1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plus(in)">
                                      <p:cBhvr>
                                        <p:cTn id="22" dur="3000"/>
                                        <p:tgtEl>
                                          <p:spTgt spid="2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plus(in)">
                                      <p:cBhvr>
                                        <p:cTn id="25" dur="3000"/>
                                        <p:tgtEl>
                                          <p:spTgt spid="2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plus(in)">
                                      <p:cBhvr>
                                        <p:cTn id="28" dur="3000"/>
                                        <p:tgtEl>
                                          <p:spTgt spid="2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plus(in)">
                                      <p:cBhvr>
                                        <p:cTn id="40" dur="3000"/>
                                        <p:tgtEl>
                                          <p:spTgt spid="2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plus(in)">
                                      <p:cBhvr>
                                        <p:cTn id="43" dur="3000"/>
                                        <p:tgtEl>
                                          <p:spTgt spid="22"/>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plus(in)">
                                      <p:cBhvr>
                                        <p:cTn id="49" dur="3000"/>
                                        <p:tgtEl>
                                          <p:spTgt spid="34"/>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49" presetClass="entr" presetSubtype="0" decel="100000" fill="hold" grpId="1"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fltVal val="0"/>
                                          </p:val>
                                        </p:tav>
                                        <p:tav tm="100000">
                                          <p:val>
                                            <p:strVal val="#ppt_h"/>
                                          </p:val>
                                        </p:tav>
                                      </p:tavLst>
                                    </p:anim>
                                    <p:anim calcmode="lin" valueType="num">
                                      <p:cBhvr>
                                        <p:cTn id="57" dur="3000" fill="hold"/>
                                        <p:tgtEl>
                                          <p:spTgt spid="4"/>
                                        </p:tgtEl>
                                        <p:attrNameLst>
                                          <p:attrName>style.rotation</p:attrName>
                                        </p:attrNameLst>
                                      </p:cBhvr>
                                      <p:tavLst>
                                        <p:tav tm="0">
                                          <p:val>
                                            <p:fltVal val="360"/>
                                          </p:val>
                                        </p:tav>
                                        <p:tav tm="100000">
                                          <p:val>
                                            <p:fltVal val="0"/>
                                          </p:val>
                                        </p:tav>
                                      </p:tavLst>
                                    </p:anim>
                                    <p:animEffect transition="in" filter="fade">
                                      <p:cBhvr>
                                        <p:cTn id="58" dur="3000"/>
                                        <p:tgtEl>
                                          <p:spTgt spid="4"/>
                                        </p:tgtEl>
                                      </p:cBhvr>
                                    </p:animEffect>
                                  </p:childTnLst>
                                </p:cTn>
                              </p:par>
                              <p:par>
                                <p:cTn id="59" presetID="49" presetClass="entr" presetSubtype="0" decel="10000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style.rotation</p:attrName>
                                        </p:attrNameLst>
                                      </p:cBhvr>
                                      <p:tavLst>
                                        <p:tav tm="0">
                                          <p:val>
                                            <p:fltVal val="360"/>
                                          </p:val>
                                        </p:tav>
                                        <p:tav tm="100000">
                                          <p:val>
                                            <p:fltVal val="0"/>
                                          </p:val>
                                        </p:tav>
                                      </p:tavLst>
                                    </p:anim>
                                    <p:animEffect transition="in" filter="fade">
                                      <p:cBhvr>
                                        <p:cTn id="64" dur="3000"/>
                                        <p:tgtEl>
                                          <p:spTgt spid="9"/>
                                        </p:tgtEl>
                                      </p:cBhvr>
                                    </p:animEffect>
                                  </p:childTnLst>
                                </p:cTn>
                              </p:par>
                              <p:par>
                                <p:cTn id="65" presetID="49" presetClass="entr" presetSubtype="0" decel="10000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fltVal val="0"/>
                                          </p:val>
                                        </p:tav>
                                        <p:tav tm="100000">
                                          <p:val>
                                            <p:strVal val="#ppt_w"/>
                                          </p:val>
                                        </p:tav>
                                      </p:tavLst>
                                    </p:anim>
                                    <p:anim calcmode="lin" valueType="num">
                                      <p:cBhvr>
                                        <p:cTn id="68" dur="3000" fill="hold"/>
                                        <p:tgtEl>
                                          <p:spTgt spid="12"/>
                                        </p:tgtEl>
                                        <p:attrNameLst>
                                          <p:attrName>ppt_h</p:attrName>
                                        </p:attrNameLst>
                                      </p:cBhvr>
                                      <p:tavLst>
                                        <p:tav tm="0">
                                          <p:val>
                                            <p:fltVal val="0"/>
                                          </p:val>
                                        </p:tav>
                                        <p:tav tm="100000">
                                          <p:val>
                                            <p:strVal val="#ppt_h"/>
                                          </p:val>
                                        </p:tav>
                                      </p:tavLst>
                                    </p:anim>
                                    <p:anim calcmode="lin" valueType="num">
                                      <p:cBhvr>
                                        <p:cTn id="69" dur="3000" fill="hold"/>
                                        <p:tgtEl>
                                          <p:spTgt spid="12"/>
                                        </p:tgtEl>
                                        <p:attrNameLst>
                                          <p:attrName>style.rotation</p:attrName>
                                        </p:attrNameLst>
                                      </p:cBhvr>
                                      <p:tavLst>
                                        <p:tav tm="0">
                                          <p:val>
                                            <p:fltVal val="360"/>
                                          </p:val>
                                        </p:tav>
                                        <p:tav tm="100000">
                                          <p:val>
                                            <p:fltVal val="0"/>
                                          </p:val>
                                        </p:tav>
                                      </p:tavLst>
                                    </p:anim>
                                    <p:animEffect transition="in" filter="fade">
                                      <p:cBhvr>
                                        <p:cTn id="70" dur="3000"/>
                                        <p:tgtEl>
                                          <p:spTgt spid="12"/>
                                        </p:tgtEl>
                                      </p:cBhvr>
                                    </p:animEffect>
                                  </p:childTnLst>
                                </p:cTn>
                              </p:par>
                              <p:par>
                                <p:cTn id="71" presetID="49" presetClass="entr" presetSubtype="0" decel="100000" fill="hold" grpId="1"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000" fill="hold"/>
                                        <p:tgtEl>
                                          <p:spTgt spid="17"/>
                                        </p:tgtEl>
                                        <p:attrNameLst>
                                          <p:attrName>ppt_w</p:attrName>
                                        </p:attrNameLst>
                                      </p:cBhvr>
                                      <p:tavLst>
                                        <p:tav tm="0">
                                          <p:val>
                                            <p:fltVal val="0"/>
                                          </p:val>
                                        </p:tav>
                                        <p:tav tm="100000">
                                          <p:val>
                                            <p:strVal val="#ppt_w"/>
                                          </p:val>
                                        </p:tav>
                                      </p:tavLst>
                                    </p:anim>
                                    <p:anim calcmode="lin" valueType="num">
                                      <p:cBhvr>
                                        <p:cTn id="74" dur="3000" fill="hold"/>
                                        <p:tgtEl>
                                          <p:spTgt spid="17"/>
                                        </p:tgtEl>
                                        <p:attrNameLst>
                                          <p:attrName>ppt_h</p:attrName>
                                        </p:attrNameLst>
                                      </p:cBhvr>
                                      <p:tavLst>
                                        <p:tav tm="0">
                                          <p:val>
                                            <p:fltVal val="0"/>
                                          </p:val>
                                        </p:tav>
                                        <p:tav tm="100000">
                                          <p:val>
                                            <p:strVal val="#ppt_h"/>
                                          </p:val>
                                        </p:tav>
                                      </p:tavLst>
                                    </p:anim>
                                    <p:anim calcmode="lin" valueType="num">
                                      <p:cBhvr>
                                        <p:cTn id="75" dur="3000" fill="hold"/>
                                        <p:tgtEl>
                                          <p:spTgt spid="17"/>
                                        </p:tgtEl>
                                        <p:attrNameLst>
                                          <p:attrName>style.rotation</p:attrName>
                                        </p:attrNameLst>
                                      </p:cBhvr>
                                      <p:tavLst>
                                        <p:tav tm="0">
                                          <p:val>
                                            <p:fltVal val="360"/>
                                          </p:val>
                                        </p:tav>
                                        <p:tav tm="100000">
                                          <p:val>
                                            <p:fltVal val="0"/>
                                          </p:val>
                                        </p:tav>
                                      </p:tavLst>
                                    </p:anim>
                                    <p:animEffect transition="in" filter="fade">
                                      <p:cBhvr>
                                        <p:cTn id="76" dur="3000"/>
                                        <p:tgtEl>
                                          <p:spTgt spid="17"/>
                                        </p:tgtEl>
                                      </p:cBhvr>
                                    </p:animEffect>
                                  </p:childTnLst>
                                </p:cTn>
                              </p:par>
                              <p:par>
                                <p:cTn id="77" presetID="49" presetClass="entr" presetSubtype="0" decel="100000" fill="hold" grpId="1"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0" fill="hold"/>
                                        <p:tgtEl>
                                          <p:spTgt spid="19"/>
                                        </p:tgtEl>
                                        <p:attrNameLst>
                                          <p:attrName>ppt_w</p:attrName>
                                        </p:attrNameLst>
                                      </p:cBhvr>
                                      <p:tavLst>
                                        <p:tav tm="0">
                                          <p:val>
                                            <p:fltVal val="0"/>
                                          </p:val>
                                        </p:tav>
                                        <p:tav tm="100000">
                                          <p:val>
                                            <p:strVal val="#ppt_w"/>
                                          </p:val>
                                        </p:tav>
                                      </p:tavLst>
                                    </p:anim>
                                    <p:anim calcmode="lin" valueType="num">
                                      <p:cBhvr>
                                        <p:cTn id="80" dur="3000" fill="hold"/>
                                        <p:tgtEl>
                                          <p:spTgt spid="19"/>
                                        </p:tgtEl>
                                        <p:attrNameLst>
                                          <p:attrName>ppt_h</p:attrName>
                                        </p:attrNameLst>
                                      </p:cBhvr>
                                      <p:tavLst>
                                        <p:tav tm="0">
                                          <p:val>
                                            <p:fltVal val="0"/>
                                          </p:val>
                                        </p:tav>
                                        <p:tav tm="100000">
                                          <p:val>
                                            <p:strVal val="#ppt_h"/>
                                          </p:val>
                                        </p:tav>
                                      </p:tavLst>
                                    </p:anim>
                                    <p:anim calcmode="lin" valueType="num">
                                      <p:cBhvr>
                                        <p:cTn id="81" dur="3000" fill="hold"/>
                                        <p:tgtEl>
                                          <p:spTgt spid="19"/>
                                        </p:tgtEl>
                                        <p:attrNameLst>
                                          <p:attrName>style.rotation</p:attrName>
                                        </p:attrNameLst>
                                      </p:cBhvr>
                                      <p:tavLst>
                                        <p:tav tm="0">
                                          <p:val>
                                            <p:fltVal val="360"/>
                                          </p:val>
                                        </p:tav>
                                        <p:tav tm="100000">
                                          <p:val>
                                            <p:fltVal val="0"/>
                                          </p:val>
                                        </p:tav>
                                      </p:tavLst>
                                    </p:anim>
                                    <p:animEffect transition="in" filter="fade">
                                      <p:cBhvr>
                                        <p:cTn id="82" dur="3000"/>
                                        <p:tgtEl>
                                          <p:spTgt spid="19"/>
                                        </p:tgtEl>
                                      </p:cBhvr>
                                    </p:animEffect>
                                  </p:childTnLst>
                                </p:cTn>
                              </p:par>
                              <p:par>
                                <p:cTn id="83" presetID="49" presetClass="entr" presetSubtype="0" decel="100000" fill="hold" grpId="1"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3000" fill="hold"/>
                                        <p:tgtEl>
                                          <p:spTgt spid="25"/>
                                        </p:tgtEl>
                                        <p:attrNameLst>
                                          <p:attrName>ppt_w</p:attrName>
                                        </p:attrNameLst>
                                      </p:cBhvr>
                                      <p:tavLst>
                                        <p:tav tm="0">
                                          <p:val>
                                            <p:fltVal val="0"/>
                                          </p:val>
                                        </p:tav>
                                        <p:tav tm="100000">
                                          <p:val>
                                            <p:strVal val="#ppt_w"/>
                                          </p:val>
                                        </p:tav>
                                      </p:tavLst>
                                    </p:anim>
                                    <p:anim calcmode="lin" valueType="num">
                                      <p:cBhvr>
                                        <p:cTn id="86" dur="3000" fill="hold"/>
                                        <p:tgtEl>
                                          <p:spTgt spid="25"/>
                                        </p:tgtEl>
                                        <p:attrNameLst>
                                          <p:attrName>ppt_h</p:attrName>
                                        </p:attrNameLst>
                                      </p:cBhvr>
                                      <p:tavLst>
                                        <p:tav tm="0">
                                          <p:val>
                                            <p:fltVal val="0"/>
                                          </p:val>
                                        </p:tav>
                                        <p:tav tm="100000">
                                          <p:val>
                                            <p:strVal val="#ppt_h"/>
                                          </p:val>
                                        </p:tav>
                                      </p:tavLst>
                                    </p:anim>
                                    <p:anim calcmode="lin" valueType="num">
                                      <p:cBhvr>
                                        <p:cTn id="87" dur="3000" fill="hold"/>
                                        <p:tgtEl>
                                          <p:spTgt spid="25"/>
                                        </p:tgtEl>
                                        <p:attrNameLst>
                                          <p:attrName>style.rotation</p:attrName>
                                        </p:attrNameLst>
                                      </p:cBhvr>
                                      <p:tavLst>
                                        <p:tav tm="0">
                                          <p:val>
                                            <p:fltVal val="360"/>
                                          </p:val>
                                        </p:tav>
                                        <p:tav tm="100000">
                                          <p:val>
                                            <p:fltVal val="0"/>
                                          </p:val>
                                        </p:tav>
                                      </p:tavLst>
                                    </p:anim>
                                    <p:animEffect transition="in" filter="fade">
                                      <p:cBhvr>
                                        <p:cTn id="88" dur="3000"/>
                                        <p:tgtEl>
                                          <p:spTgt spid="25"/>
                                        </p:tgtEl>
                                      </p:cBhvr>
                                    </p:animEffect>
                                  </p:childTnLst>
                                </p:cTn>
                              </p:par>
                              <p:par>
                                <p:cTn id="89" presetID="49" presetClass="entr" presetSubtype="0" decel="100000" fill="hold" grpId="1"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p:cTn id="91" dur="3000" fill="hold"/>
                                        <p:tgtEl>
                                          <p:spTgt spid="27"/>
                                        </p:tgtEl>
                                        <p:attrNameLst>
                                          <p:attrName>ppt_w</p:attrName>
                                        </p:attrNameLst>
                                      </p:cBhvr>
                                      <p:tavLst>
                                        <p:tav tm="0">
                                          <p:val>
                                            <p:fltVal val="0"/>
                                          </p:val>
                                        </p:tav>
                                        <p:tav tm="100000">
                                          <p:val>
                                            <p:strVal val="#ppt_w"/>
                                          </p:val>
                                        </p:tav>
                                      </p:tavLst>
                                    </p:anim>
                                    <p:anim calcmode="lin" valueType="num">
                                      <p:cBhvr>
                                        <p:cTn id="92" dur="3000" fill="hold"/>
                                        <p:tgtEl>
                                          <p:spTgt spid="27"/>
                                        </p:tgtEl>
                                        <p:attrNameLst>
                                          <p:attrName>ppt_h</p:attrName>
                                        </p:attrNameLst>
                                      </p:cBhvr>
                                      <p:tavLst>
                                        <p:tav tm="0">
                                          <p:val>
                                            <p:fltVal val="0"/>
                                          </p:val>
                                        </p:tav>
                                        <p:tav tm="100000">
                                          <p:val>
                                            <p:strVal val="#ppt_h"/>
                                          </p:val>
                                        </p:tav>
                                      </p:tavLst>
                                    </p:anim>
                                    <p:anim calcmode="lin" valueType="num">
                                      <p:cBhvr>
                                        <p:cTn id="93" dur="3000" fill="hold"/>
                                        <p:tgtEl>
                                          <p:spTgt spid="27"/>
                                        </p:tgtEl>
                                        <p:attrNameLst>
                                          <p:attrName>style.rotation</p:attrName>
                                        </p:attrNameLst>
                                      </p:cBhvr>
                                      <p:tavLst>
                                        <p:tav tm="0">
                                          <p:val>
                                            <p:fltVal val="360"/>
                                          </p:val>
                                        </p:tav>
                                        <p:tav tm="100000">
                                          <p:val>
                                            <p:fltVal val="0"/>
                                          </p:val>
                                        </p:tav>
                                      </p:tavLst>
                                    </p:anim>
                                    <p:animEffect transition="in" filter="fade">
                                      <p:cBhvr>
                                        <p:cTn id="94" dur="3000"/>
                                        <p:tgtEl>
                                          <p:spTgt spid="27"/>
                                        </p:tgtEl>
                                      </p:cBhvr>
                                    </p:animEffect>
                                  </p:childTnLst>
                                </p:cTn>
                              </p:par>
                              <p:par>
                                <p:cTn id="95" presetID="49" presetClass="entr" presetSubtype="0" decel="100000" fill="hold" grpId="1"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p:cTn id="97" dur="3000" fill="hold"/>
                                        <p:tgtEl>
                                          <p:spTgt spid="29"/>
                                        </p:tgtEl>
                                        <p:attrNameLst>
                                          <p:attrName>ppt_w</p:attrName>
                                        </p:attrNameLst>
                                      </p:cBhvr>
                                      <p:tavLst>
                                        <p:tav tm="0">
                                          <p:val>
                                            <p:fltVal val="0"/>
                                          </p:val>
                                        </p:tav>
                                        <p:tav tm="100000">
                                          <p:val>
                                            <p:strVal val="#ppt_w"/>
                                          </p:val>
                                        </p:tav>
                                      </p:tavLst>
                                    </p:anim>
                                    <p:anim calcmode="lin" valueType="num">
                                      <p:cBhvr>
                                        <p:cTn id="98" dur="3000" fill="hold"/>
                                        <p:tgtEl>
                                          <p:spTgt spid="29"/>
                                        </p:tgtEl>
                                        <p:attrNameLst>
                                          <p:attrName>ppt_h</p:attrName>
                                        </p:attrNameLst>
                                      </p:cBhvr>
                                      <p:tavLst>
                                        <p:tav tm="0">
                                          <p:val>
                                            <p:fltVal val="0"/>
                                          </p:val>
                                        </p:tav>
                                        <p:tav tm="100000">
                                          <p:val>
                                            <p:strVal val="#ppt_h"/>
                                          </p:val>
                                        </p:tav>
                                      </p:tavLst>
                                    </p:anim>
                                    <p:anim calcmode="lin" valueType="num">
                                      <p:cBhvr>
                                        <p:cTn id="99" dur="3000" fill="hold"/>
                                        <p:tgtEl>
                                          <p:spTgt spid="29"/>
                                        </p:tgtEl>
                                        <p:attrNameLst>
                                          <p:attrName>style.rotation</p:attrName>
                                        </p:attrNameLst>
                                      </p:cBhvr>
                                      <p:tavLst>
                                        <p:tav tm="0">
                                          <p:val>
                                            <p:fltVal val="360"/>
                                          </p:val>
                                        </p:tav>
                                        <p:tav tm="100000">
                                          <p:val>
                                            <p:fltVal val="0"/>
                                          </p:val>
                                        </p:tav>
                                      </p:tavLst>
                                    </p:anim>
                                    <p:animEffect transition="in" filter="fade">
                                      <p:cBhvr>
                                        <p:cTn id="100" dur="3000"/>
                                        <p:tgtEl>
                                          <p:spTgt spid="29"/>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5"/>
                                        </p:tgtEl>
                                        <p:attrNameLst>
                                          <p:attrName>style.visibility</p:attrName>
                                        </p:attrNameLst>
                                      </p:cBhvr>
                                      <p:to>
                                        <p:strVal val="visible"/>
                                      </p:to>
                                    </p:set>
                                    <p:anim calcmode="lin" valueType="num">
                                      <p:cBhvr>
                                        <p:cTn id="103" dur="3000" fill="hold"/>
                                        <p:tgtEl>
                                          <p:spTgt spid="5"/>
                                        </p:tgtEl>
                                        <p:attrNameLst>
                                          <p:attrName>ppt_w</p:attrName>
                                        </p:attrNameLst>
                                      </p:cBhvr>
                                      <p:tavLst>
                                        <p:tav tm="0">
                                          <p:val>
                                            <p:fltVal val="0"/>
                                          </p:val>
                                        </p:tav>
                                        <p:tav tm="100000">
                                          <p:val>
                                            <p:strVal val="#ppt_w"/>
                                          </p:val>
                                        </p:tav>
                                      </p:tavLst>
                                    </p:anim>
                                    <p:anim calcmode="lin" valueType="num">
                                      <p:cBhvr>
                                        <p:cTn id="104" dur="3000" fill="hold"/>
                                        <p:tgtEl>
                                          <p:spTgt spid="5"/>
                                        </p:tgtEl>
                                        <p:attrNameLst>
                                          <p:attrName>ppt_h</p:attrName>
                                        </p:attrNameLst>
                                      </p:cBhvr>
                                      <p:tavLst>
                                        <p:tav tm="0">
                                          <p:val>
                                            <p:fltVal val="0"/>
                                          </p:val>
                                        </p:tav>
                                        <p:tav tm="100000">
                                          <p:val>
                                            <p:strVal val="#ppt_h"/>
                                          </p:val>
                                        </p:tav>
                                      </p:tavLst>
                                    </p:anim>
                                    <p:anim calcmode="lin" valueType="num">
                                      <p:cBhvr>
                                        <p:cTn id="105" dur="3000" fill="hold"/>
                                        <p:tgtEl>
                                          <p:spTgt spid="5"/>
                                        </p:tgtEl>
                                        <p:attrNameLst>
                                          <p:attrName>style.rotation</p:attrName>
                                        </p:attrNameLst>
                                      </p:cBhvr>
                                      <p:tavLst>
                                        <p:tav tm="0">
                                          <p:val>
                                            <p:fltVal val="360"/>
                                          </p:val>
                                        </p:tav>
                                        <p:tav tm="100000">
                                          <p:val>
                                            <p:fltVal val="0"/>
                                          </p:val>
                                        </p:tav>
                                      </p:tavLst>
                                    </p:anim>
                                    <p:animEffect transition="in" filter="fade">
                                      <p:cBhvr>
                                        <p:cTn id="106" dur="3000"/>
                                        <p:tgtEl>
                                          <p:spTgt spid="5"/>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p:val>
                                            <p:fltVal val="0"/>
                                          </p:val>
                                        </p:tav>
                                        <p:tav tm="100000">
                                          <p:val>
                                            <p:strVal val="#ppt_w"/>
                                          </p:val>
                                        </p:tav>
                                      </p:tavLst>
                                    </p:anim>
                                    <p:anim calcmode="lin" valueType="num">
                                      <p:cBhvr>
                                        <p:cTn id="110" dur="3000" fill="hold"/>
                                        <p:tgtEl>
                                          <p:spTgt spid="10"/>
                                        </p:tgtEl>
                                        <p:attrNameLst>
                                          <p:attrName>ppt_h</p:attrName>
                                        </p:attrNameLst>
                                      </p:cBhvr>
                                      <p:tavLst>
                                        <p:tav tm="0">
                                          <p:val>
                                            <p:fltVal val="0"/>
                                          </p:val>
                                        </p:tav>
                                        <p:tav tm="100000">
                                          <p:val>
                                            <p:strVal val="#ppt_h"/>
                                          </p:val>
                                        </p:tav>
                                      </p:tavLst>
                                    </p:anim>
                                    <p:anim calcmode="lin" valueType="num">
                                      <p:cBhvr>
                                        <p:cTn id="111" dur="3000" fill="hold"/>
                                        <p:tgtEl>
                                          <p:spTgt spid="10"/>
                                        </p:tgtEl>
                                        <p:attrNameLst>
                                          <p:attrName>style.rotation</p:attrName>
                                        </p:attrNameLst>
                                      </p:cBhvr>
                                      <p:tavLst>
                                        <p:tav tm="0">
                                          <p:val>
                                            <p:fltVal val="360"/>
                                          </p:val>
                                        </p:tav>
                                        <p:tav tm="100000">
                                          <p:val>
                                            <p:fltVal val="0"/>
                                          </p:val>
                                        </p:tav>
                                      </p:tavLst>
                                    </p:anim>
                                    <p:animEffect transition="in" filter="fade">
                                      <p:cBhvr>
                                        <p:cTn id="112" dur="3000"/>
                                        <p:tgtEl>
                                          <p:spTgt spid="10"/>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anim calcmode="lin" valueType="num">
                                      <p:cBhvr>
                                        <p:cTn id="117" dur="3000" fill="hold"/>
                                        <p:tgtEl>
                                          <p:spTgt spid="14"/>
                                        </p:tgtEl>
                                        <p:attrNameLst>
                                          <p:attrName>style.rotation</p:attrName>
                                        </p:attrNameLst>
                                      </p:cBhvr>
                                      <p:tavLst>
                                        <p:tav tm="0">
                                          <p:val>
                                            <p:fltVal val="360"/>
                                          </p:val>
                                        </p:tav>
                                        <p:tav tm="100000">
                                          <p:val>
                                            <p:fltVal val="0"/>
                                          </p:val>
                                        </p:tav>
                                      </p:tavLst>
                                    </p:anim>
                                    <p:animEffect transition="in" filter="fade">
                                      <p:cBhvr>
                                        <p:cTn id="118" dur="3000"/>
                                        <p:tgtEl>
                                          <p:spTgt spid="14"/>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p:cTn id="121" dur="3000" fill="hold"/>
                                        <p:tgtEl>
                                          <p:spTgt spid="20"/>
                                        </p:tgtEl>
                                        <p:attrNameLst>
                                          <p:attrName>ppt_w</p:attrName>
                                        </p:attrNameLst>
                                      </p:cBhvr>
                                      <p:tavLst>
                                        <p:tav tm="0">
                                          <p:val>
                                            <p:fltVal val="0"/>
                                          </p:val>
                                        </p:tav>
                                        <p:tav tm="100000">
                                          <p:val>
                                            <p:strVal val="#ppt_w"/>
                                          </p:val>
                                        </p:tav>
                                      </p:tavLst>
                                    </p:anim>
                                    <p:anim calcmode="lin" valueType="num">
                                      <p:cBhvr>
                                        <p:cTn id="122" dur="3000" fill="hold"/>
                                        <p:tgtEl>
                                          <p:spTgt spid="20"/>
                                        </p:tgtEl>
                                        <p:attrNameLst>
                                          <p:attrName>ppt_h</p:attrName>
                                        </p:attrNameLst>
                                      </p:cBhvr>
                                      <p:tavLst>
                                        <p:tav tm="0">
                                          <p:val>
                                            <p:fltVal val="0"/>
                                          </p:val>
                                        </p:tav>
                                        <p:tav tm="100000">
                                          <p:val>
                                            <p:strVal val="#ppt_h"/>
                                          </p:val>
                                        </p:tav>
                                      </p:tavLst>
                                    </p:anim>
                                    <p:anim calcmode="lin" valueType="num">
                                      <p:cBhvr>
                                        <p:cTn id="123" dur="3000" fill="hold"/>
                                        <p:tgtEl>
                                          <p:spTgt spid="20"/>
                                        </p:tgtEl>
                                        <p:attrNameLst>
                                          <p:attrName>style.rotation</p:attrName>
                                        </p:attrNameLst>
                                      </p:cBhvr>
                                      <p:tavLst>
                                        <p:tav tm="0">
                                          <p:val>
                                            <p:fltVal val="360"/>
                                          </p:val>
                                        </p:tav>
                                        <p:tav tm="100000">
                                          <p:val>
                                            <p:fltVal val="0"/>
                                          </p:val>
                                        </p:tav>
                                      </p:tavLst>
                                    </p:anim>
                                    <p:animEffect transition="in" filter="fade">
                                      <p:cBhvr>
                                        <p:cTn id="124" dur="3000"/>
                                        <p:tgtEl>
                                          <p:spTgt spid="20"/>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3000" fill="hold"/>
                                        <p:tgtEl>
                                          <p:spTgt spid="22"/>
                                        </p:tgtEl>
                                        <p:attrNameLst>
                                          <p:attrName>ppt_w</p:attrName>
                                        </p:attrNameLst>
                                      </p:cBhvr>
                                      <p:tavLst>
                                        <p:tav tm="0">
                                          <p:val>
                                            <p:fltVal val="0"/>
                                          </p:val>
                                        </p:tav>
                                        <p:tav tm="100000">
                                          <p:val>
                                            <p:strVal val="#ppt_w"/>
                                          </p:val>
                                        </p:tav>
                                      </p:tavLst>
                                    </p:anim>
                                    <p:anim calcmode="lin" valueType="num">
                                      <p:cBhvr>
                                        <p:cTn id="128" dur="3000" fill="hold"/>
                                        <p:tgtEl>
                                          <p:spTgt spid="22"/>
                                        </p:tgtEl>
                                        <p:attrNameLst>
                                          <p:attrName>ppt_h</p:attrName>
                                        </p:attrNameLst>
                                      </p:cBhvr>
                                      <p:tavLst>
                                        <p:tav tm="0">
                                          <p:val>
                                            <p:fltVal val="0"/>
                                          </p:val>
                                        </p:tav>
                                        <p:tav tm="100000">
                                          <p:val>
                                            <p:strVal val="#ppt_h"/>
                                          </p:val>
                                        </p:tav>
                                      </p:tavLst>
                                    </p:anim>
                                    <p:anim calcmode="lin" valueType="num">
                                      <p:cBhvr>
                                        <p:cTn id="129" dur="3000" fill="hold"/>
                                        <p:tgtEl>
                                          <p:spTgt spid="22"/>
                                        </p:tgtEl>
                                        <p:attrNameLst>
                                          <p:attrName>style.rotation</p:attrName>
                                        </p:attrNameLst>
                                      </p:cBhvr>
                                      <p:tavLst>
                                        <p:tav tm="0">
                                          <p:val>
                                            <p:fltVal val="360"/>
                                          </p:val>
                                        </p:tav>
                                        <p:tav tm="100000">
                                          <p:val>
                                            <p:fltVal val="0"/>
                                          </p:val>
                                        </p:tav>
                                      </p:tavLst>
                                    </p:anim>
                                    <p:animEffect transition="in" filter="fade">
                                      <p:cBhvr>
                                        <p:cTn id="130" dur="3000"/>
                                        <p:tgtEl>
                                          <p:spTgt spid="2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3000" fill="hold"/>
                                        <p:tgtEl>
                                          <p:spTgt spid="32"/>
                                        </p:tgtEl>
                                        <p:attrNameLst>
                                          <p:attrName>ppt_w</p:attrName>
                                        </p:attrNameLst>
                                      </p:cBhvr>
                                      <p:tavLst>
                                        <p:tav tm="0">
                                          <p:val>
                                            <p:fltVal val="0"/>
                                          </p:val>
                                        </p:tav>
                                        <p:tav tm="100000">
                                          <p:val>
                                            <p:strVal val="#ppt_w"/>
                                          </p:val>
                                        </p:tav>
                                      </p:tavLst>
                                    </p:anim>
                                    <p:anim calcmode="lin" valueType="num">
                                      <p:cBhvr>
                                        <p:cTn id="134" dur="3000" fill="hold"/>
                                        <p:tgtEl>
                                          <p:spTgt spid="32"/>
                                        </p:tgtEl>
                                        <p:attrNameLst>
                                          <p:attrName>ppt_h</p:attrName>
                                        </p:attrNameLst>
                                      </p:cBhvr>
                                      <p:tavLst>
                                        <p:tav tm="0">
                                          <p:val>
                                            <p:fltVal val="0"/>
                                          </p:val>
                                        </p:tav>
                                        <p:tav tm="100000">
                                          <p:val>
                                            <p:strVal val="#ppt_h"/>
                                          </p:val>
                                        </p:tav>
                                      </p:tavLst>
                                    </p:anim>
                                    <p:anim calcmode="lin" valueType="num">
                                      <p:cBhvr>
                                        <p:cTn id="135" dur="3000" fill="hold"/>
                                        <p:tgtEl>
                                          <p:spTgt spid="32"/>
                                        </p:tgtEl>
                                        <p:attrNameLst>
                                          <p:attrName>style.rotation</p:attrName>
                                        </p:attrNameLst>
                                      </p:cBhvr>
                                      <p:tavLst>
                                        <p:tav tm="0">
                                          <p:val>
                                            <p:fltVal val="360"/>
                                          </p:val>
                                        </p:tav>
                                        <p:tav tm="100000">
                                          <p:val>
                                            <p:fltVal val="0"/>
                                          </p:val>
                                        </p:tav>
                                      </p:tavLst>
                                    </p:anim>
                                    <p:animEffect transition="in" filter="fade">
                                      <p:cBhvr>
                                        <p:cTn id="136" dur="3000"/>
                                        <p:tgtEl>
                                          <p:spTgt spid="32"/>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34"/>
                                        </p:tgtEl>
                                        <p:attrNameLst>
                                          <p:attrName>style.visibility</p:attrName>
                                        </p:attrNameLst>
                                      </p:cBhvr>
                                      <p:to>
                                        <p:strVal val="visible"/>
                                      </p:to>
                                    </p:set>
                                    <p:anim calcmode="lin" valueType="num">
                                      <p:cBhvr>
                                        <p:cTn id="139" dur="3000" fill="hold"/>
                                        <p:tgtEl>
                                          <p:spTgt spid="34"/>
                                        </p:tgtEl>
                                        <p:attrNameLst>
                                          <p:attrName>ppt_w</p:attrName>
                                        </p:attrNameLst>
                                      </p:cBhvr>
                                      <p:tavLst>
                                        <p:tav tm="0">
                                          <p:val>
                                            <p:fltVal val="0"/>
                                          </p:val>
                                        </p:tav>
                                        <p:tav tm="100000">
                                          <p:val>
                                            <p:strVal val="#ppt_w"/>
                                          </p:val>
                                        </p:tav>
                                      </p:tavLst>
                                    </p:anim>
                                    <p:anim calcmode="lin" valueType="num">
                                      <p:cBhvr>
                                        <p:cTn id="140" dur="3000" fill="hold"/>
                                        <p:tgtEl>
                                          <p:spTgt spid="34"/>
                                        </p:tgtEl>
                                        <p:attrNameLst>
                                          <p:attrName>ppt_h</p:attrName>
                                        </p:attrNameLst>
                                      </p:cBhvr>
                                      <p:tavLst>
                                        <p:tav tm="0">
                                          <p:val>
                                            <p:fltVal val="0"/>
                                          </p:val>
                                        </p:tav>
                                        <p:tav tm="100000">
                                          <p:val>
                                            <p:strVal val="#ppt_h"/>
                                          </p:val>
                                        </p:tav>
                                      </p:tavLst>
                                    </p:anim>
                                    <p:anim calcmode="lin" valueType="num">
                                      <p:cBhvr>
                                        <p:cTn id="141" dur="3000" fill="hold"/>
                                        <p:tgtEl>
                                          <p:spTgt spid="34"/>
                                        </p:tgtEl>
                                        <p:attrNameLst>
                                          <p:attrName>style.rotation</p:attrName>
                                        </p:attrNameLst>
                                      </p:cBhvr>
                                      <p:tavLst>
                                        <p:tav tm="0">
                                          <p:val>
                                            <p:fltVal val="360"/>
                                          </p:val>
                                        </p:tav>
                                        <p:tav tm="100000">
                                          <p:val>
                                            <p:fltVal val="0"/>
                                          </p:val>
                                        </p:tav>
                                      </p:tavLst>
                                    </p:anim>
                                    <p:animEffect transition="in" filter="fade">
                                      <p:cBhvr>
                                        <p:cTn id="142" dur="3000"/>
                                        <p:tgtEl>
                                          <p:spTgt spid="34"/>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p:cTn id="145" dur="3000" fill="hold"/>
                                        <p:tgtEl>
                                          <p:spTgt spid="36"/>
                                        </p:tgtEl>
                                        <p:attrNameLst>
                                          <p:attrName>ppt_w</p:attrName>
                                        </p:attrNameLst>
                                      </p:cBhvr>
                                      <p:tavLst>
                                        <p:tav tm="0">
                                          <p:val>
                                            <p:fltVal val="0"/>
                                          </p:val>
                                        </p:tav>
                                        <p:tav tm="100000">
                                          <p:val>
                                            <p:strVal val="#ppt_w"/>
                                          </p:val>
                                        </p:tav>
                                      </p:tavLst>
                                    </p:anim>
                                    <p:anim calcmode="lin" valueType="num">
                                      <p:cBhvr>
                                        <p:cTn id="146" dur="3000" fill="hold"/>
                                        <p:tgtEl>
                                          <p:spTgt spid="36"/>
                                        </p:tgtEl>
                                        <p:attrNameLst>
                                          <p:attrName>ppt_h</p:attrName>
                                        </p:attrNameLst>
                                      </p:cBhvr>
                                      <p:tavLst>
                                        <p:tav tm="0">
                                          <p:val>
                                            <p:fltVal val="0"/>
                                          </p:val>
                                        </p:tav>
                                        <p:tav tm="100000">
                                          <p:val>
                                            <p:strVal val="#ppt_h"/>
                                          </p:val>
                                        </p:tav>
                                      </p:tavLst>
                                    </p:anim>
                                    <p:anim calcmode="lin" valueType="num">
                                      <p:cBhvr>
                                        <p:cTn id="147" dur="3000" fill="hold"/>
                                        <p:tgtEl>
                                          <p:spTgt spid="36"/>
                                        </p:tgtEl>
                                        <p:attrNameLst>
                                          <p:attrName>style.rotation</p:attrName>
                                        </p:attrNameLst>
                                      </p:cBhvr>
                                      <p:tavLst>
                                        <p:tav tm="0">
                                          <p:val>
                                            <p:fltVal val="360"/>
                                          </p:val>
                                        </p:tav>
                                        <p:tav tm="100000">
                                          <p:val>
                                            <p:fltVal val="0"/>
                                          </p:val>
                                        </p:tav>
                                      </p:tavLst>
                                    </p:anim>
                                    <p:animEffect transition="in" filter="fade">
                                      <p:cBhvr>
                                        <p:cTn id="148" dur="3000"/>
                                        <p:tgtEl>
                                          <p:spTgt spid="36"/>
                                        </p:tgtEl>
                                      </p:cBhvr>
                                    </p:animEffect>
                                  </p:childTnLst>
                                </p:cTn>
                              </p:par>
                            </p:childTnLst>
                          </p:cTn>
                        </p:par>
                        <p:par>
                          <p:cTn id="149" fill="hold">
                            <p:stCondLst>
                              <p:cond delay="3000"/>
                            </p:stCondLst>
                            <p:childTnLst>
                              <p:par>
                                <p:cTn id="150" presetID="2" presetClass="exit" presetSubtype="6" fill="hold" grpId="2" nodeType="afterEffect">
                                  <p:stCondLst>
                                    <p:cond delay="0"/>
                                  </p:stCondLst>
                                  <p:childTnLst>
                                    <p:anim calcmode="lin" valueType="num">
                                      <p:cBhvr additive="base">
                                        <p:cTn id="151" dur="3000"/>
                                        <p:tgtEl>
                                          <p:spTgt spid="4"/>
                                        </p:tgtEl>
                                        <p:attrNameLst>
                                          <p:attrName>ppt_x</p:attrName>
                                        </p:attrNameLst>
                                      </p:cBhvr>
                                      <p:tavLst>
                                        <p:tav tm="0">
                                          <p:val>
                                            <p:strVal val="ppt_x"/>
                                          </p:val>
                                        </p:tav>
                                        <p:tav tm="100000">
                                          <p:val>
                                            <p:strVal val="1+ppt_w/2"/>
                                          </p:val>
                                        </p:tav>
                                      </p:tavLst>
                                    </p:anim>
                                    <p:anim calcmode="lin" valueType="num">
                                      <p:cBhvr additive="base">
                                        <p:cTn id="152" dur="3000"/>
                                        <p:tgtEl>
                                          <p:spTgt spid="4"/>
                                        </p:tgtEl>
                                        <p:attrNameLst>
                                          <p:attrName>ppt_y</p:attrName>
                                        </p:attrNameLst>
                                      </p:cBhvr>
                                      <p:tavLst>
                                        <p:tav tm="0">
                                          <p:val>
                                            <p:strVal val="ppt_y"/>
                                          </p:val>
                                        </p:tav>
                                        <p:tav tm="100000">
                                          <p:val>
                                            <p:strVal val="1+ppt_h/2"/>
                                          </p:val>
                                        </p:tav>
                                      </p:tavLst>
                                    </p:anim>
                                    <p:set>
                                      <p:cBhvr>
                                        <p:cTn id="153" dur="1" fill="hold">
                                          <p:stCondLst>
                                            <p:cond delay="2999"/>
                                          </p:stCondLst>
                                        </p:cTn>
                                        <p:tgtEl>
                                          <p:spTgt spid="4"/>
                                        </p:tgtEl>
                                        <p:attrNameLst>
                                          <p:attrName>style.visibility</p:attrName>
                                        </p:attrNameLst>
                                      </p:cBhvr>
                                      <p:to>
                                        <p:strVal val="hidden"/>
                                      </p:to>
                                    </p:set>
                                  </p:childTnLst>
                                </p:cTn>
                              </p:par>
                              <p:par>
                                <p:cTn id="154" presetID="2" presetClass="exit" presetSubtype="6" fill="hold" grpId="2"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1+ppt_w/2"/>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6"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1+ppt_w/2"/>
                                          </p:val>
                                        </p:tav>
                                      </p:tavLst>
                                    </p:anim>
                                    <p:anim calcmode="lin" valueType="num">
                                      <p:cBhvr additive="base">
                                        <p:cTn id="160" dur="3000"/>
                                        <p:tgtEl>
                                          <p:spTgt spid="12"/>
                                        </p:tgtEl>
                                        <p:attrNameLst>
                                          <p:attrName>ppt_y</p:attrName>
                                        </p:attrNameLst>
                                      </p:cBhvr>
                                      <p:tavLst>
                                        <p:tav tm="0">
                                          <p:val>
                                            <p:strVal val="ppt_y"/>
                                          </p:val>
                                        </p:tav>
                                        <p:tav tm="100000">
                                          <p:val>
                                            <p:strVal val="1+ppt_h/2"/>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6"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1+ppt_h/2"/>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9" fill="hold" grpId="2" nodeType="withEffect">
                                  <p:stCondLst>
                                    <p:cond delay="0"/>
                                  </p:stCondLst>
                                  <p:childTnLst>
                                    <p:anim calcmode="lin" valueType="num">
                                      <p:cBhvr additive="base">
                                        <p:cTn id="167" dur="3000"/>
                                        <p:tgtEl>
                                          <p:spTgt spid="22"/>
                                        </p:tgtEl>
                                        <p:attrNameLst>
                                          <p:attrName>ppt_x</p:attrName>
                                        </p:attrNameLst>
                                      </p:cBhvr>
                                      <p:tavLst>
                                        <p:tav tm="0">
                                          <p:val>
                                            <p:strVal val="ppt_x"/>
                                          </p:val>
                                        </p:tav>
                                        <p:tav tm="100000">
                                          <p:val>
                                            <p:strVal val="0-ppt_w/2"/>
                                          </p:val>
                                        </p:tav>
                                      </p:tavLst>
                                    </p:anim>
                                    <p:anim calcmode="lin" valueType="num">
                                      <p:cBhvr additive="base">
                                        <p:cTn id="168" dur="3000"/>
                                        <p:tgtEl>
                                          <p:spTgt spid="22"/>
                                        </p:tgtEl>
                                        <p:attrNameLst>
                                          <p:attrName>ppt_y</p:attrName>
                                        </p:attrNameLst>
                                      </p:cBhvr>
                                      <p:tavLst>
                                        <p:tav tm="0">
                                          <p:val>
                                            <p:strVal val="ppt_y"/>
                                          </p:val>
                                        </p:tav>
                                        <p:tav tm="100000">
                                          <p:val>
                                            <p:strVal val="0-ppt_h/2"/>
                                          </p:val>
                                        </p:tav>
                                      </p:tavLst>
                                    </p:anim>
                                    <p:set>
                                      <p:cBhvr>
                                        <p:cTn id="169" dur="1" fill="hold">
                                          <p:stCondLst>
                                            <p:cond delay="2999"/>
                                          </p:stCondLst>
                                        </p:cTn>
                                        <p:tgtEl>
                                          <p:spTgt spid="22"/>
                                        </p:tgtEl>
                                        <p:attrNameLst>
                                          <p:attrName>style.visibility</p:attrName>
                                        </p:attrNameLst>
                                      </p:cBhvr>
                                      <p:to>
                                        <p:strVal val="hidden"/>
                                      </p:to>
                                    </p:set>
                                  </p:childTnLst>
                                </p:cTn>
                              </p:par>
                              <p:par>
                                <p:cTn id="170" presetID="2" presetClass="exit" presetSubtype="9" fill="hold" grpId="2" nodeType="withEffect">
                                  <p:stCondLst>
                                    <p:cond delay="0"/>
                                  </p:stCondLst>
                                  <p:childTnLst>
                                    <p:anim calcmode="lin" valueType="num">
                                      <p:cBhvr additive="base">
                                        <p:cTn id="171" dur="3000"/>
                                        <p:tgtEl>
                                          <p:spTgt spid="32"/>
                                        </p:tgtEl>
                                        <p:attrNameLst>
                                          <p:attrName>ppt_x</p:attrName>
                                        </p:attrNameLst>
                                      </p:cBhvr>
                                      <p:tavLst>
                                        <p:tav tm="0">
                                          <p:val>
                                            <p:strVal val="ppt_x"/>
                                          </p:val>
                                        </p:tav>
                                        <p:tav tm="100000">
                                          <p:val>
                                            <p:strVal val="0-ppt_w/2"/>
                                          </p:val>
                                        </p:tav>
                                      </p:tavLst>
                                    </p:anim>
                                    <p:anim calcmode="lin" valueType="num">
                                      <p:cBhvr additive="base">
                                        <p:cTn id="172" dur="3000"/>
                                        <p:tgtEl>
                                          <p:spTgt spid="32"/>
                                        </p:tgtEl>
                                        <p:attrNameLst>
                                          <p:attrName>ppt_y</p:attrName>
                                        </p:attrNameLst>
                                      </p:cBhvr>
                                      <p:tavLst>
                                        <p:tav tm="0">
                                          <p:val>
                                            <p:strVal val="ppt_y"/>
                                          </p:val>
                                        </p:tav>
                                        <p:tav tm="100000">
                                          <p:val>
                                            <p:strVal val="0-ppt_h/2"/>
                                          </p:val>
                                        </p:tav>
                                      </p:tavLst>
                                    </p:anim>
                                    <p:set>
                                      <p:cBhvr>
                                        <p:cTn id="173" dur="1" fill="hold">
                                          <p:stCondLst>
                                            <p:cond delay="2999"/>
                                          </p:stCondLst>
                                        </p:cTn>
                                        <p:tgtEl>
                                          <p:spTgt spid="32"/>
                                        </p:tgtEl>
                                        <p:attrNameLst>
                                          <p:attrName>style.visibility</p:attrName>
                                        </p:attrNameLst>
                                      </p:cBhvr>
                                      <p:to>
                                        <p:strVal val="hidden"/>
                                      </p:to>
                                    </p:set>
                                  </p:childTnLst>
                                </p:cTn>
                              </p:par>
                              <p:par>
                                <p:cTn id="174" presetID="2" presetClass="exit" presetSubtype="9" fill="hold" grpId="2" nodeType="withEffect">
                                  <p:stCondLst>
                                    <p:cond delay="0"/>
                                  </p:stCondLst>
                                  <p:childTnLst>
                                    <p:anim calcmode="lin" valueType="num">
                                      <p:cBhvr additive="base">
                                        <p:cTn id="175" dur="3000"/>
                                        <p:tgtEl>
                                          <p:spTgt spid="34"/>
                                        </p:tgtEl>
                                        <p:attrNameLst>
                                          <p:attrName>ppt_x</p:attrName>
                                        </p:attrNameLst>
                                      </p:cBhvr>
                                      <p:tavLst>
                                        <p:tav tm="0">
                                          <p:val>
                                            <p:strVal val="ppt_x"/>
                                          </p:val>
                                        </p:tav>
                                        <p:tav tm="100000">
                                          <p:val>
                                            <p:strVal val="0-ppt_w/2"/>
                                          </p:val>
                                        </p:tav>
                                      </p:tavLst>
                                    </p:anim>
                                    <p:anim calcmode="lin" valueType="num">
                                      <p:cBhvr additive="base">
                                        <p:cTn id="176" dur="3000"/>
                                        <p:tgtEl>
                                          <p:spTgt spid="34"/>
                                        </p:tgtEl>
                                        <p:attrNameLst>
                                          <p:attrName>ppt_y</p:attrName>
                                        </p:attrNameLst>
                                      </p:cBhvr>
                                      <p:tavLst>
                                        <p:tav tm="0">
                                          <p:val>
                                            <p:strVal val="ppt_y"/>
                                          </p:val>
                                        </p:tav>
                                        <p:tav tm="100000">
                                          <p:val>
                                            <p:strVal val="0-ppt_h/2"/>
                                          </p:val>
                                        </p:tav>
                                      </p:tavLst>
                                    </p:anim>
                                    <p:set>
                                      <p:cBhvr>
                                        <p:cTn id="177" dur="1" fill="hold">
                                          <p:stCondLst>
                                            <p:cond delay="2999"/>
                                          </p:stCondLst>
                                        </p:cTn>
                                        <p:tgtEl>
                                          <p:spTgt spid="34"/>
                                        </p:tgtEl>
                                        <p:attrNameLst>
                                          <p:attrName>style.visibility</p:attrName>
                                        </p:attrNameLst>
                                      </p:cBhvr>
                                      <p:to>
                                        <p:strVal val="hidden"/>
                                      </p:to>
                                    </p:set>
                                  </p:childTnLst>
                                </p:cTn>
                              </p:par>
                              <p:par>
                                <p:cTn id="178" presetID="2" presetClass="exit" presetSubtype="9" fill="hold" grpId="2" nodeType="withEffect">
                                  <p:stCondLst>
                                    <p:cond delay="0"/>
                                  </p:stCondLst>
                                  <p:childTnLst>
                                    <p:anim calcmode="lin" valueType="num">
                                      <p:cBhvr additive="base">
                                        <p:cTn id="179" dur="3000"/>
                                        <p:tgtEl>
                                          <p:spTgt spid="36"/>
                                        </p:tgtEl>
                                        <p:attrNameLst>
                                          <p:attrName>ppt_x</p:attrName>
                                        </p:attrNameLst>
                                      </p:cBhvr>
                                      <p:tavLst>
                                        <p:tav tm="0">
                                          <p:val>
                                            <p:strVal val="ppt_x"/>
                                          </p:val>
                                        </p:tav>
                                        <p:tav tm="100000">
                                          <p:val>
                                            <p:strVal val="0-ppt_w/2"/>
                                          </p:val>
                                        </p:tav>
                                      </p:tavLst>
                                    </p:anim>
                                    <p:anim calcmode="lin" valueType="num">
                                      <p:cBhvr additive="base">
                                        <p:cTn id="180" dur="3000"/>
                                        <p:tgtEl>
                                          <p:spTgt spid="36"/>
                                        </p:tgtEl>
                                        <p:attrNameLst>
                                          <p:attrName>ppt_y</p:attrName>
                                        </p:attrNameLst>
                                      </p:cBhvr>
                                      <p:tavLst>
                                        <p:tav tm="0">
                                          <p:val>
                                            <p:strVal val="ppt_y"/>
                                          </p:val>
                                        </p:tav>
                                        <p:tav tm="100000">
                                          <p:val>
                                            <p:strVal val="0-ppt_h/2"/>
                                          </p:val>
                                        </p:tav>
                                      </p:tavLst>
                                    </p:anim>
                                    <p:set>
                                      <p:cBhvr>
                                        <p:cTn id="181" dur="1" fill="hold">
                                          <p:stCondLst>
                                            <p:cond delay="2999"/>
                                          </p:stCondLst>
                                        </p:cTn>
                                        <p:tgtEl>
                                          <p:spTgt spid="36"/>
                                        </p:tgtEl>
                                        <p:attrNameLst>
                                          <p:attrName>style.visibility</p:attrName>
                                        </p:attrNameLst>
                                      </p:cBhvr>
                                      <p:to>
                                        <p:strVal val="hidden"/>
                                      </p:to>
                                    </p:set>
                                  </p:childTnLst>
                                </p:cTn>
                              </p:par>
                              <p:par>
                                <p:cTn id="182" presetID="2" presetClass="exit" presetSubtype="12" fill="hold" grpId="2" nodeType="withEffect">
                                  <p:stCondLst>
                                    <p:cond delay="0"/>
                                  </p:stCondLst>
                                  <p:childTnLst>
                                    <p:anim calcmode="lin" valueType="num">
                                      <p:cBhvr additive="base">
                                        <p:cTn id="183" dur="3000"/>
                                        <p:tgtEl>
                                          <p:spTgt spid="5"/>
                                        </p:tgtEl>
                                        <p:attrNameLst>
                                          <p:attrName>ppt_x</p:attrName>
                                        </p:attrNameLst>
                                      </p:cBhvr>
                                      <p:tavLst>
                                        <p:tav tm="0">
                                          <p:val>
                                            <p:strVal val="ppt_x"/>
                                          </p:val>
                                        </p:tav>
                                        <p:tav tm="100000">
                                          <p:val>
                                            <p:strVal val="0-ppt_w/2"/>
                                          </p:val>
                                        </p:tav>
                                      </p:tavLst>
                                    </p:anim>
                                    <p:anim calcmode="lin" valueType="num">
                                      <p:cBhvr additive="base">
                                        <p:cTn id="184" dur="3000"/>
                                        <p:tgtEl>
                                          <p:spTgt spid="5"/>
                                        </p:tgtEl>
                                        <p:attrNameLst>
                                          <p:attrName>ppt_y</p:attrName>
                                        </p:attrNameLst>
                                      </p:cBhvr>
                                      <p:tavLst>
                                        <p:tav tm="0">
                                          <p:val>
                                            <p:strVal val="ppt_y"/>
                                          </p:val>
                                        </p:tav>
                                        <p:tav tm="100000">
                                          <p:val>
                                            <p:strVal val="1+ppt_h/2"/>
                                          </p:val>
                                        </p:tav>
                                      </p:tavLst>
                                    </p:anim>
                                    <p:set>
                                      <p:cBhvr>
                                        <p:cTn id="185" dur="1" fill="hold">
                                          <p:stCondLst>
                                            <p:cond delay="2999"/>
                                          </p:stCondLst>
                                        </p:cTn>
                                        <p:tgtEl>
                                          <p:spTgt spid="5"/>
                                        </p:tgtEl>
                                        <p:attrNameLst>
                                          <p:attrName>style.visibility</p:attrName>
                                        </p:attrNameLst>
                                      </p:cBhvr>
                                      <p:to>
                                        <p:strVal val="hidden"/>
                                      </p:to>
                                    </p:set>
                                  </p:childTnLst>
                                </p:cTn>
                              </p:par>
                              <p:par>
                                <p:cTn id="186" presetID="2" presetClass="exit" presetSubtype="12" fill="hold" grpId="2" nodeType="withEffect">
                                  <p:stCondLst>
                                    <p:cond delay="0"/>
                                  </p:stCondLst>
                                  <p:childTnLst>
                                    <p:anim calcmode="lin" valueType="num">
                                      <p:cBhvr additive="base">
                                        <p:cTn id="187" dur="3000"/>
                                        <p:tgtEl>
                                          <p:spTgt spid="10"/>
                                        </p:tgtEl>
                                        <p:attrNameLst>
                                          <p:attrName>ppt_x</p:attrName>
                                        </p:attrNameLst>
                                      </p:cBhvr>
                                      <p:tavLst>
                                        <p:tav tm="0">
                                          <p:val>
                                            <p:strVal val="ppt_x"/>
                                          </p:val>
                                        </p:tav>
                                        <p:tav tm="100000">
                                          <p:val>
                                            <p:strVal val="0-ppt_w/2"/>
                                          </p:val>
                                        </p:tav>
                                      </p:tavLst>
                                    </p:anim>
                                    <p:anim calcmode="lin" valueType="num">
                                      <p:cBhvr additive="base">
                                        <p:cTn id="188" dur="3000"/>
                                        <p:tgtEl>
                                          <p:spTgt spid="10"/>
                                        </p:tgtEl>
                                        <p:attrNameLst>
                                          <p:attrName>ppt_y</p:attrName>
                                        </p:attrNameLst>
                                      </p:cBhvr>
                                      <p:tavLst>
                                        <p:tav tm="0">
                                          <p:val>
                                            <p:strVal val="ppt_y"/>
                                          </p:val>
                                        </p:tav>
                                        <p:tav tm="100000">
                                          <p:val>
                                            <p:strVal val="1+ppt_h/2"/>
                                          </p:val>
                                        </p:tav>
                                      </p:tavLst>
                                    </p:anim>
                                    <p:set>
                                      <p:cBhvr>
                                        <p:cTn id="189" dur="1" fill="hold">
                                          <p:stCondLst>
                                            <p:cond delay="2999"/>
                                          </p:stCondLst>
                                        </p:cTn>
                                        <p:tgtEl>
                                          <p:spTgt spid="10"/>
                                        </p:tgtEl>
                                        <p:attrNameLst>
                                          <p:attrName>style.visibility</p:attrName>
                                        </p:attrNameLst>
                                      </p:cBhvr>
                                      <p:to>
                                        <p:strVal val="hidden"/>
                                      </p:to>
                                    </p:set>
                                  </p:childTnLst>
                                </p:cTn>
                              </p:par>
                              <p:par>
                                <p:cTn id="190" presetID="2" presetClass="exit" presetSubtype="12" fill="hold" grpId="2" nodeType="withEffect">
                                  <p:stCondLst>
                                    <p:cond delay="0"/>
                                  </p:stCondLst>
                                  <p:childTnLst>
                                    <p:anim calcmode="lin" valueType="num">
                                      <p:cBhvr additive="base">
                                        <p:cTn id="191" dur="3000"/>
                                        <p:tgtEl>
                                          <p:spTgt spid="14"/>
                                        </p:tgtEl>
                                        <p:attrNameLst>
                                          <p:attrName>ppt_x</p:attrName>
                                        </p:attrNameLst>
                                      </p:cBhvr>
                                      <p:tavLst>
                                        <p:tav tm="0">
                                          <p:val>
                                            <p:strVal val="ppt_x"/>
                                          </p:val>
                                        </p:tav>
                                        <p:tav tm="100000">
                                          <p:val>
                                            <p:strVal val="0-ppt_w/2"/>
                                          </p:val>
                                        </p:tav>
                                      </p:tavLst>
                                    </p:anim>
                                    <p:anim calcmode="lin" valueType="num">
                                      <p:cBhvr additive="base">
                                        <p:cTn id="192" dur="3000"/>
                                        <p:tgtEl>
                                          <p:spTgt spid="14"/>
                                        </p:tgtEl>
                                        <p:attrNameLst>
                                          <p:attrName>ppt_y</p:attrName>
                                        </p:attrNameLst>
                                      </p:cBhvr>
                                      <p:tavLst>
                                        <p:tav tm="0">
                                          <p:val>
                                            <p:strVal val="ppt_y"/>
                                          </p:val>
                                        </p:tav>
                                        <p:tav tm="100000">
                                          <p:val>
                                            <p:strVal val="1+ppt_h/2"/>
                                          </p:val>
                                        </p:tav>
                                      </p:tavLst>
                                    </p:anim>
                                    <p:set>
                                      <p:cBhvr>
                                        <p:cTn id="193" dur="1" fill="hold">
                                          <p:stCondLst>
                                            <p:cond delay="2999"/>
                                          </p:stCondLst>
                                        </p:cTn>
                                        <p:tgtEl>
                                          <p:spTgt spid="14"/>
                                        </p:tgtEl>
                                        <p:attrNameLst>
                                          <p:attrName>style.visibility</p:attrName>
                                        </p:attrNameLst>
                                      </p:cBhvr>
                                      <p:to>
                                        <p:strVal val="hidden"/>
                                      </p:to>
                                    </p:set>
                                  </p:childTnLst>
                                </p:cTn>
                              </p:par>
                              <p:par>
                                <p:cTn id="194" presetID="2" presetClass="exit" presetSubtype="12" fill="hold" grpId="2"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1+ppt_h/2"/>
                                          </p:val>
                                        </p:tav>
                                      </p:tavLst>
                                    </p:anim>
                                    <p:set>
                                      <p:cBhvr>
                                        <p:cTn id="197" dur="1" fill="hold">
                                          <p:stCondLst>
                                            <p:cond delay="2999"/>
                                          </p:stCondLst>
                                        </p:cTn>
                                        <p:tgtEl>
                                          <p:spTgt spid="20"/>
                                        </p:tgtEl>
                                        <p:attrNameLst>
                                          <p:attrName>style.visibility</p:attrName>
                                        </p:attrNameLst>
                                      </p:cBhvr>
                                      <p:to>
                                        <p:strVal val="hidden"/>
                                      </p:to>
                                    </p:set>
                                  </p:childTnLst>
                                </p:cTn>
                              </p:par>
                              <p:par>
                                <p:cTn id="198" presetID="2" presetClass="exit" presetSubtype="3" fill="hold" grpId="2"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1+ppt_w/2"/>
                                          </p:val>
                                        </p:tav>
                                      </p:tavLst>
                                    </p:anim>
                                    <p:anim calcmode="lin" valueType="num">
                                      <p:cBhvr additive="base">
                                        <p:cTn id="200" dur="3000"/>
                                        <p:tgtEl>
                                          <p:spTgt spid="19"/>
                                        </p:tgtEl>
                                        <p:attrNameLst>
                                          <p:attrName>ppt_y</p:attrName>
                                        </p:attrNameLst>
                                      </p:cBhvr>
                                      <p:tavLst>
                                        <p:tav tm="0">
                                          <p:val>
                                            <p:strVal val="ppt_y"/>
                                          </p:val>
                                        </p:tav>
                                        <p:tav tm="100000">
                                          <p:val>
                                            <p:strVal val="0-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3" fill="hold" grpId="2" nodeType="withEffect">
                                  <p:stCondLst>
                                    <p:cond delay="0"/>
                                  </p:stCondLst>
                                  <p:childTnLst>
                                    <p:anim calcmode="lin" valueType="num">
                                      <p:cBhvr additive="base">
                                        <p:cTn id="203" dur="3000"/>
                                        <p:tgtEl>
                                          <p:spTgt spid="25"/>
                                        </p:tgtEl>
                                        <p:attrNameLst>
                                          <p:attrName>ppt_x</p:attrName>
                                        </p:attrNameLst>
                                      </p:cBhvr>
                                      <p:tavLst>
                                        <p:tav tm="0">
                                          <p:val>
                                            <p:strVal val="ppt_x"/>
                                          </p:val>
                                        </p:tav>
                                        <p:tav tm="100000">
                                          <p:val>
                                            <p:strVal val="1+ppt_w/2"/>
                                          </p:val>
                                        </p:tav>
                                      </p:tavLst>
                                    </p:anim>
                                    <p:anim calcmode="lin" valueType="num">
                                      <p:cBhvr additive="base">
                                        <p:cTn id="204" dur="3000"/>
                                        <p:tgtEl>
                                          <p:spTgt spid="25"/>
                                        </p:tgtEl>
                                        <p:attrNameLst>
                                          <p:attrName>ppt_y</p:attrName>
                                        </p:attrNameLst>
                                      </p:cBhvr>
                                      <p:tavLst>
                                        <p:tav tm="0">
                                          <p:val>
                                            <p:strVal val="ppt_y"/>
                                          </p:val>
                                        </p:tav>
                                        <p:tav tm="100000">
                                          <p:val>
                                            <p:strVal val="0-ppt_h/2"/>
                                          </p:val>
                                        </p:tav>
                                      </p:tavLst>
                                    </p:anim>
                                    <p:set>
                                      <p:cBhvr>
                                        <p:cTn id="205" dur="1" fill="hold">
                                          <p:stCondLst>
                                            <p:cond delay="2999"/>
                                          </p:stCondLst>
                                        </p:cTn>
                                        <p:tgtEl>
                                          <p:spTgt spid="25"/>
                                        </p:tgtEl>
                                        <p:attrNameLst>
                                          <p:attrName>style.visibility</p:attrName>
                                        </p:attrNameLst>
                                      </p:cBhvr>
                                      <p:to>
                                        <p:strVal val="hidden"/>
                                      </p:to>
                                    </p:set>
                                  </p:childTnLst>
                                </p:cTn>
                              </p:par>
                              <p:par>
                                <p:cTn id="206" presetID="2" presetClass="exit" presetSubtype="3" fill="hold" grpId="2" nodeType="withEffect">
                                  <p:stCondLst>
                                    <p:cond delay="0"/>
                                  </p:stCondLst>
                                  <p:childTnLst>
                                    <p:anim calcmode="lin" valueType="num">
                                      <p:cBhvr additive="base">
                                        <p:cTn id="207" dur="3000"/>
                                        <p:tgtEl>
                                          <p:spTgt spid="27"/>
                                        </p:tgtEl>
                                        <p:attrNameLst>
                                          <p:attrName>ppt_x</p:attrName>
                                        </p:attrNameLst>
                                      </p:cBhvr>
                                      <p:tavLst>
                                        <p:tav tm="0">
                                          <p:val>
                                            <p:strVal val="ppt_x"/>
                                          </p:val>
                                        </p:tav>
                                        <p:tav tm="100000">
                                          <p:val>
                                            <p:strVal val="1+ppt_w/2"/>
                                          </p:val>
                                        </p:tav>
                                      </p:tavLst>
                                    </p:anim>
                                    <p:anim calcmode="lin" valueType="num">
                                      <p:cBhvr additive="base">
                                        <p:cTn id="208" dur="3000"/>
                                        <p:tgtEl>
                                          <p:spTgt spid="27"/>
                                        </p:tgtEl>
                                        <p:attrNameLst>
                                          <p:attrName>ppt_y</p:attrName>
                                        </p:attrNameLst>
                                      </p:cBhvr>
                                      <p:tavLst>
                                        <p:tav tm="0">
                                          <p:val>
                                            <p:strVal val="ppt_y"/>
                                          </p:val>
                                        </p:tav>
                                        <p:tav tm="100000">
                                          <p:val>
                                            <p:strVal val="0-ppt_h/2"/>
                                          </p:val>
                                        </p:tav>
                                      </p:tavLst>
                                    </p:anim>
                                    <p:set>
                                      <p:cBhvr>
                                        <p:cTn id="209" dur="1" fill="hold">
                                          <p:stCondLst>
                                            <p:cond delay="2999"/>
                                          </p:stCondLst>
                                        </p:cTn>
                                        <p:tgtEl>
                                          <p:spTgt spid="27"/>
                                        </p:tgtEl>
                                        <p:attrNameLst>
                                          <p:attrName>style.visibility</p:attrName>
                                        </p:attrNameLst>
                                      </p:cBhvr>
                                      <p:to>
                                        <p:strVal val="hidden"/>
                                      </p:to>
                                    </p:set>
                                  </p:childTnLst>
                                </p:cTn>
                              </p:par>
                              <p:par>
                                <p:cTn id="210" presetID="2" presetClass="exit" presetSubtype="3" fill="hold" grpId="2" nodeType="withEffect">
                                  <p:stCondLst>
                                    <p:cond delay="0"/>
                                  </p:stCondLst>
                                  <p:childTnLst>
                                    <p:anim calcmode="lin" valueType="num">
                                      <p:cBhvr additive="base">
                                        <p:cTn id="211" dur="3000"/>
                                        <p:tgtEl>
                                          <p:spTgt spid="29"/>
                                        </p:tgtEl>
                                        <p:attrNameLst>
                                          <p:attrName>ppt_x</p:attrName>
                                        </p:attrNameLst>
                                      </p:cBhvr>
                                      <p:tavLst>
                                        <p:tav tm="0">
                                          <p:val>
                                            <p:strVal val="ppt_x"/>
                                          </p:val>
                                        </p:tav>
                                        <p:tav tm="100000">
                                          <p:val>
                                            <p:strVal val="1+ppt_w/2"/>
                                          </p:val>
                                        </p:tav>
                                      </p:tavLst>
                                    </p:anim>
                                    <p:anim calcmode="lin" valueType="num">
                                      <p:cBhvr additive="base">
                                        <p:cTn id="212" dur="3000"/>
                                        <p:tgtEl>
                                          <p:spTgt spid="29"/>
                                        </p:tgtEl>
                                        <p:attrNameLst>
                                          <p:attrName>ppt_y</p:attrName>
                                        </p:attrNameLst>
                                      </p:cBhvr>
                                      <p:tavLst>
                                        <p:tav tm="0">
                                          <p:val>
                                            <p:strVal val="ppt_y"/>
                                          </p:val>
                                        </p:tav>
                                        <p:tav tm="100000">
                                          <p:val>
                                            <p:strVal val="0-ppt_h/2"/>
                                          </p:val>
                                        </p:tav>
                                      </p:tavLst>
                                    </p:anim>
                                    <p:set>
                                      <p:cBhvr>
                                        <p:cTn id="213" dur="1" fill="hold">
                                          <p:stCondLst>
                                            <p:cond delay="2999"/>
                                          </p:stCondLst>
                                        </p:cTn>
                                        <p:tgtEl>
                                          <p:spTgt spid="29"/>
                                        </p:tgtEl>
                                        <p:attrNameLst>
                                          <p:attrName>style.visibility</p:attrName>
                                        </p:attrNameLst>
                                      </p:cBhvr>
                                      <p:to>
                                        <p:strVal val="hidden"/>
                                      </p:to>
                                    </p:set>
                                  </p:childTnLst>
                                </p:cTn>
                              </p:par>
                              <p:par>
                                <p:cTn id="214" presetID="23" presetClass="entr" presetSubtype="272" fill="hold" nodeType="withEffect">
                                  <p:stCondLst>
                                    <p:cond delay="0"/>
                                  </p:stCondLst>
                                  <p:childTnLst>
                                    <p:set>
                                      <p:cBhvr>
                                        <p:cTn id="215" dur="1" fill="hold">
                                          <p:stCondLst>
                                            <p:cond delay="0"/>
                                          </p:stCondLst>
                                        </p:cTn>
                                        <p:tgtEl>
                                          <p:spTgt spid="3"/>
                                        </p:tgtEl>
                                        <p:attrNameLst>
                                          <p:attrName>style.visibility</p:attrName>
                                        </p:attrNameLst>
                                      </p:cBhvr>
                                      <p:to>
                                        <p:strVal val="visible"/>
                                      </p:to>
                                    </p:set>
                                    <p:anim calcmode="lin" valueType="num">
                                      <p:cBhvr>
                                        <p:cTn id="216" dur="3000" fill="hold"/>
                                        <p:tgtEl>
                                          <p:spTgt spid="3"/>
                                        </p:tgtEl>
                                        <p:attrNameLst>
                                          <p:attrName>ppt_w</p:attrName>
                                        </p:attrNameLst>
                                      </p:cBhvr>
                                      <p:tavLst>
                                        <p:tav tm="0">
                                          <p:val>
                                            <p:strVal val="2/3*#ppt_w"/>
                                          </p:val>
                                        </p:tav>
                                        <p:tav tm="100000">
                                          <p:val>
                                            <p:strVal val="#ppt_w"/>
                                          </p:val>
                                        </p:tav>
                                      </p:tavLst>
                                    </p:anim>
                                    <p:anim calcmode="lin" valueType="num">
                                      <p:cBhvr>
                                        <p:cTn id="217" dur="3000" fill="hold"/>
                                        <p:tgtEl>
                                          <p:spTgt spid="3"/>
                                        </p:tgtEl>
                                        <p:attrNameLst>
                                          <p:attrName>ppt_h</p:attrName>
                                        </p:attrNameLst>
                                      </p:cBhvr>
                                      <p:tavLst>
                                        <p:tav tm="0">
                                          <p:val>
                                            <p:strVal val="2/3*#ppt_h"/>
                                          </p:val>
                                        </p:tav>
                                        <p:tav tm="100000">
                                          <p:val>
                                            <p:strVal val="#ppt_h"/>
                                          </p:val>
                                        </p:tav>
                                      </p:tavLst>
                                    </p:anim>
                                  </p:childTnLst>
                                </p:cTn>
                              </p:par>
                              <p:par>
                                <p:cTn id="218" presetID="4" presetClass="entr" presetSubtype="32" fill="hold" nodeType="withEffect">
                                  <p:stCondLst>
                                    <p:cond delay="0"/>
                                  </p:stCondLst>
                                  <p:childTnLst>
                                    <p:set>
                                      <p:cBhvr>
                                        <p:cTn id="219" dur="1" fill="hold">
                                          <p:stCondLst>
                                            <p:cond delay="0"/>
                                          </p:stCondLst>
                                        </p:cTn>
                                        <p:tgtEl>
                                          <p:spTgt spid="3"/>
                                        </p:tgtEl>
                                        <p:attrNameLst>
                                          <p:attrName>style.visibility</p:attrName>
                                        </p:attrNameLst>
                                      </p:cBhvr>
                                      <p:to>
                                        <p:strVal val="visible"/>
                                      </p:to>
                                    </p:set>
                                    <p:animEffect transition="in" filter="box(out)">
                                      <p:cBhvr>
                                        <p:cTn id="220" dur="3000"/>
                                        <p:tgtEl>
                                          <p:spTgt spid="3"/>
                                        </p:tgtEl>
                                      </p:cBhvr>
                                    </p:animEffect>
                                  </p:childTnLst>
                                </p:cTn>
                              </p:par>
                            </p:childTnLst>
                          </p:cTn>
                        </p:par>
                        <p:par>
                          <p:cTn id="221" fill="hold">
                            <p:stCondLst>
                              <p:cond delay="6000"/>
                            </p:stCondLst>
                            <p:childTnLst>
                              <p:par>
                                <p:cTn id="222" presetID="40" presetClass="entr" presetSubtype="0" fill="hold" grpId="0" nodeType="afterEffect">
                                  <p:stCondLst>
                                    <p:cond delay="0"/>
                                  </p:stCondLst>
                                  <p:iterate type="lt">
                                    <p:tmPct val="10000"/>
                                  </p:iterate>
                                  <p:childTnLst>
                                    <p:set>
                                      <p:cBhvr>
                                        <p:cTn id="223" dur="1" fill="hold">
                                          <p:stCondLst>
                                            <p:cond delay="0"/>
                                          </p:stCondLst>
                                        </p:cTn>
                                        <p:tgtEl>
                                          <p:spTgt spid="21"/>
                                        </p:tgtEl>
                                        <p:attrNameLst>
                                          <p:attrName>style.visibility</p:attrName>
                                        </p:attrNameLst>
                                      </p:cBhvr>
                                      <p:to>
                                        <p:strVal val="visible"/>
                                      </p:to>
                                    </p:set>
                                    <p:animEffect transition="in" filter="fade">
                                      <p:cBhvr>
                                        <p:cTn id="224" dur="1000"/>
                                        <p:tgtEl>
                                          <p:spTgt spid="21"/>
                                        </p:tgtEl>
                                      </p:cBhvr>
                                    </p:animEffect>
                                    <p:anim calcmode="lin" valueType="num">
                                      <p:cBhvr>
                                        <p:cTn id="225" dur="1000" fill="hold"/>
                                        <p:tgtEl>
                                          <p:spTgt spid="21"/>
                                        </p:tgtEl>
                                        <p:attrNameLst>
                                          <p:attrName>ppt_x</p:attrName>
                                        </p:attrNameLst>
                                      </p:cBhvr>
                                      <p:tavLst>
                                        <p:tav tm="0">
                                          <p:val>
                                            <p:strVal val="#ppt_x-.1"/>
                                          </p:val>
                                        </p:tav>
                                        <p:tav tm="100000">
                                          <p:val>
                                            <p:strVal val="#ppt_x"/>
                                          </p:val>
                                        </p:tav>
                                      </p:tavLst>
                                    </p:anim>
                                    <p:anim calcmode="lin" valueType="num">
                                      <p:cBhvr>
                                        <p:cTn id="22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9" grpId="0" animBg="1"/>
      <p:bldP spid="9" grpId="1" animBg="1"/>
      <p:bldP spid="9" grpId="2" animBg="1"/>
      <p:bldP spid="10" grpId="0" animBg="1"/>
      <p:bldP spid="10" grpId="1" animBg="1"/>
      <p:bldP spid="10" grpId="2" animBg="1"/>
      <p:bldP spid="12" grpId="0" animBg="1"/>
      <p:bldP spid="12" grpId="1" animBg="1"/>
      <p:bldP spid="12" grpId="2" animBg="1"/>
      <p:bldP spid="14" grpId="0" animBg="1"/>
      <p:bldP spid="14" grpId="1" animBg="1"/>
      <p:bldP spid="14" grpId="2" animBg="1"/>
      <p:bldP spid="17" grpId="0" animBg="1"/>
      <p:bldP spid="17" grpId="1" animBg="1"/>
      <p:bldP spid="17" grpId="2" animBg="1"/>
      <p:bldP spid="19" grpId="0" animBg="1"/>
      <p:bldP spid="19" grpId="1" animBg="1"/>
      <p:bldP spid="19" grpId="2" animBg="1"/>
      <p:bldP spid="20" grpId="0" animBg="1"/>
      <p:bldP spid="20" grpId="1" animBg="1"/>
      <p:bldP spid="20" grpId="2" animBg="1"/>
      <p:bldP spid="22" grpId="0" animBg="1"/>
      <p:bldP spid="22" grpId="1" animBg="1"/>
      <p:bldP spid="22" grpId="2" animBg="1"/>
      <p:bldP spid="25" grpId="0" animBg="1"/>
      <p:bldP spid="25" grpId="1" animBg="1"/>
      <p:bldP spid="25" grpId="2" animBg="1"/>
      <p:bldP spid="27" grpId="0" animBg="1"/>
      <p:bldP spid="27" grpId="1" animBg="1"/>
      <p:bldP spid="27" grpId="2" animBg="1"/>
      <p:bldP spid="29" grpId="0" animBg="1"/>
      <p:bldP spid="29" grpId="1" animBg="1"/>
      <p:bldP spid="29" grpId="2" animBg="1"/>
      <p:bldP spid="32" grpId="0" animBg="1"/>
      <p:bldP spid="32" grpId="1" animBg="1"/>
      <p:bldP spid="32" grpId="2" animBg="1"/>
      <p:bldP spid="34" grpId="0" animBg="1"/>
      <p:bldP spid="34" grpId="1" animBg="1"/>
      <p:bldP spid="34" grpId="2" animBg="1"/>
      <p:bldP spid="36" grpId="0" animBg="1"/>
      <p:bldP spid="36" grpId="1" animBg="1"/>
      <p:bldP spid="36" grpId="2" animBg="1"/>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28 Imagen" descr="18 Calzada (parece una huelga de tractoristas).jpg"/>
          <p:cNvPicPr>
            <a:picLocks noChangeAspect="1"/>
          </p:cNvPicPr>
          <p:nvPr/>
        </p:nvPicPr>
        <p:blipFill>
          <a:blip r:embed="rId2" cstate="print"/>
          <a:srcRect/>
          <a:stretch>
            <a:fillRect/>
          </a:stretch>
        </p:blipFill>
        <p:spPr bwMode="auto">
          <a:xfrm>
            <a:off x="0" y="1588"/>
            <a:ext cx="9144000" cy="5140325"/>
          </a:xfrm>
          <a:prstGeom prst="rect">
            <a:avLst/>
          </a:prstGeom>
          <a:noFill/>
          <a:ln w="9525">
            <a:noFill/>
            <a:miter lim="800000"/>
            <a:headEnd/>
            <a:tailEnd/>
          </a:ln>
        </p:spPr>
      </p:pic>
      <p:pic>
        <p:nvPicPr>
          <p:cNvPr id="28" name="27 Imagen" descr="18 Calzada (parece una huelga de tractoristas).jpg"/>
          <p:cNvPicPr>
            <a:picLocks noChangeAspect="1"/>
          </p:cNvPicPr>
          <p:nvPr/>
        </p:nvPicPr>
        <p:blipFill>
          <a:blip r:embed="rId2" cstate="print"/>
          <a:srcRect l="5919" b="6601"/>
          <a:stretch>
            <a:fillRect/>
          </a:stretch>
        </p:blipFill>
        <p:spPr bwMode="auto">
          <a:xfrm>
            <a:off x="539752" y="0"/>
            <a:ext cx="8575675" cy="4803775"/>
          </a:xfrm>
          <a:prstGeom prst="rect">
            <a:avLst/>
          </a:prstGeom>
          <a:noFill/>
          <a:ln w="9525">
            <a:noFill/>
            <a:miter lim="800000"/>
            <a:headEnd/>
            <a:tailEnd/>
          </a:ln>
        </p:spPr>
      </p:pic>
      <p:pic>
        <p:nvPicPr>
          <p:cNvPr id="27" name="26 Imagen" descr="18 Calzada (parece una huelga de tractoristas).jpg"/>
          <p:cNvPicPr>
            <a:picLocks noChangeAspect="1"/>
          </p:cNvPicPr>
          <p:nvPr/>
        </p:nvPicPr>
        <p:blipFill>
          <a:blip r:embed="rId2" cstate="print"/>
          <a:srcRect l="12988" b="13602"/>
          <a:stretch>
            <a:fillRect/>
          </a:stretch>
        </p:blipFill>
        <p:spPr bwMode="auto">
          <a:xfrm>
            <a:off x="1116015" y="0"/>
            <a:ext cx="8027987" cy="4443413"/>
          </a:xfrm>
          <a:prstGeom prst="rect">
            <a:avLst/>
          </a:prstGeom>
          <a:noFill/>
          <a:ln w="9525">
            <a:noFill/>
            <a:miter lim="800000"/>
            <a:headEnd/>
            <a:tailEnd/>
          </a:ln>
        </p:spPr>
      </p:pic>
      <p:pic>
        <p:nvPicPr>
          <p:cNvPr id="26" name="25 Imagen" descr="18 Calzada (parece una huelga de tractoristas).jpg"/>
          <p:cNvPicPr>
            <a:picLocks noChangeAspect="1"/>
          </p:cNvPicPr>
          <p:nvPr/>
        </p:nvPicPr>
        <p:blipFill>
          <a:blip r:embed="rId2" cstate="print"/>
          <a:srcRect l="17909" b="19200"/>
          <a:stretch>
            <a:fillRect/>
          </a:stretch>
        </p:blipFill>
        <p:spPr bwMode="auto">
          <a:xfrm>
            <a:off x="1619250" y="1"/>
            <a:ext cx="7524750" cy="4156075"/>
          </a:xfrm>
          <a:prstGeom prst="rect">
            <a:avLst/>
          </a:prstGeom>
          <a:noFill/>
          <a:ln w="9525">
            <a:noFill/>
            <a:miter lim="800000"/>
            <a:headEnd/>
            <a:tailEnd/>
          </a:ln>
        </p:spPr>
      </p:pic>
      <p:pic>
        <p:nvPicPr>
          <p:cNvPr id="25" name="24 Imagen" descr="18 Calzada (parece una huelga de tractoristas).jpg"/>
          <p:cNvPicPr>
            <a:picLocks noChangeAspect="1"/>
          </p:cNvPicPr>
          <p:nvPr/>
        </p:nvPicPr>
        <p:blipFill>
          <a:blip r:embed="rId2" cstate="print"/>
          <a:srcRect l="24800" b="28999"/>
          <a:stretch>
            <a:fillRect/>
          </a:stretch>
        </p:blipFill>
        <p:spPr bwMode="auto">
          <a:xfrm>
            <a:off x="2268538" y="0"/>
            <a:ext cx="6875462" cy="3651250"/>
          </a:xfrm>
          <a:prstGeom prst="rect">
            <a:avLst/>
          </a:prstGeom>
          <a:noFill/>
          <a:ln w="9525">
            <a:noFill/>
            <a:miter lim="800000"/>
            <a:headEnd/>
            <a:tailEnd/>
          </a:ln>
        </p:spPr>
      </p:pic>
      <p:pic>
        <p:nvPicPr>
          <p:cNvPr id="24" name="23 Imagen" descr="18 Calzada (parece una huelga de tractoristas).jpg"/>
          <p:cNvPicPr>
            <a:picLocks noChangeAspect="1"/>
          </p:cNvPicPr>
          <p:nvPr/>
        </p:nvPicPr>
        <p:blipFill>
          <a:blip r:embed="rId2" cstate="print"/>
          <a:srcRect l="32675" b="37399"/>
          <a:stretch>
            <a:fillRect/>
          </a:stretch>
        </p:blipFill>
        <p:spPr bwMode="auto">
          <a:xfrm>
            <a:off x="2987677" y="1"/>
            <a:ext cx="6156325" cy="3219450"/>
          </a:xfrm>
          <a:prstGeom prst="rect">
            <a:avLst/>
          </a:prstGeom>
          <a:noFill/>
          <a:ln w="9525">
            <a:noFill/>
            <a:miter lim="800000"/>
            <a:headEnd/>
            <a:tailEnd/>
          </a:ln>
        </p:spPr>
      </p:pic>
      <p:pic>
        <p:nvPicPr>
          <p:cNvPr id="21" name="20 Imagen" descr="18 Calzada (parece una huelga de tractoristas).jpg"/>
          <p:cNvPicPr>
            <a:picLocks noChangeAspect="1"/>
          </p:cNvPicPr>
          <p:nvPr/>
        </p:nvPicPr>
        <p:blipFill>
          <a:blip r:embed="rId2" cstate="print"/>
          <a:srcRect l="38188" b="45799"/>
          <a:stretch>
            <a:fillRect/>
          </a:stretch>
        </p:blipFill>
        <p:spPr bwMode="auto">
          <a:xfrm>
            <a:off x="3492500" y="1"/>
            <a:ext cx="5651500" cy="2787650"/>
          </a:xfrm>
          <a:prstGeom prst="rect">
            <a:avLst/>
          </a:prstGeom>
          <a:noFill/>
          <a:ln w="9525">
            <a:noFill/>
            <a:miter lim="800000"/>
            <a:headEnd/>
            <a:tailEnd/>
          </a:ln>
        </p:spPr>
      </p:pic>
      <p:pic>
        <p:nvPicPr>
          <p:cNvPr id="20" name="19 Imagen" descr="18 Calzada (parece una huelga de tractoristas).jpg"/>
          <p:cNvPicPr>
            <a:picLocks noChangeAspect="1"/>
          </p:cNvPicPr>
          <p:nvPr/>
        </p:nvPicPr>
        <p:blipFill>
          <a:blip r:embed="rId2" cstate="print"/>
          <a:srcRect l="43700" b="52800"/>
          <a:stretch>
            <a:fillRect/>
          </a:stretch>
        </p:blipFill>
        <p:spPr bwMode="auto">
          <a:xfrm>
            <a:off x="3995738" y="1"/>
            <a:ext cx="5148262" cy="2427288"/>
          </a:xfrm>
          <a:prstGeom prst="rect">
            <a:avLst/>
          </a:prstGeom>
          <a:noFill/>
          <a:ln w="9525">
            <a:noFill/>
            <a:miter lim="800000"/>
            <a:headEnd/>
            <a:tailEnd/>
          </a:ln>
        </p:spPr>
      </p:pic>
      <p:pic>
        <p:nvPicPr>
          <p:cNvPr id="19" name="18 Imagen" descr="18 Calzada (parece una huelga de tractoristas).jpg"/>
          <p:cNvPicPr>
            <a:picLocks noChangeAspect="1"/>
          </p:cNvPicPr>
          <p:nvPr/>
        </p:nvPicPr>
        <p:blipFill>
          <a:blip r:embed="rId2" cstate="print"/>
          <a:srcRect l="50000" b="59801"/>
          <a:stretch>
            <a:fillRect/>
          </a:stretch>
        </p:blipFill>
        <p:spPr bwMode="auto">
          <a:xfrm>
            <a:off x="4572000" y="1"/>
            <a:ext cx="4572000" cy="2066925"/>
          </a:xfrm>
          <a:prstGeom prst="rect">
            <a:avLst/>
          </a:prstGeom>
          <a:noFill/>
          <a:ln w="9525">
            <a:noFill/>
            <a:miter lim="800000"/>
            <a:headEnd/>
            <a:tailEnd/>
          </a:ln>
        </p:spPr>
      </p:pic>
      <p:pic>
        <p:nvPicPr>
          <p:cNvPr id="18" name="17 Imagen" descr="18 Calzada (parece una huelga de tractoristas).jpg"/>
          <p:cNvPicPr>
            <a:picLocks noChangeAspect="1"/>
          </p:cNvPicPr>
          <p:nvPr/>
        </p:nvPicPr>
        <p:blipFill>
          <a:blip r:embed="rId2" cstate="print"/>
          <a:srcRect l="57088" b="68201"/>
          <a:stretch>
            <a:fillRect/>
          </a:stretch>
        </p:blipFill>
        <p:spPr bwMode="auto">
          <a:xfrm>
            <a:off x="5219700" y="0"/>
            <a:ext cx="3924300" cy="1635125"/>
          </a:xfrm>
          <a:prstGeom prst="rect">
            <a:avLst/>
          </a:prstGeom>
          <a:noFill/>
          <a:ln w="9525">
            <a:noFill/>
            <a:miter lim="800000"/>
            <a:headEnd/>
            <a:tailEnd/>
          </a:ln>
        </p:spPr>
      </p:pic>
      <p:pic>
        <p:nvPicPr>
          <p:cNvPr id="17" name="16 Imagen" descr="18 Calzada (parece una huelga de tractoristas).jpg"/>
          <p:cNvPicPr>
            <a:picLocks noChangeAspect="1"/>
          </p:cNvPicPr>
          <p:nvPr/>
        </p:nvPicPr>
        <p:blipFill>
          <a:blip r:embed="rId2" cstate="print"/>
          <a:srcRect l="64961" b="76601"/>
          <a:stretch>
            <a:fillRect/>
          </a:stretch>
        </p:blipFill>
        <p:spPr bwMode="auto">
          <a:xfrm>
            <a:off x="5940427" y="0"/>
            <a:ext cx="3203575" cy="1203325"/>
          </a:xfrm>
          <a:prstGeom prst="rect">
            <a:avLst/>
          </a:prstGeom>
          <a:noFill/>
          <a:ln w="9525">
            <a:noFill/>
            <a:miter lim="800000"/>
            <a:headEnd/>
            <a:tailEnd/>
          </a:ln>
        </p:spPr>
      </p:pic>
      <p:sp>
        <p:nvSpPr>
          <p:cNvPr id="13" name="12 CuadroTexto"/>
          <p:cNvSpPr txBox="1"/>
          <p:nvPr/>
        </p:nvSpPr>
        <p:spPr>
          <a:xfrm>
            <a:off x="683568"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Organizar una visita al observatorio del Teide es sencillo y está al alcance de cualquiera pero requiere de planificación.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wheelReverse spokes="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200"/>
                                  </p:stCondLst>
                                  <p:childTnLst>
                                    <p:set>
                                      <p:cBhvr>
                                        <p:cTn id="6" dur="1" fill="hold">
                                          <p:stCondLst>
                                            <p:cond delay="0"/>
                                          </p:stCondLst>
                                        </p:cTn>
                                        <p:tgtEl>
                                          <p:spTgt spid="17"/>
                                        </p:tgtEl>
                                        <p:attrNameLst>
                                          <p:attrName>style.visibility</p:attrName>
                                        </p:attrNameLst>
                                      </p:cBhvr>
                                      <p:to>
                                        <p:strVal val="visible"/>
                                      </p:to>
                                    </p:set>
                                    <p:animEffect transition="in" filter="wheel(4)">
                                      <p:cBhvr>
                                        <p:cTn id="7" dur="3000"/>
                                        <p:tgtEl>
                                          <p:spTgt spid="17"/>
                                        </p:tgtEl>
                                      </p:cBhvr>
                                    </p:animEffect>
                                  </p:childTnLst>
                                </p:cTn>
                              </p:par>
                              <p:par>
                                <p:cTn id="8" presetID="21" presetClass="entr" presetSubtype="4" fill="hold" nodeType="withEffect">
                                  <p:stCondLst>
                                    <p:cond delay="400"/>
                                  </p:stCondLst>
                                  <p:childTnLst>
                                    <p:set>
                                      <p:cBhvr>
                                        <p:cTn id="9" dur="1" fill="hold">
                                          <p:stCondLst>
                                            <p:cond delay="0"/>
                                          </p:stCondLst>
                                        </p:cTn>
                                        <p:tgtEl>
                                          <p:spTgt spid="18"/>
                                        </p:tgtEl>
                                        <p:attrNameLst>
                                          <p:attrName>style.visibility</p:attrName>
                                        </p:attrNameLst>
                                      </p:cBhvr>
                                      <p:to>
                                        <p:strVal val="visible"/>
                                      </p:to>
                                    </p:set>
                                    <p:animEffect transition="in" filter="wheel(4)">
                                      <p:cBhvr>
                                        <p:cTn id="10" dur="3000"/>
                                        <p:tgtEl>
                                          <p:spTgt spid="18"/>
                                        </p:tgtEl>
                                      </p:cBhvr>
                                    </p:animEffect>
                                  </p:childTnLst>
                                </p:cTn>
                              </p:par>
                              <p:par>
                                <p:cTn id="11" presetID="21" presetClass="entr" presetSubtype="4" fill="hold" nodeType="withEffect">
                                  <p:stCondLst>
                                    <p:cond delay="600"/>
                                  </p:stCondLst>
                                  <p:childTnLst>
                                    <p:set>
                                      <p:cBhvr>
                                        <p:cTn id="12" dur="1" fill="hold">
                                          <p:stCondLst>
                                            <p:cond delay="0"/>
                                          </p:stCondLst>
                                        </p:cTn>
                                        <p:tgtEl>
                                          <p:spTgt spid="19"/>
                                        </p:tgtEl>
                                        <p:attrNameLst>
                                          <p:attrName>style.visibility</p:attrName>
                                        </p:attrNameLst>
                                      </p:cBhvr>
                                      <p:to>
                                        <p:strVal val="visible"/>
                                      </p:to>
                                    </p:set>
                                    <p:animEffect transition="in" filter="wheel(4)">
                                      <p:cBhvr>
                                        <p:cTn id="13" dur="3000"/>
                                        <p:tgtEl>
                                          <p:spTgt spid="19"/>
                                        </p:tgtEl>
                                      </p:cBhvr>
                                    </p:animEffect>
                                  </p:childTnLst>
                                </p:cTn>
                              </p:par>
                              <p:par>
                                <p:cTn id="14" presetID="21" presetClass="entr" presetSubtype="4" fill="hold" nodeType="withEffect">
                                  <p:stCondLst>
                                    <p:cond delay="800"/>
                                  </p:stCondLst>
                                  <p:childTnLst>
                                    <p:set>
                                      <p:cBhvr>
                                        <p:cTn id="15" dur="1" fill="hold">
                                          <p:stCondLst>
                                            <p:cond delay="0"/>
                                          </p:stCondLst>
                                        </p:cTn>
                                        <p:tgtEl>
                                          <p:spTgt spid="20"/>
                                        </p:tgtEl>
                                        <p:attrNameLst>
                                          <p:attrName>style.visibility</p:attrName>
                                        </p:attrNameLst>
                                      </p:cBhvr>
                                      <p:to>
                                        <p:strVal val="visible"/>
                                      </p:to>
                                    </p:set>
                                    <p:animEffect transition="in" filter="wheel(4)">
                                      <p:cBhvr>
                                        <p:cTn id="16" dur="3000"/>
                                        <p:tgtEl>
                                          <p:spTgt spid="20"/>
                                        </p:tgtEl>
                                      </p:cBhvr>
                                    </p:animEffect>
                                  </p:childTnLst>
                                </p:cTn>
                              </p:par>
                              <p:par>
                                <p:cTn id="17" presetID="21" presetClass="entr" presetSubtype="4" fill="hold" nodeType="withEffect">
                                  <p:stCondLst>
                                    <p:cond delay="1000"/>
                                  </p:stCondLst>
                                  <p:childTnLst>
                                    <p:set>
                                      <p:cBhvr>
                                        <p:cTn id="18" dur="1" fill="hold">
                                          <p:stCondLst>
                                            <p:cond delay="0"/>
                                          </p:stCondLst>
                                        </p:cTn>
                                        <p:tgtEl>
                                          <p:spTgt spid="21"/>
                                        </p:tgtEl>
                                        <p:attrNameLst>
                                          <p:attrName>style.visibility</p:attrName>
                                        </p:attrNameLst>
                                      </p:cBhvr>
                                      <p:to>
                                        <p:strVal val="visible"/>
                                      </p:to>
                                    </p:set>
                                    <p:animEffect transition="in" filter="wheel(4)">
                                      <p:cBhvr>
                                        <p:cTn id="19" dur="3000"/>
                                        <p:tgtEl>
                                          <p:spTgt spid="21"/>
                                        </p:tgtEl>
                                      </p:cBhvr>
                                    </p:animEffect>
                                  </p:childTnLst>
                                </p:cTn>
                              </p:par>
                              <p:par>
                                <p:cTn id="20" presetID="21" presetClass="entr" presetSubtype="4" fill="hold" nodeType="withEffect">
                                  <p:stCondLst>
                                    <p:cond delay="1200"/>
                                  </p:stCondLst>
                                  <p:childTnLst>
                                    <p:set>
                                      <p:cBhvr>
                                        <p:cTn id="21" dur="1" fill="hold">
                                          <p:stCondLst>
                                            <p:cond delay="0"/>
                                          </p:stCondLst>
                                        </p:cTn>
                                        <p:tgtEl>
                                          <p:spTgt spid="24"/>
                                        </p:tgtEl>
                                        <p:attrNameLst>
                                          <p:attrName>style.visibility</p:attrName>
                                        </p:attrNameLst>
                                      </p:cBhvr>
                                      <p:to>
                                        <p:strVal val="visible"/>
                                      </p:to>
                                    </p:set>
                                    <p:animEffect transition="in" filter="wheel(4)">
                                      <p:cBhvr>
                                        <p:cTn id="22" dur="3000"/>
                                        <p:tgtEl>
                                          <p:spTgt spid="24"/>
                                        </p:tgtEl>
                                      </p:cBhvr>
                                    </p:animEffect>
                                  </p:childTnLst>
                                </p:cTn>
                              </p:par>
                              <p:par>
                                <p:cTn id="23" presetID="21" presetClass="entr" presetSubtype="4" fill="hold" nodeType="withEffect">
                                  <p:stCondLst>
                                    <p:cond delay="1400"/>
                                  </p:stCondLst>
                                  <p:childTnLst>
                                    <p:set>
                                      <p:cBhvr>
                                        <p:cTn id="24" dur="1" fill="hold">
                                          <p:stCondLst>
                                            <p:cond delay="0"/>
                                          </p:stCondLst>
                                        </p:cTn>
                                        <p:tgtEl>
                                          <p:spTgt spid="25"/>
                                        </p:tgtEl>
                                        <p:attrNameLst>
                                          <p:attrName>style.visibility</p:attrName>
                                        </p:attrNameLst>
                                      </p:cBhvr>
                                      <p:to>
                                        <p:strVal val="visible"/>
                                      </p:to>
                                    </p:set>
                                    <p:animEffect transition="in" filter="wheel(4)">
                                      <p:cBhvr>
                                        <p:cTn id="25" dur="3000"/>
                                        <p:tgtEl>
                                          <p:spTgt spid="25"/>
                                        </p:tgtEl>
                                      </p:cBhvr>
                                    </p:animEffect>
                                  </p:childTnLst>
                                </p:cTn>
                              </p:par>
                              <p:par>
                                <p:cTn id="26" presetID="21" presetClass="entr" presetSubtype="4" fill="hold" nodeType="withEffect">
                                  <p:stCondLst>
                                    <p:cond delay="1600"/>
                                  </p:stCondLst>
                                  <p:childTnLst>
                                    <p:set>
                                      <p:cBhvr>
                                        <p:cTn id="27" dur="1" fill="hold">
                                          <p:stCondLst>
                                            <p:cond delay="0"/>
                                          </p:stCondLst>
                                        </p:cTn>
                                        <p:tgtEl>
                                          <p:spTgt spid="26"/>
                                        </p:tgtEl>
                                        <p:attrNameLst>
                                          <p:attrName>style.visibility</p:attrName>
                                        </p:attrNameLst>
                                      </p:cBhvr>
                                      <p:to>
                                        <p:strVal val="visible"/>
                                      </p:to>
                                    </p:set>
                                    <p:animEffect transition="in" filter="wheel(4)">
                                      <p:cBhvr>
                                        <p:cTn id="28" dur="3000"/>
                                        <p:tgtEl>
                                          <p:spTgt spid="26"/>
                                        </p:tgtEl>
                                      </p:cBhvr>
                                    </p:animEffect>
                                  </p:childTnLst>
                                </p:cTn>
                              </p:par>
                              <p:par>
                                <p:cTn id="29" presetID="21" presetClass="entr" presetSubtype="4" fill="hold" nodeType="withEffect">
                                  <p:stCondLst>
                                    <p:cond delay="1800"/>
                                  </p:stCondLst>
                                  <p:childTnLst>
                                    <p:set>
                                      <p:cBhvr>
                                        <p:cTn id="30" dur="1" fill="hold">
                                          <p:stCondLst>
                                            <p:cond delay="0"/>
                                          </p:stCondLst>
                                        </p:cTn>
                                        <p:tgtEl>
                                          <p:spTgt spid="27"/>
                                        </p:tgtEl>
                                        <p:attrNameLst>
                                          <p:attrName>style.visibility</p:attrName>
                                        </p:attrNameLst>
                                      </p:cBhvr>
                                      <p:to>
                                        <p:strVal val="visible"/>
                                      </p:to>
                                    </p:set>
                                    <p:animEffect transition="in" filter="wheel(4)">
                                      <p:cBhvr>
                                        <p:cTn id="31" dur="3000"/>
                                        <p:tgtEl>
                                          <p:spTgt spid="27"/>
                                        </p:tgtEl>
                                      </p:cBhvr>
                                    </p:animEffect>
                                  </p:childTnLst>
                                </p:cTn>
                              </p:par>
                              <p:par>
                                <p:cTn id="32" presetID="21" presetClass="entr" presetSubtype="4" fill="hold" nodeType="withEffect">
                                  <p:stCondLst>
                                    <p:cond delay="2000"/>
                                  </p:stCondLst>
                                  <p:childTnLst>
                                    <p:set>
                                      <p:cBhvr>
                                        <p:cTn id="33" dur="1" fill="hold">
                                          <p:stCondLst>
                                            <p:cond delay="0"/>
                                          </p:stCondLst>
                                        </p:cTn>
                                        <p:tgtEl>
                                          <p:spTgt spid="28"/>
                                        </p:tgtEl>
                                        <p:attrNameLst>
                                          <p:attrName>style.visibility</p:attrName>
                                        </p:attrNameLst>
                                      </p:cBhvr>
                                      <p:to>
                                        <p:strVal val="visible"/>
                                      </p:to>
                                    </p:set>
                                    <p:animEffect transition="in" filter="wheel(4)">
                                      <p:cBhvr>
                                        <p:cTn id="34" dur="3000"/>
                                        <p:tgtEl>
                                          <p:spTgt spid="28"/>
                                        </p:tgtEl>
                                      </p:cBhvr>
                                    </p:animEffect>
                                  </p:childTnLst>
                                </p:cTn>
                              </p:par>
                              <p:par>
                                <p:cTn id="35" presetID="21" presetClass="entr" presetSubtype="4" fill="hold" nodeType="withEffect">
                                  <p:stCondLst>
                                    <p:cond delay="2200"/>
                                  </p:stCondLst>
                                  <p:childTnLst>
                                    <p:set>
                                      <p:cBhvr>
                                        <p:cTn id="36" dur="1" fill="hold">
                                          <p:stCondLst>
                                            <p:cond delay="0"/>
                                          </p:stCondLst>
                                        </p:cTn>
                                        <p:tgtEl>
                                          <p:spTgt spid="29"/>
                                        </p:tgtEl>
                                        <p:attrNameLst>
                                          <p:attrName>style.visibility</p:attrName>
                                        </p:attrNameLst>
                                      </p:cBhvr>
                                      <p:to>
                                        <p:strVal val="visible"/>
                                      </p:to>
                                    </p:set>
                                    <p:animEffect transition="in" filter="wheel(4)">
                                      <p:cBhvr>
                                        <p:cTn id="37" dur="3000"/>
                                        <p:tgtEl>
                                          <p:spTgt spid="29"/>
                                        </p:tgtEl>
                                      </p:cBhvr>
                                    </p:animEffect>
                                  </p:childTnLst>
                                </p:cTn>
                              </p:par>
                            </p:childTnLst>
                          </p:cTn>
                        </p:par>
                        <p:par>
                          <p:cTn id="38" fill="hold">
                            <p:stCondLst>
                              <p:cond delay="5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1"/>
                                          </p:val>
                                        </p:tav>
                                        <p:tav tm="100000">
                                          <p:val>
                                            <p:strVal val="#ppt_x"/>
                                          </p:val>
                                        </p:tav>
                                      </p:tavLst>
                                    </p:anim>
                                    <p:anim calcmode="lin" valueType="num">
                                      <p:cBhvr>
                                        <p:cTn id="4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1462-svetik.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31462-svetik.jpg"/>
          <p:cNvPicPr>
            <a:picLocks noChangeAspect="1"/>
          </p:cNvPicPr>
          <p:nvPr/>
        </p:nvPicPr>
        <p:blipFill>
          <a:blip r:embed="rId2" cstate="print"/>
          <a:srcRect l="26375" t="52800" r="49213" b="16400"/>
          <a:stretch>
            <a:fillRect/>
          </a:stretch>
        </p:blipFill>
        <p:spPr bwMode="auto">
          <a:xfrm>
            <a:off x="2411760" y="2715766"/>
            <a:ext cx="2232248" cy="1584176"/>
          </a:xfrm>
          <a:prstGeom prst="rect">
            <a:avLst/>
          </a:prstGeom>
          <a:noFill/>
          <a:ln w="9525">
            <a:noFill/>
            <a:miter lim="800000"/>
            <a:headEnd/>
            <a:tailEnd/>
          </a:ln>
          <a:effectLst>
            <a:outerShdw blurRad="44450" dist="27940" dir="5400000" algn="ctr">
              <a:srgbClr val="000000">
                <a:alpha val="32000"/>
              </a:srgbClr>
            </a:outerShdw>
            <a:softEdge rad="635000"/>
          </a:effectLst>
        </p:spPr>
      </p:pic>
      <p:sp>
        <p:nvSpPr>
          <p:cNvPr id="7" name="6 CuadroTexto"/>
          <p:cNvSpPr txBox="1"/>
          <p:nvPr/>
        </p:nvSpPr>
        <p:spPr>
          <a:xfrm>
            <a:off x="611560" y="3943171"/>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precio de la entrada es de 21€ para adultos, aunque existen precios especiales. Esta entrada incluye una visita diurna guiada al observatorio, tanto el interior de las instalaciones como el exterior con un guía en el idioma que hayas elegido.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wheelReverse spokes="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32" fill="hold" nodeType="withEffect">
                                  <p:stCondLst>
                                    <p:cond delay="200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strVal val="4*#ppt_w"/>
                                          </p:val>
                                        </p:tav>
                                        <p:tav tm="100000">
                                          <p:val>
                                            <p:strVal val="#ppt_w"/>
                                          </p:val>
                                        </p:tav>
                                      </p:tavLst>
                                    </p:anim>
                                    <p:anim calcmode="lin" valueType="num">
                                      <p:cBhvr>
                                        <p:cTn id="22" dur="2000" fill="hold"/>
                                        <p:tgtEl>
                                          <p:spTgt spid="6"/>
                                        </p:tgtEl>
                                        <p:attrNameLst>
                                          <p:attrName>ppt_h</p:attrName>
                                        </p:attrNameLst>
                                      </p:cBhvr>
                                      <p:tavLst>
                                        <p:tav tm="0">
                                          <p:val>
                                            <p:strVal val="4*#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1978.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5" name="4 Rombo"/>
          <p:cNvSpPr/>
          <p:nvPr/>
        </p:nvSpPr>
        <p:spPr>
          <a:xfrm>
            <a:off x="357190" y="0"/>
            <a:ext cx="8429625" cy="5143500"/>
          </a:xfrm>
          <a:prstGeom prst="diamond">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ombo"/>
          <p:cNvSpPr/>
          <p:nvPr/>
        </p:nvSpPr>
        <p:spPr>
          <a:xfrm>
            <a:off x="971552" y="0"/>
            <a:ext cx="7129463" cy="5143500"/>
          </a:xfrm>
          <a:prstGeom prst="diamond">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ombo"/>
          <p:cNvSpPr/>
          <p:nvPr/>
        </p:nvSpPr>
        <p:spPr>
          <a:xfrm>
            <a:off x="1692275" y="0"/>
            <a:ext cx="5759450" cy="5143500"/>
          </a:xfrm>
          <a:prstGeom prst="diamond">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ombo"/>
          <p:cNvSpPr/>
          <p:nvPr/>
        </p:nvSpPr>
        <p:spPr>
          <a:xfrm>
            <a:off x="2268540" y="0"/>
            <a:ext cx="4535487" cy="5143500"/>
          </a:xfrm>
          <a:prstGeom prst="diamond">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ombo"/>
          <p:cNvSpPr/>
          <p:nvPr/>
        </p:nvSpPr>
        <p:spPr>
          <a:xfrm>
            <a:off x="2771775" y="0"/>
            <a:ext cx="3455988" cy="5143500"/>
          </a:xfrm>
          <a:prstGeom prst="diamond">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ombo"/>
          <p:cNvSpPr/>
          <p:nvPr/>
        </p:nvSpPr>
        <p:spPr>
          <a:xfrm>
            <a:off x="3419475" y="0"/>
            <a:ext cx="2305050" cy="5143500"/>
          </a:xfrm>
          <a:prstGeom prst="diamond">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Observatorio del Teide se ubica a una altitud de 2.400 metros sobre el nivel del mar, por lo que el nivel de oxígeno disminuye notablemente. Es importante tenerlo en cuenta pues </a:t>
            </a:r>
            <a:r>
              <a:rPr lang="es-ES" b="1" i="1" dirty="0" smtClean="0">
                <a:effectLst>
                  <a:glow rad="101600">
                    <a:srgbClr val="C00000">
                      <a:alpha val="60000"/>
                    </a:srgbClr>
                  </a:glow>
                  <a:outerShdw blurRad="38100" dist="38100" dir="2700000" algn="tl">
                    <a:srgbClr val="000000">
                      <a:alpha val="43137"/>
                    </a:srgbClr>
                  </a:outerShdw>
                </a:effectLst>
              </a:rPr>
              <a:t>se recomienda que aquellas personas que sufran problemas de salud (respiratorios, cardiacos…) eviten realizar la visita.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9000">
        <p:wedge/>
      </p:transition>
    </mc:Choice>
    <mc:Fallback>
      <p:transition spd="slow" advTm="3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8000" fill="hold"/>
                                        <p:tgtEl>
                                          <p:spTgt spid="5"/>
                                        </p:tgtEl>
                                        <p:attrNameLst>
                                          <p:attrName>ppt_w</p:attrName>
                                        </p:attrNameLst>
                                      </p:cBhvr>
                                      <p:tavLst>
                                        <p:tav tm="0" fmla="#ppt_w*sin(2.5*pi*$)">
                                          <p:val>
                                            <p:fltVal val="0"/>
                                          </p:val>
                                        </p:tav>
                                        <p:tav tm="100000">
                                          <p:val>
                                            <p:fltVal val="1"/>
                                          </p:val>
                                        </p:tav>
                                      </p:tavLst>
                                    </p:anim>
                                    <p:anim calcmode="lin" valueType="num">
                                      <p:cBhvr>
                                        <p:cTn id="8" dur="8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7000" fill="hold"/>
                                        <p:tgtEl>
                                          <p:spTgt spid="6"/>
                                        </p:tgtEl>
                                        <p:attrNameLst>
                                          <p:attrName>ppt_w</p:attrName>
                                        </p:attrNameLst>
                                      </p:cBhvr>
                                      <p:tavLst>
                                        <p:tav tm="0" fmla="#ppt_w*sin(2.5*pi*$)">
                                          <p:val>
                                            <p:fltVal val="0"/>
                                          </p:val>
                                        </p:tav>
                                        <p:tav tm="100000">
                                          <p:val>
                                            <p:fltVal val="1"/>
                                          </p:val>
                                        </p:tav>
                                      </p:tavLst>
                                    </p:anim>
                                    <p:anim calcmode="lin" valueType="num">
                                      <p:cBhvr>
                                        <p:cTn id="12" dur="7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6000" fill="hold"/>
                                        <p:tgtEl>
                                          <p:spTgt spid="7"/>
                                        </p:tgtEl>
                                        <p:attrNameLst>
                                          <p:attrName>ppt_w</p:attrName>
                                        </p:attrNameLst>
                                      </p:cBhvr>
                                      <p:tavLst>
                                        <p:tav tm="0" fmla="#ppt_w*sin(2.5*pi*$)">
                                          <p:val>
                                            <p:fltVal val="0"/>
                                          </p:val>
                                        </p:tav>
                                        <p:tav tm="100000">
                                          <p:val>
                                            <p:fltVal val="1"/>
                                          </p:val>
                                        </p:tav>
                                      </p:tavLst>
                                    </p:anim>
                                    <p:anim calcmode="lin" valueType="num">
                                      <p:cBhvr>
                                        <p:cTn id="16" dur="6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fmla="#ppt_w*sin(2.5*pi*$)">
                                          <p:val>
                                            <p:fltVal val="0"/>
                                          </p:val>
                                        </p:tav>
                                        <p:tav tm="100000">
                                          <p:val>
                                            <p:fltVal val="1"/>
                                          </p:val>
                                        </p:tav>
                                      </p:tavLst>
                                    </p:anim>
                                    <p:anim calcmode="lin" valueType="num">
                                      <p:cBhvr>
                                        <p:cTn id="20" dur="5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4000" fill="hold"/>
                                        <p:tgtEl>
                                          <p:spTgt spid="9"/>
                                        </p:tgtEl>
                                        <p:attrNameLst>
                                          <p:attrName>ppt_w</p:attrName>
                                        </p:attrNameLst>
                                      </p:cBhvr>
                                      <p:tavLst>
                                        <p:tav tm="0" fmla="#ppt_w*sin(2.5*pi*$)">
                                          <p:val>
                                            <p:fltVal val="0"/>
                                          </p:val>
                                        </p:tav>
                                        <p:tav tm="100000">
                                          <p:val>
                                            <p:fltVal val="1"/>
                                          </p:val>
                                        </p:tav>
                                      </p:tavLst>
                                    </p:anim>
                                    <p:anim calcmode="lin" valueType="num">
                                      <p:cBhvr>
                                        <p:cTn id="24" dur="4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8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70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6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50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4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30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8000"/>
                                        <p:tgtEl>
                                          <p:spTgt spid="5"/>
                                        </p:tgtEl>
                                        <p:attrNameLst>
                                          <p:attrName>ppt_h</p:attrName>
                                        </p:attrNameLst>
                                      </p:cBhvr>
                                      <p:tavLst>
                                        <p:tav tm="0">
                                          <p:val>
                                            <p:strVal val="ppt_h"/>
                                          </p:val>
                                        </p:tav>
                                        <p:tav tm="100000">
                                          <p:val>
                                            <p:strVal val="ppt_h"/>
                                          </p:val>
                                        </p:tav>
                                      </p:tavLst>
                                    </p:anim>
                                    <p:anim calcmode="lin" valueType="num">
                                      <p:cBhvr>
                                        <p:cTn id="49" dur="8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7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7000"/>
                                        <p:tgtEl>
                                          <p:spTgt spid="6"/>
                                        </p:tgtEl>
                                        <p:attrNameLst>
                                          <p:attrName>ppt_h</p:attrName>
                                        </p:attrNameLst>
                                      </p:cBhvr>
                                      <p:tavLst>
                                        <p:tav tm="0">
                                          <p:val>
                                            <p:strVal val="ppt_h"/>
                                          </p:val>
                                        </p:tav>
                                        <p:tav tm="100000">
                                          <p:val>
                                            <p:strVal val="ppt_h"/>
                                          </p:val>
                                        </p:tav>
                                      </p:tavLst>
                                    </p:anim>
                                    <p:anim calcmode="lin" valueType="num">
                                      <p:cBhvr>
                                        <p:cTn id="53" dur="7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69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6000"/>
                                        <p:tgtEl>
                                          <p:spTgt spid="7"/>
                                        </p:tgtEl>
                                        <p:attrNameLst>
                                          <p:attrName>ppt_h</p:attrName>
                                        </p:attrNameLst>
                                      </p:cBhvr>
                                      <p:tavLst>
                                        <p:tav tm="0">
                                          <p:val>
                                            <p:strVal val="ppt_h"/>
                                          </p:val>
                                        </p:tav>
                                        <p:tav tm="100000">
                                          <p:val>
                                            <p:strVal val="ppt_h"/>
                                          </p:val>
                                        </p:tav>
                                      </p:tavLst>
                                    </p:anim>
                                    <p:anim calcmode="lin" valueType="num">
                                      <p:cBhvr>
                                        <p:cTn id="57"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5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5000"/>
                                        <p:tgtEl>
                                          <p:spTgt spid="8"/>
                                        </p:tgtEl>
                                        <p:attrNameLst>
                                          <p:attrName>ppt_h</p:attrName>
                                        </p:attrNameLst>
                                      </p:cBhvr>
                                      <p:tavLst>
                                        <p:tav tm="0">
                                          <p:val>
                                            <p:strVal val="ppt_h"/>
                                          </p:val>
                                        </p:tav>
                                        <p:tav tm="100000">
                                          <p:val>
                                            <p:strVal val="ppt_h"/>
                                          </p:val>
                                        </p:tav>
                                      </p:tavLst>
                                    </p:anim>
                                    <p:anim calcmode="lin" valueType="num">
                                      <p:cBhvr>
                                        <p:cTn id="61"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49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4000"/>
                                        <p:tgtEl>
                                          <p:spTgt spid="9"/>
                                        </p:tgtEl>
                                        <p:attrNameLst>
                                          <p:attrName>ppt_h</p:attrName>
                                        </p:attrNameLst>
                                      </p:cBhvr>
                                      <p:tavLst>
                                        <p:tav tm="0">
                                          <p:val>
                                            <p:strVal val="ppt_h"/>
                                          </p:val>
                                        </p:tav>
                                        <p:tav tm="100000">
                                          <p:val>
                                            <p:strVal val="ppt_h"/>
                                          </p:val>
                                        </p:tav>
                                      </p:tavLst>
                                    </p:anim>
                                    <p:anim calcmode="lin" valueType="num">
                                      <p:cBhvr>
                                        <p:cTn id="65"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3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3000"/>
                                        <p:tgtEl>
                                          <p:spTgt spid="10"/>
                                        </p:tgtEl>
                                        <p:attrNameLst>
                                          <p:attrName>ppt_h</p:attrName>
                                        </p:attrNameLst>
                                      </p:cBhvr>
                                      <p:tavLst>
                                        <p:tav tm="0">
                                          <p:val>
                                            <p:strVal val="ppt_h"/>
                                          </p:val>
                                        </p:tav>
                                        <p:tav tm="100000">
                                          <p:val>
                                            <p:strVal val="ppt_h"/>
                                          </p:val>
                                        </p:tav>
                                      </p:tavLst>
                                    </p:anim>
                                    <p:anim calcmode="lin" valueType="num">
                                      <p:cBhvr>
                                        <p:cTn id="6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29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8000"/>
                                        <p:tgtEl>
                                          <p:spTgt spid="5"/>
                                        </p:tgtEl>
                                      </p:cBhvr>
                                    </p:animEffect>
                                    <p:set>
                                      <p:cBhvr>
                                        <p:cTn id="73" dur="1" fill="hold">
                                          <p:stCondLst>
                                            <p:cond delay="7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7000"/>
                                        <p:tgtEl>
                                          <p:spTgt spid="6"/>
                                        </p:tgtEl>
                                      </p:cBhvr>
                                    </p:animEffect>
                                    <p:set>
                                      <p:cBhvr>
                                        <p:cTn id="76" dur="1" fill="hold">
                                          <p:stCondLst>
                                            <p:cond delay="69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6000"/>
                                        <p:tgtEl>
                                          <p:spTgt spid="7"/>
                                        </p:tgtEl>
                                      </p:cBhvr>
                                    </p:animEffect>
                                    <p:set>
                                      <p:cBhvr>
                                        <p:cTn id="79" dur="1" fill="hold">
                                          <p:stCondLst>
                                            <p:cond delay="5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5000"/>
                                        <p:tgtEl>
                                          <p:spTgt spid="8"/>
                                        </p:tgtEl>
                                      </p:cBhvr>
                                    </p:animEffect>
                                    <p:set>
                                      <p:cBhvr>
                                        <p:cTn id="82" dur="1" fill="hold">
                                          <p:stCondLst>
                                            <p:cond delay="49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4000"/>
                                        <p:tgtEl>
                                          <p:spTgt spid="9"/>
                                        </p:tgtEl>
                                      </p:cBhvr>
                                    </p:animEffect>
                                    <p:set>
                                      <p:cBhvr>
                                        <p:cTn id="85" dur="1" fill="hold">
                                          <p:stCondLst>
                                            <p:cond delay="3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3000"/>
                                        <p:tgtEl>
                                          <p:spTgt spid="10"/>
                                        </p:tgtEl>
                                      </p:cBhvr>
                                    </p:animEffect>
                                    <p:set>
                                      <p:cBhvr>
                                        <p:cTn id="88" dur="1" fill="hold">
                                          <p:stCondLst>
                                            <p:cond delay="2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8000" fill="hold"/>
                                        <p:tgtEl>
                                          <p:spTgt spid="4"/>
                                        </p:tgtEl>
                                        <p:attrNameLst>
                                          <p:attrName>ppt_w</p:attrName>
                                        </p:attrNameLst>
                                      </p:cBhvr>
                                      <p:tavLst>
                                        <p:tav tm="0">
                                          <p:val>
                                            <p:strVal val="4/3*#ppt_w"/>
                                          </p:val>
                                        </p:tav>
                                        <p:tav tm="100000">
                                          <p:val>
                                            <p:strVal val="#ppt_w"/>
                                          </p:val>
                                        </p:tav>
                                      </p:tavLst>
                                    </p:anim>
                                    <p:anim calcmode="lin" valueType="num">
                                      <p:cBhvr>
                                        <p:cTn id="92" dur="80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8000"/>
                                        <p:tgtEl>
                                          <p:spTgt spid="4"/>
                                        </p:tgtEl>
                                      </p:cBhvr>
                                    </p:animEffect>
                                  </p:childTnLst>
                                </p:cTn>
                              </p:par>
                            </p:childTnLst>
                          </p:cTn>
                        </p:par>
                        <p:par>
                          <p:cTn id="96" fill="hold">
                            <p:stCondLst>
                              <p:cond delay="8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1"/>
                                        </p:tgtEl>
                                        <p:attrNameLst>
                                          <p:attrName>style.visibility</p:attrName>
                                        </p:attrNameLst>
                                      </p:cBhvr>
                                      <p:to>
                                        <p:strVal val="visible"/>
                                      </p:to>
                                    </p:set>
                                    <p:animEffect transition="in" filter="fade">
                                      <p:cBhvr>
                                        <p:cTn id="99" dur="1000"/>
                                        <p:tgtEl>
                                          <p:spTgt spid="11"/>
                                        </p:tgtEl>
                                      </p:cBhvr>
                                    </p:animEffect>
                                    <p:anim calcmode="lin" valueType="num">
                                      <p:cBhvr>
                                        <p:cTn id="100" dur="1000" fill="hold"/>
                                        <p:tgtEl>
                                          <p:spTgt spid="11"/>
                                        </p:tgtEl>
                                        <p:attrNameLst>
                                          <p:attrName>ppt_x</p:attrName>
                                        </p:attrNameLst>
                                      </p:cBhvr>
                                      <p:tavLst>
                                        <p:tav tm="0">
                                          <p:val>
                                            <p:strVal val="#ppt_x-.1"/>
                                          </p:val>
                                        </p:tav>
                                        <p:tav tm="100000">
                                          <p:val>
                                            <p:strVal val="#ppt_x"/>
                                          </p:val>
                                        </p:tav>
                                      </p:tavLst>
                                    </p:anim>
                                    <p:anim calcmode="lin" valueType="num">
                                      <p:cBhvr>
                                        <p:cTn id="10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34499.jpg"/>
          <p:cNvPicPr>
            <a:picLocks noChangeAspect="1"/>
          </p:cNvPicPr>
          <p:nvPr/>
        </p:nvPicPr>
        <p:blipFill>
          <a:blip r:embed="rId2" cstate="print"/>
          <a:srcRect/>
          <a:stretch>
            <a:fillRect/>
          </a:stretch>
        </p:blipFill>
        <p:spPr bwMode="auto">
          <a:xfrm>
            <a:off x="0" y="-452437"/>
            <a:ext cx="9144000" cy="6119813"/>
          </a:xfrm>
          <a:prstGeom prst="rect">
            <a:avLst/>
          </a:prstGeom>
          <a:noFill/>
          <a:ln w="9525">
            <a:noFill/>
            <a:miter lim="800000"/>
            <a:headEnd/>
            <a:tailEnd/>
          </a:ln>
        </p:spPr>
      </p:pic>
      <p:sp>
        <p:nvSpPr>
          <p:cNvPr id="5" name="4 Triángulo isósceles"/>
          <p:cNvSpPr/>
          <p:nvPr/>
        </p:nvSpPr>
        <p:spPr>
          <a:xfrm>
            <a:off x="857250" y="0"/>
            <a:ext cx="7429500" cy="5143500"/>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isósceles"/>
          <p:cNvSpPr/>
          <p:nvPr/>
        </p:nvSpPr>
        <p:spPr>
          <a:xfrm>
            <a:off x="857250" y="268288"/>
            <a:ext cx="7429500" cy="4875212"/>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isósceles"/>
          <p:cNvSpPr/>
          <p:nvPr/>
        </p:nvSpPr>
        <p:spPr>
          <a:xfrm>
            <a:off x="857250" y="588964"/>
            <a:ext cx="7429500" cy="4554537"/>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isósceles"/>
          <p:cNvSpPr/>
          <p:nvPr/>
        </p:nvSpPr>
        <p:spPr>
          <a:xfrm>
            <a:off x="857250" y="963614"/>
            <a:ext cx="7429500" cy="4179887"/>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isósceles"/>
          <p:cNvSpPr/>
          <p:nvPr/>
        </p:nvSpPr>
        <p:spPr>
          <a:xfrm>
            <a:off x="857250" y="1339850"/>
            <a:ext cx="7429500" cy="3803650"/>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Triángulo isósceles"/>
          <p:cNvSpPr/>
          <p:nvPr/>
        </p:nvSpPr>
        <p:spPr>
          <a:xfrm>
            <a:off x="857250" y="1768476"/>
            <a:ext cx="7429500" cy="3375025"/>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Triángulo isósceles"/>
          <p:cNvSpPr/>
          <p:nvPr/>
        </p:nvSpPr>
        <p:spPr>
          <a:xfrm>
            <a:off x="857250" y="2143126"/>
            <a:ext cx="7429500" cy="3000375"/>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Triángulo isósceles"/>
          <p:cNvSpPr/>
          <p:nvPr/>
        </p:nvSpPr>
        <p:spPr>
          <a:xfrm>
            <a:off x="857250" y="2517775"/>
            <a:ext cx="7429500" cy="2625725"/>
          </a:xfrm>
          <a:prstGeom prst="triangle">
            <a:avLst/>
          </a:prstGeom>
          <a:blipFill>
            <a:blip r:embed="rId2" cstate="print"/>
            <a:stretch>
              <a:fillRect/>
            </a:stretch>
          </a:blip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Conocer los secretos de nuestra estrella más cercana es el principal objetivo de los telescopios más importantes del observatorio de Tenerife. Aquí encontramos     </a:t>
            </a:r>
            <a:r>
              <a:rPr lang="es-ES" b="1" i="1" dirty="0" smtClean="0">
                <a:effectLst>
                  <a:glow rad="101600">
                    <a:srgbClr val="C00000">
                      <a:alpha val="60000"/>
                    </a:srgbClr>
                  </a:glow>
                  <a:outerShdw blurRad="38100" dist="38100" dir="2700000" algn="tl">
                    <a:srgbClr val="000000">
                      <a:alpha val="43137"/>
                    </a:srgbClr>
                  </a:outerShdw>
                </a:effectLst>
              </a:rPr>
              <a:t>tres de los cinco mejores telescopios solares de Europa</a:t>
            </a:r>
            <a:r>
              <a:rPr lang="es-ES" i="1" dirty="0" smtClean="0">
                <a:effectLst>
                  <a:glow rad="101600">
                    <a:srgbClr val="C00000">
                      <a:alpha val="60000"/>
                    </a:srgbClr>
                  </a:glow>
                  <a:outerShdw blurRad="38100" dist="38100" dir="2700000" algn="tl">
                    <a:srgbClr val="000000">
                      <a:alpha val="43137"/>
                    </a:srgbClr>
                  </a:outerShdw>
                </a:effectLst>
              </a:rPr>
              <a:t>: el VTT, el Themis y el </a:t>
            </a:r>
            <a:r>
              <a:rPr lang="es-ES" i="1" dirty="0" err="1" smtClean="0">
                <a:effectLst>
                  <a:glow rad="101600">
                    <a:srgbClr val="C00000">
                      <a:alpha val="60000"/>
                    </a:srgbClr>
                  </a:glow>
                  <a:outerShdw blurRad="38100" dist="38100" dir="2700000" algn="tl">
                    <a:srgbClr val="000000">
                      <a:alpha val="43137"/>
                    </a:srgbClr>
                  </a:outerShdw>
                </a:effectLst>
              </a:rPr>
              <a:t>Gregor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36000">
        <p15:prstTrans prst="curtains"/>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ppt_x</p:attrName>
                                        </p:attrNameLst>
                                      </p:cBhvr>
                                      <p:tavLst>
                                        <p:tav tm="0">
                                          <p:val>
                                            <p:strVal val="#ppt_x"/>
                                          </p:val>
                                        </p:tav>
                                        <p:tav tm="100000">
                                          <p:val>
                                            <p:strVal val="#ppt_x"/>
                                          </p:val>
                                        </p:tav>
                                      </p:tavLst>
                                    </p:anim>
                                    <p:anim calcmode="lin" valueType="num">
                                      <p:cBhvr>
                                        <p:cTn id="8" dur="1500" fill="hold"/>
                                        <p:tgtEl>
                                          <p:spTgt spid="5"/>
                                        </p:tgtEl>
                                        <p:attrNameLst>
                                          <p:attrName>ppt_y</p:attrName>
                                        </p:attrNameLst>
                                      </p:cBhvr>
                                      <p:tavLst>
                                        <p:tav tm="0">
                                          <p:val>
                                            <p:strVal val="#ppt_y+#ppt_h/2"/>
                                          </p:val>
                                        </p:tav>
                                        <p:tav tm="100000">
                                          <p:val>
                                            <p:strVal val="#ppt_y"/>
                                          </p:val>
                                        </p:tav>
                                      </p:tavLst>
                                    </p:anim>
                                    <p:anim calcmode="lin" valueType="num">
                                      <p:cBhvr>
                                        <p:cTn id="9" dur="1500" fill="hold"/>
                                        <p:tgtEl>
                                          <p:spTgt spid="5"/>
                                        </p:tgtEl>
                                        <p:attrNameLst>
                                          <p:attrName>ppt_w</p:attrName>
                                        </p:attrNameLst>
                                      </p:cBhvr>
                                      <p:tavLst>
                                        <p:tav tm="0">
                                          <p:val>
                                            <p:strVal val="#ppt_w"/>
                                          </p:val>
                                        </p:tav>
                                        <p:tav tm="100000">
                                          <p:val>
                                            <p:strVal val="#ppt_w"/>
                                          </p:val>
                                        </p:tav>
                                      </p:tavLst>
                                    </p:anim>
                                    <p:anim calcmode="lin" valueType="num">
                                      <p:cBhvr>
                                        <p:cTn id="10" dur="15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
                                          </p:val>
                                        </p:tav>
                                        <p:tav tm="100000">
                                          <p:val>
                                            <p:strVal val="#ppt_x"/>
                                          </p:val>
                                        </p:tav>
                                      </p:tavLst>
                                    </p:anim>
                                    <p:anim calcmode="lin" valueType="num">
                                      <p:cBhvr>
                                        <p:cTn id="14" dur="2000" fill="hold"/>
                                        <p:tgtEl>
                                          <p:spTgt spid="6"/>
                                        </p:tgtEl>
                                        <p:attrNameLst>
                                          <p:attrName>ppt_y</p:attrName>
                                        </p:attrNameLst>
                                      </p:cBhvr>
                                      <p:tavLst>
                                        <p:tav tm="0">
                                          <p:val>
                                            <p:strVal val="#ppt_y+#ppt_h/2"/>
                                          </p:val>
                                        </p:tav>
                                        <p:tav tm="100000">
                                          <p:val>
                                            <p:strVal val="#ppt_y"/>
                                          </p:val>
                                        </p:tav>
                                      </p:tavLst>
                                    </p:anim>
                                    <p:anim calcmode="lin" valueType="num">
                                      <p:cBhvr>
                                        <p:cTn id="15" dur="2000" fill="hold"/>
                                        <p:tgtEl>
                                          <p:spTgt spid="6"/>
                                        </p:tgtEl>
                                        <p:attrNameLst>
                                          <p:attrName>ppt_w</p:attrName>
                                        </p:attrNameLst>
                                      </p:cBhvr>
                                      <p:tavLst>
                                        <p:tav tm="0">
                                          <p:val>
                                            <p:strVal val="#ppt_w"/>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500" fill="hold"/>
                                        <p:tgtEl>
                                          <p:spTgt spid="7"/>
                                        </p:tgtEl>
                                        <p:attrNameLst>
                                          <p:attrName>ppt_x</p:attrName>
                                        </p:attrNameLst>
                                      </p:cBhvr>
                                      <p:tavLst>
                                        <p:tav tm="0">
                                          <p:val>
                                            <p:strVal val="#ppt_x"/>
                                          </p:val>
                                        </p:tav>
                                        <p:tav tm="100000">
                                          <p:val>
                                            <p:strVal val="#ppt_x"/>
                                          </p:val>
                                        </p:tav>
                                      </p:tavLst>
                                    </p:anim>
                                    <p:anim calcmode="lin" valueType="num">
                                      <p:cBhvr>
                                        <p:cTn id="20" dur="2500" fill="hold"/>
                                        <p:tgtEl>
                                          <p:spTgt spid="7"/>
                                        </p:tgtEl>
                                        <p:attrNameLst>
                                          <p:attrName>ppt_y</p:attrName>
                                        </p:attrNameLst>
                                      </p:cBhvr>
                                      <p:tavLst>
                                        <p:tav tm="0">
                                          <p:val>
                                            <p:strVal val="#ppt_y+#ppt_h/2"/>
                                          </p:val>
                                        </p:tav>
                                        <p:tav tm="100000">
                                          <p:val>
                                            <p:strVal val="#ppt_y"/>
                                          </p:val>
                                        </p:tav>
                                      </p:tavLst>
                                    </p:anim>
                                    <p:anim calcmode="lin" valueType="num">
                                      <p:cBhvr>
                                        <p:cTn id="21" dur="2500" fill="hold"/>
                                        <p:tgtEl>
                                          <p:spTgt spid="7"/>
                                        </p:tgtEl>
                                        <p:attrNameLst>
                                          <p:attrName>ppt_w</p:attrName>
                                        </p:attrNameLst>
                                      </p:cBhvr>
                                      <p:tavLst>
                                        <p:tav tm="0">
                                          <p:val>
                                            <p:strVal val="#ppt_w"/>
                                          </p:val>
                                        </p:tav>
                                        <p:tav tm="100000">
                                          <p:val>
                                            <p:strVal val="#ppt_w"/>
                                          </p:val>
                                        </p:tav>
                                      </p:tavLst>
                                    </p:anim>
                                    <p:anim calcmode="lin" valueType="num">
                                      <p:cBhvr>
                                        <p:cTn id="22" dur="25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
                                          </p:val>
                                        </p:tav>
                                        <p:tav tm="100000">
                                          <p:val>
                                            <p:strVal val="#ppt_x"/>
                                          </p:val>
                                        </p:tav>
                                      </p:tavLst>
                                    </p:anim>
                                    <p:anim calcmode="lin" valueType="num">
                                      <p:cBhvr>
                                        <p:cTn id="26" dur="3000" fill="hold"/>
                                        <p:tgtEl>
                                          <p:spTgt spid="8"/>
                                        </p:tgtEl>
                                        <p:attrNameLst>
                                          <p:attrName>ppt_y</p:attrName>
                                        </p:attrNameLst>
                                      </p:cBhvr>
                                      <p:tavLst>
                                        <p:tav tm="0">
                                          <p:val>
                                            <p:strVal val="#ppt_y+#ppt_h/2"/>
                                          </p:val>
                                        </p:tav>
                                        <p:tav tm="100000">
                                          <p:val>
                                            <p:strVal val="#ppt_y"/>
                                          </p:val>
                                        </p:tav>
                                      </p:tavLst>
                                    </p:anim>
                                    <p:anim calcmode="lin" valueType="num">
                                      <p:cBhvr>
                                        <p:cTn id="27" dur="3000" fill="hold"/>
                                        <p:tgtEl>
                                          <p:spTgt spid="8"/>
                                        </p:tgtEl>
                                        <p:attrNameLst>
                                          <p:attrName>ppt_w</p:attrName>
                                        </p:attrNameLst>
                                      </p:cBhvr>
                                      <p:tavLst>
                                        <p:tav tm="0">
                                          <p:val>
                                            <p:strVal val="#ppt_w"/>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500" fill="hold"/>
                                        <p:tgtEl>
                                          <p:spTgt spid="9"/>
                                        </p:tgtEl>
                                        <p:attrNameLst>
                                          <p:attrName>ppt_x</p:attrName>
                                        </p:attrNameLst>
                                      </p:cBhvr>
                                      <p:tavLst>
                                        <p:tav tm="0">
                                          <p:val>
                                            <p:strVal val="#ppt_x"/>
                                          </p:val>
                                        </p:tav>
                                        <p:tav tm="100000">
                                          <p:val>
                                            <p:strVal val="#ppt_x"/>
                                          </p:val>
                                        </p:tav>
                                      </p:tavLst>
                                    </p:anim>
                                    <p:anim calcmode="lin" valueType="num">
                                      <p:cBhvr>
                                        <p:cTn id="32" dur="3500" fill="hold"/>
                                        <p:tgtEl>
                                          <p:spTgt spid="9"/>
                                        </p:tgtEl>
                                        <p:attrNameLst>
                                          <p:attrName>ppt_y</p:attrName>
                                        </p:attrNameLst>
                                      </p:cBhvr>
                                      <p:tavLst>
                                        <p:tav tm="0">
                                          <p:val>
                                            <p:strVal val="#ppt_y+#ppt_h/2"/>
                                          </p:val>
                                        </p:tav>
                                        <p:tav tm="100000">
                                          <p:val>
                                            <p:strVal val="#ppt_y"/>
                                          </p:val>
                                        </p:tav>
                                      </p:tavLst>
                                    </p:anim>
                                    <p:anim calcmode="lin" valueType="num">
                                      <p:cBhvr>
                                        <p:cTn id="33" dur="3500" fill="hold"/>
                                        <p:tgtEl>
                                          <p:spTgt spid="9"/>
                                        </p:tgtEl>
                                        <p:attrNameLst>
                                          <p:attrName>ppt_w</p:attrName>
                                        </p:attrNameLst>
                                      </p:cBhvr>
                                      <p:tavLst>
                                        <p:tav tm="0">
                                          <p:val>
                                            <p:strVal val="#ppt_w"/>
                                          </p:val>
                                        </p:tav>
                                        <p:tav tm="100000">
                                          <p:val>
                                            <p:strVal val="#ppt_w"/>
                                          </p:val>
                                        </p:tav>
                                      </p:tavLst>
                                    </p:anim>
                                    <p:anim calcmode="lin" valueType="num">
                                      <p:cBhvr>
                                        <p:cTn id="34" dur="3500" fill="hold"/>
                                        <p:tgtEl>
                                          <p:spTgt spid="9"/>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ppt_x</p:attrName>
                                        </p:attrNameLst>
                                      </p:cBhvr>
                                      <p:tavLst>
                                        <p:tav tm="0">
                                          <p:val>
                                            <p:strVal val="#ppt_x"/>
                                          </p:val>
                                        </p:tav>
                                        <p:tav tm="100000">
                                          <p:val>
                                            <p:strVal val="#ppt_x"/>
                                          </p:val>
                                        </p:tav>
                                      </p:tavLst>
                                    </p:anim>
                                    <p:anim calcmode="lin" valueType="num">
                                      <p:cBhvr>
                                        <p:cTn id="38" dur="4000" fill="hold"/>
                                        <p:tgtEl>
                                          <p:spTgt spid="10"/>
                                        </p:tgtEl>
                                        <p:attrNameLst>
                                          <p:attrName>ppt_y</p:attrName>
                                        </p:attrNameLst>
                                      </p:cBhvr>
                                      <p:tavLst>
                                        <p:tav tm="0">
                                          <p:val>
                                            <p:strVal val="#ppt_y+#ppt_h/2"/>
                                          </p:val>
                                        </p:tav>
                                        <p:tav tm="100000">
                                          <p:val>
                                            <p:strVal val="#ppt_y"/>
                                          </p:val>
                                        </p:tav>
                                      </p:tavLst>
                                    </p:anim>
                                    <p:anim calcmode="lin" valueType="num">
                                      <p:cBhvr>
                                        <p:cTn id="39" dur="4000" fill="hold"/>
                                        <p:tgtEl>
                                          <p:spTgt spid="10"/>
                                        </p:tgtEl>
                                        <p:attrNameLst>
                                          <p:attrName>ppt_w</p:attrName>
                                        </p:attrNameLst>
                                      </p:cBhvr>
                                      <p:tavLst>
                                        <p:tav tm="0">
                                          <p:val>
                                            <p:strVal val="#ppt_w"/>
                                          </p:val>
                                        </p:tav>
                                        <p:tav tm="100000">
                                          <p:val>
                                            <p:strVal val="#ppt_w"/>
                                          </p:val>
                                        </p:tav>
                                      </p:tavLst>
                                    </p:anim>
                                    <p:anim calcmode="lin" valueType="num">
                                      <p:cBhvr>
                                        <p:cTn id="40" dur="4000" fill="hold"/>
                                        <p:tgtEl>
                                          <p:spTgt spid="10"/>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500" fill="hold"/>
                                        <p:tgtEl>
                                          <p:spTgt spid="11"/>
                                        </p:tgtEl>
                                        <p:attrNameLst>
                                          <p:attrName>ppt_x</p:attrName>
                                        </p:attrNameLst>
                                      </p:cBhvr>
                                      <p:tavLst>
                                        <p:tav tm="0">
                                          <p:val>
                                            <p:strVal val="#ppt_x"/>
                                          </p:val>
                                        </p:tav>
                                        <p:tav tm="100000">
                                          <p:val>
                                            <p:strVal val="#ppt_x"/>
                                          </p:val>
                                        </p:tav>
                                      </p:tavLst>
                                    </p:anim>
                                    <p:anim calcmode="lin" valueType="num">
                                      <p:cBhvr>
                                        <p:cTn id="44" dur="4500" fill="hold"/>
                                        <p:tgtEl>
                                          <p:spTgt spid="11"/>
                                        </p:tgtEl>
                                        <p:attrNameLst>
                                          <p:attrName>ppt_y</p:attrName>
                                        </p:attrNameLst>
                                      </p:cBhvr>
                                      <p:tavLst>
                                        <p:tav tm="0">
                                          <p:val>
                                            <p:strVal val="#ppt_y+#ppt_h/2"/>
                                          </p:val>
                                        </p:tav>
                                        <p:tav tm="100000">
                                          <p:val>
                                            <p:strVal val="#ppt_y"/>
                                          </p:val>
                                        </p:tav>
                                      </p:tavLst>
                                    </p:anim>
                                    <p:anim calcmode="lin" valueType="num">
                                      <p:cBhvr>
                                        <p:cTn id="45" dur="4500" fill="hold"/>
                                        <p:tgtEl>
                                          <p:spTgt spid="11"/>
                                        </p:tgtEl>
                                        <p:attrNameLst>
                                          <p:attrName>ppt_w</p:attrName>
                                        </p:attrNameLst>
                                      </p:cBhvr>
                                      <p:tavLst>
                                        <p:tav tm="0">
                                          <p:val>
                                            <p:strVal val="#ppt_w"/>
                                          </p:val>
                                        </p:tav>
                                        <p:tav tm="100000">
                                          <p:val>
                                            <p:strVal val="#ppt_w"/>
                                          </p:val>
                                        </p:tav>
                                      </p:tavLst>
                                    </p:anim>
                                    <p:anim calcmode="lin" valueType="num">
                                      <p:cBhvr>
                                        <p:cTn id="46" dur="4500" fill="hold"/>
                                        <p:tgtEl>
                                          <p:spTgt spid="11"/>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0" fill="hold"/>
                                        <p:tgtEl>
                                          <p:spTgt spid="12"/>
                                        </p:tgtEl>
                                        <p:attrNameLst>
                                          <p:attrName>ppt_x</p:attrName>
                                        </p:attrNameLst>
                                      </p:cBhvr>
                                      <p:tavLst>
                                        <p:tav tm="0">
                                          <p:val>
                                            <p:strVal val="#ppt_x"/>
                                          </p:val>
                                        </p:tav>
                                        <p:tav tm="100000">
                                          <p:val>
                                            <p:strVal val="#ppt_x"/>
                                          </p:val>
                                        </p:tav>
                                      </p:tavLst>
                                    </p:anim>
                                    <p:anim calcmode="lin" valueType="num">
                                      <p:cBhvr>
                                        <p:cTn id="50" dur="5000" fill="hold"/>
                                        <p:tgtEl>
                                          <p:spTgt spid="12"/>
                                        </p:tgtEl>
                                        <p:attrNameLst>
                                          <p:attrName>ppt_y</p:attrName>
                                        </p:attrNameLst>
                                      </p:cBhvr>
                                      <p:tavLst>
                                        <p:tav tm="0">
                                          <p:val>
                                            <p:strVal val="#ppt_y+#ppt_h/2"/>
                                          </p:val>
                                        </p:tav>
                                        <p:tav tm="100000">
                                          <p:val>
                                            <p:strVal val="#ppt_y"/>
                                          </p:val>
                                        </p:tav>
                                      </p:tavLst>
                                    </p:anim>
                                    <p:anim calcmode="lin" valueType="num">
                                      <p:cBhvr>
                                        <p:cTn id="51" dur="5000" fill="hold"/>
                                        <p:tgtEl>
                                          <p:spTgt spid="12"/>
                                        </p:tgtEl>
                                        <p:attrNameLst>
                                          <p:attrName>ppt_w</p:attrName>
                                        </p:attrNameLst>
                                      </p:cBhvr>
                                      <p:tavLst>
                                        <p:tav tm="0">
                                          <p:val>
                                            <p:strVal val="#ppt_w"/>
                                          </p:val>
                                        </p:tav>
                                        <p:tav tm="100000">
                                          <p:val>
                                            <p:strVal val="#ppt_w"/>
                                          </p:val>
                                        </p:tav>
                                      </p:tavLst>
                                    </p:anim>
                                    <p:anim calcmode="lin" valueType="num">
                                      <p:cBhvr>
                                        <p:cTn id="52" dur="5000" fill="hold"/>
                                        <p:tgtEl>
                                          <p:spTgt spid="12"/>
                                        </p:tgtEl>
                                        <p:attrNameLst>
                                          <p:attrName>ppt_h</p:attrName>
                                        </p:attrNameLst>
                                      </p:cBhvr>
                                      <p:tavLst>
                                        <p:tav tm="0">
                                          <p:val>
                                            <p:fltVal val="0"/>
                                          </p:val>
                                        </p:tav>
                                        <p:tav tm="100000">
                                          <p:val>
                                            <p:strVal val="#ppt_h"/>
                                          </p:val>
                                        </p:tav>
                                      </p:tavLst>
                                    </p:anim>
                                  </p:childTnLst>
                                </p:cTn>
                              </p:par>
                              <p:par>
                                <p:cTn id="53" presetID="20"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5000"/>
                                        <p:tgtEl>
                                          <p:spTgt spid="5"/>
                                        </p:tgtEl>
                                      </p:cBhvr>
                                    </p:animEffect>
                                  </p:childTnLst>
                                </p:cTn>
                              </p:par>
                              <p:par>
                                <p:cTn id="56" presetID="20"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4500"/>
                                        <p:tgtEl>
                                          <p:spTgt spid="6"/>
                                        </p:tgtEl>
                                      </p:cBhvr>
                                    </p:animEffect>
                                  </p:childTnLst>
                                </p:cTn>
                              </p:par>
                              <p:par>
                                <p:cTn id="59" presetID="2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4000"/>
                                        <p:tgtEl>
                                          <p:spTgt spid="7"/>
                                        </p:tgtEl>
                                      </p:cBhvr>
                                    </p:animEffect>
                                  </p:childTnLst>
                                </p:cTn>
                              </p:par>
                              <p:par>
                                <p:cTn id="62" presetID="20" presetClass="entr" presetSubtype="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3500"/>
                                        <p:tgtEl>
                                          <p:spTgt spid="8"/>
                                        </p:tgtEl>
                                      </p:cBhvr>
                                    </p:animEffect>
                                  </p:childTnLst>
                                </p:cTn>
                              </p:par>
                              <p:par>
                                <p:cTn id="65" presetID="20" presetClass="entr" presetSubtype="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3000"/>
                                        <p:tgtEl>
                                          <p:spTgt spid="9"/>
                                        </p:tgtEl>
                                      </p:cBhvr>
                                    </p:animEffect>
                                  </p:childTnLst>
                                </p:cTn>
                              </p:par>
                              <p:par>
                                <p:cTn id="68" presetID="20" presetClass="entr" presetSubtype="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2500"/>
                                        <p:tgtEl>
                                          <p:spTgt spid="10"/>
                                        </p:tgtEl>
                                      </p:cBhvr>
                                    </p:animEffect>
                                  </p:childTnLst>
                                </p:cTn>
                              </p:par>
                              <p:par>
                                <p:cTn id="71" presetID="20" presetClass="entr" presetSubtype="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2000"/>
                                        <p:tgtEl>
                                          <p:spTgt spid="11"/>
                                        </p:tgtEl>
                                      </p:cBhvr>
                                    </p:animEffect>
                                  </p:childTnLst>
                                </p:cTn>
                              </p:par>
                              <p:par>
                                <p:cTn id="74" presetID="20" presetClass="entr" presetSubtype="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1500"/>
                                        <p:tgtEl>
                                          <p:spTgt spid="12"/>
                                        </p:tgtEl>
                                      </p:cBhvr>
                                    </p:animEffect>
                                  </p:childTnLst>
                                </p:cTn>
                              </p:par>
                            </p:childTnLst>
                          </p:cTn>
                        </p:par>
                        <p:par>
                          <p:cTn id="77" fill="hold">
                            <p:stCondLst>
                              <p:cond delay="5000"/>
                            </p:stCondLst>
                            <p:childTnLst>
                              <p:par>
                                <p:cTn id="78" presetID="17" presetClass="exit" presetSubtype="4" fill="hold" nodeType="afterEffect">
                                  <p:stCondLst>
                                    <p:cond delay="0"/>
                                  </p:stCondLst>
                                  <p:childTnLst>
                                    <p:anim calcmode="lin" valueType="num">
                                      <p:cBhvr>
                                        <p:cTn id="79" dur="5000"/>
                                        <p:tgtEl>
                                          <p:spTgt spid="5"/>
                                        </p:tgtEl>
                                        <p:attrNameLst>
                                          <p:attrName>ppt_x</p:attrName>
                                        </p:attrNameLst>
                                      </p:cBhvr>
                                      <p:tavLst>
                                        <p:tav tm="0">
                                          <p:val>
                                            <p:strVal val="ppt_x"/>
                                          </p:val>
                                        </p:tav>
                                        <p:tav tm="100000">
                                          <p:val>
                                            <p:strVal val="ppt_x"/>
                                          </p:val>
                                        </p:tav>
                                      </p:tavLst>
                                    </p:anim>
                                    <p:anim calcmode="lin" valueType="num">
                                      <p:cBhvr>
                                        <p:cTn id="80" dur="5000"/>
                                        <p:tgtEl>
                                          <p:spTgt spid="5"/>
                                        </p:tgtEl>
                                        <p:attrNameLst>
                                          <p:attrName>ppt_y</p:attrName>
                                        </p:attrNameLst>
                                      </p:cBhvr>
                                      <p:tavLst>
                                        <p:tav tm="0">
                                          <p:val>
                                            <p:strVal val="ppt_y"/>
                                          </p:val>
                                        </p:tav>
                                        <p:tav tm="100000">
                                          <p:val>
                                            <p:strVal val="ppt_y+ppt_h/2"/>
                                          </p:val>
                                        </p:tav>
                                      </p:tavLst>
                                    </p:anim>
                                    <p:anim calcmode="lin" valueType="num">
                                      <p:cBhvr>
                                        <p:cTn id="81" dur="5000"/>
                                        <p:tgtEl>
                                          <p:spTgt spid="5"/>
                                        </p:tgtEl>
                                        <p:attrNameLst>
                                          <p:attrName>ppt_w</p:attrName>
                                        </p:attrNameLst>
                                      </p:cBhvr>
                                      <p:tavLst>
                                        <p:tav tm="0">
                                          <p:val>
                                            <p:strVal val="ppt_w"/>
                                          </p:val>
                                        </p:tav>
                                        <p:tav tm="100000">
                                          <p:val>
                                            <p:strVal val="ppt_w"/>
                                          </p:val>
                                        </p:tav>
                                      </p:tavLst>
                                    </p:anim>
                                    <p:anim calcmode="lin" valueType="num">
                                      <p:cBhvr>
                                        <p:cTn id="82" dur="5000"/>
                                        <p:tgtEl>
                                          <p:spTgt spid="5"/>
                                        </p:tgtEl>
                                        <p:attrNameLst>
                                          <p:attrName>ppt_h</p:attrName>
                                        </p:attrNameLst>
                                      </p:cBhvr>
                                      <p:tavLst>
                                        <p:tav tm="0">
                                          <p:val>
                                            <p:strVal val="ppt_h"/>
                                          </p:val>
                                        </p:tav>
                                        <p:tav tm="100000">
                                          <p:val>
                                            <p:fltVal val="0"/>
                                          </p:val>
                                        </p:tav>
                                      </p:tavLst>
                                    </p:anim>
                                    <p:set>
                                      <p:cBhvr>
                                        <p:cTn id="83" dur="1" fill="hold">
                                          <p:stCondLst>
                                            <p:cond delay="4999"/>
                                          </p:stCondLst>
                                        </p:cTn>
                                        <p:tgtEl>
                                          <p:spTgt spid="5"/>
                                        </p:tgtEl>
                                        <p:attrNameLst>
                                          <p:attrName>style.visibility</p:attrName>
                                        </p:attrNameLst>
                                      </p:cBhvr>
                                      <p:to>
                                        <p:strVal val="hidden"/>
                                      </p:to>
                                    </p:set>
                                  </p:childTnLst>
                                </p:cTn>
                              </p:par>
                              <p:par>
                                <p:cTn id="84" presetID="17" presetClass="exit" presetSubtype="4" fill="hold" nodeType="withEffect">
                                  <p:stCondLst>
                                    <p:cond delay="0"/>
                                  </p:stCondLst>
                                  <p:childTnLst>
                                    <p:anim calcmode="lin" valueType="num">
                                      <p:cBhvr>
                                        <p:cTn id="85" dur="4500"/>
                                        <p:tgtEl>
                                          <p:spTgt spid="6"/>
                                        </p:tgtEl>
                                        <p:attrNameLst>
                                          <p:attrName>ppt_x</p:attrName>
                                        </p:attrNameLst>
                                      </p:cBhvr>
                                      <p:tavLst>
                                        <p:tav tm="0">
                                          <p:val>
                                            <p:strVal val="ppt_x"/>
                                          </p:val>
                                        </p:tav>
                                        <p:tav tm="100000">
                                          <p:val>
                                            <p:strVal val="ppt_x"/>
                                          </p:val>
                                        </p:tav>
                                      </p:tavLst>
                                    </p:anim>
                                    <p:anim calcmode="lin" valueType="num">
                                      <p:cBhvr>
                                        <p:cTn id="86" dur="4500"/>
                                        <p:tgtEl>
                                          <p:spTgt spid="6"/>
                                        </p:tgtEl>
                                        <p:attrNameLst>
                                          <p:attrName>ppt_y</p:attrName>
                                        </p:attrNameLst>
                                      </p:cBhvr>
                                      <p:tavLst>
                                        <p:tav tm="0">
                                          <p:val>
                                            <p:strVal val="ppt_y"/>
                                          </p:val>
                                        </p:tav>
                                        <p:tav tm="100000">
                                          <p:val>
                                            <p:strVal val="ppt_y+ppt_h/2"/>
                                          </p:val>
                                        </p:tav>
                                      </p:tavLst>
                                    </p:anim>
                                    <p:anim calcmode="lin" valueType="num">
                                      <p:cBhvr>
                                        <p:cTn id="87" dur="4500"/>
                                        <p:tgtEl>
                                          <p:spTgt spid="6"/>
                                        </p:tgtEl>
                                        <p:attrNameLst>
                                          <p:attrName>ppt_w</p:attrName>
                                        </p:attrNameLst>
                                      </p:cBhvr>
                                      <p:tavLst>
                                        <p:tav tm="0">
                                          <p:val>
                                            <p:strVal val="ppt_w"/>
                                          </p:val>
                                        </p:tav>
                                        <p:tav tm="100000">
                                          <p:val>
                                            <p:strVal val="ppt_w"/>
                                          </p:val>
                                        </p:tav>
                                      </p:tavLst>
                                    </p:anim>
                                    <p:anim calcmode="lin" valueType="num">
                                      <p:cBhvr>
                                        <p:cTn id="88" dur="4500"/>
                                        <p:tgtEl>
                                          <p:spTgt spid="6"/>
                                        </p:tgtEl>
                                        <p:attrNameLst>
                                          <p:attrName>ppt_h</p:attrName>
                                        </p:attrNameLst>
                                      </p:cBhvr>
                                      <p:tavLst>
                                        <p:tav tm="0">
                                          <p:val>
                                            <p:strVal val="ppt_h"/>
                                          </p:val>
                                        </p:tav>
                                        <p:tav tm="100000">
                                          <p:val>
                                            <p:fltVal val="0"/>
                                          </p:val>
                                        </p:tav>
                                      </p:tavLst>
                                    </p:anim>
                                    <p:set>
                                      <p:cBhvr>
                                        <p:cTn id="89" dur="1" fill="hold">
                                          <p:stCondLst>
                                            <p:cond delay="4499"/>
                                          </p:stCondLst>
                                        </p:cTn>
                                        <p:tgtEl>
                                          <p:spTgt spid="6"/>
                                        </p:tgtEl>
                                        <p:attrNameLst>
                                          <p:attrName>style.visibility</p:attrName>
                                        </p:attrNameLst>
                                      </p:cBhvr>
                                      <p:to>
                                        <p:strVal val="hidden"/>
                                      </p:to>
                                    </p:set>
                                  </p:childTnLst>
                                </p:cTn>
                              </p:par>
                              <p:par>
                                <p:cTn id="90" presetID="17" presetClass="exit" presetSubtype="4" fill="hold" nodeType="withEffect">
                                  <p:stCondLst>
                                    <p:cond delay="0"/>
                                  </p:stCondLst>
                                  <p:childTnLst>
                                    <p:anim calcmode="lin" valueType="num">
                                      <p:cBhvr>
                                        <p:cTn id="91" dur="4000"/>
                                        <p:tgtEl>
                                          <p:spTgt spid="7"/>
                                        </p:tgtEl>
                                        <p:attrNameLst>
                                          <p:attrName>ppt_x</p:attrName>
                                        </p:attrNameLst>
                                      </p:cBhvr>
                                      <p:tavLst>
                                        <p:tav tm="0">
                                          <p:val>
                                            <p:strVal val="ppt_x"/>
                                          </p:val>
                                        </p:tav>
                                        <p:tav tm="100000">
                                          <p:val>
                                            <p:strVal val="ppt_x"/>
                                          </p:val>
                                        </p:tav>
                                      </p:tavLst>
                                    </p:anim>
                                    <p:anim calcmode="lin" valueType="num">
                                      <p:cBhvr>
                                        <p:cTn id="92" dur="4000"/>
                                        <p:tgtEl>
                                          <p:spTgt spid="7"/>
                                        </p:tgtEl>
                                        <p:attrNameLst>
                                          <p:attrName>ppt_y</p:attrName>
                                        </p:attrNameLst>
                                      </p:cBhvr>
                                      <p:tavLst>
                                        <p:tav tm="0">
                                          <p:val>
                                            <p:strVal val="ppt_y"/>
                                          </p:val>
                                        </p:tav>
                                        <p:tav tm="100000">
                                          <p:val>
                                            <p:strVal val="ppt_y+ppt_h/2"/>
                                          </p:val>
                                        </p:tav>
                                      </p:tavLst>
                                    </p:anim>
                                    <p:anim calcmode="lin" valueType="num">
                                      <p:cBhvr>
                                        <p:cTn id="93" dur="4000"/>
                                        <p:tgtEl>
                                          <p:spTgt spid="7"/>
                                        </p:tgtEl>
                                        <p:attrNameLst>
                                          <p:attrName>ppt_w</p:attrName>
                                        </p:attrNameLst>
                                      </p:cBhvr>
                                      <p:tavLst>
                                        <p:tav tm="0">
                                          <p:val>
                                            <p:strVal val="ppt_w"/>
                                          </p:val>
                                        </p:tav>
                                        <p:tav tm="100000">
                                          <p:val>
                                            <p:strVal val="ppt_w"/>
                                          </p:val>
                                        </p:tav>
                                      </p:tavLst>
                                    </p:anim>
                                    <p:anim calcmode="lin" valueType="num">
                                      <p:cBhvr>
                                        <p:cTn id="94" dur="4000"/>
                                        <p:tgtEl>
                                          <p:spTgt spid="7"/>
                                        </p:tgtEl>
                                        <p:attrNameLst>
                                          <p:attrName>ppt_h</p:attrName>
                                        </p:attrNameLst>
                                      </p:cBhvr>
                                      <p:tavLst>
                                        <p:tav tm="0">
                                          <p:val>
                                            <p:strVal val="ppt_h"/>
                                          </p:val>
                                        </p:tav>
                                        <p:tav tm="100000">
                                          <p:val>
                                            <p:fltVal val="0"/>
                                          </p:val>
                                        </p:tav>
                                      </p:tavLst>
                                    </p:anim>
                                    <p:set>
                                      <p:cBhvr>
                                        <p:cTn id="95" dur="1" fill="hold">
                                          <p:stCondLst>
                                            <p:cond delay="3999"/>
                                          </p:stCondLst>
                                        </p:cTn>
                                        <p:tgtEl>
                                          <p:spTgt spid="7"/>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500"/>
                                        <p:tgtEl>
                                          <p:spTgt spid="8"/>
                                        </p:tgtEl>
                                        <p:attrNameLst>
                                          <p:attrName>ppt_x</p:attrName>
                                        </p:attrNameLst>
                                      </p:cBhvr>
                                      <p:tavLst>
                                        <p:tav tm="0">
                                          <p:val>
                                            <p:strVal val="ppt_x"/>
                                          </p:val>
                                        </p:tav>
                                        <p:tav tm="100000">
                                          <p:val>
                                            <p:strVal val="ppt_x"/>
                                          </p:val>
                                        </p:tav>
                                      </p:tavLst>
                                    </p:anim>
                                    <p:anim calcmode="lin" valueType="num">
                                      <p:cBhvr>
                                        <p:cTn id="98" dur="3500"/>
                                        <p:tgtEl>
                                          <p:spTgt spid="8"/>
                                        </p:tgtEl>
                                        <p:attrNameLst>
                                          <p:attrName>ppt_y</p:attrName>
                                        </p:attrNameLst>
                                      </p:cBhvr>
                                      <p:tavLst>
                                        <p:tav tm="0">
                                          <p:val>
                                            <p:strVal val="ppt_y"/>
                                          </p:val>
                                        </p:tav>
                                        <p:tav tm="100000">
                                          <p:val>
                                            <p:strVal val="ppt_y+ppt_h/2"/>
                                          </p:val>
                                        </p:tav>
                                      </p:tavLst>
                                    </p:anim>
                                    <p:anim calcmode="lin" valueType="num">
                                      <p:cBhvr>
                                        <p:cTn id="99" dur="3500"/>
                                        <p:tgtEl>
                                          <p:spTgt spid="8"/>
                                        </p:tgtEl>
                                        <p:attrNameLst>
                                          <p:attrName>ppt_w</p:attrName>
                                        </p:attrNameLst>
                                      </p:cBhvr>
                                      <p:tavLst>
                                        <p:tav tm="0">
                                          <p:val>
                                            <p:strVal val="ppt_w"/>
                                          </p:val>
                                        </p:tav>
                                        <p:tav tm="100000">
                                          <p:val>
                                            <p:strVal val="ppt_w"/>
                                          </p:val>
                                        </p:tav>
                                      </p:tavLst>
                                    </p:anim>
                                    <p:anim calcmode="lin" valueType="num">
                                      <p:cBhvr>
                                        <p:cTn id="100" dur="3500"/>
                                        <p:tgtEl>
                                          <p:spTgt spid="8"/>
                                        </p:tgtEl>
                                        <p:attrNameLst>
                                          <p:attrName>ppt_h</p:attrName>
                                        </p:attrNameLst>
                                      </p:cBhvr>
                                      <p:tavLst>
                                        <p:tav tm="0">
                                          <p:val>
                                            <p:strVal val="ppt_h"/>
                                          </p:val>
                                        </p:tav>
                                        <p:tav tm="100000">
                                          <p:val>
                                            <p:fltVal val="0"/>
                                          </p:val>
                                        </p:tav>
                                      </p:tavLst>
                                    </p:anim>
                                    <p:set>
                                      <p:cBhvr>
                                        <p:cTn id="101" dur="1" fill="hold">
                                          <p:stCondLst>
                                            <p:cond delay="3499"/>
                                          </p:stCondLst>
                                        </p:cTn>
                                        <p:tgtEl>
                                          <p:spTgt spid="8"/>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9"/>
                                        </p:tgtEl>
                                        <p:attrNameLst>
                                          <p:attrName>ppt_x</p:attrName>
                                        </p:attrNameLst>
                                      </p:cBhvr>
                                      <p:tavLst>
                                        <p:tav tm="0">
                                          <p:val>
                                            <p:strVal val="ppt_x"/>
                                          </p:val>
                                        </p:tav>
                                        <p:tav tm="100000">
                                          <p:val>
                                            <p:strVal val="ppt_x"/>
                                          </p:val>
                                        </p:tav>
                                      </p:tavLst>
                                    </p:anim>
                                    <p:anim calcmode="lin" valueType="num">
                                      <p:cBhvr>
                                        <p:cTn id="104" dur="3000"/>
                                        <p:tgtEl>
                                          <p:spTgt spid="9"/>
                                        </p:tgtEl>
                                        <p:attrNameLst>
                                          <p:attrName>ppt_y</p:attrName>
                                        </p:attrNameLst>
                                      </p:cBhvr>
                                      <p:tavLst>
                                        <p:tav tm="0">
                                          <p:val>
                                            <p:strVal val="ppt_y"/>
                                          </p:val>
                                        </p:tav>
                                        <p:tav tm="100000">
                                          <p:val>
                                            <p:strVal val="ppt_y+ppt_h/2"/>
                                          </p:val>
                                        </p:tav>
                                      </p:tavLst>
                                    </p:anim>
                                    <p:anim calcmode="lin" valueType="num">
                                      <p:cBhvr>
                                        <p:cTn id="105" dur="3000"/>
                                        <p:tgtEl>
                                          <p:spTgt spid="9"/>
                                        </p:tgtEl>
                                        <p:attrNameLst>
                                          <p:attrName>ppt_w</p:attrName>
                                        </p:attrNameLst>
                                      </p:cBhvr>
                                      <p:tavLst>
                                        <p:tav tm="0">
                                          <p:val>
                                            <p:strVal val="ppt_w"/>
                                          </p:val>
                                        </p:tav>
                                        <p:tav tm="100000">
                                          <p:val>
                                            <p:strVal val="ppt_w"/>
                                          </p:val>
                                        </p:tav>
                                      </p:tavLst>
                                    </p:anim>
                                    <p:anim calcmode="lin" valueType="num">
                                      <p:cBhvr>
                                        <p:cTn id="106" dur="3000"/>
                                        <p:tgtEl>
                                          <p:spTgt spid="9"/>
                                        </p:tgtEl>
                                        <p:attrNameLst>
                                          <p:attrName>ppt_h</p:attrName>
                                        </p:attrNameLst>
                                      </p:cBhvr>
                                      <p:tavLst>
                                        <p:tav tm="0">
                                          <p:val>
                                            <p:strVal val="ppt_h"/>
                                          </p:val>
                                        </p:tav>
                                        <p:tav tm="100000">
                                          <p:val>
                                            <p:fltVal val="0"/>
                                          </p:val>
                                        </p:tav>
                                      </p:tavLst>
                                    </p:anim>
                                    <p:set>
                                      <p:cBhvr>
                                        <p:cTn id="107" dur="1" fill="hold">
                                          <p:stCondLst>
                                            <p:cond delay="2999"/>
                                          </p:stCondLst>
                                        </p:cTn>
                                        <p:tgtEl>
                                          <p:spTgt spid="9"/>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2500"/>
                                        <p:tgtEl>
                                          <p:spTgt spid="10"/>
                                        </p:tgtEl>
                                        <p:attrNameLst>
                                          <p:attrName>ppt_x</p:attrName>
                                        </p:attrNameLst>
                                      </p:cBhvr>
                                      <p:tavLst>
                                        <p:tav tm="0">
                                          <p:val>
                                            <p:strVal val="ppt_x"/>
                                          </p:val>
                                        </p:tav>
                                        <p:tav tm="100000">
                                          <p:val>
                                            <p:strVal val="ppt_x"/>
                                          </p:val>
                                        </p:tav>
                                      </p:tavLst>
                                    </p:anim>
                                    <p:anim calcmode="lin" valueType="num">
                                      <p:cBhvr>
                                        <p:cTn id="110" dur="2500"/>
                                        <p:tgtEl>
                                          <p:spTgt spid="10"/>
                                        </p:tgtEl>
                                        <p:attrNameLst>
                                          <p:attrName>ppt_y</p:attrName>
                                        </p:attrNameLst>
                                      </p:cBhvr>
                                      <p:tavLst>
                                        <p:tav tm="0">
                                          <p:val>
                                            <p:strVal val="ppt_y"/>
                                          </p:val>
                                        </p:tav>
                                        <p:tav tm="100000">
                                          <p:val>
                                            <p:strVal val="ppt_y+ppt_h/2"/>
                                          </p:val>
                                        </p:tav>
                                      </p:tavLst>
                                    </p:anim>
                                    <p:anim calcmode="lin" valueType="num">
                                      <p:cBhvr>
                                        <p:cTn id="111" dur="2500"/>
                                        <p:tgtEl>
                                          <p:spTgt spid="10"/>
                                        </p:tgtEl>
                                        <p:attrNameLst>
                                          <p:attrName>ppt_w</p:attrName>
                                        </p:attrNameLst>
                                      </p:cBhvr>
                                      <p:tavLst>
                                        <p:tav tm="0">
                                          <p:val>
                                            <p:strVal val="ppt_w"/>
                                          </p:val>
                                        </p:tav>
                                        <p:tav tm="100000">
                                          <p:val>
                                            <p:strVal val="ppt_w"/>
                                          </p:val>
                                        </p:tav>
                                      </p:tavLst>
                                    </p:anim>
                                    <p:anim calcmode="lin" valueType="num">
                                      <p:cBhvr>
                                        <p:cTn id="112" dur="2500"/>
                                        <p:tgtEl>
                                          <p:spTgt spid="10"/>
                                        </p:tgtEl>
                                        <p:attrNameLst>
                                          <p:attrName>ppt_h</p:attrName>
                                        </p:attrNameLst>
                                      </p:cBhvr>
                                      <p:tavLst>
                                        <p:tav tm="0">
                                          <p:val>
                                            <p:strVal val="ppt_h"/>
                                          </p:val>
                                        </p:tav>
                                        <p:tav tm="100000">
                                          <p:val>
                                            <p:fltVal val="0"/>
                                          </p:val>
                                        </p:tav>
                                      </p:tavLst>
                                    </p:anim>
                                    <p:set>
                                      <p:cBhvr>
                                        <p:cTn id="113" dur="1" fill="hold">
                                          <p:stCondLst>
                                            <p:cond delay="2499"/>
                                          </p:stCondLst>
                                        </p:cTn>
                                        <p:tgtEl>
                                          <p:spTgt spid="10"/>
                                        </p:tgtEl>
                                        <p:attrNameLst>
                                          <p:attrName>style.visibility</p:attrName>
                                        </p:attrNameLst>
                                      </p:cBhvr>
                                      <p:to>
                                        <p:strVal val="hidden"/>
                                      </p:to>
                                    </p:set>
                                  </p:childTnLst>
                                </p:cTn>
                              </p:par>
                              <p:par>
                                <p:cTn id="114" presetID="17" presetClass="exit" presetSubtype="4" fill="hold" nodeType="withEffect">
                                  <p:stCondLst>
                                    <p:cond delay="0"/>
                                  </p:stCondLst>
                                  <p:childTnLst>
                                    <p:anim calcmode="lin" valueType="num">
                                      <p:cBhvr>
                                        <p:cTn id="115" dur="2000"/>
                                        <p:tgtEl>
                                          <p:spTgt spid="11"/>
                                        </p:tgtEl>
                                        <p:attrNameLst>
                                          <p:attrName>ppt_x</p:attrName>
                                        </p:attrNameLst>
                                      </p:cBhvr>
                                      <p:tavLst>
                                        <p:tav tm="0">
                                          <p:val>
                                            <p:strVal val="ppt_x"/>
                                          </p:val>
                                        </p:tav>
                                        <p:tav tm="100000">
                                          <p:val>
                                            <p:strVal val="ppt_x"/>
                                          </p:val>
                                        </p:tav>
                                      </p:tavLst>
                                    </p:anim>
                                    <p:anim calcmode="lin" valueType="num">
                                      <p:cBhvr>
                                        <p:cTn id="116" dur="2000"/>
                                        <p:tgtEl>
                                          <p:spTgt spid="11"/>
                                        </p:tgtEl>
                                        <p:attrNameLst>
                                          <p:attrName>ppt_y</p:attrName>
                                        </p:attrNameLst>
                                      </p:cBhvr>
                                      <p:tavLst>
                                        <p:tav tm="0">
                                          <p:val>
                                            <p:strVal val="ppt_y"/>
                                          </p:val>
                                        </p:tav>
                                        <p:tav tm="100000">
                                          <p:val>
                                            <p:strVal val="ppt_y+ppt_h/2"/>
                                          </p:val>
                                        </p:tav>
                                      </p:tavLst>
                                    </p:anim>
                                    <p:anim calcmode="lin" valueType="num">
                                      <p:cBhvr>
                                        <p:cTn id="117" dur="2000"/>
                                        <p:tgtEl>
                                          <p:spTgt spid="11"/>
                                        </p:tgtEl>
                                        <p:attrNameLst>
                                          <p:attrName>ppt_w</p:attrName>
                                        </p:attrNameLst>
                                      </p:cBhvr>
                                      <p:tavLst>
                                        <p:tav tm="0">
                                          <p:val>
                                            <p:strVal val="ppt_w"/>
                                          </p:val>
                                        </p:tav>
                                        <p:tav tm="100000">
                                          <p:val>
                                            <p:strVal val="ppt_w"/>
                                          </p:val>
                                        </p:tav>
                                      </p:tavLst>
                                    </p:anim>
                                    <p:anim calcmode="lin" valueType="num">
                                      <p:cBhvr>
                                        <p:cTn id="118" dur="2000"/>
                                        <p:tgtEl>
                                          <p:spTgt spid="11"/>
                                        </p:tgtEl>
                                        <p:attrNameLst>
                                          <p:attrName>ppt_h</p:attrName>
                                        </p:attrNameLst>
                                      </p:cBhvr>
                                      <p:tavLst>
                                        <p:tav tm="0">
                                          <p:val>
                                            <p:strVal val="ppt_h"/>
                                          </p:val>
                                        </p:tav>
                                        <p:tav tm="100000">
                                          <p:val>
                                            <p:fltVal val="0"/>
                                          </p:val>
                                        </p:tav>
                                      </p:tavLst>
                                    </p:anim>
                                    <p:set>
                                      <p:cBhvr>
                                        <p:cTn id="119" dur="1" fill="hold">
                                          <p:stCondLst>
                                            <p:cond delay="1999"/>
                                          </p:stCondLst>
                                        </p:cTn>
                                        <p:tgtEl>
                                          <p:spTgt spid="11"/>
                                        </p:tgtEl>
                                        <p:attrNameLst>
                                          <p:attrName>style.visibility</p:attrName>
                                        </p:attrNameLst>
                                      </p:cBhvr>
                                      <p:to>
                                        <p:strVal val="hidden"/>
                                      </p:to>
                                    </p:set>
                                  </p:childTnLst>
                                </p:cTn>
                              </p:par>
                              <p:par>
                                <p:cTn id="120" presetID="17" presetClass="exit" presetSubtype="4" fill="hold" nodeType="withEffect">
                                  <p:stCondLst>
                                    <p:cond delay="0"/>
                                  </p:stCondLst>
                                  <p:childTnLst>
                                    <p:anim calcmode="lin" valueType="num">
                                      <p:cBhvr>
                                        <p:cTn id="121" dur="1500"/>
                                        <p:tgtEl>
                                          <p:spTgt spid="12"/>
                                        </p:tgtEl>
                                        <p:attrNameLst>
                                          <p:attrName>ppt_x</p:attrName>
                                        </p:attrNameLst>
                                      </p:cBhvr>
                                      <p:tavLst>
                                        <p:tav tm="0">
                                          <p:val>
                                            <p:strVal val="ppt_x"/>
                                          </p:val>
                                        </p:tav>
                                        <p:tav tm="100000">
                                          <p:val>
                                            <p:strVal val="ppt_x"/>
                                          </p:val>
                                        </p:tav>
                                      </p:tavLst>
                                    </p:anim>
                                    <p:anim calcmode="lin" valueType="num">
                                      <p:cBhvr>
                                        <p:cTn id="122" dur="1500"/>
                                        <p:tgtEl>
                                          <p:spTgt spid="12"/>
                                        </p:tgtEl>
                                        <p:attrNameLst>
                                          <p:attrName>ppt_y</p:attrName>
                                        </p:attrNameLst>
                                      </p:cBhvr>
                                      <p:tavLst>
                                        <p:tav tm="0">
                                          <p:val>
                                            <p:strVal val="ppt_y"/>
                                          </p:val>
                                        </p:tav>
                                        <p:tav tm="100000">
                                          <p:val>
                                            <p:strVal val="ppt_y+ppt_h/2"/>
                                          </p:val>
                                        </p:tav>
                                      </p:tavLst>
                                    </p:anim>
                                    <p:anim calcmode="lin" valueType="num">
                                      <p:cBhvr>
                                        <p:cTn id="123" dur="1500"/>
                                        <p:tgtEl>
                                          <p:spTgt spid="12"/>
                                        </p:tgtEl>
                                        <p:attrNameLst>
                                          <p:attrName>ppt_w</p:attrName>
                                        </p:attrNameLst>
                                      </p:cBhvr>
                                      <p:tavLst>
                                        <p:tav tm="0">
                                          <p:val>
                                            <p:strVal val="ppt_w"/>
                                          </p:val>
                                        </p:tav>
                                        <p:tav tm="100000">
                                          <p:val>
                                            <p:strVal val="ppt_w"/>
                                          </p:val>
                                        </p:tav>
                                      </p:tavLst>
                                    </p:anim>
                                    <p:anim calcmode="lin" valueType="num">
                                      <p:cBhvr>
                                        <p:cTn id="124" dur="1500"/>
                                        <p:tgtEl>
                                          <p:spTgt spid="12"/>
                                        </p:tgtEl>
                                        <p:attrNameLst>
                                          <p:attrName>ppt_h</p:attrName>
                                        </p:attrNameLst>
                                      </p:cBhvr>
                                      <p:tavLst>
                                        <p:tav tm="0">
                                          <p:val>
                                            <p:strVal val="ppt_h"/>
                                          </p:val>
                                        </p:tav>
                                        <p:tav tm="100000">
                                          <p:val>
                                            <p:fltVal val="0"/>
                                          </p:val>
                                        </p:tav>
                                      </p:tavLst>
                                    </p:anim>
                                    <p:set>
                                      <p:cBhvr>
                                        <p:cTn id="125" dur="1" fill="hold">
                                          <p:stCondLst>
                                            <p:cond delay="1499"/>
                                          </p:stCondLst>
                                        </p:cTn>
                                        <p:tgtEl>
                                          <p:spTgt spid="12"/>
                                        </p:tgtEl>
                                        <p:attrNameLst>
                                          <p:attrName>style.visibility</p:attrName>
                                        </p:attrNameLst>
                                      </p:cBhvr>
                                      <p:to>
                                        <p:strVal val="hidden"/>
                                      </p:to>
                                    </p:set>
                                  </p:childTnLst>
                                </p:cTn>
                              </p:par>
                              <p:par>
                                <p:cTn id="126" presetID="20" presetClass="exit" presetSubtype="0" fill="hold" nodeType="withEffect">
                                  <p:stCondLst>
                                    <p:cond delay="0"/>
                                  </p:stCondLst>
                                  <p:childTnLst>
                                    <p:animEffect transition="out" filter="wedge">
                                      <p:cBhvr>
                                        <p:cTn id="127" dur="5000"/>
                                        <p:tgtEl>
                                          <p:spTgt spid="5"/>
                                        </p:tgtEl>
                                      </p:cBhvr>
                                    </p:animEffect>
                                    <p:set>
                                      <p:cBhvr>
                                        <p:cTn id="128" dur="1" fill="hold">
                                          <p:stCondLst>
                                            <p:cond delay="4999"/>
                                          </p:stCondLst>
                                        </p:cTn>
                                        <p:tgtEl>
                                          <p:spTgt spid="5"/>
                                        </p:tgtEl>
                                        <p:attrNameLst>
                                          <p:attrName>style.visibility</p:attrName>
                                        </p:attrNameLst>
                                      </p:cBhvr>
                                      <p:to>
                                        <p:strVal val="hidden"/>
                                      </p:to>
                                    </p:set>
                                  </p:childTnLst>
                                </p:cTn>
                              </p:par>
                              <p:par>
                                <p:cTn id="129" presetID="20" presetClass="exit" presetSubtype="0" fill="hold" nodeType="withEffect">
                                  <p:stCondLst>
                                    <p:cond delay="0"/>
                                  </p:stCondLst>
                                  <p:childTnLst>
                                    <p:animEffect transition="out" filter="wedge">
                                      <p:cBhvr>
                                        <p:cTn id="130" dur="4500"/>
                                        <p:tgtEl>
                                          <p:spTgt spid="6"/>
                                        </p:tgtEl>
                                      </p:cBhvr>
                                    </p:animEffect>
                                    <p:set>
                                      <p:cBhvr>
                                        <p:cTn id="131" dur="1" fill="hold">
                                          <p:stCondLst>
                                            <p:cond delay="4499"/>
                                          </p:stCondLst>
                                        </p:cTn>
                                        <p:tgtEl>
                                          <p:spTgt spid="6"/>
                                        </p:tgtEl>
                                        <p:attrNameLst>
                                          <p:attrName>style.visibility</p:attrName>
                                        </p:attrNameLst>
                                      </p:cBhvr>
                                      <p:to>
                                        <p:strVal val="hidden"/>
                                      </p:to>
                                    </p:set>
                                  </p:childTnLst>
                                </p:cTn>
                              </p:par>
                              <p:par>
                                <p:cTn id="132" presetID="20" presetClass="exit" presetSubtype="0" fill="hold" nodeType="withEffect">
                                  <p:stCondLst>
                                    <p:cond delay="0"/>
                                  </p:stCondLst>
                                  <p:childTnLst>
                                    <p:animEffect transition="out" filter="wedge">
                                      <p:cBhvr>
                                        <p:cTn id="133" dur="4000"/>
                                        <p:tgtEl>
                                          <p:spTgt spid="7"/>
                                        </p:tgtEl>
                                      </p:cBhvr>
                                    </p:animEffect>
                                    <p:set>
                                      <p:cBhvr>
                                        <p:cTn id="134" dur="1" fill="hold">
                                          <p:stCondLst>
                                            <p:cond delay="3999"/>
                                          </p:stCondLst>
                                        </p:cTn>
                                        <p:tgtEl>
                                          <p:spTgt spid="7"/>
                                        </p:tgtEl>
                                        <p:attrNameLst>
                                          <p:attrName>style.visibility</p:attrName>
                                        </p:attrNameLst>
                                      </p:cBhvr>
                                      <p:to>
                                        <p:strVal val="hidden"/>
                                      </p:to>
                                    </p:set>
                                  </p:childTnLst>
                                </p:cTn>
                              </p:par>
                              <p:par>
                                <p:cTn id="135" presetID="20" presetClass="exit" presetSubtype="0" fill="hold" nodeType="withEffect">
                                  <p:stCondLst>
                                    <p:cond delay="0"/>
                                  </p:stCondLst>
                                  <p:childTnLst>
                                    <p:animEffect transition="out" filter="wedge">
                                      <p:cBhvr>
                                        <p:cTn id="136" dur="3500"/>
                                        <p:tgtEl>
                                          <p:spTgt spid="8"/>
                                        </p:tgtEl>
                                      </p:cBhvr>
                                    </p:animEffect>
                                    <p:set>
                                      <p:cBhvr>
                                        <p:cTn id="137" dur="1" fill="hold">
                                          <p:stCondLst>
                                            <p:cond delay="3499"/>
                                          </p:stCondLst>
                                        </p:cTn>
                                        <p:tgtEl>
                                          <p:spTgt spid="8"/>
                                        </p:tgtEl>
                                        <p:attrNameLst>
                                          <p:attrName>style.visibility</p:attrName>
                                        </p:attrNameLst>
                                      </p:cBhvr>
                                      <p:to>
                                        <p:strVal val="hidden"/>
                                      </p:to>
                                    </p:set>
                                  </p:childTnLst>
                                </p:cTn>
                              </p:par>
                              <p:par>
                                <p:cTn id="138" presetID="20" presetClass="exit" presetSubtype="0" fill="hold" nodeType="withEffect">
                                  <p:stCondLst>
                                    <p:cond delay="0"/>
                                  </p:stCondLst>
                                  <p:childTnLst>
                                    <p:animEffect transition="out" filter="wedge">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20" presetClass="exit" presetSubtype="0" fill="hold" nodeType="withEffect">
                                  <p:stCondLst>
                                    <p:cond delay="0"/>
                                  </p:stCondLst>
                                  <p:childTnLst>
                                    <p:animEffect transition="out" filter="wedge">
                                      <p:cBhvr>
                                        <p:cTn id="142" dur="2500"/>
                                        <p:tgtEl>
                                          <p:spTgt spid="10"/>
                                        </p:tgtEl>
                                      </p:cBhvr>
                                    </p:animEffect>
                                    <p:set>
                                      <p:cBhvr>
                                        <p:cTn id="143" dur="1" fill="hold">
                                          <p:stCondLst>
                                            <p:cond delay="2499"/>
                                          </p:stCondLst>
                                        </p:cTn>
                                        <p:tgtEl>
                                          <p:spTgt spid="10"/>
                                        </p:tgtEl>
                                        <p:attrNameLst>
                                          <p:attrName>style.visibility</p:attrName>
                                        </p:attrNameLst>
                                      </p:cBhvr>
                                      <p:to>
                                        <p:strVal val="hidden"/>
                                      </p:to>
                                    </p:set>
                                  </p:childTnLst>
                                </p:cTn>
                              </p:par>
                              <p:par>
                                <p:cTn id="144" presetID="20" presetClass="exit" presetSubtype="0" fill="hold" nodeType="withEffect">
                                  <p:stCondLst>
                                    <p:cond delay="0"/>
                                  </p:stCondLst>
                                  <p:childTnLst>
                                    <p:animEffect transition="out" filter="wedge">
                                      <p:cBhvr>
                                        <p:cTn id="145" dur="2000"/>
                                        <p:tgtEl>
                                          <p:spTgt spid="11"/>
                                        </p:tgtEl>
                                      </p:cBhvr>
                                    </p:animEffect>
                                    <p:set>
                                      <p:cBhvr>
                                        <p:cTn id="146" dur="1" fill="hold">
                                          <p:stCondLst>
                                            <p:cond delay="1999"/>
                                          </p:stCondLst>
                                        </p:cTn>
                                        <p:tgtEl>
                                          <p:spTgt spid="11"/>
                                        </p:tgtEl>
                                        <p:attrNameLst>
                                          <p:attrName>style.visibility</p:attrName>
                                        </p:attrNameLst>
                                      </p:cBhvr>
                                      <p:to>
                                        <p:strVal val="hidden"/>
                                      </p:to>
                                    </p:set>
                                  </p:childTnLst>
                                </p:cTn>
                              </p:par>
                              <p:par>
                                <p:cTn id="147" presetID="20" presetClass="exit" presetSubtype="0" fill="hold" nodeType="withEffect">
                                  <p:stCondLst>
                                    <p:cond delay="0"/>
                                  </p:stCondLst>
                                  <p:childTnLst>
                                    <p:animEffect transition="out" filter="wedge">
                                      <p:cBhvr>
                                        <p:cTn id="148" dur="1500"/>
                                        <p:tgtEl>
                                          <p:spTgt spid="12"/>
                                        </p:tgtEl>
                                      </p:cBhvr>
                                    </p:animEffect>
                                    <p:set>
                                      <p:cBhvr>
                                        <p:cTn id="149" dur="1" fill="hold">
                                          <p:stCondLst>
                                            <p:cond delay="1499"/>
                                          </p:stCondLst>
                                        </p:cTn>
                                        <p:tgtEl>
                                          <p:spTgt spid="12"/>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4000" fill="hold"/>
                                        <p:tgtEl>
                                          <p:spTgt spid="4"/>
                                        </p:tgtEl>
                                        <p:attrNameLst>
                                          <p:attrName>ppt_w</p:attrName>
                                        </p:attrNameLst>
                                      </p:cBhvr>
                                      <p:tavLst>
                                        <p:tav tm="0">
                                          <p:val>
                                            <p:strVal val="2/3*#ppt_w"/>
                                          </p:val>
                                        </p:tav>
                                        <p:tav tm="100000">
                                          <p:val>
                                            <p:strVal val="#ppt_w"/>
                                          </p:val>
                                        </p:tav>
                                      </p:tavLst>
                                    </p:anim>
                                    <p:anim calcmode="lin" valueType="num">
                                      <p:cBhvr>
                                        <p:cTn id="153" dur="4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4000"/>
                                        <p:tgtEl>
                                          <p:spTgt spid="4"/>
                                        </p:tgtEl>
                                      </p:cBhvr>
                                    </p:animEffect>
                                  </p:childTnLst>
                                </p:cTn>
                              </p:par>
                            </p:childTnLst>
                          </p:cTn>
                        </p:par>
                        <p:par>
                          <p:cTn id="157" fill="hold">
                            <p:stCondLst>
                              <p:cond delay="10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3"/>
                                        </p:tgtEl>
                                        <p:attrNameLst>
                                          <p:attrName>style.visibility</p:attrName>
                                        </p:attrNameLst>
                                      </p:cBhvr>
                                      <p:to>
                                        <p:strVal val="visible"/>
                                      </p:to>
                                    </p:set>
                                    <p:animEffect transition="in" filter="fade">
                                      <p:cBhvr>
                                        <p:cTn id="160" dur="1000"/>
                                        <p:tgtEl>
                                          <p:spTgt spid="13"/>
                                        </p:tgtEl>
                                      </p:cBhvr>
                                    </p:animEffect>
                                    <p:anim calcmode="lin" valueType="num">
                                      <p:cBhvr>
                                        <p:cTn id="161" dur="1000" fill="hold"/>
                                        <p:tgtEl>
                                          <p:spTgt spid="13"/>
                                        </p:tgtEl>
                                        <p:attrNameLst>
                                          <p:attrName>ppt_x</p:attrName>
                                        </p:attrNameLst>
                                      </p:cBhvr>
                                      <p:tavLst>
                                        <p:tav tm="0">
                                          <p:val>
                                            <p:strVal val="#ppt_x-.1"/>
                                          </p:val>
                                        </p:tav>
                                        <p:tav tm="100000">
                                          <p:val>
                                            <p:strVal val="#ppt_x"/>
                                          </p:val>
                                        </p:tav>
                                      </p:tavLst>
                                    </p:anim>
                                    <p:anim calcmode="lin" valueType="num">
                                      <p:cBhvr>
                                        <p:cTn id="16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6 La Solana.jpg"/>
          <p:cNvPicPr>
            <a:picLocks noChangeAspect="1"/>
          </p:cNvPicPr>
          <p:nvPr/>
        </p:nvPicPr>
        <p:blipFill>
          <a:blip r:embed="rId3" cstate="print"/>
          <a:srcRect l="87801"/>
          <a:stretch>
            <a:fillRect/>
          </a:stretch>
        </p:blipFill>
        <p:spPr bwMode="auto">
          <a:xfrm>
            <a:off x="8027988" y="-812800"/>
            <a:ext cx="1116012" cy="6408738"/>
          </a:xfrm>
          <a:prstGeom prst="rect">
            <a:avLst/>
          </a:prstGeom>
          <a:noFill/>
          <a:ln w="9525">
            <a:noFill/>
            <a:miter lim="800000"/>
            <a:headEnd/>
            <a:tailEnd/>
          </a:ln>
        </p:spPr>
      </p:pic>
      <p:pic>
        <p:nvPicPr>
          <p:cNvPr id="15" name="14 Imagen" descr="36 La Solana.jpg"/>
          <p:cNvPicPr>
            <a:picLocks noChangeAspect="1"/>
          </p:cNvPicPr>
          <p:nvPr/>
        </p:nvPicPr>
        <p:blipFill>
          <a:blip r:embed="rId3" cstate="print"/>
          <a:srcRect l="75200" r="12199"/>
          <a:stretch>
            <a:fillRect/>
          </a:stretch>
        </p:blipFill>
        <p:spPr bwMode="auto">
          <a:xfrm>
            <a:off x="6875465" y="-812800"/>
            <a:ext cx="1152525" cy="6408738"/>
          </a:xfrm>
          <a:prstGeom prst="rect">
            <a:avLst/>
          </a:prstGeom>
          <a:noFill/>
          <a:ln w="9525">
            <a:noFill/>
            <a:miter lim="800000"/>
            <a:headEnd/>
            <a:tailEnd/>
          </a:ln>
        </p:spPr>
      </p:pic>
      <p:pic>
        <p:nvPicPr>
          <p:cNvPr id="16" name="15 Imagen" descr="36 La Solana.jpg"/>
          <p:cNvPicPr>
            <a:picLocks noChangeAspect="1"/>
          </p:cNvPicPr>
          <p:nvPr/>
        </p:nvPicPr>
        <p:blipFill>
          <a:blip r:embed="rId3" cstate="print"/>
          <a:srcRect l="62601" r="24800"/>
          <a:stretch>
            <a:fillRect/>
          </a:stretch>
        </p:blipFill>
        <p:spPr bwMode="auto">
          <a:xfrm>
            <a:off x="5724525" y="-812800"/>
            <a:ext cx="1150938" cy="6408738"/>
          </a:xfrm>
          <a:prstGeom prst="rect">
            <a:avLst/>
          </a:prstGeom>
          <a:noFill/>
          <a:ln w="9525">
            <a:noFill/>
            <a:miter lim="800000"/>
            <a:headEnd/>
            <a:tailEnd/>
          </a:ln>
        </p:spPr>
      </p:pic>
      <p:pic>
        <p:nvPicPr>
          <p:cNvPr id="17" name="16 Imagen" descr="36 La Solana.jpg"/>
          <p:cNvPicPr>
            <a:picLocks noChangeAspect="1"/>
          </p:cNvPicPr>
          <p:nvPr/>
        </p:nvPicPr>
        <p:blipFill>
          <a:blip r:embed="rId3" cstate="print"/>
          <a:srcRect l="50000" r="37399"/>
          <a:stretch>
            <a:fillRect/>
          </a:stretch>
        </p:blipFill>
        <p:spPr bwMode="auto">
          <a:xfrm>
            <a:off x="4572002" y="-812800"/>
            <a:ext cx="1152525" cy="6408738"/>
          </a:xfrm>
          <a:prstGeom prst="rect">
            <a:avLst/>
          </a:prstGeom>
          <a:noFill/>
          <a:ln w="9525">
            <a:noFill/>
            <a:miter lim="800000"/>
            <a:headEnd/>
            <a:tailEnd/>
          </a:ln>
        </p:spPr>
      </p:pic>
      <p:pic>
        <p:nvPicPr>
          <p:cNvPr id="18" name="17 Imagen" descr="36 La Solana.jpg"/>
          <p:cNvPicPr>
            <a:picLocks noChangeAspect="1"/>
          </p:cNvPicPr>
          <p:nvPr/>
        </p:nvPicPr>
        <p:blipFill>
          <a:blip r:embed="rId3" cstate="print"/>
          <a:srcRect l="37399" r="50000"/>
          <a:stretch>
            <a:fillRect/>
          </a:stretch>
        </p:blipFill>
        <p:spPr bwMode="auto">
          <a:xfrm>
            <a:off x="3419477" y="-812800"/>
            <a:ext cx="1152525" cy="6408738"/>
          </a:xfrm>
          <a:prstGeom prst="rect">
            <a:avLst/>
          </a:prstGeom>
          <a:noFill/>
          <a:ln w="9525">
            <a:noFill/>
            <a:miter lim="800000"/>
            <a:headEnd/>
            <a:tailEnd/>
          </a:ln>
        </p:spPr>
      </p:pic>
      <p:pic>
        <p:nvPicPr>
          <p:cNvPr id="19" name="18 Imagen" descr="36 La Solana.jpg"/>
          <p:cNvPicPr>
            <a:picLocks noChangeAspect="1"/>
          </p:cNvPicPr>
          <p:nvPr/>
        </p:nvPicPr>
        <p:blipFill>
          <a:blip r:embed="rId3" cstate="print"/>
          <a:srcRect l="24800" r="62601"/>
          <a:stretch>
            <a:fillRect/>
          </a:stretch>
        </p:blipFill>
        <p:spPr bwMode="auto">
          <a:xfrm>
            <a:off x="2268540" y="-812800"/>
            <a:ext cx="1150937" cy="6408738"/>
          </a:xfrm>
          <a:prstGeom prst="rect">
            <a:avLst/>
          </a:prstGeom>
          <a:noFill/>
          <a:ln w="9525">
            <a:noFill/>
            <a:miter lim="800000"/>
            <a:headEnd/>
            <a:tailEnd/>
          </a:ln>
        </p:spPr>
      </p:pic>
      <p:pic>
        <p:nvPicPr>
          <p:cNvPr id="20" name="19 Imagen" descr="36 La Solana.jpg"/>
          <p:cNvPicPr>
            <a:picLocks noChangeAspect="1"/>
          </p:cNvPicPr>
          <p:nvPr/>
        </p:nvPicPr>
        <p:blipFill>
          <a:blip r:embed="rId3" cstate="print"/>
          <a:srcRect l="12199" r="75200"/>
          <a:stretch>
            <a:fillRect/>
          </a:stretch>
        </p:blipFill>
        <p:spPr bwMode="auto">
          <a:xfrm>
            <a:off x="1116015" y="-812800"/>
            <a:ext cx="1152525" cy="6408738"/>
          </a:xfrm>
          <a:prstGeom prst="rect">
            <a:avLst/>
          </a:prstGeom>
          <a:noFill/>
          <a:ln w="9525">
            <a:noFill/>
            <a:miter lim="800000"/>
            <a:headEnd/>
            <a:tailEnd/>
          </a:ln>
        </p:spPr>
      </p:pic>
      <p:pic>
        <p:nvPicPr>
          <p:cNvPr id="21" name="20 Imagen" descr="36 La Solana.jpg"/>
          <p:cNvPicPr>
            <a:picLocks noChangeAspect="1"/>
          </p:cNvPicPr>
          <p:nvPr/>
        </p:nvPicPr>
        <p:blipFill>
          <a:blip r:embed="rId3" cstate="print"/>
          <a:srcRect r="87801"/>
          <a:stretch>
            <a:fillRect/>
          </a:stretch>
        </p:blipFill>
        <p:spPr bwMode="auto">
          <a:xfrm>
            <a:off x="2" y="-812800"/>
            <a:ext cx="1116013" cy="6408738"/>
          </a:xfrm>
          <a:prstGeom prst="rect">
            <a:avLst/>
          </a:prstGeom>
          <a:noFill/>
          <a:ln w="9525">
            <a:noFill/>
            <a:miter lim="800000"/>
            <a:headEnd/>
            <a:tailEnd/>
          </a:ln>
        </p:spPr>
      </p:pic>
      <p:sp>
        <p:nvSpPr>
          <p:cNvPr id="10" name="9 CuadroTexto"/>
          <p:cNvSpPr txBox="1"/>
          <p:nvPr/>
        </p:nvSpPr>
        <p:spPr>
          <a:xfrm>
            <a:off x="251520" y="3795886"/>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Telescopio VTT.</a:t>
            </a:r>
            <a:r>
              <a:rPr lang="es-ES" i="1" dirty="0" smtClean="0">
                <a:effectLst>
                  <a:glow rad="101600">
                    <a:srgbClr val="C00000">
                      <a:alpha val="60000"/>
                    </a:srgbClr>
                  </a:glow>
                  <a:outerShdw blurRad="38100" dist="38100" dir="2700000" algn="tl">
                    <a:srgbClr val="000000">
                      <a:alpha val="43137"/>
                    </a:srgbClr>
                  </a:outerShdw>
                </a:effectLst>
              </a:rPr>
              <a:t> Se trata de un telescopio solar alemán de unas 14 plantas sobre la superficie y 8 plantas bajo la misma donde se encuentra el espectrógrafo. Situada en altura para así evitar las turbulencias y poder estudiar la superficie del sol. Su espejo principal posee 0,7 metros de diámetro.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checker/>
      </p:transition>
    </mc:Choice>
    <mc:Fallback>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3000"/>
                                        <p:tgtEl>
                                          <p:spTgt spid="14"/>
                                        </p:tgtEl>
                                      </p:cBhvr>
                                    </p:animEffect>
                                    <p:anim calcmode="lin" valueType="num">
                                      <p:cBhvr>
                                        <p:cTn id="8" dur="3000" fill="hold"/>
                                        <p:tgtEl>
                                          <p:spTgt spid="14"/>
                                        </p:tgtEl>
                                        <p:attrNameLst>
                                          <p:attrName>style.rotation</p:attrName>
                                        </p:attrNameLst>
                                      </p:cBhvr>
                                      <p:tavLst>
                                        <p:tav tm="0">
                                          <p:val>
                                            <p:fltVal val="720"/>
                                          </p:val>
                                        </p:tav>
                                        <p:tav tm="100000">
                                          <p:val>
                                            <p:fltVal val="0"/>
                                          </p:val>
                                        </p:tav>
                                      </p:tavLst>
                                    </p:anim>
                                    <p:anim calcmode="lin" valueType="num">
                                      <p:cBhvr>
                                        <p:cTn id="9" dur="3000" fill="hold"/>
                                        <p:tgtEl>
                                          <p:spTgt spid="14"/>
                                        </p:tgtEl>
                                        <p:attrNameLst>
                                          <p:attrName>ppt_h</p:attrName>
                                        </p:attrNameLst>
                                      </p:cBhvr>
                                      <p:tavLst>
                                        <p:tav tm="0">
                                          <p:val>
                                            <p:fltVal val="0"/>
                                          </p:val>
                                        </p:tav>
                                        <p:tav tm="100000">
                                          <p:val>
                                            <p:strVal val="#ppt_h"/>
                                          </p:val>
                                        </p:tav>
                                      </p:tavLst>
                                    </p:anim>
                                    <p:anim calcmode="lin" valueType="num">
                                      <p:cBhvr>
                                        <p:cTn id="10" dur="3000" fill="hold"/>
                                        <p:tgtEl>
                                          <p:spTgt spid="14"/>
                                        </p:tgtEl>
                                        <p:attrNameLst>
                                          <p:attrName>ppt_w</p:attrName>
                                        </p:attrNameLst>
                                      </p:cBhvr>
                                      <p:tavLst>
                                        <p:tav tm="0">
                                          <p:val>
                                            <p:fltVal val="0"/>
                                          </p:val>
                                        </p:tav>
                                        <p:tav tm="100000">
                                          <p:val>
                                            <p:strVal val="#ppt_w"/>
                                          </p:val>
                                        </p:tav>
                                      </p:tavLst>
                                    </p:anim>
                                  </p:childTnLst>
                                </p:cTn>
                              </p:par>
                              <p:par>
                                <p:cTn id="11" presetID="2"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0-#ppt_w/2"/>
                                          </p:val>
                                        </p:tav>
                                        <p:tav tm="100000">
                                          <p:val>
                                            <p:strVal val="#ppt_x"/>
                                          </p:val>
                                        </p:tav>
                                      </p:tavLst>
                                    </p:anim>
                                    <p:anim calcmode="lin" valueType="num">
                                      <p:cBhvr additive="base">
                                        <p:cTn id="14" dur="3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3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0-#ppt_w/2"/>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35" presetClass="entr" presetSubtype="0"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anim calcmode="lin" valueType="num">
                                      <p:cBhvr>
                                        <p:cTn id="22" dur="3000" fill="hold"/>
                                        <p:tgtEl>
                                          <p:spTgt spid="15"/>
                                        </p:tgtEl>
                                        <p:attrNameLst>
                                          <p:attrName>style.rotation</p:attrName>
                                        </p:attrNameLst>
                                      </p:cBhvr>
                                      <p:tavLst>
                                        <p:tav tm="0">
                                          <p:val>
                                            <p:fltVal val="720"/>
                                          </p:val>
                                        </p:tav>
                                        <p:tav tm="100000">
                                          <p:val>
                                            <p:fltVal val="0"/>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ppt_w</p:attrName>
                                        </p:attrNameLst>
                                      </p:cBhvr>
                                      <p:tavLst>
                                        <p:tav tm="0">
                                          <p:val>
                                            <p:fltVal val="0"/>
                                          </p:val>
                                        </p:tav>
                                        <p:tav tm="100000">
                                          <p:val>
                                            <p:strVal val="#ppt_w"/>
                                          </p:val>
                                        </p:tav>
                                      </p:tavLst>
                                    </p:anim>
                                  </p:childTnLst>
                                </p:cTn>
                              </p:par>
                              <p:par>
                                <p:cTn id="25" presetID="2" presetClass="entr" presetSubtype="9"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6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3000"/>
                                        <p:tgtEl>
                                          <p:spTgt spid="16"/>
                                        </p:tgtEl>
                                      </p:cBhvr>
                                    </p:animEffect>
                                    <p:anim calcmode="lin" valueType="num">
                                      <p:cBhvr>
                                        <p:cTn id="32" dur="3000" fill="hold"/>
                                        <p:tgtEl>
                                          <p:spTgt spid="16"/>
                                        </p:tgtEl>
                                        <p:attrNameLst>
                                          <p:attrName>style.rotation</p:attrName>
                                        </p:attrNameLst>
                                      </p:cBhvr>
                                      <p:tavLst>
                                        <p:tav tm="0">
                                          <p:val>
                                            <p:fltVal val="720"/>
                                          </p:val>
                                        </p:tav>
                                        <p:tav tm="100000">
                                          <p:val>
                                            <p:fltVal val="0"/>
                                          </p:val>
                                        </p:tav>
                                      </p:tavLst>
                                    </p:anim>
                                    <p:anim calcmode="lin" valueType="num">
                                      <p:cBhvr>
                                        <p:cTn id="33" dur="3000" fill="hold"/>
                                        <p:tgtEl>
                                          <p:spTgt spid="16"/>
                                        </p:tgtEl>
                                        <p:attrNameLst>
                                          <p:attrName>ppt_h</p:attrName>
                                        </p:attrNameLst>
                                      </p:cBhvr>
                                      <p:tavLst>
                                        <p:tav tm="0">
                                          <p:val>
                                            <p:fltVal val="0"/>
                                          </p:val>
                                        </p:tav>
                                        <p:tav tm="100000">
                                          <p:val>
                                            <p:strVal val="#ppt_h"/>
                                          </p:val>
                                        </p:tav>
                                      </p:tavLst>
                                    </p:anim>
                                    <p:anim calcmode="lin" valueType="num">
                                      <p:cBhvr>
                                        <p:cTn id="34" dur="3000" fill="hold"/>
                                        <p:tgtEl>
                                          <p:spTgt spid="16"/>
                                        </p:tgtEl>
                                        <p:attrNameLst>
                                          <p:attrName>ppt_w</p:attrName>
                                        </p:attrNameLst>
                                      </p:cBhvr>
                                      <p:tavLst>
                                        <p:tav tm="0">
                                          <p:val>
                                            <p:fltVal val="0"/>
                                          </p:val>
                                        </p:tav>
                                        <p:tav tm="100000">
                                          <p:val>
                                            <p:strVal val="#ppt_w"/>
                                          </p:val>
                                        </p:tav>
                                      </p:tavLst>
                                    </p:anim>
                                  </p:childTnLst>
                                </p:cTn>
                              </p:par>
                              <p:par>
                                <p:cTn id="35" presetID="2" presetClass="entr" presetSubtype="12" fill="hold" nodeType="withEffect">
                                  <p:stCondLst>
                                    <p:cond delay="90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35" presetClass="entr" presetSubtype="0" fill="hold" nodeType="withEffect">
                                  <p:stCondLst>
                                    <p:cond delay="9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3000"/>
                                        <p:tgtEl>
                                          <p:spTgt spid="17"/>
                                        </p:tgtEl>
                                      </p:cBhvr>
                                    </p:animEffect>
                                    <p:anim calcmode="lin" valueType="num">
                                      <p:cBhvr>
                                        <p:cTn id="42" dur="3000" fill="hold"/>
                                        <p:tgtEl>
                                          <p:spTgt spid="17"/>
                                        </p:tgtEl>
                                        <p:attrNameLst>
                                          <p:attrName>style.rotation</p:attrName>
                                        </p:attrNameLst>
                                      </p:cBhvr>
                                      <p:tavLst>
                                        <p:tav tm="0">
                                          <p:val>
                                            <p:fltVal val="720"/>
                                          </p:val>
                                        </p:tav>
                                        <p:tav tm="100000">
                                          <p:val>
                                            <p:fltVal val="0"/>
                                          </p:val>
                                        </p:tav>
                                      </p:tavLst>
                                    </p:anim>
                                    <p:anim calcmode="lin" valueType="num">
                                      <p:cBhvr>
                                        <p:cTn id="43" dur="3000" fill="hold"/>
                                        <p:tgtEl>
                                          <p:spTgt spid="17"/>
                                        </p:tgtEl>
                                        <p:attrNameLst>
                                          <p:attrName>ppt_h</p:attrName>
                                        </p:attrNameLst>
                                      </p:cBhvr>
                                      <p:tavLst>
                                        <p:tav tm="0">
                                          <p:val>
                                            <p:fltVal val="0"/>
                                          </p:val>
                                        </p:tav>
                                        <p:tav tm="100000">
                                          <p:val>
                                            <p:strVal val="#ppt_h"/>
                                          </p:val>
                                        </p:tav>
                                      </p:tavLst>
                                    </p:anim>
                                    <p:anim calcmode="lin" valueType="num">
                                      <p:cBhvr>
                                        <p:cTn id="44" dur="3000" fill="hold"/>
                                        <p:tgtEl>
                                          <p:spTgt spid="17"/>
                                        </p:tgtEl>
                                        <p:attrNameLst>
                                          <p:attrName>ppt_w</p:attrName>
                                        </p:attrNameLst>
                                      </p:cBhvr>
                                      <p:tavLst>
                                        <p:tav tm="0">
                                          <p:val>
                                            <p:fltVal val="0"/>
                                          </p:val>
                                        </p:tav>
                                        <p:tav tm="100000">
                                          <p:val>
                                            <p:strVal val="#ppt_w"/>
                                          </p:val>
                                        </p:tav>
                                      </p:tavLst>
                                    </p:anim>
                                  </p:childTnLst>
                                </p:cTn>
                              </p:par>
                              <p:par>
                                <p:cTn id="45" presetID="2" presetClass="entr" presetSubtype="9" fill="hold" nodeType="withEffect">
                                  <p:stCondLst>
                                    <p:cond delay="12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12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anim calcmode="lin" valueType="num">
                                      <p:cBhvr>
                                        <p:cTn id="52" dur="3000" fill="hold"/>
                                        <p:tgtEl>
                                          <p:spTgt spid="18"/>
                                        </p:tgtEl>
                                        <p:attrNameLst>
                                          <p:attrName>style.rotation</p:attrName>
                                        </p:attrNameLst>
                                      </p:cBhvr>
                                      <p:tavLst>
                                        <p:tav tm="0">
                                          <p:val>
                                            <p:fltVal val="720"/>
                                          </p:val>
                                        </p:tav>
                                        <p:tav tm="100000">
                                          <p:val>
                                            <p:fltVal val="0"/>
                                          </p:val>
                                        </p:tav>
                                      </p:tavLst>
                                    </p:anim>
                                    <p:anim calcmode="lin" valueType="num">
                                      <p:cBhvr>
                                        <p:cTn id="53" dur="3000" fill="hold"/>
                                        <p:tgtEl>
                                          <p:spTgt spid="18"/>
                                        </p:tgtEl>
                                        <p:attrNameLst>
                                          <p:attrName>ppt_h</p:attrName>
                                        </p:attrNameLst>
                                      </p:cBhvr>
                                      <p:tavLst>
                                        <p:tav tm="0">
                                          <p:val>
                                            <p:fltVal val="0"/>
                                          </p:val>
                                        </p:tav>
                                        <p:tav tm="100000">
                                          <p:val>
                                            <p:strVal val="#ppt_h"/>
                                          </p:val>
                                        </p:tav>
                                      </p:tavLst>
                                    </p:anim>
                                    <p:anim calcmode="lin" valueType="num">
                                      <p:cBhvr>
                                        <p:cTn id="54" dur="3000" fill="hold"/>
                                        <p:tgtEl>
                                          <p:spTgt spid="18"/>
                                        </p:tgtEl>
                                        <p:attrNameLst>
                                          <p:attrName>ppt_w</p:attrName>
                                        </p:attrNameLst>
                                      </p:cBhvr>
                                      <p:tavLst>
                                        <p:tav tm="0">
                                          <p:val>
                                            <p:fltVal val="0"/>
                                          </p:val>
                                        </p:tav>
                                        <p:tav tm="100000">
                                          <p:val>
                                            <p:strVal val="#ppt_w"/>
                                          </p:val>
                                        </p:tav>
                                      </p:tavLst>
                                    </p:anim>
                                  </p:childTnLst>
                                </p:cTn>
                              </p:par>
                              <p:par>
                                <p:cTn id="55" presetID="2" presetClass="entr" presetSubtype="12" fill="hold" nodeType="withEffect">
                                  <p:stCondLst>
                                    <p:cond delay="150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3000" fill="hold"/>
                                        <p:tgtEl>
                                          <p:spTgt spid="19"/>
                                        </p:tgtEl>
                                        <p:attrNameLst>
                                          <p:attrName>ppt_x</p:attrName>
                                        </p:attrNameLst>
                                      </p:cBhvr>
                                      <p:tavLst>
                                        <p:tav tm="0">
                                          <p:val>
                                            <p:strVal val="0-#ppt_w/2"/>
                                          </p:val>
                                        </p:tav>
                                        <p:tav tm="100000">
                                          <p:val>
                                            <p:strVal val="#ppt_x"/>
                                          </p:val>
                                        </p:tav>
                                      </p:tavLst>
                                    </p:anim>
                                    <p:anim calcmode="lin" valueType="num">
                                      <p:cBhvr additive="base">
                                        <p:cTn id="58" dur="3000" fill="hold"/>
                                        <p:tgtEl>
                                          <p:spTgt spid="19"/>
                                        </p:tgtEl>
                                        <p:attrNameLst>
                                          <p:attrName>ppt_y</p:attrName>
                                        </p:attrNameLst>
                                      </p:cBhvr>
                                      <p:tavLst>
                                        <p:tav tm="0">
                                          <p:val>
                                            <p:strVal val="1+#ppt_h/2"/>
                                          </p:val>
                                        </p:tav>
                                        <p:tav tm="100000">
                                          <p:val>
                                            <p:strVal val="#ppt_y"/>
                                          </p:val>
                                        </p:tav>
                                      </p:tavLst>
                                    </p:anim>
                                  </p:childTnLst>
                                </p:cTn>
                              </p:par>
                              <p:par>
                                <p:cTn id="59" presetID="35" presetClass="entr" presetSubtype="0" fill="hold" nodeType="withEffect">
                                  <p:stCondLst>
                                    <p:cond delay="1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3000"/>
                                        <p:tgtEl>
                                          <p:spTgt spid="19"/>
                                        </p:tgtEl>
                                      </p:cBhvr>
                                    </p:animEffect>
                                    <p:anim calcmode="lin" valueType="num">
                                      <p:cBhvr>
                                        <p:cTn id="62" dur="3000" fill="hold"/>
                                        <p:tgtEl>
                                          <p:spTgt spid="19"/>
                                        </p:tgtEl>
                                        <p:attrNameLst>
                                          <p:attrName>style.rotation</p:attrName>
                                        </p:attrNameLst>
                                      </p:cBhvr>
                                      <p:tavLst>
                                        <p:tav tm="0">
                                          <p:val>
                                            <p:fltVal val="720"/>
                                          </p:val>
                                        </p:tav>
                                        <p:tav tm="100000">
                                          <p:val>
                                            <p:fltVal val="0"/>
                                          </p:val>
                                        </p:tav>
                                      </p:tavLst>
                                    </p:anim>
                                    <p:anim calcmode="lin" valueType="num">
                                      <p:cBhvr>
                                        <p:cTn id="63" dur="3000" fill="hold"/>
                                        <p:tgtEl>
                                          <p:spTgt spid="19"/>
                                        </p:tgtEl>
                                        <p:attrNameLst>
                                          <p:attrName>ppt_h</p:attrName>
                                        </p:attrNameLst>
                                      </p:cBhvr>
                                      <p:tavLst>
                                        <p:tav tm="0">
                                          <p:val>
                                            <p:fltVal val="0"/>
                                          </p:val>
                                        </p:tav>
                                        <p:tav tm="100000">
                                          <p:val>
                                            <p:strVal val="#ppt_h"/>
                                          </p:val>
                                        </p:tav>
                                      </p:tavLst>
                                    </p:anim>
                                    <p:anim calcmode="lin" valueType="num">
                                      <p:cBhvr>
                                        <p:cTn id="64" dur="3000" fill="hold"/>
                                        <p:tgtEl>
                                          <p:spTgt spid="19"/>
                                        </p:tgtEl>
                                        <p:attrNameLst>
                                          <p:attrName>ppt_w</p:attrName>
                                        </p:attrNameLst>
                                      </p:cBhvr>
                                      <p:tavLst>
                                        <p:tav tm="0">
                                          <p:val>
                                            <p:fltVal val="0"/>
                                          </p:val>
                                        </p:tav>
                                        <p:tav tm="100000">
                                          <p:val>
                                            <p:strVal val="#ppt_w"/>
                                          </p:val>
                                        </p:tav>
                                      </p:tavLst>
                                    </p:anim>
                                  </p:childTnLst>
                                </p:cTn>
                              </p:par>
                              <p:par>
                                <p:cTn id="65" presetID="2" presetClass="entr" presetSubtype="9" fill="hold" nodeType="withEffect">
                                  <p:stCondLst>
                                    <p:cond delay="180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180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3000"/>
                                        <p:tgtEl>
                                          <p:spTgt spid="20"/>
                                        </p:tgtEl>
                                      </p:cBhvr>
                                    </p:animEffect>
                                    <p:anim calcmode="lin" valueType="num">
                                      <p:cBhvr>
                                        <p:cTn id="72" dur="3000" fill="hold"/>
                                        <p:tgtEl>
                                          <p:spTgt spid="20"/>
                                        </p:tgtEl>
                                        <p:attrNameLst>
                                          <p:attrName>style.rotation</p:attrName>
                                        </p:attrNameLst>
                                      </p:cBhvr>
                                      <p:tavLst>
                                        <p:tav tm="0">
                                          <p:val>
                                            <p:fltVal val="720"/>
                                          </p:val>
                                        </p:tav>
                                        <p:tav tm="100000">
                                          <p:val>
                                            <p:fltVal val="0"/>
                                          </p:val>
                                        </p:tav>
                                      </p:tavLst>
                                    </p:anim>
                                    <p:anim calcmode="lin" valueType="num">
                                      <p:cBhvr>
                                        <p:cTn id="73" dur="3000" fill="hold"/>
                                        <p:tgtEl>
                                          <p:spTgt spid="20"/>
                                        </p:tgtEl>
                                        <p:attrNameLst>
                                          <p:attrName>ppt_h</p:attrName>
                                        </p:attrNameLst>
                                      </p:cBhvr>
                                      <p:tavLst>
                                        <p:tav tm="0">
                                          <p:val>
                                            <p:fltVal val="0"/>
                                          </p:val>
                                        </p:tav>
                                        <p:tav tm="100000">
                                          <p:val>
                                            <p:strVal val="#ppt_h"/>
                                          </p:val>
                                        </p:tav>
                                      </p:tavLst>
                                    </p:anim>
                                    <p:anim calcmode="lin" valueType="num">
                                      <p:cBhvr>
                                        <p:cTn id="74" dur="3000" fill="hold"/>
                                        <p:tgtEl>
                                          <p:spTgt spid="20"/>
                                        </p:tgtEl>
                                        <p:attrNameLst>
                                          <p:attrName>ppt_w</p:attrName>
                                        </p:attrNameLst>
                                      </p:cBhvr>
                                      <p:tavLst>
                                        <p:tav tm="0">
                                          <p:val>
                                            <p:fltVal val="0"/>
                                          </p:val>
                                        </p:tav>
                                        <p:tav tm="100000">
                                          <p:val>
                                            <p:strVal val="#ppt_w"/>
                                          </p:val>
                                        </p:tav>
                                      </p:tavLst>
                                    </p:anim>
                                  </p:childTnLst>
                                </p:cTn>
                              </p:par>
                              <p:par>
                                <p:cTn id="75" presetID="2" presetClass="entr" presetSubtype="12" fill="hold" nodeType="withEffect">
                                  <p:stCondLst>
                                    <p:cond delay="21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35" presetClass="entr" presetSubtype="0" fill="hold" nodeType="withEffect">
                                  <p:stCondLst>
                                    <p:cond delay="210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3000"/>
                                        <p:tgtEl>
                                          <p:spTgt spid="21"/>
                                        </p:tgtEl>
                                      </p:cBhvr>
                                    </p:animEffect>
                                    <p:anim calcmode="lin" valueType="num">
                                      <p:cBhvr>
                                        <p:cTn id="82" dur="3000" fill="hold"/>
                                        <p:tgtEl>
                                          <p:spTgt spid="21"/>
                                        </p:tgtEl>
                                        <p:attrNameLst>
                                          <p:attrName>style.rotation</p:attrName>
                                        </p:attrNameLst>
                                      </p:cBhvr>
                                      <p:tavLst>
                                        <p:tav tm="0">
                                          <p:val>
                                            <p:fltVal val="720"/>
                                          </p:val>
                                        </p:tav>
                                        <p:tav tm="100000">
                                          <p:val>
                                            <p:fltVal val="0"/>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anim calcmode="lin" valueType="num">
                                      <p:cBhvr>
                                        <p:cTn id="84" dur="3000" fill="hold"/>
                                        <p:tgtEl>
                                          <p:spTgt spid="21"/>
                                        </p:tgtEl>
                                        <p:attrNameLst>
                                          <p:attrName>ppt_w</p:attrName>
                                        </p:attrNameLst>
                                      </p:cBhvr>
                                      <p:tavLst>
                                        <p:tav tm="0">
                                          <p:val>
                                            <p:fltVal val="0"/>
                                          </p:val>
                                        </p:tav>
                                        <p:tav tm="100000">
                                          <p:val>
                                            <p:strVal val="#ppt_w"/>
                                          </p:val>
                                        </p:tav>
                                      </p:tavLst>
                                    </p:anim>
                                  </p:childTnLst>
                                </p:cTn>
                              </p:par>
                            </p:childTnLst>
                          </p:cTn>
                        </p:par>
                        <p:par>
                          <p:cTn id="85" fill="hold">
                            <p:stCondLst>
                              <p:cond delay="51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0"/>
                                        </p:tgtEl>
                                        <p:attrNameLst>
                                          <p:attrName>style.visibility</p:attrName>
                                        </p:attrNameLst>
                                      </p:cBhvr>
                                      <p:to>
                                        <p:strVal val="visible"/>
                                      </p:to>
                                    </p:set>
                                    <p:animEffect transition="in" filter="fade">
                                      <p:cBhvr>
                                        <p:cTn id="88" dur="1000"/>
                                        <p:tgtEl>
                                          <p:spTgt spid="10"/>
                                        </p:tgtEl>
                                      </p:cBhvr>
                                    </p:animEffect>
                                    <p:anim calcmode="lin" valueType="num">
                                      <p:cBhvr>
                                        <p:cTn id="89" dur="1000" fill="hold"/>
                                        <p:tgtEl>
                                          <p:spTgt spid="10"/>
                                        </p:tgtEl>
                                        <p:attrNameLst>
                                          <p:attrName>ppt_x</p:attrName>
                                        </p:attrNameLst>
                                      </p:cBhvr>
                                      <p:tavLst>
                                        <p:tav tm="0">
                                          <p:val>
                                            <p:strVal val="#ppt_x-.1"/>
                                          </p:val>
                                        </p:tav>
                                        <p:tav tm="100000">
                                          <p:val>
                                            <p:strVal val="#ppt_x"/>
                                          </p:val>
                                        </p:tav>
                                      </p:tavLst>
                                    </p:anim>
                                    <p:anim calcmode="lin" valueType="num">
                                      <p:cBhvr>
                                        <p:cTn id="9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5504p.jpg"/>
          <p:cNvPicPr>
            <a:picLocks noChangeAspect="1"/>
          </p:cNvPicPr>
          <p:nvPr/>
        </p:nvPicPr>
        <p:blipFill>
          <a:blip r:embed="rId2" cstate="print"/>
          <a:srcRect/>
          <a:stretch>
            <a:fillRect/>
          </a:stretch>
        </p:blipFill>
        <p:spPr bwMode="auto">
          <a:xfrm>
            <a:off x="17465" y="-1087437"/>
            <a:ext cx="9109075" cy="6221413"/>
          </a:xfrm>
          <a:prstGeom prst="rect">
            <a:avLst/>
          </a:prstGeom>
          <a:noFill/>
          <a:ln w="9525">
            <a:noFill/>
            <a:miter lim="800000"/>
            <a:headEnd/>
            <a:tailEnd/>
          </a:ln>
        </p:spPr>
      </p:pic>
      <p:pic>
        <p:nvPicPr>
          <p:cNvPr id="5" name="4 Imagen" descr="DSC_5504p.jpg"/>
          <p:cNvPicPr>
            <a:picLocks noChangeAspect="1"/>
          </p:cNvPicPr>
          <p:nvPr/>
        </p:nvPicPr>
        <p:blipFill>
          <a:blip r:embed="rId2" cstate="print"/>
          <a:srcRect/>
          <a:stretch>
            <a:fillRect/>
          </a:stretch>
        </p:blipFill>
        <p:spPr bwMode="auto">
          <a:xfrm>
            <a:off x="7940" y="-1098550"/>
            <a:ext cx="9128125" cy="6232525"/>
          </a:xfrm>
          <a:prstGeom prst="rect">
            <a:avLst/>
          </a:prstGeom>
          <a:noFill/>
          <a:ln w="9525">
            <a:noFill/>
            <a:miter lim="800000"/>
            <a:headEnd/>
            <a:tailEnd/>
          </a:ln>
        </p:spPr>
      </p:pic>
      <p:pic>
        <p:nvPicPr>
          <p:cNvPr id="6" name="5 Imagen" descr="DSC_5504p.jpg"/>
          <p:cNvPicPr>
            <a:picLocks noChangeAspect="1"/>
          </p:cNvPicPr>
          <p:nvPr/>
        </p:nvPicPr>
        <p:blipFill>
          <a:blip r:embed="rId2" cstate="print"/>
          <a:srcRect/>
          <a:stretch>
            <a:fillRect/>
          </a:stretch>
        </p:blipFill>
        <p:spPr bwMode="auto">
          <a:xfrm>
            <a:off x="0" y="-1100138"/>
            <a:ext cx="9144000" cy="6243638"/>
          </a:xfrm>
          <a:prstGeom prst="rect">
            <a:avLst/>
          </a:prstGeom>
          <a:noFill/>
          <a:ln w="9525">
            <a:noFill/>
            <a:miter lim="800000"/>
            <a:headEnd/>
            <a:tailEnd/>
          </a:ln>
        </p:spPr>
      </p:pic>
      <p:sp>
        <p:nvSpPr>
          <p:cNvPr id="7" name="6 CuadroTexto"/>
          <p:cNvSpPr txBox="1"/>
          <p:nvPr/>
        </p:nvSpPr>
        <p:spPr>
          <a:xfrm>
            <a:off x="251520" y="3507854"/>
            <a:ext cx="8640960"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Telescopio Themis</a:t>
            </a:r>
            <a:r>
              <a:rPr lang="es-ES" i="1" dirty="0" smtClean="0">
                <a:effectLst>
                  <a:glow rad="101600">
                    <a:srgbClr val="C00000">
                      <a:alpha val="60000"/>
                    </a:srgbClr>
                  </a:glow>
                  <a:outerShdw blurRad="38100" dist="38100" dir="2700000" algn="tl">
                    <a:srgbClr val="000000">
                      <a:alpha val="43137"/>
                    </a:srgbClr>
                  </a:outerShdw>
                </a:effectLst>
              </a:rPr>
              <a:t>. Con un peso de unas 40 toneladas, es uno de los telescopios solares más potentes del mundo. Su espejo principal pesa unos 300 kilos y posee 0,9 metros de diámetro. Fue instalado en 1966 y se utiliza para medir la dirección e intensidad del campo magnético del sol. Su construcción es una colaboración de Italia y Francia.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checker/>
      </p:transition>
    </mc:Choice>
    <mc:Fallback>
      <p:transition spd="slow" advTm="3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fltVal val="0"/>
                                          </p:val>
                                        </p:tav>
                                        <p:tav tm="100000">
                                          <p:val>
                                            <p:strVal val="#ppt_w"/>
                                          </p:val>
                                        </p:tav>
                                      </p:tavLst>
                                    </p:anim>
                                    <p:anim calcmode="lin" valueType="num">
                                      <p:cBhvr>
                                        <p:cTn id="15" dur="4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189_3d_3d_fast_train.jpg"/>
          <p:cNvPicPr>
            <a:picLocks noChangeAspect="1"/>
          </p:cNvPicPr>
          <p:nvPr/>
        </p:nvPicPr>
        <p:blipFill>
          <a:blip r:embed="rId2" cstate="print"/>
          <a:srcRect/>
          <a:stretch>
            <a:fillRect/>
          </a:stretch>
        </p:blipFill>
        <p:spPr bwMode="auto">
          <a:xfrm>
            <a:off x="0" y="-884238"/>
            <a:ext cx="9144000" cy="6264276"/>
          </a:xfrm>
          <a:prstGeom prst="rect">
            <a:avLst/>
          </a:prstGeom>
          <a:noFill/>
          <a:ln w="9525">
            <a:noFill/>
            <a:miter lim="800000"/>
            <a:headEnd/>
            <a:tailEnd/>
          </a:ln>
        </p:spPr>
      </p:pic>
      <p:pic>
        <p:nvPicPr>
          <p:cNvPr id="5" name="4 Imagen" descr="28189_3d_3d_fast_train.jpg"/>
          <p:cNvPicPr>
            <a:picLocks noChangeAspect="1"/>
          </p:cNvPicPr>
          <p:nvPr/>
        </p:nvPicPr>
        <p:blipFill>
          <a:blip r:embed="rId2" cstate="print"/>
          <a:srcRect/>
          <a:stretch>
            <a:fillRect/>
          </a:stretch>
        </p:blipFill>
        <p:spPr bwMode="auto">
          <a:xfrm>
            <a:off x="0" y="-884238"/>
            <a:ext cx="9144000" cy="6264276"/>
          </a:xfrm>
          <a:prstGeom prst="rect">
            <a:avLst/>
          </a:prstGeom>
          <a:noFill/>
          <a:ln w="9525">
            <a:noFill/>
            <a:miter lim="800000"/>
            <a:headEnd/>
            <a:tailEnd/>
          </a:ln>
        </p:spPr>
      </p:pic>
      <p:sp>
        <p:nvSpPr>
          <p:cNvPr id="6" name="5 CuadroTexto"/>
          <p:cNvSpPr txBox="1"/>
          <p:nvPr/>
        </p:nvSpPr>
        <p:spPr>
          <a:xfrm>
            <a:off x="395536" y="4371950"/>
            <a:ext cx="828092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Telescopio </a:t>
            </a:r>
            <a:r>
              <a:rPr lang="es-ES" b="1" i="1" dirty="0" err="1" smtClean="0">
                <a:effectLst>
                  <a:glow rad="101600">
                    <a:srgbClr val="C00000">
                      <a:alpha val="60000"/>
                    </a:srgbClr>
                  </a:glow>
                  <a:outerShdw blurRad="38100" dist="38100" dir="2700000" algn="tl">
                    <a:srgbClr val="000000">
                      <a:alpha val="43137"/>
                    </a:srgbClr>
                  </a:outerShdw>
                </a:effectLst>
              </a:rPr>
              <a:t>Gregor</a:t>
            </a:r>
            <a:r>
              <a:rPr lang="es-ES" i="1" dirty="0" smtClean="0">
                <a:effectLst>
                  <a:glow rad="101600">
                    <a:srgbClr val="C00000">
                      <a:alpha val="60000"/>
                    </a:srgbClr>
                  </a:glow>
                  <a:outerShdw blurRad="38100" dist="38100" dir="2700000" algn="tl">
                    <a:srgbClr val="000000">
                      <a:alpha val="43137"/>
                    </a:srgbClr>
                  </a:outerShdw>
                </a:effectLst>
              </a:rPr>
              <a:t>. Es el telescopio solar más grande de Europa (telescopio alemán). El diámetro de su espejo principal alcanza los 1,5 metros de diámetro.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checker dir="vert"/>
      </p:transition>
    </mc:Choice>
    <mc:Fallback>
      <p:transition spd="slow" advTm="22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6321" y="1589"/>
            <a:ext cx="9156642" cy="57483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203236-Soverein.jpg"/>
          <p:cNvPicPr>
            <a:picLocks noChangeAspect="1"/>
          </p:cNvPicPr>
          <p:nvPr/>
        </p:nvPicPr>
        <p:blipFill>
          <a:blip r:embed="rId2" cstate="print"/>
          <a:stretch>
            <a:fillRect/>
          </a:stretch>
        </p:blipFill>
        <p:spPr bwMode="auto">
          <a:xfrm>
            <a:off x="0" y="0"/>
            <a:ext cx="9144000" cy="57404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1954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los telescopios mencionados encontramos otros telescopios de uso nocturno en el Observatorio del Teide como el telescopio IAC-80, el telescopio infrarrojo de Carlos Sánchez, el telescopio reflector </a:t>
            </a:r>
            <a:r>
              <a:rPr lang="es-ES" i="1" dirty="0" err="1" smtClean="0">
                <a:effectLst>
                  <a:glow rad="101600">
                    <a:srgbClr val="C00000">
                      <a:alpha val="60000"/>
                    </a:srgbClr>
                  </a:glow>
                  <a:outerShdw blurRad="38100" dist="38100" dir="2700000" algn="tl">
                    <a:srgbClr val="000000">
                      <a:alpha val="43137"/>
                    </a:srgbClr>
                  </a:outerShdw>
                </a:effectLst>
              </a:rPr>
              <a:t>Mons</a:t>
            </a:r>
            <a:r>
              <a:rPr lang="es-ES" i="1" dirty="0" smtClean="0">
                <a:effectLst>
                  <a:glow rad="101600">
                    <a:srgbClr val="C00000">
                      <a:alpha val="60000"/>
                    </a:srgbClr>
                  </a:glow>
                  <a:outerShdw blurRad="38100" dist="38100" dir="2700000" algn="tl">
                    <a:srgbClr val="000000">
                      <a:alpha val="43137"/>
                    </a:srgbClr>
                  </a:outerShdw>
                </a:effectLst>
              </a:rPr>
              <a:t> o el telescopio OGS encargado de buscar basura espacial.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hecker dir="vert"/>
      </p:transition>
    </mc:Choice>
    <mc:Fallback>
      <p:transition spd="slow" advTm="32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8"/>
                                        </p:tgtEl>
                                        <p:attrNameLst>
                                          <p:attrName>ppt_w</p:attrName>
                                        </p:attrNameLst>
                                      </p:cBhvr>
                                      <p:tavLst>
                                        <p:tav tm="0">
                                          <p:val>
                                            <p:strVal val="ppt_w"/>
                                          </p:val>
                                        </p:tav>
                                        <p:tav tm="100000">
                                          <p:val>
                                            <p:strVal val="4/3*ppt_w"/>
                                          </p:val>
                                        </p:tav>
                                      </p:tavLst>
                                    </p:anim>
                                    <p:anim calcmode="lin" valueType="num">
                                      <p:cBhvr>
                                        <p:cTn id="7" dur="4000"/>
                                        <p:tgtEl>
                                          <p:spTgt spid="8"/>
                                        </p:tgtEl>
                                        <p:attrNameLst>
                                          <p:attrName>ppt_h</p:attrName>
                                        </p:attrNameLst>
                                      </p:cBhvr>
                                      <p:tavLst>
                                        <p:tav tm="0">
                                          <p:val>
                                            <p:strVal val="ppt_h"/>
                                          </p:val>
                                        </p:tav>
                                        <p:tav tm="100000">
                                          <p:val>
                                            <p:strVal val="4/3*ppt_h"/>
                                          </p:val>
                                        </p:tav>
                                      </p:tavLst>
                                    </p:anim>
                                    <p:set>
                                      <p:cBhvr>
                                        <p:cTn id="8" dur="1" fill="hold">
                                          <p:stCondLst>
                                            <p:cond delay="3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rcRect/>
          <a:stretch>
            <a:fillRect/>
          </a:stretch>
        </p:blipFill>
        <p:spPr bwMode="auto">
          <a:xfrm>
            <a:off x="0" y="0"/>
            <a:ext cx="9144000" cy="5137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2" y="1858964"/>
            <a:ext cx="3889375" cy="1036637"/>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40" y="1903413"/>
            <a:ext cx="4002087" cy="104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2" y="1884364"/>
            <a:ext cx="3998913" cy="104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2" y="1884364"/>
            <a:ext cx="3889375" cy="104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1884364"/>
            <a:ext cx="3886200" cy="104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1884364"/>
            <a:ext cx="3886200" cy="104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1874838"/>
            <a:ext cx="3886200" cy="10414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5" y="1858964"/>
            <a:ext cx="3889375" cy="1036637"/>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CuadroTexto"/>
          <p:cNvSpPr txBox="1"/>
          <p:nvPr/>
        </p:nvSpPr>
        <p:spPr>
          <a:xfrm>
            <a:off x="467544" y="267494"/>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grandes descubrimientos de los telescopios del IAC están el primer posible agujero negro de nuestra galaxia (1992), la enana marrón de La Pléyades denominada Teide 1 (1995), el primer agujero negro en el halo de nuestra galaxia (2001), la granulación del sol,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6000">
        <p14:honeycomb/>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37"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outVertical)">
                                      <p:cBhvr>
                                        <p:cTn id="164" dur="3000"/>
                                        <p:tgtEl>
                                          <p:spTgt spid="4"/>
                                        </p:tgtEl>
                                      </p:cBhvr>
                                    </p:animEffect>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p:spPr>
      </p:pic>
      <p:sp>
        <p:nvSpPr>
          <p:cNvPr id="8" name="7 CuadroTexto"/>
          <p:cNvSpPr txBox="1"/>
          <p:nvPr/>
        </p:nvSpPr>
        <p:spPr>
          <a:xfrm>
            <a:off x="467544" y="3507854"/>
            <a:ext cx="820891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el Instituto de Astrofísica de Canarias (IAC), </a:t>
            </a:r>
            <a:r>
              <a:rPr lang="es-ES" b="1" i="1" dirty="0" smtClean="0">
                <a:effectLst>
                  <a:glow rad="101600">
                    <a:srgbClr val="C00000">
                      <a:alpha val="60000"/>
                    </a:srgbClr>
                  </a:glow>
                  <a:outerShdw blurRad="38100" dist="38100" dir="2700000" algn="tl">
                    <a:srgbClr val="000000">
                      <a:alpha val="43137"/>
                    </a:srgbClr>
                  </a:outerShdw>
                </a:effectLst>
              </a:rPr>
              <a:t>las perseidas se pueden ver sin tener que usar ningún tipo de instrumento</a:t>
            </a:r>
            <a:r>
              <a:rPr lang="es-ES" i="1" dirty="0" smtClean="0">
                <a:effectLst>
                  <a:glow rad="101600">
                    <a:srgbClr val="C00000">
                      <a:alpha val="60000"/>
                    </a:srgbClr>
                  </a:glow>
                  <a:outerShdw blurRad="38100" dist="38100" dir="2700000" algn="tl">
                    <a:srgbClr val="000000">
                      <a:alpha val="43137"/>
                    </a:srgbClr>
                  </a:outerShdw>
                </a:effectLst>
              </a:rPr>
              <a:t>, por lo que con elevar la mirada hacia el cielo será más que suficiente. Eso sí, tendremos que estar orientados hacia el Nordeste, donde se encontrará el radiante, punto desde el que parecen provenir los meteoros.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8000">
        <p14:switch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2373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20" name="19 Franja diagonal"/>
          <p:cNvSpPr/>
          <p:nvPr/>
        </p:nvSpPr>
        <p:spPr>
          <a:xfrm rot="16200000" flipH="1" flipV="1">
            <a:off x="-284875" y="286625"/>
            <a:ext cx="5141750" cy="4572000"/>
          </a:xfrm>
          <a:prstGeom prst="diagStripe">
            <a:avLst>
              <a:gd name="adj" fmla="val 90514"/>
            </a:avLst>
          </a:prstGeom>
          <a:blipFill>
            <a:blip r:embed="rId2"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1" name="20 Franja diagonal"/>
          <p:cNvSpPr/>
          <p:nvPr/>
        </p:nvSpPr>
        <p:spPr>
          <a:xfrm rot="16200000" flipH="1">
            <a:off x="4268660" y="268160"/>
            <a:ext cx="5178678" cy="4572002"/>
          </a:xfrm>
          <a:prstGeom prst="diagStripe">
            <a:avLst>
              <a:gd name="adj" fmla="val 91204"/>
            </a:avLst>
          </a:prstGeom>
          <a:blipFill>
            <a:blip r:embed="rId2"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2" name="21 Franja diagonal"/>
          <p:cNvSpPr/>
          <p:nvPr/>
        </p:nvSpPr>
        <p:spPr>
          <a:xfrm rot="16200000" flipH="1" flipV="1">
            <a:off x="675787" y="151797"/>
            <a:ext cx="4018370" cy="3714776"/>
          </a:xfrm>
          <a:prstGeom prst="diagStripe">
            <a:avLst>
              <a:gd name="adj" fmla="val 90514"/>
            </a:avLst>
          </a:prstGeom>
          <a:blipFill>
            <a:blip r:embed="rId2"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3" name="22 Franja diagonal"/>
          <p:cNvSpPr/>
          <p:nvPr/>
        </p:nvSpPr>
        <p:spPr>
          <a:xfrm rot="16200000" flipH="1">
            <a:off x="4344003" y="227997"/>
            <a:ext cx="4018370" cy="3562376"/>
          </a:xfrm>
          <a:prstGeom prst="diagStripe">
            <a:avLst>
              <a:gd name="adj" fmla="val 90514"/>
            </a:avLst>
          </a:prstGeom>
          <a:blipFill>
            <a:blip r:embed="rId2"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4" name="23 Franja diagonal"/>
          <p:cNvSpPr/>
          <p:nvPr/>
        </p:nvSpPr>
        <p:spPr>
          <a:xfrm rot="16200000" flipH="1" flipV="1">
            <a:off x="1440516" y="107148"/>
            <a:ext cx="3214692" cy="3000396"/>
          </a:xfrm>
          <a:prstGeom prst="diagStripe">
            <a:avLst>
              <a:gd name="adj" fmla="val 89463"/>
            </a:avLst>
          </a:prstGeom>
          <a:blipFill>
            <a:blip r:embed="rId2"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5" name="24 Franja diagonal"/>
          <p:cNvSpPr/>
          <p:nvPr/>
        </p:nvSpPr>
        <p:spPr>
          <a:xfrm rot="16200000" flipH="1">
            <a:off x="4357695" y="214305"/>
            <a:ext cx="3214692" cy="2786082"/>
          </a:xfrm>
          <a:prstGeom prst="diagStripe">
            <a:avLst>
              <a:gd name="adj" fmla="val 89463"/>
            </a:avLst>
          </a:prstGeom>
          <a:blipFill>
            <a:blip r:embed="rId2"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6" name="25 Franja diagonal"/>
          <p:cNvSpPr/>
          <p:nvPr/>
        </p:nvSpPr>
        <p:spPr>
          <a:xfrm rot="16200000" flipH="1" flipV="1">
            <a:off x="2124877" y="142867"/>
            <a:ext cx="2571750" cy="2286016"/>
          </a:xfrm>
          <a:prstGeom prst="diagStripe">
            <a:avLst>
              <a:gd name="adj" fmla="val 86014"/>
            </a:avLst>
          </a:prstGeom>
          <a:blipFill>
            <a:blip r:embed="rId3"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7" name="26 Franja diagonal"/>
          <p:cNvSpPr/>
          <p:nvPr/>
        </p:nvSpPr>
        <p:spPr>
          <a:xfrm rot="16200000" flipH="1">
            <a:off x="4321976" y="250024"/>
            <a:ext cx="2571750" cy="2071702"/>
          </a:xfrm>
          <a:prstGeom prst="diagStripe">
            <a:avLst>
              <a:gd name="adj" fmla="val 86014"/>
            </a:avLst>
          </a:prstGeom>
          <a:blipFill>
            <a:blip r:embed="rId4"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8" name="27 Franja diagonal"/>
          <p:cNvSpPr/>
          <p:nvPr/>
        </p:nvSpPr>
        <p:spPr>
          <a:xfrm rot="16200000" flipH="1" flipV="1">
            <a:off x="2782448" y="205376"/>
            <a:ext cx="1982387" cy="1571636"/>
          </a:xfrm>
          <a:prstGeom prst="diagStripe">
            <a:avLst>
              <a:gd name="adj" fmla="val 80998"/>
            </a:avLst>
          </a:prstGeom>
          <a:blipFill>
            <a:blip r:embed="rId5"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9" name="28 Franja diagonal"/>
          <p:cNvSpPr/>
          <p:nvPr/>
        </p:nvSpPr>
        <p:spPr>
          <a:xfrm rot="16200000" flipH="1">
            <a:off x="4295187" y="276815"/>
            <a:ext cx="1982387" cy="1428760"/>
          </a:xfrm>
          <a:prstGeom prst="diagStripe">
            <a:avLst>
              <a:gd name="adj" fmla="val 80998"/>
            </a:avLst>
          </a:prstGeom>
          <a:blipFill>
            <a:blip r:embed="rId6"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0" name="29 Franja diagonal"/>
          <p:cNvSpPr/>
          <p:nvPr/>
        </p:nvSpPr>
        <p:spPr>
          <a:xfrm rot="16200000" flipH="1" flipV="1">
            <a:off x="3547177" y="160727"/>
            <a:ext cx="1178709" cy="857256"/>
          </a:xfrm>
          <a:prstGeom prst="diagStripe">
            <a:avLst>
              <a:gd name="adj" fmla="val 71803"/>
            </a:avLst>
          </a:prstGeom>
          <a:blipFill>
            <a:blip r:embed="rId7"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1" name="30 Franja diagonal"/>
          <p:cNvSpPr/>
          <p:nvPr/>
        </p:nvSpPr>
        <p:spPr>
          <a:xfrm rot="16200000" flipH="1">
            <a:off x="4442231" y="129771"/>
            <a:ext cx="1178709" cy="919170"/>
          </a:xfrm>
          <a:prstGeom prst="diagStripe">
            <a:avLst>
              <a:gd name="adj" fmla="val 75234"/>
            </a:avLst>
          </a:prstGeom>
          <a:blipFill>
            <a:blip r:embed="rId8" cstate="print"/>
            <a:stretch>
              <a:fillRect/>
            </a:stretch>
          </a:blipFill>
          <a:ln w="19050">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5" name="14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la presentación de los telescopios solares más importantes del Observatorio del Teide nos acercamos a un pequeño Centro de Visitantes (reconversión de una cúpula vacía) para disfrutar de un pequeño video sobre la formación del universo.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switch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3000" fill="hold"/>
                                        <p:tgtEl>
                                          <p:spTgt spid="30"/>
                                        </p:tgtEl>
                                        <p:attrNameLst>
                                          <p:attrName>ppt_x</p:attrName>
                                        </p:attrNameLst>
                                      </p:cBhvr>
                                      <p:tavLst>
                                        <p:tav tm="0">
                                          <p:val>
                                            <p:strVal val="0-#ppt_w/2"/>
                                          </p:val>
                                        </p:tav>
                                        <p:tav tm="100000">
                                          <p:val>
                                            <p:strVal val="#ppt_x"/>
                                          </p:val>
                                        </p:tav>
                                      </p:tavLst>
                                    </p:anim>
                                    <p:anim calcmode="lin" valueType="num">
                                      <p:cBhvr additive="base">
                                        <p:cTn id="28" dur="3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3000" fill="hold"/>
                                        <p:tgtEl>
                                          <p:spTgt spid="25"/>
                                        </p:tgtEl>
                                        <p:attrNameLst>
                                          <p:attrName>ppt_x</p:attrName>
                                        </p:attrNameLst>
                                      </p:cBhvr>
                                      <p:tavLst>
                                        <p:tav tm="0">
                                          <p:val>
                                            <p:strVal val="1+#ppt_w/2"/>
                                          </p:val>
                                        </p:tav>
                                        <p:tav tm="100000">
                                          <p:val>
                                            <p:strVal val="#ppt_x"/>
                                          </p:val>
                                        </p:tav>
                                      </p:tavLst>
                                    </p:anim>
                                    <p:anim calcmode="lin" valueType="num">
                                      <p:cBhvr additive="base">
                                        <p:cTn id="40" dur="3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1+#ppt_w/2"/>
                                          </p:val>
                                        </p:tav>
                                        <p:tav tm="100000">
                                          <p:val>
                                            <p:strVal val="#ppt_x"/>
                                          </p:val>
                                        </p:tav>
                                      </p:tavLst>
                                    </p:anim>
                                    <p:anim calcmode="lin" valueType="num">
                                      <p:cBhvr additive="base">
                                        <p:cTn id="44" dur="3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3000" fill="hold"/>
                                        <p:tgtEl>
                                          <p:spTgt spid="31"/>
                                        </p:tgtEl>
                                        <p:attrNameLst>
                                          <p:attrName>ppt_x</p:attrName>
                                        </p:attrNameLst>
                                      </p:cBhvr>
                                      <p:tavLst>
                                        <p:tav tm="0">
                                          <p:val>
                                            <p:strVal val="1+#ppt_w/2"/>
                                          </p:val>
                                        </p:tav>
                                        <p:tav tm="100000">
                                          <p:val>
                                            <p:strVal val="#ppt_x"/>
                                          </p:val>
                                        </p:tav>
                                      </p:tavLst>
                                    </p:anim>
                                    <p:anim calcmode="lin" valueType="num">
                                      <p:cBhvr additive="base">
                                        <p:cTn id="52" dur="3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0"/>
                                        </p:tgtEl>
                                        <p:attrNameLst>
                                          <p:attrName>ppt_x</p:attrName>
                                        </p:attrNameLst>
                                      </p:cBhvr>
                                      <p:tavLst>
                                        <p:tav tm="0">
                                          <p:val>
                                            <p:strVal val="ppt_x"/>
                                          </p:val>
                                        </p:tav>
                                        <p:tav tm="100000">
                                          <p:val>
                                            <p:strVal val="1+ppt_w/2"/>
                                          </p:val>
                                        </p:tav>
                                      </p:tavLst>
                                    </p:anim>
                                    <p:anim calcmode="lin" valueType="num">
                                      <p:cBhvr additive="base">
                                        <p:cTn id="56" dur="3000"/>
                                        <p:tgtEl>
                                          <p:spTgt spid="20"/>
                                        </p:tgtEl>
                                        <p:attrNameLst>
                                          <p:attrName>ppt_y</p:attrName>
                                        </p:attrNameLst>
                                      </p:cBhvr>
                                      <p:tavLst>
                                        <p:tav tm="0">
                                          <p:val>
                                            <p:strVal val="ppt_y"/>
                                          </p:val>
                                        </p:tav>
                                        <p:tav tm="100000">
                                          <p:val>
                                            <p:strVal val="1+ppt_h/2"/>
                                          </p:val>
                                        </p:tav>
                                      </p:tavLst>
                                    </p:anim>
                                    <p:set>
                                      <p:cBhvr>
                                        <p:cTn id="57" dur="1" fill="hold">
                                          <p:stCondLst>
                                            <p:cond delay="2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22"/>
                                        </p:tgtEl>
                                        <p:attrNameLst>
                                          <p:attrName>ppt_x</p:attrName>
                                        </p:attrNameLst>
                                      </p:cBhvr>
                                      <p:tavLst>
                                        <p:tav tm="0">
                                          <p:val>
                                            <p:strVal val="ppt_x"/>
                                          </p:val>
                                        </p:tav>
                                        <p:tav tm="100000">
                                          <p:val>
                                            <p:strVal val="1+ppt_w/2"/>
                                          </p:val>
                                        </p:tav>
                                      </p:tavLst>
                                    </p:anim>
                                    <p:anim calcmode="lin" valueType="num">
                                      <p:cBhvr additive="base">
                                        <p:cTn id="60" dur="3000"/>
                                        <p:tgtEl>
                                          <p:spTgt spid="22"/>
                                        </p:tgtEl>
                                        <p:attrNameLst>
                                          <p:attrName>ppt_y</p:attrName>
                                        </p:attrNameLst>
                                      </p:cBhvr>
                                      <p:tavLst>
                                        <p:tav tm="0">
                                          <p:val>
                                            <p:strVal val="ppt_y"/>
                                          </p:val>
                                        </p:tav>
                                        <p:tav tm="100000">
                                          <p:val>
                                            <p:strVal val="1+ppt_h/2"/>
                                          </p:val>
                                        </p:tav>
                                      </p:tavLst>
                                    </p:anim>
                                    <p:set>
                                      <p:cBhvr>
                                        <p:cTn id="61" dur="1" fill="hold">
                                          <p:stCondLst>
                                            <p:cond delay="2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24"/>
                                        </p:tgtEl>
                                        <p:attrNameLst>
                                          <p:attrName>ppt_x</p:attrName>
                                        </p:attrNameLst>
                                      </p:cBhvr>
                                      <p:tavLst>
                                        <p:tav tm="0">
                                          <p:val>
                                            <p:strVal val="ppt_x"/>
                                          </p:val>
                                        </p:tav>
                                        <p:tav tm="100000">
                                          <p:val>
                                            <p:strVal val="1+ppt_w/2"/>
                                          </p:val>
                                        </p:tav>
                                      </p:tavLst>
                                    </p:anim>
                                    <p:anim calcmode="lin" valueType="num">
                                      <p:cBhvr additive="base">
                                        <p:cTn id="64" dur="3000"/>
                                        <p:tgtEl>
                                          <p:spTgt spid="24"/>
                                        </p:tgtEl>
                                        <p:attrNameLst>
                                          <p:attrName>ppt_y</p:attrName>
                                        </p:attrNameLst>
                                      </p:cBhvr>
                                      <p:tavLst>
                                        <p:tav tm="0">
                                          <p:val>
                                            <p:strVal val="ppt_y"/>
                                          </p:val>
                                        </p:tav>
                                        <p:tav tm="100000">
                                          <p:val>
                                            <p:strVal val="1+ppt_h/2"/>
                                          </p:val>
                                        </p:tav>
                                      </p:tavLst>
                                    </p:anim>
                                    <p:set>
                                      <p:cBhvr>
                                        <p:cTn id="65" dur="1" fill="hold">
                                          <p:stCondLst>
                                            <p:cond delay="2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26"/>
                                        </p:tgtEl>
                                        <p:attrNameLst>
                                          <p:attrName>ppt_x</p:attrName>
                                        </p:attrNameLst>
                                      </p:cBhvr>
                                      <p:tavLst>
                                        <p:tav tm="0">
                                          <p:val>
                                            <p:strVal val="ppt_x"/>
                                          </p:val>
                                        </p:tav>
                                        <p:tav tm="100000">
                                          <p:val>
                                            <p:strVal val="1+ppt_w/2"/>
                                          </p:val>
                                        </p:tav>
                                      </p:tavLst>
                                    </p:anim>
                                    <p:anim calcmode="lin" valueType="num">
                                      <p:cBhvr additive="base">
                                        <p:cTn id="68" dur="3000"/>
                                        <p:tgtEl>
                                          <p:spTgt spid="26"/>
                                        </p:tgtEl>
                                        <p:attrNameLst>
                                          <p:attrName>ppt_y</p:attrName>
                                        </p:attrNameLst>
                                      </p:cBhvr>
                                      <p:tavLst>
                                        <p:tav tm="0">
                                          <p:val>
                                            <p:strVal val="ppt_y"/>
                                          </p:val>
                                        </p:tav>
                                        <p:tav tm="100000">
                                          <p:val>
                                            <p:strVal val="1+ppt_h/2"/>
                                          </p:val>
                                        </p:tav>
                                      </p:tavLst>
                                    </p:anim>
                                    <p:set>
                                      <p:cBhvr>
                                        <p:cTn id="69" dur="1" fill="hold">
                                          <p:stCondLst>
                                            <p:cond delay="2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28"/>
                                        </p:tgtEl>
                                        <p:attrNameLst>
                                          <p:attrName>ppt_x</p:attrName>
                                        </p:attrNameLst>
                                      </p:cBhvr>
                                      <p:tavLst>
                                        <p:tav tm="0">
                                          <p:val>
                                            <p:strVal val="ppt_x"/>
                                          </p:val>
                                        </p:tav>
                                        <p:tav tm="100000">
                                          <p:val>
                                            <p:strVal val="1+ppt_w/2"/>
                                          </p:val>
                                        </p:tav>
                                      </p:tavLst>
                                    </p:anim>
                                    <p:anim calcmode="lin" valueType="num">
                                      <p:cBhvr additive="base">
                                        <p:cTn id="72" dur="3000"/>
                                        <p:tgtEl>
                                          <p:spTgt spid="28"/>
                                        </p:tgtEl>
                                        <p:attrNameLst>
                                          <p:attrName>ppt_y</p:attrName>
                                        </p:attrNameLst>
                                      </p:cBhvr>
                                      <p:tavLst>
                                        <p:tav tm="0">
                                          <p:val>
                                            <p:strVal val="ppt_y"/>
                                          </p:val>
                                        </p:tav>
                                        <p:tav tm="100000">
                                          <p:val>
                                            <p:strVal val="1+ppt_h/2"/>
                                          </p:val>
                                        </p:tav>
                                      </p:tavLst>
                                    </p:anim>
                                    <p:set>
                                      <p:cBhvr>
                                        <p:cTn id="73" dur="1" fill="hold">
                                          <p:stCondLst>
                                            <p:cond delay="2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30"/>
                                        </p:tgtEl>
                                        <p:attrNameLst>
                                          <p:attrName>ppt_x</p:attrName>
                                        </p:attrNameLst>
                                      </p:cBhvr>
                                      <p:tavLst>
                                        <p:tav tm="0">
                                          <p:val>
                                            <p:strVal val="ppt_x"/>
                                          </p:val>
                                        </p:tav>
                                        <p:tav tm="100000">
                                          <p:val>
                                            <p:strVal val="1+ppt_w/2"/>
                                          </p:val>
                                        </p:tav>
                                      </p:tavLst>
                                    </p:anim>
                                    <p:anim calcmode="lin" valueType="num">
                                      <p:cBhvr additive="base">
                                        <p:cTn id="76" dur="3000"/>
                                        <p:tgtEl>
                                          <p:spTgt spid="30"/>
                                        </p:tgtEl>
                                        <p:attrNameLst>
                                          <p:attrName>ppt_y</p:attrName>
                                        </p:attrNameLst>
                                      </p:cBhvr>
                                      <p:tavLst>
                                        <p:tav tm="0">
                                          <p:val>
                                            <p:strVal val="ppt_y"/>
                                          </p:val>
                                        </p:tav>
                                        <p:tav tm="100000">
                                          <p:val>
                                            <p:strVal val="1+ppt_h/2"/>
                                          </p:val>
                                        </p:tav>
                                      </p:tavLst>
                                    </p:anim>
                                    <p:set>
                                      <p:cBhvr>
                                        <p:cTn id="77" dur="1" fill="hold">
                                          <p:stCondLst>
                                            <p:cond delay="2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1+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1+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0-ppt_w/2"/>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0-ppt_w/2"/>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0-ppt_w/2"/>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3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5"/>
                                        </p:tgtEl>
                                        <p:attrNameLst>
                                          <p:attrName>style.visibility</p:attrName>
                                        </p:attrNameLst>
                                      </p:cBhvr>
                                      <p:to>
                                        <p:strVal val="visible"/>
                                      </p:to>
                                    </p:set>
                                    <p:animEffect transition="in" filter="fade">
                                      <p:cBhvr>
                                        <p:cTn id="114" dur="1000"/>
                                        <p:tgtEl>
                                          <p:spTgt spid="15"/>
                                        </p:tgtEl>
                                      </p:cBhvr>
                                    </p:animEffect>
                                    <p:anim calcmode="lin" valueType="num">
                                      <p:cBhvr>
                                        <p:cTn id="115" dur="1000" fill="hold"/>
                                        <p:tgtEl>
                                          <p:spTgt spid="15"/>
                                        </p:tgtEl>
                                        <p:attrNameLst>
                                          <p:attrName>ppt_x</p:attrName>
                                        </p:attrNameLst>
                                      </p:cBhvr>
                                      <p:tavLst>
                                        <p:tav tm="0">
                                          <p:val>
                                            <p:strVal val="#ppt_x-.1"/>
                                          </p:val>
                                        </p:tav>
                                        <p:tav tm="100000">
                                          <p:val>
                                            <p:strVal val="#ppt_x"/>
                                          </p:val>
                                        </p:tav>
                                      </p:tavLst>
                                    </p:anim>
                                    <p:anim calcmode="lin" valueType="num">
                                      <p:cBhvr>
                                        <p:cTn id="11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rcRect/>
          <a:stretch>
            <a:fillRect/>
          </a:stretch>
        </p:blipFill>
        <p:spPr bwMode="auto">
          <a:xfrm>
            <a:off x="0" y="-741362"/>
            <a:ext cx="9144000" cy="6121401"/>
          </a:xfrm>
          <a:prstGeom prst="rect">
            <a:avLst/>
          </a:prstGeom>
          <a:noFill/>
          <a:ln w="9525">
            <a:noFill/>
            <a:miter lim="800000"/>
            <a:headEnd/>
            <a:tailEnd/>
          </a:ln>
        </p:spPr>
      </p:pic>
      <p:sp>
        <p:nvSpPr>
          <p:cNvPr id="5" name="4 Triángulo rectángulo"/>
          <p:cNvSpPr/>
          <p:nvPr/>
        </p:nvSpPr>
        <p:spPr>
          <a:xfrm flipV="1">
            <a:off x="0" y="0"/>
            <a:ext cx="4572000" cy="5143500"/>
          </a:xfrm>
          <a:prstGeom prst="rtTriangle">
            <a:avLst/>
          </a:prstGeom>
          <a:solidFill>
            <a:schemeClr val="bg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rectángulo"/>
          <p:cNvSpPr/>
          <p:nvPr/>
        </p:nvSpPr>
        <p:spPr>
          <a:xfrm flipH="1" flipV="1">
            <a:off x="4572000" y="0"/>
            <a:ext cx="4572000" cy="5143500"/>
          </a:xfrm>
          <a:prstGeom prst="rtTriangle">
            <a:avLst/>
          </a:prstGeom>
          <a:solidFill>
            <a:schemeClr val="bg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isósceles"/>
          <p:cNvSpPr/>
          <p:nvPr/>
        </p:nvSpPr>
        <p:spPr>
          <a:xfrm>
            <a:off x="0" y="0"/>
            <a:ext cx="9144000" cy="5143500"/>
          </a:xfrm>
          <a:prstGeom prst="triangle">
            <a:avLst/>
          </a:prstGeom>
          <a:solidFill>
            <a:schemeClr val="bg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rectángulo"/>
          <p:cNvSpPr/>
          <p:nvPr/>
        </p:nvSpPr>
        <p:spPr>
          <a:xfrm flipV="1">
            <a:off x="214313" y="322263"/>
            <a:ext cx="3848100" cy="4338637"/>
          </a:xfrm>
          <a:prstGeom prst="rtTriangle">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rectángulo"/>
          <p:cNvSpPr/>
          <p:nvPr/>
        </p:nvSpPr>
        <p:spPr>
          <a:xfrm flipH="1" flipV="1">
            <a:off x="5000627" y="268288"/>
            <a:ext cx="3929063" cy="4500562"/>
          </a:xfrm>
          <a:prstGeom prst="rtTriangle">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Triángulo isósceles"/>
          <p:cNvSpPr/>
          <p:nvPr/>
        </p:nvSpPr>
        <p:spPr>
          <a:xfrm>
            <a:off x="500065" y="268288"/>
            <a:ext cx="8143875" cy="4714875"/>
          </a:xfrm>
          <a:prstGeom prst="triangle">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Triángulo rectángulo"/>
          <p:cNvSpPr/>
          <p:nvPr/>
        </p:nvSpPr>
        <p:spPr>
          <a:xfrm flipV="1">
            <a:off x="381000" y="482601"/>
            <a:ext cx="3286125" cy="3643313"/>
          </a:xfrm>
          <a:prstGeom prst="r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Triángulo rectángulo"/>
          <p:cNvSpPr/>
          <p:nvPr/>
        </p:nvSpPr>
        <p:spPr>
          <a:xfrm flipH="1" flipV="1">
            <a:off x="5500690" y="482600"/>
            <a:ext cx="3286125" cy="3911600"/>
          </a:xfrm>
          <a:prstGeom prst="r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Triángulo isósceles"/>
          <p:cNvSpPr/>
          <p:nvPr/>
        </p:nvSpPr>
        <p:spPr>
          <a:xfrm>
            <a:off x="928690" y="642939"/>
            <a:ext cx="7286625" cy="4179887"/>
          </a:xfrm>
          <a:prstGeom prs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179512" y="4083918"/>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unos 20 minutos recibimos una </a:t>
            </a:r>
            <a:r>
              <a:rPr lang="es-ES" b="1" i="1" dirty="0" smtClean="0">
                <a:effectLst>
                  <a:glow rad="101600">
                    <a:srgbClr val="C00000">
                      <a:alpha val="60000"/>
                    </a:srgbClr>
                  </a:glow>
                  <a:outerShdw blurRad="38100" dist="38100" dir="2700000" algn="tl">
                    <a:srgbClr val="000000">
                      <a:alpha val="43137"/>
                    </a:srgbClr>
                  </a:outerShdw>
                </a:effectLst>
              </a:rPr>
              <a:t>charla sobre galaxias</a:t>
            </a:r>
            <a:r>
              <a:rPr lang="es-ES" i="1" dirty="0" smtClean="0">
                <a:effectLst>
                  <a:glow rad="101600">
                    <a:srgbClr val="C00000">
                      <a:alpha val="60000"/>
                    </a:srgbClr>
                  </a:glow>
                  <a:outerShdw blurRad="38100" dist="38100" dir="2700000" algn="tl">
                    <a:srgbClr val="000000">
                      <a:alpha val="43137"/>
                    </a:srgbClr>
                  </a:outerShdw>
                </a:effectLst>
              </a:rPr>
              <a:t>, su forma, estrellas, manchas solares, la búsqueda de nuevos planetas, de </a:t>
            </a:r>
            <a:r>
              <a:rPr lang="es-ES" i="1" dirty="0" err="1" smtClean="0">
                <a:effectLst>
                  <a:glow rad="101600">
                    <a:srgbClr val="C00000">
                      <a:alpha val="60000"/>
                    </a:srgbClr>
                  </a:glow>
                  <a:outerShdw blurRad="38100" dist="38100" dir="2700000" algn="tl">
                    <a:srgbClr val="000000">
                      <a:alpha val="43137"/>
                    </a:srgbClr>
                  </a:outerShdw>
                </a:effectLst>
              </a:rPr>
              <a:t>exoplanetas</a:t>
            </a:r>
            <a:r>
              <a:rPr lang="es-ES" i="1" dirty="0" smtClean="0">
                <a:effectLst>
                  <a:glow rad="101600">
                    <a:srgbClr val="C00000">
                      <a:alpha val="60000"/>
                    </a:srgbClr>
                  </a:glow>
                  <a:outerShdw blurRad="38100" dist="38100" dir="2700000" algn="tl">
                    <a:srgbClr val="000000">
                      <a:alpha val="43137"/>
                    </a:srgbClr>
                  </a:outerShdw>
                </a:effectLst>
              </a:rPr>
              <a:t>, nebulosas, temperaturas, … muy interesante, didáctica y comprensible para todos.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switch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3000"/>
                                        <p:tgtEl>
                                          <p:spTgt spid="8"/>
                                        </p:tgtEl>
                                        <p:attrNameLst>
                                          <p:attrName>ppt_x</p:attrName>
                                        </p:attrNameLst>
                                      </p:cBhvr>
                                      <p:tavLst>
                                        <p:tav tm="0">
                                          <p:val>
                                            <p:strVal val="ppt_x"/>
                                          </p:val>
                                        </p:tav>
                                        <p:tav tm="100000">
                                          <p:val>
                                            <p:strVal val="ppt_x-ppt_w/2"/>
                                          </p:val>
                                        </p:tav>
                                      </p:tavLst>
                                    </p:anim>
                                    <p:anim calcmode="lin" valueType="num">
                                      <p:cBhvr>
                                        <p:cTn id="41" dur="3000"/>
                                        <p:tgtEl>
                                          <p:spTgt spid="8"/>
                                        </p:tgtEl>
                                        <p:attrNameLst>
                                          <p:attrName>ppt_y</p:attrName>
                                        </p:attrNameLst>
                                      </p:cBhvr>
                                      <p:tavLst>
                                        <p:tav tm="0">
                                          <p:val>
                                            <p:strVal val="ppt_y"/>
                                          </p:val>
                                        </p:tav>
                                        <p:tav tm="100000">
                                          <p:val>
                                            <p:strVal val="ppt_y"/>
                                          </p:val>
                                        </p:tav>
                                      </p:tavLst>
                                    </p:anim>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3000"/>
                                        <p:tgtEl>
                                          <p:spTgt spid="12"/>
                                        </p:tgtEl>
                                        <p:attrNameLst>
                                          <p:attrName>ppt_x</p:attrName>
                                        </p:attrNameLst>
                                      </p:cBhvr>
                                      <p:tavLst>
                                        <p:tav tm="0">
                                          <p:val>
                                            <p:strVal val="ppt_x"/>
                                          </p:val>
                                        </p:tav>
                                        <p:tav tm="100000">
                                          <p:val>
                                            <p:strVal val="ppt_x+ppt_w/2"/>
                                          </p:val>
                                        </p:tav>
                                      </p:tavLst>
                                    </p:anim>
                                    <p:anim calcmode="lin" valueType="num">
                                      <p:cBhvr>
                                        <p:cTn id="65" dur="3000"/>
                                        <p:tgtEl>
                                          <p:spTgt spid="12"/>
                                        </p:tgtEl>
                                        <p:attrNameLst>
                                          <p:attrName>ppt_y</p:attrName>
                                        </p:attrNameLst>
                                      </p:cBhvr>
                                      <p:tavLst>
                                        <p:tav tm="0">
                                          <p:val>
                                            <p:strVal val="ppt_y"/>
                                          </p:val>
                                        </p:tav>
                                        <p:tav tm="100000">
                                          <p:val>
                                            <p:strVal val="ppt_y"/>
                                          </p:val>
                                        </p:tav>
                                      </p:tavLst>
                                    </p:anim>
                                    <p:anim calcmode="lin" valueType="num">
                                      <p:cBhvr>
                                        <p:cTn id="66" dur="3000"/>
                                        <p:tgtEl>
                                          <p:spTgt spid="12"/>
                                        </p:tgtEl>
                                        <p:attrNameLst>
                                          <p:attrName>ppt_w</p:attrName>
                                        </p:attrNameLst>
                                      </p:cBhvr>
                                      <p:tavLst>
                                        <p:tav tm="0">
                                          <p:val>
                                            <p:strVal val="ppt_w"/>
                                          </p:val>
                                        </p:tav>
                                        <p:tav tm="100000">
                                          <p:val>
                                            <p:fltVal val="0"/>
                                          </p:val>
                                        </p:tav>
                                      </p:tavLst>
                                    </p:anim>
                                    <p:anim calcmode="lin" valueType="num">
                                      <p:cBhvr>
                                        <p:cTn id="67" dur="3000"/>
                                        <p:tgtEl>
                                          <p:spTgt spid="12"/>
                                        </p:tgtEl>
                                        <p:attrNameLst>
                                          <p:attrName>ppt_h</p:attrName>
                                        </p:attrNameLst>
                                      </p:cBhvr>
                                      <p:tavLst>
                                        <p:tav tm="0">
                                          <p:val>
                                            <p:strVal val="ppt_h"/>
                                          </p:val>
                                        </p:tav>
                                        <p:tav tm="100000">
                                          <p:val>
                                            <p:strVal val="ppt_h"/>
                                          </p:val>
                                        </p:tav>
                                      </p:tavLst>
                                    </p:anim>
                                    <p:set>
                                      <p:cBhvr>
                                        <p:cTn id="68" dur="1" fill="hold">
                                          <p:stCondLst>
                                            <p:cond delay="2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fltVal val="0"/>
                                          </p:val>
                                        </p:tav>
                                        <p:tav tm="100000">
                                          <p:val>
                                            <p:strVal val="#ppt_w"/>
                                          </p:val>
                                        </p:tav>
                                      </p:tavLst>
                                    </p:anim>
                                    <p:anim calcmode="lin" valueType="num">
                                      <p:cBhvr>
                                        <p:cTn id="81" dur="3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rcRect/>
          <a:stretch>
            <a:fillRect/>
          </a:stretch>
        </p:blipFill>
        <p:spPr bwMode="auto">
          <a:xfrm>
            <a:off x="0" y="-523875"/>
            <a:ext cx="9144000" cy="6119813"/>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rcRect/>
          <a:stretch>
            <a:fillRect/>
          </a:stretch>
        </p:blipFill>
        <p:spPr bwMode="auto">
          <a:xfrm>
            <a:off x="0" y="-523875"/>
            <a:ext cx="9144000" cy="6119813"/>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rcRect/>
          <a:stretch>
            <a:fillRect/>
          </a:stretch>
        </p:blipFill>
        <p:spPr bwMode="auto">
          <a:xfrm>
            <a:off x="0" y="-523875"/>
            <a:ext cx="9144000" cy="6119813"/>
          </a:xfrm>
          <a:prstGeom prst="rect">
            <a:avLst/>
          </a:prstGeom>
          <a:noFill/>
          <a:ln w="9525">
            <a:noFill/>
            <a:miter lim="800000"/>
            <a:headEnd/>
            <a:tailEnd/>
          </a:ln>
        </p:spPr>
      </p:pic>
      <p:sp>
        <p:nvSpPr>
          <p:cNvPr id="7" name="6 CuadroTexto"/>
          <p:cNvSpPr txBox="1"/>
          <p:nvPr/>
        </p:nvSpPr>
        <p:spPr>
          <a:xfrm>
            <a:off x="395536" y="4299942"/>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el ratito de divulgación científica dentro del Centro de Visitantes tuvimos la oportunidad de observar el sol, nuestra estrella más cercana, en vivo y en directo.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switch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rcRect/>
          <a:stretch>
            <a:fillRect/>
          </a:stretch>
        </p:blipFill>
        <p:spPr bwMode="auto">
          <a:xfrm>
            <a:off x="3177" y="6350"/>
            <a:ext cx="9140825" cy="5137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162176"/>
            <a:ext cx="3989388" cy="1160463"/>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p:cNvPr>
          <p:cNvSpPr/>
          <p:nvPr/>
        </p:nvSpPr>
        <p:spPr>
          <a:xfrm rot="12900179" flipV="1">
            <a:off x="1978027" y="2173289"/>
            <a:ext cx="4011613" cy="1120775"/>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p:cNvPr>
          <p:cNvSpPr/>
          <p:nvPr/>
        </p:nvSpPr>
        <p:spPr>
          <a:xfrm rot="12900179" flipV="1">
            <a:off x="2138365" y="2114551"/>
            <a:ext cx="4040187" cy="1198563"/>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p:cNvPr>
          <p:cNvSpPr/>
          <p:nvPr/>
        </p:nvSpPr>
        <p:spPr>
          <a:xfrm rot="12900179" flipV="1">
            <a:off x="2328865" y="2097088"/>
            <a:ext cx="4040187" cy="1168400"/>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p:cNvPr>
          <p:cNvSpPr/>
          <p:nvPr/>
        </p:nvSpPr>
        <p:spPr>
          <a:xfrm rot="12900179" flipV="1">
            <a:off x="2503490" y="2074864"/>
            <a:ext cx="4067175" cy="1144587"/>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p:cNvPr>
          <p:cNvSpPr/>
          <p:nvPr/>
        </p:nvSpPr>
        <p:spPr>
          <a:xfrm rot="12900179" flipV="1">
            <a:off x="2662240" y="2019301"/>
            <a:ext cx="4067175" cy="1141413"/>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p:cNvPr>
          <p:cNvSpPr/>
          <p:nvPr/>
        </p:nvSpPr>
        <p:spPr>
          <a:xfrm rot="12900179" flipV="1">
            <a:off x="2825752" y="1957388"/>
            <a:ext cx="4016375" cy="1198562"/>
          </a:xfrm>
          <a:prstGeom prst="rect">
            <a:avLst/>
          </a:prstGeom>
          <a:blipFill>
            <a:blip r:embed="rId2" cstate="print"/>
            <a:stretch>
              <a:fillRect/>
            </a:stretch>
          </a:blip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ello nos trasladamos a una pequeña explanada donde nos encontramos con dos telescopios solares preparados para la observación del astro rey.      </a:t>
            </a:r>
            <a:r>
              <a:rPr lang="es-ES" b="1" i="1" dirty="0" smtClean="0">
                <a:effectLst>
                  <a:glow rad="101600">
                    <a:srgbClr val="C00000">
                      <a:alpha val="60000"/>
                    </a:srgbClr>
                  </a:glow>
                  <a:outerShdw blurRad="38100" dist="38100" dir="2700000" algn="tl">
                    <a:srgbClr val="000000">
                      <a:alpha val="43137"/>
                    </a:srgbClr>
                  </a:outerShdw>
                </a:effectLst>
              </a:rPr>
              <a:t>Pequeñas explosiones y llamaradas son fáciles de ver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9000">
        <p14:flip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51435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5" name="3 Marcador de contenido" descr="www.JoseLuisAvilaHerrera.Blogspot.com - Los colores de nuestro planeta 51.jpg"/>
          <p:cNvPicPr>
            <a:picLocks noChangeAspect="1"/>
          </p:cNvPicPr>
          <p:nvPr/>
        </p:nvPicPr>
        <p:blipFill>
          <a:blip r:embed="rId2" cstate="print"/>
          <a:srcRect/>
          <a:stretch>
            <a:fillRect/>
          </a:stretch>
        </p:blipFill>
        <p:spPr bwMode="auto">
          <a:xfrm>
            <a:off x="2124077" y="0"/>
            <a:ext cx="496887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nector"/>
          <p:cNvSpPr/>
          <p:nvPr/>
        </p:nvSpPr>
        <p:spPr>
          <a:xfrm>
            <a:off x="0" y="0"/>
            <a:ext cx="971550" cy="5143500"/>
          </a:xfrm>
          <a:prstGeom prst="flowChartConnector">
            <a:avLst/>
          </a:prstGeom>
          <a:solidFill>
            <a:schemeClr val="tx1">
              <a:lumMod val="8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onector"/>
          <p:cNvSpPr/>
          <p:nvPr/>
        </p:nvSpPr>
        <p:spPr>
          <a:xfrm>
            <a:off x="971552" y="0"/>
            <a:ext cx="1152525" cy="5143500"/>
          </a:xfrm>
          <a:prstGeom prst="flowChartConnector">
            <a:avLst/>
          </a:prstGeom>
          <a:solidFill>
            <a:schemeClr val="tx1">
              <a:lumMod val="8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Conector"/>
          <p:cNvSpPr/>
          <p:nvPr/>
        </p:nvSpPr>
        <p:spPr>
          <a:xfrm>
            <a:off x="7092952" y="0"/>
            <a:ext cx="995363" cy="5143500"/>
          </a:xfrm>
          <a:prstGeom prst="flowChartConnector">
            <a:avLst/>
          </a:prstGeom>
          <a:solidFill>
            <a:schemeClr val="tx1">
              <a:lumMod val="8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Conector"/>
          <p:cNvSpPr/>
          <p:nvPr/>
        </p:nvSpPr>
        <p:spPr>
          <a:xfrm>
            <a:off x="8101015" y="0"/>
            <a:ext cx="1042987" cy="5143500"/>
          </a:xfrm>
          <a:prstGeom prst="flowChartConnector">
            <a:avLst/>
          </a:prstGeom>
          <a:solidFill>
            <a:schemeClr val="tx1">
              <a:lumMod val="8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hora de observar el Sol es muy importante contar con los filtros adecuados y la supervisión de personas con experiencia. Nunca se debe mirar al sol directamente pues los daños en los ojos pueden ser permanentes e irreparables, nos exponemos a cualquier tipo de ceguera.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out)">
                                      <p:cBhvr>
                                        <p:cTn id="10" dur="3000"/>
                                        <p:tgtEl>
                                          <p:spTgt spid="7"/>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out)">
                                      <p:cBhvr>
                                        <p:cTn id="13" dur="3000"/>
                                        <p:tgtEl>
                                          <p:spTgt spid="11"/>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circle(in)">
                                      <p:cBhvr>
                                        <p:cTn id="16" dur="3000"/>
                                        <p:tgtEl>
                                          <p:spTgt spid="12"/>
                                        </p:tgtEl>
                                      </p:cBhvr>
                                    </p:animEffect>
                                  </p:childTnLst>
                                </p:cTn>
                              </p:par>
                              <p:par>
                                <p:cTn id="17" presetID="6"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out)">
                                      <p:cBhvr>
                                        <p:cTn id="19" dur="3000"/>
                                        <p:tgtEl>
                                          <p:spTgt spid="5"/>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2"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324544" y="0"/>
            <a:ext cx="9865096"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llery_6731_93_315043.jpg"/>
          <p:cNvPicPr>
            <a:picLocks noChangeAspect="1"/>
          </p:cNvPicPr>
          <p:nvPr/>
        </p:nvPicPr>
        <p:blipFill>
          <a:blip r:embed="rId2" cstate="print"/>
          <a:stretch>
            <a:fillRect/>
          </a:stretch>
        </p:blipFill>
        <p:spPr bwMode="auto">
          <a:xfrm>
            <a:off x="-324544" y="0"/>
            <a:ext cx="9865096"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gallery_6731_93_315043.jpg"/>
          <p:cNvPicPr>
            <a:picLocks noChangeAspect="1"/>
          </p:cNvPicPr>
          <p:nvPr/>
        </p:nvPicPr>
        <p:blipFill>
          <a:blip r:embed="rId2" cstate="print"/>
          <a:stretch>
            <a:fillRect/>
          </a:stretch>
        </p:blipFill>
        <p:spPr bwMode="auto">
          <a:xfrm>
            <a:off x="-324544" y="0"/>
            <a:ext cx="9865096"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083918"/>
            <a:ext cx="88204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telescopio observamos la superficie solar (imagen del sol en color amarillo) y pudimos reconocer varias manchas solares, regiones del sol con temperaturas más bajas que sus alrededores y que puede llegar a medir hasta 12.000 kilómetros.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ip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lifornia_002020.jpg"/>
          <p:cNvPicPr>
            <a:picLocks noChangeAspect="1"/>
          </p:cNvPicPr>
          <p:nvPr/>
        </p:nvPicPr>
        <p:blipFill>
          <a:blip r:embed="rId2" cstate="print"/>
          <a:stretch>
            <a:fillRect/>
          </a:stretch>
        </p:blipFill>
        <p:spPr bwMode="auto">
          <a:xfrm>
            <a:off x="0" y="0"/>
            <a:ext cx="5577289" cy="5143500"/>
          </a:xfrm>
          <a:prstGeom prst="rect">
            <a:avLst/>
          </a:prstGeom>
          <a:solidFill>
            <a:schemeClr val="tx1">
              <a:lumMod val="9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043608" cy="5143500"/>
          </a:xfrm>
          <a:prstGeom prst="rect">
            <a:avLst/>
          </a:prstGeom>
          <a:solidFill>
            <a:srgbClr val="CC7C40">
              <a:alpha val="60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1043608" y="0"/>
            <a:ext cx="1152127" cy="5143500"/>
          </a:xfrm>
          <a:prstGeom prst="rect">
            <a:avLst/>
          </a:prstGeom>
          <a:solidFill>
            <a:srgbClr val="CC7C40">
              <a:alpha val="60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195736" y="0"/>
            <a:ext cx="1224136" cy="5143500"/>
          </a:xfrm>
          <a:prstGeom prst="rect">
            <a:avLst/>
          </a:prstGeom>
          <a:solidFill>
            <a:srgbClr val="CC7C40">
              <a:alpha val="60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3419872" y="0"/>
            <a:ext cx="1224136" cy="5143500"/>
          </a:xfrm>
          <a:prstGeom prst="rect">
            <a:avLst/>
          </a:prstGeom>
          <a:solidFill>
            <a:srgbClr val="CC7C40">
              <a:alpha val="60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4644008" y="0"/>
            <a:ext cx="1224136" cy="5143500"/>
          </a:xfrm>
          <a:prstGeom prst="rect">
            <a:avLst/>
          </a:prstGeom>
          <a:solidFill>
            <a:srgbClr val="CC7C40">
              <a:alpha val="60000"/>
            </a:srgb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6084168" y="1419622"/>
            <a:ext cx="2880320"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Esta observación se hace siempre con un mínimo de </a:t>
            </a:r>
            <a:r>
              <a:rPr lang="es-ES" sz="2000" b="1" i="1" dirty="0" smtClean="0">
                <a:effectLst>
                  <a:glow rad="101600">
                    <a:srgbClr val="C00000">
                      <a:alpha val="60000"/>
                    </a:srgbClr>
                  </a:glow>
                  <a:outerShdw blurRad="38100" dist="38100" dir="2700000" algn="tl">
                    <a:srgbClr val="000000">
                      <a:alpha val="43137"/>
                    </a:srgbClr>
                  </a:outerShdw>
                </a:effectLst>
              </a:rPr>
              <a:t>dos telescopios</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diferentes.Esto</a:t>
            </a:r>
            <a:r>
              <a:rPr lang="es-ES" sz="2000" i="1" dirty="0" smtClean="0">
                <a:effectLst>
                  <a:glow rad="101600">
                    <a:srgbClr val="C00000">
                      <a:alpha val="60000"/>
                    </a:srgbClr>
                  </a:glow>
                  <a:outerShdw blurRad="38100" dist="38100" dir="2700000" algn="tl">
                    <a:srgbClr val="000000">
                      <a:alpha val="43137"/>
                    </a:srgbClr>
                  </a:outerShdw>
                </a:effectLst>
              </a:rPr>
              <a:t> es debido a que la observación de nuestra estrella es distinta, en función del instrumento y técnica que se emplee.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000" fill="hold"/>
                                        <p:tgtEl>
                                          <p:spTgt spid="5"/>
                                        </p:tgtEl>
                                        <p:attrNameLst>
                                          <p:attrName>ppt_w</p:attrName>
                                        </p:attrNameLst>
                                      </p:cBhvr>
                                      <p:tavLst>
                                        <p:tav tm="0">
                                          <p:val>
                                            <p:strVal val="4/3*#ppt_w"/>
                                          </p:val>
                                        </p:tav>
                                        <p:tav tm="100000">
                                          <p:val>
                                            <p:strVal val="#ppt_w"/>
                                          </p:val>
                                        </p:tav>
                                      </p:tavLst>
                                    </p:anim>
                                    <p:anim calcmode="lin" valueType="num">
                                      <p:cBhvr>
                                        <p:cTn id="20" dur="4000" fill="hold"/>
                                        <p:tgtEl>
                                          <p:spTgt spid="5"/>
                                        </p:tgtEl>
                                        <p:attrNameLst>
                                          <p:attrName>ppt_h</p:attrName>
                                        </p:attrNameLst>
                                      </p:cBhvr>
                                      <p:tavLst>
                                        <p:tav tm="0">
                                          <p:val>
                                            <p:strVal val="4/3*#ppt_h"/>
                                          </p:val>
                                        </p:tav>
                                        <p:tav tm="100000">
                                          <p:val>
                                            <p:strVal val="#ppt_h"/>
                                          </p:val>
                                        </p:tav>
                                      </p:tavLst>
                                    </p:anim>
                                  </p:childTnLst>
                                </p:cTn>
                              </p:par>
                              <p:par>
                                <p:cTn id="21" presetID="3" presetClass="exit" presetSubtype="5" fill="hold" grpId="0" nodeType="withEffect">
                                  <p:stCondLst>
                                    <p:cond delay="0"/>
                                  </p:stCondLst>
                                  <p:childTnLst>
                                    <p:animEffect transition="out" filter="blinds(vertical)">
                                      <p:cBhvr>
                                        <p:cTn id="22" dur="3000"/>
                                        <p:tgtEl>
                                          <p:spTgt spid="10"/>
                                        </p:tgtEl>
                                      </p:cBhvr>
                                    </p:animEffect>
                                    <p:set>
                                      <p:cBhvr>
                                        <p:cTn id="23" dur="1" fill="hold">
                                          <p:stCondLst>
                                            <p:cond delay="2999"/>
                                          </p:stCondLst>
                                        </p:cTn>
                                        <p:tgtEl>
                                          <p:spTgt spid="10"/>
                                        </p:tgtEl>
                                        <p:attrNameLst>
                                          <p:attrName>style.visibility</p:attrName>
                                        </p:attrNameLst>
                                      </p:cBhvr>
                                      <p:to>
                                        <p:strVal val="hidden"/>
                                      </p:to>
                                    </p:se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1"/>
                                          </p:val>
                                        </p:tav>
                                        <p:tav tm="100000">
                                          <p:val>
                                            <p:strVal val="#ppt_x"/>
                                          </p:val>
                                        </p:tav>
                                      </p:tavLst>
                                    </p:anim>
                                    <p:anim calcmode="lin" valueType="num">
                                      <p:cBhvr>
                                        <p:cTn id="2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38629"/>
            <a:ext cx="9144000" cy="5147733"/>
          </a:xfrm>
          <a:prstGeom prst="rect">
            <a:avLst/>
          </a:prstGeom>
          <a:noFill/>
          <a:ln w="9525">
            <a:noFill/>
            <a:miter lim="800000"/>
            <a:headEnd/>
            <a:tailEnd/>
          </a:ln>
        </p:spPr>
      </p:pic>
      <p:sp>
        <p:nvSpPr>
          <p:cNvPr id="5" name="4 Luna"/>
          <p:cNvSpPr/>
          <p:nvPr/>
        </p:nvSpPr>
        <p:spPr>
          <a:xfrm>
            <a:off x="857250" y="1058863"/>
            <a:ext cx="3786188" cy="2881312"/>
          </a:xfrm>
          <a:prstGeom prst="moon">
            <a:avLst>
              <a:gd name="adj" fmla="val 16316"/>
            </a:avLst>
          </a:prstGeom>
          <a:blipFill>
            <a:blip r:embed="rId2"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C000"/>
              </a:solidFill>
              <a:cs typeface="Arial" pitchFamily="34" charset="0"/>
            </a:endParaRPr>
          </a:p>
        </p:txBody>
      </p:sp>
      <p:sp>
        <p:nvSpPr>
          <p:cNvPr id="6" name="5 Luna"/>
          <p:cNvSpPr/>
          <p:nvPr/>
        </p:nvSpPr>
        <p:spPr>
          <a:xfrm flipH="1">
            <a:off x="4572002" y="1058863"/>
            <a:ext cx="3571875" cy="2881312"/>
          </a:xfrm>
          <a:prstGeom prst="moon">
            <a:avLst>
              <a:gd name="adj" fmla="val 16468"/>
            </a:avLst>
          </a:prstGeom>
          <a:blipFill>
            <a:blip r:embed="rId2"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C000"/>
              </a:solidFill>
              <a:cs typeface="Arial" pitchFamily="34" charset="0"/>
            </a:endParaRPr>
          </a:p>
        </p:txBody>
      </p:sp>
      <p:sp>
        <p:nvSpPr>
          <p:cNvPr id="7" name="6 Luna"/>
          <p:cNvSpPr/>
          <p:nvPr/>
        </p:nvSpPr>
        <p:spPr>
          <a:xfrm>
            <a:off x="1643063" y="1503363"/>
            <a:ext cx="2786062" cy="2189162"/>
          </a:xfrm>
          <a:prstGeom prst="moon">
            <a:avLst>
              <a:gd name="adj" fmla="val 16316"/>
            </a:avLst>
          </a:prstGeom>
          <a:blipFill>
            <a:blip r:embed="rId2"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C000"/>
              </a:solidFill>
              <a:cs typeface="Arial" pitchFamily="34" charset="0"/>
            </a:endParaRPr>
          </a:p>
        </p:txBody>
      </p:sp>
      <p:sp>
        <p:nvSpPr>
          <p:cNvPr id="8" name="7 Luna"/>
          <p:cNvSpPr/>
          <p:nvPr/>
        </p:nvSpPr>
        <p:spPr>
          <a:xfrm flipH="1">
            <a:off x="4572000" y="1460501"/>
            <a:ext cx="2776538" cy="2219325"/>
          </a:xfrm>
          <a:prstGeom prst="moon">
            <a:avLst>
              <a:gd name="adj" fmla="val 16316"/>
            </a:avLst>
          </a:prstGeom>
          <a:blipFill>
            <a:blip r:embed="rId2"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C000"/>
              </a:solidFill>
              <a:cs typeface="Arial" pitchFamily="34" charset="0"/>
            </a:endParaRPr>
          </a:p>
        </p:txBody>
      </p:sp>
      <p:sp>
        <p:nvSpPr>
          <p:cNvPr id="9" name="8 Luna"/>
          <p:cNvSpPr/>
          <p:nvPr/>
        </p:nvSpPr>
        <p:spPr>
          <a:xfrm>
            <a:off x="2286000" y="1797051"/>
            <a:ext cx="2286000" cy="1681163"/>
          </a:xfrm>
          <a:prstGeom prst="moon">
            <a:avLst>
              <a:gd name="adj" fmla="val 16316"/>
            </a:avLst>
          </a:prstGeom>
          <a:blipFill>
            <a:blip r:embed="rId3"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C000"/>
              </a:solidFill>
              <a:cs typeface="Arial" pitchFamily="34" charset="0"/>
            </a:endParaRPr>
          </a:p>
        </p:txBody>
      </p:sp>
      <p:sp>
        <p:nvSpPr>
          <p:cNvPr id="10" name="9 Luna"/>
          <p:cNvSpPr/>
          <p:nvPr/>
        </p:nvSpPr>
        <p:spPr>
          <a:xfrm flipH="1">
            <a:off x="4500565" y="1797051"/>
            <a:ext cx="2143125" cy="1681163"/>
          </a:xfrm>
          <a:prstGeom prst="moon">
            <a:avLst>
              <a:gd name="adj" fmla="val 16316"/>
            </a:avLst>
          </a:prstGeom>
          <a:blipFill>
            <a:blip r:embed="rId4"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C000"/>
              </a:solidFill>
              <a:cs typeface="Arial" pitchFamily="34" charset="0"/>
            </a:endParaRPr>
          </a:p>
        </p:txBody>
      </p:sp>
      <p:sp>
        <p:nvSpPr>
          <p:cNvPr id="11" name="10 Luna"/>
          <p:cNvSpPr/>
          <p:nvPr/>
        </p:nvSpPr>
        <p:spPr>
          <a:xfrm>
            <a:off x="2857502" y="2071689"/>
            <a:ext cx="1857375" cy="1258887"/>
          </a:xfrm>
          <a:prstGeom prst="moon">
            <a:avLst>
              <a:gd name="adj" fmla="val 21499"/>
            </a:avLst>
          </a:prstGeom>
          <a:blipFill>
            <a:blip r:embed="rId5"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C000"/>
              </a:solidFill>
              <a:cs typeface="Arial" pitchFamily="34" charset="0"/>
            </a:endParaRPr>
          </a:p>
        </p:txBody>
      </p:sp>
      <p:sp>
        <p:nvSpPr>
          <p:cNvPr id="12" name="11 Luna"/>
          <p:cNvSpPr/>
          <p:nvPr/>
        </p:nvSpPr>
        <p:spPr>
          <a:xfrm flipH="1">
            <a:off x="4429125" y="2071689"/>
            <a:ext cx="1714500" cy="1258887"/>
          </a:xfrm>
          <a:prstGeom prst="moon">
            <a:avLst>
              <a:gd name="adj" fmla="val 22378"/>
            </a:avLst>
          </a:prstGeom>
          <a:blipFill>
            <a:blip r:embed="rId6"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C000"/>
              </a:solidFill>
              <a:cs typeface="Arial" pitchFamily="34" charset="0"/>
            </a:endParaRPr>
          </a:p>
        </p:txBody>
      </p:sp>
      <p:sp>
        <p:nvSpPr>
          <p:cNvPr id="13" name="12 Luna"/>
          <p:cNvSpPr/>
          <p:nvPr/>
        </p:nvSpPr>
        <p:spPr>
          <a:xfrm>
            <a:off x="3500438" y="2281239"/>
            <a:ext cx="1143000" cy="809625"/>
          </a:xfrm>
          <a:prstGeom prst="moon">
            <a:avLst>
              <a:gd name="adj" fmla="val 25709"/>
            </a:avLst>
          </a:prstGeom>
          <a:blipFill>
            <a:blip r:embed="rId7"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C000"/>
              </a:solidFill>
              <a:cs typeface="Arial" pitchFamily="34" charset="0"/>
            </a:endParaRPr>
          </a:p>
        </p:txBody>
      </p:sp>
      <p:sp>
        <p:nvSpPr>
          <p:cNvPr id="14" name="13 Luna"/>
          <p:cNvSpPr/>
          <p:nvPr/>
        </p:nvSpPr>
        <p:spPr>
          <a:xfrm flipH="1">
            <a:off x="4500563" y="2281239"/>
            <a:ext cx="1071562" cy="809625"/>
          </a:xfrm>
          <a:prstGeom prst="moon">
            <a:avLst>
              <a:gd name="adj" fmla="val 25709"/>
            </a:avLst>
          </a:prstGeom>
          <a:blipFill>
            <a:blip r:embed="rId8" cstate="print"/>
            <a:stretch>
              <a:fillRect/>
            </a:stretch>
          </a:blipFill>
          <a:ln w="3175">
            <a:solidFill>
              <a:schemeClr val="accent6">
                <a:lumMod val="60000"/>
                <a:lumOff val="4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C000"/>
              </a:solidFill>
              <a:cs typeface="Arial" pitchFamily="34" charset="0"/>
            </a:endParaRPr>
          </a:p>
        </p:txBody>
      </p:sp>
      <p:sp>
        <p:nvSpPr>
          <p:cNvPr id="15" name="14 CuadroTexto"/>
          <p:cNvSpPr txBox="1"/>
          <p:nvPr/>
        </p:nvSpPr>
        <p:spPr>
          <a:xfrm>
            <a:off x="395536" y="4083918"/>
            <a:ext cx="79928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corona del Sol</a:t>
            </a:r>
            <a:r>
              <a:rPr lang="es-ES" i="1" dirty="0" smtClean="0">
                <a:effectLst>
                  <a:glow rad="101600">
                    <a:srgbClr val="C00000">
                      <a:alpha val="60000"/>
                    </a:srgbClr>
                  </a:glow>
                  <a:outerShdw blurRad="38100" dist="38100" dir="2700000" algn="tl">
                    <a:srgbClr val="000000">
                      <a:alpha val="43137"/>
                    </a:srgbClr>
                  </a:outerShdw>
                </a:effectLst>
              </a:rPr>
              <a:t>, que es la atmósfera exterior, es mucho más caliente que la superficie real; está a </a:t>
            </a:r>
            <a:r>
              <a:rPr lang="es-ES" b="1" i="1" dirty="0" smtClean="0">
                <a:effectLst>
                  <a:glow rad="101600">
                    <a:srgbClr val="C00000">
                      <a:alpha val="60000"/>
                    </a:srgbClr>
                  </a:glow>
                  <a:outerShdw blurRad="38100" dist="38100" dir="2700000" algn="tl">
                    <a:srgbClr val="000000">
                      <a:alpha val="43137"/>
                    </a:srgbClr>
                  </a:outerShdw>
                </a:effectLst>
              </a:rPr>
              <a:t>999.736 grados centígrados</a:t>
            </a:r>
            <a:r>
              <a:rPr lang="es-ES" i="1" dirty="0" smtClean="0">
                <a:effectLst>
                  <a:glow rad="101600">
                    <a:srgbClr val="C00000">
                      <a:alpha val="60000"/>
                    </a:srgbClr>
                  </a:glow>
                  <a:outerShdw blurRad="38100" dist="38100" dir="2700000" algn="tl">
                    <a:srgbClr val="000000">
                      <a:alpha val="43137"/>
                    </a:srgbClr>
                  </a:outerShdw>
                </a:effectLst>
              </a:rPr>
              <a:t>, mientras que la superficie oscila entre los </a:t>
            </a:r>
            <a:r>
              <a:rPr lang="es-ES" b="1" i="1" dirty="0" smtClean="0">
                <a:effectLst>
                  <a:glow rad="101600">
                    <a:srgbClr val="C00000">
                      <a:alpha val="60000"/>
                    </a:srgbClr>
                  </a:glow>
                  <a:outerShdw blurRad="38100" dist="38100" dir="2700000" algn="tl">
                    <a:srgbClr val="000000">
                      <a:alpha val="43137"/>
                    </a:srgbClr>
                  </a:outerShdw>
                </a:effectLst>
              </a:rPr>
              <a:t>5.726 ºC.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gallery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3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3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3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anim calcmode="lin" valueType="num">
                                      <p:cBhvr>
                                        <p:cTn id="39" dur="3000" fill="hold"/>
                                        <p:tgtEl>
                                          <p:spTgt spid="5"/>
                                        </p:tgtEl>
                                        <p:attrNameLst>
                                          <p:attrName>ppt_x</p:attrName>
                                        </p:attrNameLst>
                                      </p:cBhvr>
                                      <p:tavLst>
                                        <p:tav tm="0">
                                          <p:val>
                                            <p:fltVal val="0.5"/>
                                          </p:val>
                                        </p:tav>
                                        <p:tav tm="100000">
                                          <p:val>
                                            <p:strVal val="#ppt_x"/>
                                          </p:val>
                                        </p:tav>
                                      </p:tavLst>
                                    </p:anim>
                                    <p:anim calcmode="lin" valueType="num">
                                      <p:cBhvr>
                                        <p:cTn id="40" dur="3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fltVal val="0"/>
                                          </p:val>
                                        </p:tav>
                                        <p:tav tm="100000">
                                          <p:val>
                                            <p:strVal val="#ppt_h"/>
                                          </p:val>
                                        </p:tav>
                                      </p:tavLst>
                                    </p:anim>
                                    <p:anim calcmode="lin" valueType="num">
                                      <p:cBhvr>
                                        <p:cTn id="45" dur="3000" fill="hold"/>
                                        <p:tgtEl>
                                          <p:spTgt spid="6"/>
                                        </p:tgtEl>
                                        <p:attrNameLst>
                                          <p:attrName>ppt_x</p:attrName>
                                        </p:attrNameLst>
                                      </p:cBhvr>
                                      <p:tavLst>
                                        <p:tav tm="0">
                                          <p:val>
                                            <p:fltVal val="0.5"/>
                                          </p:val>
                                        </p:tav>
                                        <p:tav tm="100000">
                                          <p:val>
                                            <p:strVal val="#ppt_x"/>
                                          </p:val>
                                        </p:tav>
                                      </p:tavLst>
                                    </p:anim>
                                    <p:anim calcmode="lin" valueType="num">
                                      <p:cBhvr>
                                        <p:cTn id="46" dur="3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anim calcmode="lin" valueType="num">
                                      <p:cBhvr>
                                        <p:cTn id="51" dur="3000" fill="hold"/>
                                        <p:tgtEl>
                                          <p:spTgt spid="7"/>
                                        </p:tgtEl>
                                        <p:attrNameLst>
                                          <p:attrName>ppt_x</p:attrName>
                                        </p:attrNameLst>
                                      </p:cBhvr>
                                      <p:tavLst>
                                        <p:tav tm="0">
                                          <p:val>
                                            <p:fltVal val="0.5"/>
                                          </p:val>
                                        </p:tav>
                                        <p:tav tm="100000">
                                          <p:val>
                                            <p:strVal val="#ppt_x"/>
                                          </p:val>
                                        </p:tav>
                                      </p:tavLst>
                                    </p:anim>
                                    <p:anim calcmode="lin" valueType="num">
                                      <p:cBhvr>
                                        <p:cTn id="52" dur="3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ppt_x</p:attrName>
                                        </p:attrNameLst>
                                      </p:cBhvr>
                                      <p:tavLst>
                                        <p:tav tm="0">
                                          <p:val>
                                            <p:fltVal val="0.5"/>
                                          </p:val>
                                        </p:tav>
                                        <p:tav tm="100000">
                                          <p:val>
                                            <p:strVal val="#ppt_x"/>
                                          </p:val>
                                        </p:tav>
                                      </p:tavLst>
                                    </p:anim>
                                    <p:anim calcmode="lin" valueType="num">
                                      <p:cBhvr>
                                        <p:cTn id="64" dur="3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fltVal val="0"/>
                                          </p:val>
                                        </p:tav>
                                        <p:tav tm="100000">
                                          <p:val>
                                            <p:strVal val="#ppt_w"/>
                                          </p:val>
                                        </p:tav>
                                      </p:tavLst>
                                    </p:anim>
                                    <p:anim calcmode="lin" valueType="num">
                                      <p:cBhvr>
                                        <p:cTn id="68" dur="3000" fill="hold"/>
                                        <p:tgtEl>
                                          <p:spTgt spid="10"/>
                                        </p:tgtEl>
                                        <p:attrNameLst>
                                          <p:attrName>ppt_h</p:attrName>
                                        </p:attrNameLst>
                                      </p:cBhvr>
                                      <p:tavLst>
                                        <p:tav tm="0">
                                          <p:val>
                                            <p:fltVal val="0"/>
                                          </p:val>
                                        </p:tav>
                                        <p:tav tm="100000">
                                          <p:val>
                                            <p:strVal val="#ppt_h"/>
                                          </p:val>
                                        </p:tav>
                                      </p:tavLst>
                                    </p:anim>
                                    <p:anim calcmode="lin" valueType="num">
                                      <p:cBhvr>
                                        <p:cTn id="69" dur="3000" fill="hold"/>
                                        <p:tgtEl>
                                          <p:spTgt spid="10"/>
                                        </p:tgtEl>
                                        <p:attrNameLst>
                                          <p:attrName>ppt_x</p:attrName>
                                        </p:attrNameLst>
                                      </p:cBhvr>
                                      <p:tavLst>
                                        <p:tav tm="0">
                                          <p:val>
                                            <p:fltVal val="0.5"/>
                                          </p:val>
                                        </p:tav>
                                        <p:tav tm="100000">
                                          <p:val>
                                            <p:strVal val="#ppt_x"/>
                                          </p:val>
                                        </p:tav>
                                      </p:tavLst>
                                    </p:anim>
                                    <p:anim calcmode="lin" valueType="num">
                                      <p:cBhvr>
                                        <p:cTn id="70" dur="3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ppt_w</p:attrName>
                                        </p:attrNameLst>
                                      </p:cBhvr>
                                      <p:tavLst>
                                        <p:tav tm="0">
                                          <p:val>
                                            <p:fltVal val="0"/>
                                          </p:val>
                                        </p:tav>
                                        <p:tav tm="100000">
                                          <p:val>
                                            <p:strVal val="#ppt_w"/>
                                          </p:val>
                                        </p:tav>
                                      </p:tavLst>
                                    </p:anim>
                                    <p:anim calcmode="lin" valueType="num">
                                      <p:cBhvr>
                                        <p:cTn id="74" dur="3000" fill="hold"/>
                                        <p:tgtEl>
                                          <p:spTgt spid="11"/>
                                        </p:tgtEl>
                                        <p:attrNameLst>
                                          <p:attrName>ppt_h</p:attrName>
                                        </p:attrNameLst>
                                      </p:cBhvr>
                                      <p:tavLst>
                                        <p:tav tm="0">
                                          <p:val>
                                            <p:fltVal val="0"/>
                                          </p:val>
                                        </p:tav>
                                        <p:tav tm="100000">
                                          <p:val>
                                            <p:strVal val="#ppt_h"/>
                                          </p:val>
                                        </p:tav>
                                      </p:tavLst>
                                    </p:anim>
                                    <p:anim calcmode="lin" valueType="num">
                                      <p:cBhvr>
                                        <p:cTn id="75" dur="3000" fill="hold"/>
                                        <p:tgtEl>
                                          <p:spTgt spid="11"/>
                                        </p:tgtEl>
                                        <p:attrNameLst>
                                          <p:attrName>ppt_x</p:attrName>
                                        </p:attrNameLst>
                                      </p:cBhvr>
                                      <p:tavLst>
                                        <p:tav tm="0">
                                          <p:val>
                                            <p:fltVal val="0.5"/>
                                          </p:val>
                                        </p:tav>
                                        <p:tav tm="100000">
                                          <p:val>
                                            <p:strVal val="#ppt_x"/>
                                          </p:val>
                                        </p:tav>
                                      </p:tavLst>
                                    </p:anim>
                                    <p:anim calcmode="lin" valueType="num">
                                      <p:cBhvr>
                                        <p:cTn id="76" dur="3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3000" fill="hold"/>
                                        <p:tgtEl>
                                          <p:spTgt spid="12"/>
                                        </p:tgtEl>
                                        <p:attrNameLst>
                                          <p:attrName>ppt_w</p:attrName>
                                        </p:attrNameLst>
                                      </p:cBhvr>
                                      <p:tavLst>
                                        <p:tav tm="0">
                                          <p:val>
                                            <p:fltVal val="0"/>
                                          </p:val>
                                        </p:tav>
                                        <p:tav tm="100000">
                                          <p:val>
                                            <p:strVal val="#ppt_w"/>
                                          </p:val>
                                        </p:tav>
                                      </p:tavLst>
                                    </p:anim>
                                    <p:anim calcmode="lin" valueType="num">
                                      <p:cBhvr>
                                        <p:cTn id="80" dur="3000" fill="hold"/>
                                        <p:tgtEl>
                                          <p:spTgt spid="12"/>
                                        </p:tgtEl>
                                        <p:attrNameLst>
                                          <p:attrName>ppt_h</p:attrName>
                                        </p:attrNameLst>
                                      </p:cBhvr>
                                      <p:tavLst>
                                        <p:tav tm="0">
                                          <p:val>
                                            <p:fltVal val="0"/>
                                          </p:val>
                                        </p:tav>
                                        <p:tav tm="100000">
                                          <p:val>
                                            <p:strVal val="#ppt_h"/>
                                          </p:val>
                                        </p:tav>
                                      </p:tavLst>
                                    </p:anim>
                                    <p:anim calcmode="lin" valueType="num">
                                      <p:cBhvr>
                                        <p:cTn id="81" dur="3000" fill="hold"/>
                                        <p:tgtEl>
                                          <p:spTgt spid="12"/>
                                        </p:tgtEl>
                                        <p:attrNameLst>
                                          <p:attrName>ppt_x</p:attrName>
                                        </p:attrNameLst>
                                      </p:cBhvr>
                                      <p:tavLst>
                                        <p:tav tm="0">
                                          <p:val>
                                            <p:fltVal val="0.5"/>
                                          </p:val>
                                        </p:tav>
                                        <p:tav tm="100000">
                                          <p:val>
                                            <p:strVal val="#ppt_x"/>
                                          </p:val>
                                        </p:tav>
                                      </p:tavLst>
                                    </p:anim>
                                    <p:anim calcmode="lin" valueType="num">
                                      <p:cBhvr>
                                        <p:cTn id="82" dur="3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3000" fill="hold"/>
                                        <p:tgtEl>
                                          <p:spTgt spid="13"/>
                                        </p:tgtEl>
                                        <p:attrNameLst>
                                          <p:attrName>ppt_w</p:attrName>
                                        </p:attrNameLst>
                                      </p:cBhvr>
                                      <p:tavLst>
                                        <p:tav tm="0">
                                          <p:val>
                                            <p:fltVal val="0"/>
                                          </p:val>
                                        </p:tav>
                                        <p:tav tm="100000">
                                          <p:val>
                                            <p:strVal val="#ppt_w"/>
                                          </p:val>
                                        </p:tav>
                                      </p:tavLst>
                                    </p:anim>
                                    <p:anim calcmode="lin" valueType="num">
                                      <p:cBhvr>
                                        <p:cTn id="86" dur="3000" fill="hold"/>
                                        <p:tgtEl>
                                          <p:spTgt spid="13"/>
                                        </p:tgtEl>
                                        <p:attrNameLst>
                                          <p:attrName>ppt_h</p:attrName>
                                        </p:attrNameLst>
                                      </p:cBhvr>
                                      <p:tavLst>
                                        <p:tav tm="0">
                                          <p:val>
                                            <p:fltVal val="0"/>
                                          </p:val>
                                        </p:tav>
                                        <p:tav tm="100000">
                                          <p:val>
                                            <p:strVal val="#ppt_h"/>
                                          </p:val>
                                        </p:tav>
                                      </p:tavLst>
                                    </p:anim>
                                    <p:anim calcmode="lin" valueType="num">
                                      <p:cBhvr>
                                        <p:cTn id="87" dur="3000" fill="hold"/>
                                        <p:tgtEl>
                                          <p:spTgt spid="13"/>
                                        </p:tgtEl>
                                        <p:attrNameLst>
                                          <p:attrName>ppt_x</p:attrName>
                                        </p:attrNameLst>
                                      </p:cBhvr>
                                      <p:tavLst>
                                        <p:tav tm="0">
                                          <p:val>
                                            <p:fltVal val="0.5"/>
                                          </p:val>
                                        </p:tav>
                                        <p:tav tm="100000">
                                          <p:val>
                                            <p:strVal val="#ppt_x"/>
                                          </p:val>
                                        </p:tav>
                                      </p:tavLst>
                                    </p:anim>
                                    <p:anim calcmode="lin" valueType="num">
                                      <p:cBhvr>
                                        <p:cTn id="88" dur="3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p:val>
                                            <p:fltVal val="0.5"/>
                                          </p:val>
                                        </p:tav>
                                        <p:tav tm="100000">
                                          <p:val>
                                            <p:strVal val="#ppt_x"/>
                                          </p:val>
                                        </p:tav>
                                      </p:tavLst>
                                    </p:anim>
                                    <p:anim calcmode="lin" valueType="num">
                                      <p:cBhvr>
                                        <p:cTn id="94" dur="3000" fill="hold"/>
                                        <p:tgtEl>
                                          <p:spTgt spid="14"/>
                                        </p:tgtEl>
                                        <p:attrNameLst>
                                          <p:attrName>ppt_y</p:attrName>
                                        </p:attrNameLst>
                                      </p:cBhvr>
                                      <p:tavLst>
                                        <p:tav tm="0">
                                          <p:val>
                                            <p:fltVal val="0.5"/>
                                          </p:val>
                                        </p:tav>
                                        <p:tav tm="100000">
                                          <p:val>
                                            <p:strVal val="#ppt_y"/>
                                          </p:val>
                                        </p:tav>
                                      </p:tavLst>
                                    </p:anim>
                                  </p:childTnLst>
                                </p:cTn>
                              </p:par>
                            </p:childTnLst>
                          </p:cTn>
                        </p:par>
                        <p:par>
                          <p:cTn id="95" fill="hold">
                            <p:stCondLst>
                              <p:cond delay="3000"/>
                            </p:stCondLst>
                            <p:childTnLst>
                              <p:par>
                                <p:cTn id="96" presetID="8" presetClass="emph" presetSubtype="0" fill="hold" nodeType="afterEffect">
                                  <p:stCondLst>
                                    <p:cond delay="0"/>
                                  </p:stCondLst>
                                  <p:childTnLst>
                                    <p:animRot by="-108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3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3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3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3000" fill="hold"/>
                                        <p:tgtEl>
                                          <p:spTgt spid="14"/>
                                        </p:tgtEl>
                                        <p:attrNameLst>
                                          <p:attrName>r</p:attrName>
                                        </p:attrNameLst>
                                      </p:cBhvr>
                                    </p:animRot>
                                  </p:childTnLst>
                                </p:cTn>
                              </p:par>
                            </p:childTnLst>
                          </p:cTn>
                        </p:par>
                        <p:par>
                          <p:cTn id="116" fill="hold">
                            <p:stCondLst>
                              <p:cond delay="6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 calcmode="lin" valueType="num">
                                      <p:cBhvr>
                                        <p:cTn id="159" dur="3000" fill="hold"/>
                                        <p:tgtEl>
                                          <p:spTgt spid="4"/>
                                        </p:tgtEl>
                                        <p:attrNameLst>
                                          <p:attrName>ppt_w</p:attrName>
                                        </p:attrNameLst>
                                      </p:cBhvr>
                                      <p:tavLst>
                                        <p:tav tm="0">
                                          <p:val>
                                            <p:strVal val="4/3*#ppt_w"/>
                                          </p:val>
                                        </p:tav>
                                        <p:tav tm="100000">
                                          <p:val>
                                            <p:strVal val="#ppt_w"/>
                                          </p:val>
                                        </p:tav>
                                      </p:tavLst>
                                    </p:anim>
                                    <p:anim calcmode="lin" valueType="num">
                                      <p:cBhvr>
                                        <p:cTn id="160" dur="3000" fill="hold"/>
                                        <p:tgtEl>
                                          <p:spTgt spid="4"/>
                                        </p:tgtEl>
                                        <p:attrNameLst>
                                          <p:attrName>ppt_h</p:attrName>
                                        </p:attrNameLst>
                                      </p:cBhvr>
                                      <p:tavLst>
                                        <p:tav tm="0">
                                          <p:val>
                                            <p:strVal val="4/3*#ppt_h"/>
                                          </p:val>
                                        </p:tav>
                                        <p:tav tm="100000">
                                          <p:val>
                                            <p:strVal val="#ppt_h"/>
                                          </p:val>
                                        </p:tav>
                                      </p:tavLst>
                                    </p:anim>
                                  </p:childTnLst>
                                </p:cTn>
                              </p:par>
                              <p:par>
                                <p:cTn id="161" presetID="16" presetClass="entr" presetSubtype="37"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barn(outVertical)">
                                      <p:cBhvr>
                                        <p:cTn id="163" dur="3000"/>
                                        <p:tgtEl>
                                          <p:spTgt spid="4"/>
                                        </p:tgtEl>
                                      </p:cBhvr>
                                    </p:animEffect>
                                  </p:childTnLst>
                                </p:cTn>
                              </p:par>
                            </p:childTnLst>
                          </p:cTn>
                        </p:par>
                        <p:par>
                          <p:cTn id="164" fill="hold">
                            <p:stCondLst>
                              <p:cond delay="9000"/>
                            </p:stCondLst>
                            <p:childTnLst>
                              <p:par>
                                <p:cTn id="165" presetID="40" presetClass="entr" presetSubtype="0" fill="hold" grpId="0" nodeType="afterEffect">
                                  <p:stCondLst>
                                    <p:cond delay="0"/>
                                  </p:stCondLst>
                                  <p:iterate type="lt">
                                    <p:tmPct val="10000"/>
                                  </p:iterate>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1"/>
                                          </p:val>
                                        </p:tav>
                                        <p:tav tm="100000">
                                          <p:val>
                                            <p:strVal val="#ppt_x"/>
                                          </p:val>
                                        </p:tav>
                                      </p:tavLst>
                                    </p:anim>
                                    <p:anim calcmode="lin" valueType="num">
                                      <p:cBhvr>
                                        <p:cTn id="16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tretch>
            <a:fillRect/>
          </a:stretch>
        </p:blipFill>
        <p:spPr bwMode="auto">
          <a:xfrm>
            <a:off x="0" y="-438414"/>
            <a:ext cx="9144000" cy="58758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tretch>
            <a:fillRect/>
          </a:stretch>
        </p:blipFill>
        <p:spPr bwMode="auto">
          <a:xfrm>
            <a:off x="0" y="-438414"/>
            <a:ext cx="9144000" cy="58758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39431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cometa </a:t>
            </a:r>
            <a:r>
              <a:rPr lang="es-ES" i="1" dirty="0" err="1" smtClean="0">
                <a:effectLst>
                  <a:glow rad="101600">
                    <a:srgbClr val="C00000">
                      <a:alpha val="60000"/>
                    </a:srgbClr>
                  </a:glow>
                  <a:outerShdw blurRad="38100" dist="38100" dir="2700000" algn="tl">
                    <a:srgbClr val="000000">
                      <a:alpha val="43137"/>
                    </a:srgbClr>
                  </a:outerShdw>
                </a:effectLst>
              </a:rPr>
              <a:t>Lovejoy</a:t>
            </a:r>
            <a:r>
              <a:rPr lang="es-ES" i="1" dirty="0" smtClean="0">
                <a:effectLst>
                  <a:glow rad="101600">
                    <a:srgbClr val="C00000">
                      <a:alpha val="60000"/>
                    </a:srgbClr>
                  </a:glow>
                  <a:outerShdw blurRad="38100" dist="38100" dir="2700000" algn="tl">
                    <a:srgbClr val="000000">
                      <a:alpha val="43137"/>
                    </a:srgbClr>
                  </a:outerShdw>
                </a:effectLst>
              </a:rPr>
              <a:t>, que fue descubierto el 17 de agosto de 2014, ha permitido, en su viaje por el sistema solar interior, que el Observatorio del Teide del Instituto de Astrofísica de Canarias captara unas imágenes en las que se observa su núcleo y cola, con una intensa luz verde.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gallery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0"/>
                                  </p:stCondLst>
                                  <p:childTnLst>
                                    <p:animRot by="5400000">
                                      <p:cBhvr>
                                        <p:cTn id="20" dur="2000" fill="hold"/>
                                        <p:tgtEl>
                                          <p:spTgt spid="6"/>
                                        </p:tgtEl>
                                        <p:attrNameLst>
                                          <p:attrName>r</p:attrName>
                                        </p:attrNameLst>
                                      </p:cBhvr>
                                    </p:animRot>
                                  </p:childTnLst>
                                </p:cTn>
                              </p:par>
                              <p:par>
                                <p:cTn id="21" presetID="8" presetClass="emph" presetSubtype="0" fill="hold" nodeType="withEffect">
                                  <p:stCondLst>
                                    <p:cond delay="2000"/>
                                  </p:stCondLst>
                                  <p:childTnLst>
                                    <p:animRot by="-5400000">
                                      <p:cBhvr>
                                        <p:cTn id="22" dur="2000" fill="hold"/>
                                        <p:tgtEl>
                                          <p:spTgt spid="6"/>
                                        </p:tgtEl>
                                        <p:attrNameLst>
                                          <p:attrName>r</p:attrName>
                                        </p:attrNameLst>
                                      </p:cBhvr>
                                    </p:animRo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rcRect/>
          <a:stretch>
            <a:fillRect/>
          </a:stretch>
        </p:blipFill>
        <p:spPr bwMode="auto">
          <a:xfrm>
            <a:off x="0" y="1"/>
            <a:ext cx="9144000" cy="55959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143500"/>
          </a:xfrm>
          <a:prstGeom prst="frame">
            <a:avLst>
              <a:gd name="adj1" fmla="val 4902"/>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90" y="374650"/>
            <a:ext cx="1216025" cy="6858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Marco"/>
          <p:cNvSpPr/>
          <p:nvPr/>
        </p:nvSpPr>
        <p:spPr>
          <a:xfrm>
            <a:off x="214313" y="160338"/>
            <a:ext cx="4214812" cy="4822825"/>
          </a:xfrm>
          <a:prstGeom prst="frame">
            <a:avLst>
              <a:gd name="adj1" fmla="val 6035"/>
            </a:avLst>
          </a:prstGeom>
          <a:solidFill>
            <a:schemeClr val="tx1">
              <a:lumMod val="9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40" y="160338"/>
            <a:ext cx="4465637" cy="4822825"/>
          </a:xfrm>
          <a:prstGeom prst="frame">
            <a:avLst>
              <a:gd name="adj1" fmla="val 5979"/>
            </a:avLst>
          </a:prstGeom>
          <a:solidFill>
            <a:schemeClr val="tx1">
              <a:lumMod val="9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0"/>
            <a:ext cx="142876" cy="535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428596" y="3321849"/>
            <a:ext cx="3786214" cy="2143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Rectángulo"/>
          <p:cNvSpPr/>
          <p:nvPr/>
        </p:nvSpPr>
        <p:spPr>
          <a:xfrm flipH="1">
            <a:off x="2143127" y="588963"/>
            <a:ext cx="214313" cy="6858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Rectángulo"/>
          <p:cNvSpPr/>
          <p:nvPr/>
        </p:nvSpPr>
        <p:spPr>
          <a:xfrm>
            <a:off x="395290" y="303213"/>
            <a:ext cx="3819525" cy="4483100"/>
          </a:xfrm>
          <a:prstGeom prst="rect">
            <a:avLst/>
          </a:prstGeom>
          <a:solidFill>
            <a:schemeClr val="tx1">
              <a:lumMod val="8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4643440" y="357188"/>
            <a:ext cx="4249737" cy="4411662"/>
          </a:xfrm>
          <a:prstGeom prst="rect">
            <a:avLst/>
          </a:prstGeom>
          <a:solidFill>
            <a:schemeClr val="tx1">
              <a:lumMod val="8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CuadroTexto"/>
          <p:cNvSpPr txBox="1"/>
          <p:nvPr/>
        </p:nvSpPr>
        <p:spPr>
          <a:xfrm>
            <a:off x="323528"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cierto, algo que llama mucho la atención es que el color de los edificios y telescopios sea de color blanco ¿por qué? Son blancos para </a:t>
            </a:r>
            <a:r>
              <a:rPr lang="es-ES" b="1" i="1" dirty="0" smtClean="0">
                <a:effectLst>
                  <a:glow rad="101600">
                    <a:srgbClr val="C00000">
                      <a:alpha val="60000"/>
                    </a:srgbClr>
                  </a:glow>
                  <a:outerShdw blurRad="38100" dist="38100" dir="2700000" algn="tl">
                    <a:srgbClr val="000000">
                      <a:alpha val="43137"/>
                    </a:srgbClr>
                  </a:outerShdw>
                </a:effectLst>
              </a:rPr>
              <a:t>reducir la absorción de calor</a:t>
            </a:r>
            <a:r>
              <a:rPr lang="es-ES" i="1" dirty="0" smtClean="0">
                <a:effectLst>
                  <a:glow rad="101600">
                    <a:srgbClr val="C00000">
                      <a:alpha val="60000"/>
                    </a:srgbClr>
                  </a:glow>
                  <a:outerShdw blurRad="38100" dist="38100" dir="2700000" algn="tl">
                    <a:srgbClr val="000000">
                      <a:alpha val="43137"/>
                    </a:srgbClr>
                  </a:outerShdw>
                </a:effectLst>
              </a:rPr>
              <a:t> y así evitar que las turbulencias distorsionen las imágenes y el trabajo que se realiza en los mismos.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4"/>
                                        </p:tgtEl>
                                        <p:attrNameLst>
                                          <p:attrName>ppt_x</p:attrName>
                                        </p:attrNameLst>
                                      </p:cBhvr>
                                      <p:tavLst>
                                        <p:tav tm="0">
                                          <p:val>
                                            <p:strVal val="ppt_x"/>
                                          </p:val>
                                        </p:tav>
                                        <p:tav tm="100000">
                                          <p:val>
                                            <p:strVal val="ppt_x-ppt_w/2"/>
                                          </p:val>
                                        </p:tav>
                                      </p:tavLst>
                                    </p:anim>
                                    <p:anim calcmode="lin" valueType="num">
                                      <p:cBhvr>
                                        <p:cTn id="13" dur="4000"/>
                                        <p:tgtEl>
                                          <p:spTgt spid="14"/>
                                        </p:tgtEl>
                                        <p:attrNameLst>
                                          <p:attrName>ppt_y</p:attrName>
                                        </p:attrNameLst>
                                      </p:cBhvr>
                                      <p:tavLst>
                                        <p:tav tm="0">
                                          <p:val>
                                            <p:strVal val="ppt_y"/>
                                          </p:val>
                                        </p:tav>
                                        <p:tav tm="100000">
                                          <p:val>
                                            <p:strVal val="ppt_y"/>
                                          </p:val>
                                        </p:tav>
                                      </p:tavLst>
                                    </p:anim>
                                    <p:anim calcmode="lin" valueType="num">
                                      <p:cBhvr>
                                        <p:cTn id="14" dur="4000"/>
                                        <p:tgtEl>
                                          <p:spTgt spid="14"/>
                                        </p:tgtEl>
                                        <p:attrNameLst>
                                          <p:attrName>ppt_w</p:attrName>
                                        </p:attrNameLst>
                                      </p:cBhvr>
                                      <p:tavLst>
                                        <p:tav tm="0">
                                          <p:val>
                                            <p:strVal val="ppt_w"/>
                                          </p:val>
                                        </p:tav>
                                        <p:tav tm="100000">
                                          <p:val>
                                            <p:fltVal val="0"/>
                                          </p:val>
                                        </p:tav>
                                      </p:tavLst>
                                    </p:anim>
                                    <p:anim calcmode="lin" valueType="num">
                                      <p:cBhvr>
                                        <p:cTn id="15" dur="4000"/>
                                        <p:tgtEl>
                                          <p:spTgt spid="14"/>
                                        </p:tgtEl>
                                        <p:attrNameLst>
                                          <p:attrName>ppt_h</p:attrName>
                                        </p:attrNameLst>
                                      </p:cBhvr>
                                      <p:tavLst>
                                        <p:tav tm="0">
                                          <p:val>
                                            <p:strVal val="ppt_h"/>
                                          </p:val>
                                        </p:tav>
                                        <p:tav tm="100000">
                                          <p:val>
                                            <p:strVal val="ppt_h"/>
                                          </p:val>
                                        </p:tav>
                                      </p:tavLst>
                                    </p:anim>
                                    <p:set>
                                      <p:cBhvr>
                                        <p:cTn id="16" dur="1" fill="hold">
                                          <p:stCondLst>
                                            <p:cond delay="3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5"/>
                                        </p:tgtEl>
                                        <p:attrNameLst>
                                          <p:attrName>ppt_x</p:attrName>
                                        </p:attrNameLst>
                                      </p:cBhvr>
                                      <p:tavLst>
                                        <p:tav tm="0">
                                          <p:val>
                                            <p:strVal val="ppt_x"/>
                                          </p:val>
                                        </p:tav>
                                        <p:tav tm="100000">
                                          <p:val>
                                            <p:strVal val="ppt_x+ppt_w/2"/>
                                          </p:val>
                                        </p:tav>
                                      </p:tavLst>
                                    </p:anim>
                                    <p:anim calcmode="lin" valueType="num">
                                      <p:cBhvr>
                                        <p:cTn id="25" dur="4000"/>
                                        <p:tgtEl>
                                          <p:spTgt spid="15"/>
                                        </p:tgtEl>
                                        <p:attrNameLst>
                                          <p:attrName>ppt_y</p:attrName>
                                        </p:attrNameLst>
                                      </p:cBhvr>
                                      <p:tavLst>
                                        <p:tav tm="0">
                                          <p:val>
                                            <p:strVal val="ppt_y"/>
                                          </p:val>
                                        </p:tav>
                                        <p:tav tm="100000">
                                          <p:val>
                                            <p:strVal val="ppt_y"/>
                                          </p:val>
                                        </p:tav>
                                      </p:tavLst>
                                    </p:anim>
                                    <p:anim calcmode="lin" valueType="num">
                                      <p:cBhvr>
                                        <p:cTn id="26" dur="4000"/>
                                        <p:tgtEl>
                                          <p:spTgt spid="15"/>
                                        </p:tgtEl>
                                        <p:attrNameLst>
                                          <p:attrName>ppt_w</p:attrName>
                                        </p:attrNameLst>
                                      </p:cBhvr>
                                      <p:tavLst>
                                        <p:tav tm="0">
                                          <p:val>
                                            <p:strVal val="ppt_w"/>
                                          </p:val>
                                        </p:tav>
                                        <p:tav tm="100000">
                                          <p:val>
                                            <p:fltVal val="0"/>
                                          </p:val>
                                        </p:tav>
                                      </p:tavLst>
                                    </p:anim>
                                    <p:anim calcmode="lin" valueType="num">
                                      <p:cBhvr>
                                        <p:cTn id="27" dur="4000"/>
                                        <p:tgtEl>
                                          <p:spTgt spid="15"/>
                                        </p:tgtEl>
                                        <p:attrNameLst>
                                          <p:attrName>ppt_h</p:attrName>
                                        </p:attrNameLst>
                                      </p:cBhvr>
                                      <p:tavLst>
                                        <p:tav tm="0">
                                          <p:val>
                                            <p:strVal val="ppt_h"/>
                                          </p:val>
                                        </p:tav>
                                        <p:tav tm="100000">
                                          <p:val>
                                            <p:strVal val="ppt_h"/>
                                          </p:val>
                                        </p:tav>
                                      </p:tavLst>
                                    </p:anim>
                                    <p:set>
                                      <p:cBhvr>
                                        <p:cTn id="28" dur="1" fill="hold">
                                          <p:stCondLst>
                                            <p:cond delay="3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4000"/>
                                        <p:tgtEl>
                                          <p:spTgt spid="6"/>
                                        </p:tgtEl>
                                        <p:attrNameLst>
                                          <p:attrName>ppt_w</p:attrName>
                                        </p:attrNameLst>
                                      </p:cBhvr>
                                      <p:tavLst>
                                        <p:tav tm="0">
                                          <p:val>
                                            <p:strVal val="ppt_w"/>
                                          </p:val>
                                        </p:tav>
                                        <p:tav tm="100000">
                                          <p:val>
                                            <p:fltVal val="0"/>
                                          </p:val>
                                        </p:tav>
                                      </p:tavLst>
                                    </p:anim>
                                    <p:anim calcmode="lin" valueType="num">
                                      <p:cBhvr>
                                        <p:cTn id="31" dur="4000"/>
                                        <p:tgtEl>
                                          <p:spTgt spid="6"/>
                                        </p:tgtEl>
                                        <p:attrNameLst>
                                          <p:attrName>ppt_h</p:attrName>
                                        </p:attrNameLst>
                                      </p:cBhvr>
                                      <p:tavLst>
                                        <p:tav tm="0">
                                          <p:val>
                                            <p:strVal val="ppt_h"/>
                                          </p:val>
                                        </p:tav>
                                        <p:tav tm="100000">
                                          <p:val>
                                            <p:strVal val="ppt_h"/>
                                          </p:val>
                                        </p:tav>
                                      </p:tavLst>
                                    </p:anim>
                                    <p:set>
                                      <p:cBhvr>
                                        <p:cTn id="32" dur="1" fill="hold">
                                          <p:stCondLst>
                                            <p:cond delay="3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2.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a:t>
            </a:r>
            <a:r>
              <a:rPr lang="es-ES" b="1" i="1" dirty="0" smtClean="0">
                <a:effectLst>
                  <a:glow rad="101600">
                    <a:srgbClr val="C00000">
                      <a:alpha val="60000"/>
                    </a:srgbClr>
                  </a:glow>
                  <a:outerShdw blurRad="38100" dist="38100" dir="2700000" algn="tl">
                    <a:srgbClr val="000000">
                      <a:alpha val="43137"/>
                    </a:srgbClr>
                  </a:outerShdw>
                </a:effectLst>
              </a:rPr>
              <a:t>cuenta con más de 25 telescopios</a:t>
            </a:r>
            <a:r>
              <a:rPr lang="es-ES" i="1" dirty="0" smtClean="0">
                <a:effectLst>
                  <a:glow rad="101600">
                    <a:srgbClr val="C00000">
                      <a:alpha val="60000"/>
                    </a:srgbClr>
                  </a:glow>
                  <a:outerShdw blurRad="38100" dist="38100" dir="2700000" algn="tl">
                    <a:srgbClr val="000000">
                      <a:alpha val="43137"/>
                    </a:srgbClr>
                  </a:outerShdw>
                </a:effectLst>
              </a:rPr>
              <a:t>, especializados en su mayoría en el estudio del Sol. De hecho, tiene el </a:t>
            </a:r>
            <a:r>
              <a:rPr lang="es-ES" b="1" i="1" dirty="0" smtClean="0">
                <a:effectLst>
                  <a:glow rad="101600">
                    <a:srgbClr val="C00000">
                      <a:alpha val="60000"/>
                    </a:srgbClr>
                  </a:glow>
                  <a:outerShdw blurRad="38100" dist="38100" dir="2700000" algn="tl">
                    <a:srgbClr val="000000">
                      <a:alpha val="43137"/>
                    </a:srgbClr>
                  </a:outerShdw>
                </a:effectLst>
              </a:rPr>
              <a:t>mejor telescopio de toda Europa para el análisis del astro rey</a:t>
            </a:r>
            <a:r>
              <a:rPr lang="es-ES" i="1" dirty="0" smtClean="0">
                <a:effectLst>
                  <a:glow rad="101600">
                    <a:srgbClr val="C00000">
                      <a:alpha val="60000"/>
                    </a:srgbClr>
                  </a:glow>
                  <a:outerShdw blurRad="38100" dist="38100" dir="2700000" algn="tl">
                    <a:srgbClr val="000000">
                      <a:alpha val="43137"/>
                    </a:srgbClr>
                  </a:outerShdw>
                </a:effectLst>
              </a:rPr>
              <a:t>, el GREGOR con 1,5 metros de diámetro.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gallery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2000" fill="hold"/>
                                        <p:tgtEl>
                                          <p:spTgt spid="3"/>
                                        </p:tgtEl>
                                        <p:attrNameLst>
                                          <p:attrName>r</p:attrName>
                                        </p:attrNameLst>
                                      </p:cBhvr>
                                    </p:animRot>
                                  </p:childTnLst>
                                </p:cTn>
                              </p:par>
                              <p:par>
                                <p:cTn id="23" presetID="26" presetClass="emph" presetSubtype="0" repeatCount="2000" fill="hold" nodeType="withEffect">
                                  <p:stCondLst>
                                    <p:cond delay="0"/>
                                  </p:stCondLst>
                                  <p:childTnLst>
                                    <p:animEffect transition="out" filter="fade">
                                      <p:cBhvr>
                                        <p:cTn id="24" dur="2000" tmFilter="0, 0; .2, .5; .8, .5; 1, 0"/>
                                        <p:tgtEl>
                                          <p:spTgt spid="3"/>
                                        </p:tgtEl>
                                      </p:cBhvr>
                                    </p:animEffect>
                                    <p:animScale>
                                      <p:cBhvr>
                                        <p:cTn id="25" dur="1000" autoRev="1" fill="hold"/>
                                        <p:tgtEl>
                                          <p:spTgt spid="3"/>
                                        </p:tgtEl>
                                      </p:cBhvr>
                                      <p:by x="105000" y="105000"/>
                                    </p:animScale>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rcRect/>
          <a:stretch>
            <a:fillRect/>
          </a:stretch>
        </p:blipFill>
        <p:spPr bwMode="auto">
          <a:xfrm>
            <a:off x="0" y="-523875"/>
            <a:ext cx="9144000" cy="6264275"/>
          </a:xfrm>
          <a:prstGeom prst="rect">
            <a:avLst/>
          </a:prstGeom>
          <a:noFill/>
          <a:ln w="9525">
            <a:noFill/>
            <a:miter lim="800000"/>
            <a:headEnd/>
            <a:tailEnd/>
          </a:ln>
        </p:spPr>
      </p:pic>
      <p:pic>
        <p:nvPicPr>
          <p:cNvPr id="6" name="5 Imagen" descr="Imagen17.jpg"/>
          <p:cNvPicPr>
            <a:picLocks noChangeAspect="1"/>
          </p:cNvPicPr>
          <p:nvPr/>
        </p:nvPicPr>
        <p:blipFill>
          <a:blip r:embed="rId2" cstate="print"/>
          <a:srcRect/>
          <a:stretch>
            <a:fillRect/>
          </a:stretch>
        </p:blipFill>
        <p:spPr bwMode="auto">
          <a:xfrm>
            <a:off x="0" y="-523875"/>
            <a:ext cx="9144000" cy="6264275"/>
          </a:xfrm>
          <a:prstGeom prst="rect">
            <a:avLst/>
          </a:prstGeom>
          <a:noFill/>
          <a:ln w="9525">
            <a:noFill/>
            <a:miter lim="800000"/>
            <a:headEnd/>
            <a:tailEnd/>
          </a:ln>
        </p:spPr>
      </p:pic>
      <p:pic>
        <p:nvPicPr>
          <p:cNvPr id="4" name="3 Imagen" descr="Imagen17.jpg"/>
          <p:cNvPicPr>
            <a:picLocks noChangeAspect="1"/>
          </p:cNvPicPr>
          <p:nvPr/>
        </p:nvPicPr>
        <p:blipFill>
          <a:blip r:embed="rId2" cstate="print"/>
          <a:srcRect/>
          <a:stretch>
            <a:fillRect/>
          </a:stretch>
        </p:blipFill>
        <p:spPr bwMode="auto">
          <a:xfrm>
            <a:off x="0" y="-523875"/>
            <a:ext cx="9144000" cy="6264275"/>
          </a:xfrm>
          <a:prstGeom prst="rect">
            <a:avLst/>
          </a:prstGeom>
          <a:noFill/>
          <a:ln w="9525">
            <a:noFill/>
            <a:miter lim="800000"/>
            <a:headEnd/>
            <a:tailEnd/>
          </a:ln>
        </p:spPr>
      </p:pic>
      <p:sp>
        <p:nvSpPr>
          <p:cNvPr id="7" name="6 CuadroTexto"/>
          <p:cNvSpPr txBox="1"/>
          <p:nvPr/>
        </p:nvSpPr>
        <p:spPr>
          <a:xfrm>
            <a:off x="323528"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obstante, también cuenta con </a:t>
            </a:r>
            <a:r>
              <a:rPr lang="es-ES" b="1" i="1" dirty="0" smtClean="0">
                <a:effectLst>
                  <a:glow rad="101600">
                    <a:srgbClr val="C00000">
                      <a:alpha val="60000"/>
                    </a:srgbClr>
                  </a:glow>
                  <a:outerShdw blurRad="38100" dist="38100" dir="2700000" algn="tl">
                    <a:srgbClr val="000000">
                      <a:alpha val="43137"/>
                    </a:srgbClr>
                  </a:outerShdw>
                </a:effectLst>
              </a:rPr>
              <a:t>importantes instrumentos nocturnos</a:t>
            </a:r>
            <a:r>
              <a:rPr lang="es-ES" i="1" dirty="0" smtClean="0">
                <a:effectLst>
                  <a:glow rad="101600">
                    <a:srgbClr val="C00000">
                      <a:alpha val="60000"/>
                    </a:srgbClr>
                  </a:glow>
                  <a:outerShdw blurRad="38100" dist="38100" dir="2700000" algn="tl">
                    <a:srgbClr val="000000">
                      <a:alpha val="43137"/>
                    </a:srgbClr>
                  </a:outerShdw>
                </a:effectLst>
              </a:rPr>
              <a:t> como el </a:t>
            </a:r>
            <a:r>
              <a:rPr lang="es-ES" b="1" i="1" dirty="0" smtClean="0">
                <a:effectLst>
                  <a:glow rad="101600">
                    <a:srgbClr val="C00000">
                      <a:alpha val="60000"/>
                    </a:srgbClr>
                  </a:glow>
                  <a:outerShdw blurRad="38100" dist="38100" dir="2700000" algn="tl">
                    <a:srgbClr val="000000">
                      <a:alpha val="43137"/>
                    </a:srgbClr>
                  </a:outerShdw>
                </a:effectLst>
              </a:rPr>
              <a:t>telescopio Carlos Sánchez</a:t>
            </a:r>
            <a:r>
              <a:rPr lang="es-ES" i="1" dirty="0" smtClean="0">
                <a:effectLst>
                  <a:glow rad="101600">
                    <a:srgbClr val="C00000">
                      <a:alpha val="60000"/>
                    </a:srgbClr>
                  </a:glow>
                  <a:outerShdw blurRad="38100" dist="38100" dir="2700000" algn="tl">
                    <a:srgbClr val="000000">
                      <a:alpha val="43137"/>
                    </a:srgbClr>
                  </a:outerShdw>
                </a:effectLst>
              </a:rPr>
              <a:t> de 1,52 m de diámetro, el más grande de todo el Observatorio, o el </a:t>
            </a:r>
            <a:r>
              <a:rPr lang="es-ES" b="1" i="1" dirty="0" smtClean="0">
                <a:effectLst>
                  <a:glow rad="101600">
                    <a:srgbClr val="C00000">
                      <a:alpha val="60000"/>
                    </a:srgbClr>
                  </a:glow>
                  <a:outerShdw blurRad="38100" dist="38100" dir="2700000" algn="tl">
                    <a:srgbClr val="000000">
                      <a:alpha val="43137"/>
                    </a:srgbClr>
                  </a:outerShdw>
                </a:effectLst>
              </a:rPr>
              <a:t>Stella </a:t>
            </a:r>
            <a:r>
              <a:rPr lang="es-ES" i="1" dirty="0" smtClean="0">
                <a:effectLst>
                  <a:glow rad="101600">
                    <a:srgbClr val="C00000">
                      <a:alpha val="60000"/>
                    </a:srgbClr>
                  </a:glow>
                  <a:outerShdw blurRad="38100" dist="38100" dir="2700000" algn="tl">
                    <a:srgbClr val="000000">
                      <a:alpha val="43137"/>
                    </a:srgbClr>
                  </a:outerShdw>
                </a:effectLst>
              </a:rPr>
              <a:t>con 1,20 m de diámetro.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peelOff"/>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50" presetClass="entr" presetSubtype="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ppt_w+.3"/>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animEffect transition="in" filter="fade">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307975"/>
            <a:ext cx="3132138" cy="5688013"/>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2140" y="-307975"/>
            <a:ext cx="3095625" cy="5688013"/>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2"/>
          <a:stretch>
            <a:fillRect/>
          </a:stretch>
        </p:blipFill>
        <p:spPr bwMode="auto">
          <a:xfrm>
            <a:off x="6227765" y="-307975"/>
            <a:ext cx="2916237" cy="5688013"/>
          </a:xfrm>
          <a:prstGeom prst="rect">
            <a:avLst/>
          </a:prstGeom>
          <a:noFill/>
          <a:ln w="9525">
            <a:noFill/>
            <a:miter lim="800000"/>
            <a:headEnd/>
            <a:tailEnd/>
          </a:ln>
        </p:spPr>
      </p:pic>
      <p:sp>
        <p:nvSpPr>
          <p:cNvPr id="7" name="6 Rectángulo"/>
          <p:cNvSpPr/>
          <p:nvPr/>
        </p:nvSpPr>
        <p:spPr>
          <a:xfrm>
            <a:off x="0" y="0"/>
            <a:ext cx="9144000" cy="51435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la </a:t>
            </a:r>
            <a:r>
              <a:rPr lang="es-ES" b="1" i="1" dirty="0" smtClean="0">
                <a:effectLst>
                  <a:glow rad="101600">
                    <a:srgbClr val="C00000">
                      <a:alpha val="60000"/>
                    </a:srgbClr>
                  </a:glow>
                  <a:outerShdw blurRad="38100" dist="38100" dir="2700000" algn="tl">
                    <a:srgbClr val="000000">
                      <a:alpha val="43137"/>
                    </a:srgbClr>
                  </a:outerShdw>
                </a:effectLst>
              </a:rPr>
              <a:t>monitorización de estrellas como el Sol</a:t>
            </a:r>
            <a:r>
              <a:rPr lang="es-ES" i="1" dirty="0" smtClean="0">
                <a:effectLst>
                  <a:glow rad="101600">
                    <a:srgbClr val="C00000">
                      <a:alpha val="60000"/>
                    </a:srgbClr>
                  </a:glow>
                  <a:outerShdw blurRad="38100" dist="38100" dir="2700000" algn="tl">
                    <a:srgbClr val="000000">
                      <a:alpha val="43137"/>
                    </a:srgbClr>
                  </a:outerShdw>
                </a:effectLst>
              </a:rPr>
              <a:t> y el </a:t>
            </a:r>
            <a:r>
              <a:rPr lang="es-ES" b="1" i="1" dirty="0" smtClean="0">
                <a:effectLst>
                  <a:glow rad="101600">
                    <a:srgbClr val="C00000">
                      <a:alpha val="60000"/>
                    </a:srgbClr>
                  </a:glow>
                  <a:outerShdw blurRad="38100" dist="38100" dir="2700000" algn="tl">
                    <a:srgbClr val="000000">
                      <a:alpha val="43137"/>
                    </a:srgbClr>
                  </a:outerShdw>
                </a:effectLst>
              </a:rPr>
              <a:t>seguimiento de cometas</a:t>
            </a:r>
            <a:r>
              <a:rPr lang="es-ES" i="1" dirty="0" smtClean="0">
                <a:effectLst>
                  <a:glow rad="101600">
                    <a:srgbClr val="C00000">
                      <a:alpha val="60000"/>
                    </a:srgbClr>
                  </a:glow>
                  <a:outerShdw blurRad="38100" dist="38100" dir="2700000" algn="tl">
                    <a:srgbClr val="000000">
                      <a:alpha val="43137"/>
                    </a:srgbClr>
                  </a:outerShdw>
                </a:effectLst>
              </a:rPr>
              <a:t>, con los telescopios del Tenerife se consiguió detectar la </a:t>
            </a:r>
            <a:r>
              <a:rPr lang="es-ES" b="1" i="1" dirty="0" smtClean="0">
                <a:effectLst>
                  <a:glow rad="101600">
                    <a:srgbClr val="C00000">
                      <a:alpha val="60000"/>
                    </a:srgbClr>
                  </a:glow>
                  <a:outerShdw blurRad="38100" dist="38100" dir="2700000" algn="tl">
                    <a:srgbClr val="000000">
                      <a:alpha val="43137"/>
                    </a:srgbClr>
                  </a:outerShdw>
                </a:effectLst>
              </a:rPr>
              <a:t>primera enana marrón</a:t>
            </a:r>
            <a:r>
              <a:rPr lang="es-ES" i="1" dirty="0" smtClean="0">
                <a:effectLst>
                  <a:glow rad="101600">
                    <a:srgbClr val="C00000">
                      <a:alpha val="60000"/>
                    </a:srgbClr>
                  </a:glow>
                  <a:outerShdw blurRad="38100" dist="38100" dir="2700000" algn="tl">
                    <a:srgbClr val="000000">
                      <a:alpha val="43137"/>
                    </a:srgbClr>
                  </a:outerShdw>
                </a:effectLst>
              </a:rPr>
              <a:t> en el año 1.995 (Teide 1) y descubrir un </a:t>
            </a:r>
            <a:r>
              <a:rPr lang="es-ES" b="1" i="1" dirty="0" smtClean="0">
                <a:effectLst>
                  <a:glow rad="101600">
                    <a:srgbClr val="C00000">
                      <a:alpha val="60000"/>
                    </a:srgbClr>
                  </a:glow>
                  <a:outerShdw blurRad="38100" dist="38100" dir="2700000" algn="tl">
                    <a:srgbClr val="000000">
                      <a:alpha val="43137"/>
                    </a:srgbClr>
                  </a:outerShdw>
                </a:effectLst>
              </a:rPr>
              <a:t>planeta extrasolar</a:t>
            </a:r>
            <a:r>
              <a:rPr lang="es-ES" i="1" dirty="0" smtClean="0">
                <a:effectLst>
                  <a:glow rad="101600">
                    <a:srgbClr val="C00000">
                      <a:alpha val="60000"/>
                    </a:srgbClr>
                  </a:glow>
                  <a:outerShdw blurRad="38100" dist="38100" dir="2700000" algn="tl">
                    <a:srgbClr val="000000">
                      <a:alpha val="43137"/>
                    </a:srgbClr>
                  </a:outerShdw>
                </a:effectLst>
              </a:rPr>
              <a:t> (TrES-1) del tamaño de Júpiter en 2.004.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4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4000" fill="hold"/>
                                        <p:tgtEl>
                                          <p:spTgt spid="7170"/>
                                        </p:tgtEl>
                                        <p:attrNameLst>
                                          <p:attrName>ppt_x</p:attrName>
                                        </p:attrNameLst>
                                      </p:cBhvr>
                                      <p:tavLst>
                                        <p:tav tm="0">
                                          <p:val>
                                            <p:strVal val="#ppt_x+#ppt_w/2"/>
                                          </p:val>
                                        </p:tav>
                                        <p:tav tm="100000">
                                          <p:val>
                                            <p:strVal val="#ppt_x"/>
                                          </p:val>
                                        </p:tav>
                                      </p:tavLst>
                                    </p:anim>
                                    <p:anim calcmode="lin" valueType="num">
                                      <p:cBhvr>
                                        <p:cTn id="14" dur="4000" fill="hold"/>
                                        <p:tgtEl>
                                          <p:spTgt spid="7170"/>
                                        </p:tgtEl>
                                        <p:attrNameLst>
                                          <p:attrName>ppt_y</p:attrName>
                                        </p:attrNameLst>
                                      </p:cBhvr>
                                      <p:tavLst>
                                        <p:tav tm="0">
                                          <p:val>
                                            <p:strVal val="#ppt_y"/>
                                          </p:val>
                                        </p:tav>
                                        <p:tav tm="100000">
                                          <p:val>
                                            <p:strVal val="#ppt_y"/>
                                          </p:val>
                                        </p:tav>
                                      </p:tavLst>
                                    </p:anim>
                                    <p:anim calcmode="lin" valueType="num">
                                      <p:cBhvr>
                                        <p:cTn id="15" dur="4000" fill="hold"/>
                                        <p:tgtEl>
                                          <p:spTgt spid="7170"/>
                                        </p:tgtEl>
                                        <p:attrNameLst>
                                          <p:attrName>ppt_w</p:attrName>
                                        </p:attrNameLst>
                                      </p:cBhvr>
                                      <p:tavLst>
                                        <p:tav tm="0">
                                          <p:val>
                                            <p:fltVal val="0"/>
                                          </p:val>
                                        </p:tav>
                                        <p:tav tm="100000">
                                          <p:val>
                                            <p:strVal val="#ppt_w"/>
                                          </p:val>
                                        </p:tav>
                                      </p:tavLst>
                                    </p:anim>
                                    <p:anim calcmode="lin" valueType="num">
                                      <p:cBhvr>
                                        <p:cTn id="16" dur="4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ppt_x</p:attrName>
                                        </p:attrNameLst>
                                      </p:cBhvr>
                                      <p:tavLst>
                                        <p:tav tm="0">
                                          <p:val>
                                            <p:strVal val="#ppt_x-#ppt_w/2"/>
                                          </p:val>
                                        </p:tav>
                                        <p:tav tm="100000">
                                          <p:val>
                                            <p:strVal val="#ppt_x"/>
                                          </p:val>
                                        </p:tav>
                                      </p:tavLst>
                                    </p:anim>
                                    <p:anim calcmode="lin" valueType="num">
                                      <p:cBhvr>
                                        <p:cTn id="20" dur="4000" fill="hold"/>
                                        <p:tgtEl>
                                          <p:spTgt spid="6"/>
                                        </p:tgtEl>
                                        <p:attrNameLst>
                                          <p:attrName>ppt_y</p:attrName>
                                        </p:attrNameLst>
                                      </p:cBhvr>
                                      <p:tavLst>
                                        <p:tav tm="0">
                                          <p:val>
                                            <p:strVal val="#ppt_y"/>
                                          </p:val>
                                        </p:tav>
                                        <p:tav tm="100000">
                                          <p:val>
                                            <p:strVal val="#ppt_y"/>
                                          </p:val>
                                        </p:tav>
                                      </p:tavLst>
                                    </p:anim>
                                    <p:anim calcmode="lin" valueType="num">
                                      <p:cBhvr>
                                        <p:cTn id="21" dur="4000" fill="hold"/>
                                        <p:tgtEl>
                                          <p:spTgt spid="6"/>
                                        </p:tgtEl>
                                        <p:attrNameLst>
                                          <p:attrName>ppt_w</p:attrName>
                                        </p:attrNameLst>
                                      </p:cBhvr>
                                      <p:tavLst>
                                        <p:tav tm="0">
                                          <p:val>
                                            <p:fltVal val="0"/>
                                          </p:val>
                                        </p:tav>
                                        <p:tav tm="100000">
                                          <p:val>
                                            <p:strVal val="#ppt_w"/>
                                          </p:val>
                                        </p:tav>
                                      </p:tavLst>
                                    </p:anim>
                                    <p:anim calcmode="lin" valueType="num">
                                      <p:cBhvr>
                                        <p:cTn id="22" dur="4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rcRect/>
          <a:stretch>
            <a:fillRect/>
          </a:stretch>
        </p:blipFill>
        <p:spPr bwMode="auto">
          <a:xfrm>
            <a:off x="2" y="0"/>
            <a:ext cx="529272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 y="0"/>
            <a:ext cx="5292725" cy="51435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2" y="0"/>
            <a:ext cx="5292725" cy="5143500"/>
          </a:xfrm>
          <a:prstGeom prst="rect">
            <a:avLst/>
          </a:prstGeom>
          <a:solidFill>
            <a:schemeClr val="accent1">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CuadroTexto"/>
          <p:cNvSpPr txBox="1"/>
          <p:nvPr/>
        </p:nvSpPr>
        <p:spPr>
          <a:xfrm>
            <a:off x="5436096" y="1635646"/>
            <a:ext cx="352839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 recorres </a:t>
            </a:r>
            <a:r>
              <a:rPr lang="es-ES" sz="2000" b="1" i="1" dirty="0" smtClean="0">
                <a:effectLst>
                  <a:glow rad="101600">
                    <a:srgbClr val="C00000">
                      <a:alpha val="60000"/>
                    </a:srgbClr>
                  </a:glow>
                  <a:outerShdw blurRad="38100" dist="38100" dir="2700000" algn="tl">
                    <a:srgbClr val="000000">
                      <a:alpha val="43137"/>
                    </a:srgbClr>
                  </a:outerShdw>
                </a:effectLst>
              </a:rPr>
              <a:t>Tenerife</a:t>
            </a:r>
            <a:r>
              <a:rPr lang="es-ES" sz="2000" i="1" dirty="0" smtClean="0">
                <a:effectLst>
                  <a:glow rad="101600">
                    <a:srgbClr val="C00000">
                      <a:alpha val="60000"/>
                    </a:srgbClr>
                  </a:glow>
                  <a:outerShdw blurRad="38100" dist="38100" dir="2700000" algn="tl">
                    <a:srgbClr val="000000">
                      <a:alpha val="43137"/>
                    </a:srgbClr>
                  </a:outerShdw>
                </a:effectLst>
              </a:rPr>
              <a:t> y organizas una visita al Parque Nacional del Teide no puedes dejar de conocer este observatorio, referente mundial en el estudio del sol, y asomarte a descubrir algunos secretos de nuestro preciado universo.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51.jpg"/>
          <p:cNvPicPr>
            <a:picLocks noChangeAspect="1"/>
          </p:cNvPicPr>
          <p:nvPr/>
        </p:nvPicPr>
        <p:blipFill>
          <a:blip r:embed="rId2" cstate="print"/>
          <a:srcRect/>
          <a:stretch>
            <a:fillRect/>
          </a:stretch>
        </p:blipFill>
        <p:spPr bwMode="auto">
          <a:xfrm>
            <a:off x="0" y="0"/>
            <a:ext cx="41402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51.jpg"/>
          <p:cNvPicPr>
            <a:picLocks noChangeAspect="1"/>
          </p:cNvPicPr>
          <p:nvPr/>
        </p:nvPicPr>
        <p:blipFill>
          <a:blip r:embed="rId2" cstate="print"/>
          <a:srcRect/>
          <a:stretch>
            <a:fillRect/>
          </a:stretch>
        </p:blipFill>
        <p:spPr bwMode="auto">
          <a:xfrm>
            <a:off x="0" y="0"/>
            <a:ext cx="41402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427984" y="1419622"/>
            <a:ext cx="453650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Situado a unos 18 km de la base del volcán, está rodeado de un </a:t>
            </a:r>
            <a:r>
              <a:rPr lang="es-ES" sz="2000" b="1" i="1" dirty="0" smtClean="0">
                <a:effectLst>
                  <a:glow rad="101600">
                    <a:srgbClr val="C00000">
                      <a:alpha val="60000"/>
                    </a:srgbClr>
                  </a:glow>
                  <a:outerShdw blurRad="38100" dist="38100" dir="2700000" algn="tl">
                    <a:srgbClr val="000000">
                      <a:alpha val="43137"/>
                    </a:srgbClr>
                  </a:outerShdw>
                </a:effectLst>
              </a:rPr>
              <a:t>paraje volcánico</a:t>
            </a:r>
            <a:r>
              <a:rPr lang="es-ES" sz="2000" i="1" dirty="0" smtClean="0">
                <a:effectLst>
                  <a:glow rad="101600">
                    <a:srgbClr val="C00000">
                      <a:alpha val="60000"/>
                    </a:srgbClr>
                  </a:glow>
                  <a:outerShdw blurRad="38100" dist="38100" dir="2700000" algn="tl">
                    <a:srgbClr val="000000">
                      <a:alpha val="43137"/>
                    </a:srgbClr>
                  </a:outerShdw>
                </a:effectLst>
              </a:rPr>
              <a:t> digno de admirar. Merece la pena reservar un día de estancia en </a:t>
            </a:r>
            <a:r>
              <a:rPr lang="es-ES" sz="2000" b="1" i="1" dirty="0" smtClean="0">
                <a:effectLst>
                  <a:glow rad="101600">
                    <a:srgbClr val="C00000">
                      <a:alpha val="60000"/>
                    </a:srgbClr>
                  </a:glow>
                  <a:outerShdw blurRad="38100" dist="38100" dir="2700000" algn="tl">
                    <a:srgbClr val="000000">
                      <a:alpha val="43137"/>
                    </a:srgbClr>
                  </a:outerShdw>
                </a:effectLst>
              </a:rPr>
              <a:t>Tenerife</a:t>
            </a:r>
            <a:r>
              <a:rPr lang="es-ES" sz="2000" i="1" dirty="0" smtClean="0">
                <a:effectLst>
                  <a:glow rad="101600">
                    <a:srgbClr val="C00000">
                      <a:alpha val="60000"/>
                    </a:srgbClr>
                  </a:glow>
                  <a:outerShdw blurRad="38100" dist="38100" dir="2700000" algn="tl">
                    <a:srgbClr val="000000">
                      <a:alpha val="43137"/>
                    </a:srgbClr>
                  </a:outerShdw>
                </a:effectLst>
              </a:rPr>
              <a:t> para realizar una visita al mismo y continuar descubriendo los secretos del Parque Nacional del Teide, </a:t>
            </a:r>
            <a:r>
              <a:rPr lang="es-ES" sz="2000" b="1" i="1" dirty="0" smtClean="0">
                <a:effectLst>
                  <a:glow rad="101600">
                    <a:srgbClr val="C00000">
                      <a:alpha val="60000"/>
                    </a:srgbClr>
                  </a:glow>
                  <a:outerShdw blurRad="38100" dist="38100" dir="2700000" algn="tl">
                    <a:srgbClr val="000000">
                      <a:alpha val="43137"/>
                    </a:srgbClr>
                  </a:outerShdw>
                </a:effectLst>
              </a:rPr>
              <a:t>Patrimonio de la Humanidad</a:t>
            </a:r>
            <a:r>
              <a:rPr lang="es-ES" sz="2000" i="1" dirty="0" smtClean="0">
                <a:effectLst>
                  <a:glow rad="101600">
                    <a:srgbClr val="C00000">
                      <a:alpha val="60000"/>
                    </a:srgbClr>
                  </a:glow>
                  <a:outerShdw blurRad="38100" dist="38100" dir="2700000" algn="tl">
                    <a:srgbClr val="000000">
                      <a:alpha val="43137"/>
                    </a:srgbClr>
                  </a:outerShdw>
                </a:effectLst>
              </a:rPr>
              <a:t> desde 2007.</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prism dir="u"/>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4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4/3*#ppt_w"/>
                                          </p:val>
                                        </p:tav>
                                        <p:tav tm="100000">
                                          <p:val>
                                            <p:strVal val="#ppt_w"/>
                                          </p:val>
                                        </p:tav>
                                      </p:tavLst>
                                    </p:anim>
                                    <p:anim calcmode="lin" valueType="num">
                                      <p:cBhvr>
                                        <p:cTn id="11" dur="4000" fill="hold"/>
                                        <p:tgtEl>
                                          <p:spTgt spid="8"/>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2)">
                                      <p:cBhvr>
                                        <p:cTn id="14" dur="4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0" fill="hold"/>
                                        <p:tgtEl>
                                          <p:spTgt spid="9"/>
                                        </p:tgtEl>
                                        <p:attrNameLst>
                                          <p:attrName>ppt_w</p:attrName>
                                        </p:attrNameLst>
                                      </p:cBhvr>
                                      <p:tavLst>
                                        <p:tav tm="0">
                                          <p:val>
                                            <p:strVal val="4/3*#ppt_w"/>
                                          </p:val>
                                        </p:tav>
                                        <p:tav tm="100000">
                                          <p:val>
                                            <p:strVal val="#ppt_w"/>
                                          </p:val>
                                        </p:tav>
                                      </p:tavLst>
                                    </p:anim>
                                    <p:anim calcmode="lin" valueType="num">
                                      <p:cBhvr>
                                        <p:cTn id="18" dur="4000" fill="hold"/>
                                        <p:tgtEl>
                                          <p:spTgt spid="9"/>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rcRect/>
          <a:stretch>
            <a:fillRect/>
          </a:stretch>
        </p:blipFill>
        <p:spPr bwMode="auto">
          <a:xfrm>
            <a:off x="0" y="-380999"/>
            <a:ext cx="9144000" cy="5524500"/>
          </a:xfrm>
          <a:prstGeom prst="rect">
            <a:avLst/>
          </a:prstGeom>
          <a:noFill/>
          <a:ln w="9525">
            <a:noFill/>
            <a:miter lim="800000"/>
            <a:headEnd/>
            <a:tailEnd/>
          </a:ln>
        </p:spPr>
      </p:pic>
      <p:sp>
        <p:nvSpPr>
          <p:cNvPr id="5" name="4 Arco de bloque"/>
          <p:cNvSpPr/>
          <p:nvPr/>
        </p:nvSpPr>
        <p:spPr>
          <a:xfrm>
            <a:off x="0" y="1492250"/>
            <a:ext cx="9144000" cy="7215188"/>
          </a:xfrm>
          <a:prstGeom prst="blockArc">
            <a:avLst>
              <a:gd name="adj1" fmla="val 10825099"/>
              <a:gd name="adj2" fmla="val 21537218"/>
              <a:gd name="adj3" fmla="val 5854"/>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018766"/>
            <a:ext cx="9144000" cy="1178744"/>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7" name="6 Arco de bloque"/>
          <p:cNvSpPr/>
          <p:nvPr/>
        </p:nvSpPr>
        <p:spPr>
          <a:xfrm>
            <a:off x="152400" y="722314"/>
            <a:ext cx="8991600" cy="8842375"/>
          </a:xfrm>
          <a:prstGeom prst="blockArc">
            <a:avLst>
              <a:gd name="adj1" fmla="val 10845395"/>
              <a:gd name="adj2" fmla="val 21537218"/>
              <a:gd name="adj3" fmla="val 5854"/>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1"/>
            <a:ext cx="9144000" cy="10367963"/>
          </a:xfrm>
          <a:prstGeom prst="blockArc">
            <a:avLst>
              <a:gd name="adj1" fmla="val 10911158"/>
              <a:gd name="adj2" fmla="val 21537218"/>
              <a:gd name="adj3" fmla="val 5854"/>
            </a:avLst>
          </a:prstGeom>
          <a:blipFill>
            <a:blip r:embed="rId2" cstate="print"/>
            <a:stretch>
              <a:fillRect/>
            </a:stretch>
          </a:blip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323528"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b="1" i="1" dirty="0" smtClean="0">
                <a:effectLst>
                  <a:glow rad="101600">
                    <a:srgbClr val="C00000">
                      <a:alpha val="60000"/>
                    </a:srgbClr>
                  </a:glow>
                  <a:outerShdw blurRad="38100" dist="38100" dir="2700000" algn="tl">
                    <a:srgbClr val="000000">
                      <a:alpha val="43137"/>
                    </a:srgbClr>
                  </a:outerShdw>
                </a:effectLst>
              </a:rPr>
              <a:t>Observatorio</a:t>
            </a:r>
            <a:r>
              <a:rPr lang="es-ES" i="1" dirty="0" smtClean="0">
                <a:effectLst>
                  <a:glow rad="101600">
                    <a:srgbClr val="C00000">
                      <a:alpha val="60000"/>
                    </a:srgbClr>
                  </a:glow>
                  <a:outerShdw blurRad="38100" dist="38100" dir="2700000" algn="tl">
                    <a:srgbClr val="000000">
                      <a:alpha val="43137"/>
                    </a:srgbClr>
                  </a:outerShdw>
                </a:effectLst>
              </a:rPr>
              <a:t>, que concentra en 50 hectáreas 13 telescopios para el estudio de las estrellas y tres más para el estudio del sol, sólo se puede visitar </a:t>
            </a:r>
            <a:r>
              <a:rPr lang="es-ES" b="1" i="1" dirty="0" smtClean="0">
                <a:effectLst>
                  <a:glow rad="101600">
                    <a:srgbClr val="C00000">
                      <a:alpha val="60000"/>
                    </a:srgbClr>
                  </a:glow>
                  <a:outerShdw blurRad="38100" dist="38100" dir="2700000" algn="tl">
                    <a:srgbClr val="000000">
                      <a:alpha val="43137"/>
                    </a:srgbClr>
                  </a:outerShdw>
                </a:effectLst>
              </a:rPr>
              <a:t>durante el día</a:t>
            </a:r>
            <a:r>
              <a:rPr lang="es-ES" i="1" dirty="0" smtClean="0">
                <a:effectLst>
                  <a:glow rad="101600">
                    <a:srgbClr val="C00000">
                      <a:alpha val="60000"/>
                    </a:srgbClr>
                  </a:glow>
                  <a:outerShdw blurRad="38100" dist="38100" dir="2700000" algn="tl">
                    <a:srgbClr val="000000">
                      <a:alpha val="43137"/>
                    </a:srgbClr>
                  </a:outerShdw>
                </a:effectLst>
              </a:rPr>
              <a:t> y previa reserva de una visita guiada.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rcRect/>
          <a:stretch>
            <a:fillRect/>
          </a:stretch>
        </p:blipFill>
        <p:spPr bwMode="auto">
          <a:xfrm>
            <a:off x="2" y="-381000"/>
            <a:ext cx="4716463" cy="5976938"/>
          </a:xfrm>
          <a:prstGeom prst="rect">
            <a:avLst/>
          </a:prstGeom>
          <a:noFill/>
          <a:ln w="9525">
            <a:noFill/>
            <a:miter lim="800000"/>
            <a:headEnd/>
            <a:tailEnd/>
          </a:ln>
        </p:spPr>
      </p:pic>
      <p:pic>
        <p:nvPicPr>
          <p:cNvPr id="6" name="5 Imagen" descr="05deed819.jpg"/>
          <p:cNvPicPr>
            <a:picLocks noChangeAspect="1"/>
          </p:cNvPicPr>
          <p:nvPr/>
        </p:nvPicPr>
        <p:blipFill>
          <a:blip r:embed="rId2" cstate="print"/>
          <a:srcRect/>
          <a:stretch>
            <a:fillRect/>
          </a:stretch>
        </p:blipFill>
        <p:spPr bwMode="auto">
          <a:xfrm>
            <a:off x="0" y="-381000"/>
            <a:ext cx="4743450" cy="5976938"/>
          </a:xfrm>
          <a:prstGeom prst="rect">
            <a:avLst/>
          </a:prstGeom>
          <a:noFill/>
          <a:ln w="9525">
            <a:noFill/>
            <a:miter lim="800000"/>
            <a:headEnd/>
            <a:tailEnd/>
          </a:ln>
        </p:spPr>
      </p:pic>
      <p:sp>
        <p:nvSpPr>
          <p:cNvPr id="4" name="3 CuadroTexto"/>
          <p:cNvSpPr txBox="1"/>
          <p:nvPr/>
        </p:nvSpPr>
        <p:spPr>
          <a:xfrm>
            <a:off x="4932040" y="1347614"/>
            <a:ext cx="4032448"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Te asombrará descubrir algunas </a:t>
            </a:r>
            <a:r>
              <a:rPr lang="es-ES" sz="2000" b="1" i="1" dirty="0" smtClean="0">
                <a:effectLst>
                  <a:glow rad="101600">
                    <a:srgbClr val="C00000">
                      <a:alpha val="60000"/>
                    </a:srgbClr>
                  </a:glow>
                  <a:outerShdw blurRad="38100" dist="38100" dir="2700000" algn="tl">
                    <a:srgbClr val="000000">
                      <a:alpha val="43137"/>
                    </a:srgbClr>
                  </a:outerShdw>
                </a:effectLst>
              </a:rPr>
              <a:t>curiosidades</a:t>
            </a:r>
            <a:r>
              <a:rPr lang="es-ES" sz="2000" i="1" dirty="0" smtClean="0">
                <a:effectLst>
                  <a:glow rad="101600">
                    <a:srgbClr val="C00000">
                      <a:alpha val="60000"/>
                    </a:srgbClr>
                  </a:glow>
                  <a:outerShdw blurRad="38100" dist="38100" dir="2700000" algn="tl">
                    <a:srgbClr val="000000">
                      <a:alpha val="43137"/>
                    </a:srgbClr>
                  </a:outerShdw>
                </a:effectLst>
              </a:rPr>
              <a:t> como las manchas solares, que no son más que superficies con una temperatura inferior, las protuberancias, llamaradas y pequeñas explosiones, o la frecuencia solar, un fenómeno por el que el sol “late”, como un corazón, cada 5 minutos.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prism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8" presetClass="emph" presetSubtype="0" autoRev="1" fill="hold" nodeType="withEffect">
                                  <p:stCondLst>
                                    <p:cond delay="0"/>
                                  </p:stCondLst>
                                  <p:childTnLst>
                                    <p:animRot by="5400000">
                                      <p:cBhvr>
                                        <p:cTn id="20" dur="1500" fill="hold"/>
                                        <p:tgtEl>
                                          <p:spTgt spid="5"/>
                                        </p:tgtEl>
                                        <p:attrNameLst>
                                          <p:attrName>r</p:attrName>
                                        </p:attrNameLst>
                                      </p:cBhvr>
                                    </p:animRo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0"/>
            <a:ext cx="5004048" cy="5143500"/>
          </a:xfrm>
          <a:prstGeom prst="rect">
            <a:avLst/>
          </a:prstGeom>
          <a:noFill/>
          <a:ln w="9525">
            <a:noFill/>
            <a:miter lim="800000"/>
            <a:headEnd/>
            <a:tailEnd/>
          </a:ln>
        </p:spPr>
      </p:pic>
      <p:sp>
        <p:nvSpPr>
          <p:cNvPr id="11" name="10 CuadroTexto"/>
          <p:cNvSpPr txBox="1"/>
          <p:nvPr/>
        </p:nvSpPr>
        <p:spPr>
          <a:xfrm>
            <a:off x="5220072" y="1419622"/>
            <a:ext cx="374441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Espera a la puesta de sol para observar el increíble cielo estrellado desde uno de los miradores del Parque Nacional del Teide con un telescopio de largo alcance. Descubre </a:t>
            </a:r>
            <a:r>
              <a:rPr lang="es-ES" sz="2000" b="1" i="1" dirty="0" smtClean="0">
                <a:effectLst>
                  <a:glow rad="101600">
                    <a:srgbClr val="C00000">
                      <a:alpha val="60000"/>
                    </a:srgbClr>
                  </a:glow>
                  <a:outerShdw blurRad="38100" dist="38100" dir="2700000" algn="tl">
                    <a:srgbClr val="000000">
                      <a:alpha val="43137"/>
                    </a:srgbClr>
                  </a:outerShdw>
                </a:effectLst>
              </a:rPr>
              <a:t>constelaciones</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b="1" i="1" dirty="0" smtClean="0">
                <a:effectLst>
                  <a:glow rad="101600">
                    <a:srgbClr val="C00000">
                      <a:alpha val="60000"/>
                    </a:srgbClr>
                  </a:glow>
                  <a:outerShdw blurRad="38100" dist="38100" dir="2700000" algn="tl">
                    <a:srgbClr val="000000">
                      <a:alpha val="43137"/>
                    </a:srgbClr>
                  </a:outerShdw>
                </a:effectLst>
              </a:rPr>
              <a:t>planetas</a:t>
            </a:r>
            <a:r>
              <a:rPr lang="es-ES" sz="2000" i="1" dirty="0" smtClean="0">
                <a:effectLst>
                  <a:glow rad="101600">
                    <a:srgbClr val="C00000">
                      <a:alpha val="60000"/>
                    </a:srgbClr>
                  </a:glow>
                  <a:outerShdw blurRad="38100" dist="38100" dir="2700000" algn="tl">
                    <a:srgbClr val="000000">
                      <a:alpha val="43137"/>
                    </a:srgbClr>
                  </a:outerShdw>
                </a:effectLst>
              </a:rPr>
              <a:t> y </a:t>
            </a:r>
            <a:r>
              <a:rPr lang="es-ES" sz="2000" b="1" i="1" dirty="0" smtClean="0">
                <a:effectLst>
                  <a:glow rad="101600">
                    <a:srgbClr val="C00000">
                      <a:alpha val="60000"/>
                    </a:srgbClr>
                  </a:glow>
                  <a:outerShdw blurRad="38100" dist="38100" dir="2700000" algn="tl">
                    <a:srgbClr val="000000">
                      <a:alpha val="43137"/>
                    </a:srgbClr>
                  </a:outerShdw>
                </a:effectLst>
              </a:rPr>
              <a:t>galaxias</a:t>
            </a:r>
            <a:r>
              <a:rPr lang="es-ES" sz="2000" i="1" dirty="0" smtClean="0">
                <a:effectLst>
                  <a:glow rad="101600">
                    <a:srgbClr val="C00000">
                      <a:alpha val="60000"/>
                    </a:srgbClr>
                  </a:glow>
                  <a:outerShdw blurRad="38100" dist="38100" dir="2700000" algn="tl">
                    <a:srgbClr val="000000">
                      <a:alpha val="43137"/>
                    </a:srgbClr>
                  </a:outerShdw>
                </a:effectLst>
              </a:rPr>
              <a:t> y déjate envolver por la magia de la astronomía. ¿Qué más se puede pedir?</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3" name="72 Paralelogramo"/>
          <p:cNvSpPr/>
          <p:nvPr/>
        </p:nvSpPr>
        <p:spPr>
          <a:xfrm>
            <a:off x="2339752" y="699542"/>
            <a:ext cx="2664296" cy="3632748"/>
          </a:xfrm>
          <a:prstGeom prst="parallelogram">
            <a:avLst>
              <a:gd name="adj" fmla="val 1732"/>
            </a:avLst>
          </a:prstGeom>
          <a:blipFill>
            <a:blip r:embed="rId3" cstate="print"/>
            <a:stretch>
              <a:fillRect/>
            </a:stretch>
          </a:blipFill>
          <a:ln>
            <a:solidFill>
              <a:schemeClr val="tx1">
                <a:lumMod val="95000"/>
              </a:schemeClr>
            </a:solidFill>
          </a:ln>
          <a:effectLst>
            <a:outerShdw blurRad="44450" dist="27940" dir="5400000" algn="ctr">
              <a:srgbClr val="000000">
                <a:alpha val="32000"/>
              </a:srgbClr>
            </a:outerShdw>
          </a:effectLst>
          <a:scene3d>
            <a:camera prst="isometricOffAxis1Left"/>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43" name="42 Paralelogramo"/>
          <p:cNvSpPr/>
          <p:nvPr/>
        </p:nvSpPr>
        <p:spPr>
          <a:xfrm>
            <a:off x="0" y="699542"/>
            <a:ext cx="2627784" cy="3642317"/>
          </a:xfrm>
          <a:prstGeom prst="parallelogram">
            <a:avLst>
              <a:gd name="adj" fmla="val 0"/>
            </a:avLst>
          </a:prstGeom>
          <a:blipFill>
            <a:blip r:embed="rId3" cstate="print"/>
            <a:stretch>
              <a:fillRect/>
            </a:stretch>
          </a:blipFill>
          <a:ln>
            <a:solidFill>
              <a:schemeClr val="tx1">
                <a:lumMod val="95000"/>
              </a:schemeClr>
            </a:solidFill>
          </a:ln>
          <a:effectLst>
            <a:outerShdw blurRad="44450" dist="27940" dir="5400000" algn="ctr">
              <a:srgbClr val="000000">
                <a:alpha val="32000"/>
              </a:srgbClr>
            </a:outerShdw>
          </a:effectLst>
          <a:scene3d>
            <a:camera prst="isometricOffAxis2Right"/>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prism dir="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8"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0-#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73"/>
                                        </p:tgtEl>
                                        <p:attrNameLst>
                                          <p:attrName>style.visibility</p:attrName>
                                        </p:attrNameLst>
                                      </p:cBhvr>
                                      <p:to>
                                        <p:strVal val="visible"/>
                                      </p:to>
                                    </p:set>
                                    <p:animEffect transition="in" filter="blinds(horizontal)">
                                      <p:cBhvr>
                                        <p:cTn id="14" dur="3000"/>
                                        <p:tgtEl>
                                          <p:spTgt spid="73"/>
                                        </p:tgtEl>
                                      </p:cBhvr>
                                    </p:animEffect>
                                  </p:childTnLst>
                                </p:cTn>
                              </p:par>
                              <p:par>
                                <p:cTn id="15" presetID="2" presetClass="entr" presetSubtype="8" fill="hold" nodeType="withEffect">
                                  <p:stCondLst>
                                    <p:cond delay="0"/>
                                  </p:stCondLst>
                                  <p:childTnLst>
                                    <p:set>
                                      <p:cBhvr>
                                        <p:cTn id="16" dur="1" fill="hold">
                                          <p:stCondLst>
                                            <p:cond delay="0"/>
                                          </p:stCondLst>
                                        </p:cTn>
                                        <p:tgtEl>
                                          <p:spTgt spid="73"/>
                                        </p:tgtEl>
                                        <p:attrNameLst>
                                          <p:attrName>style.visibility</p:attrName>
                                        </p:attrNameLst>
                                      </p:cBhvr>
                                      <p:to>
                                        <p:strVal val="visible"/>
                                      </p:to>
                                    </p:set>
                                    <p:anim calcmode="lin" valueType="num">
                                      <p:cBhvr additive="base">
                                        <p:cTn id="17" dur="3000" fill="hold"/>
                                        <p:tgtEl>
                                          <p:spTgt spid="73"/>
                                        </p:tgtEl>
                                        <p:attrNameLst>
                                          <p:attrName>ppt_x</p:attrName>
                                        </p:attrNameLst>
                                      </p:cBhvr>
                                      <p:tavLst>
                                        <p:tav tm="0">
                                          <p:val>
                                            <p:strVal val="0-#ppt_w/2"/>
                                          </p:val>
                                        </p:tav>
                                        <p:tav tm="100000">
                                          <p:val>
                                            <p:strVal val="#ppt_x"/>
                                          </p:val>
                                        </p:tav>
                                      </p:tavLst>
                                    </p:anim>
                                    <p:anim calcmode="lin" valueType="num">
                                      <p:cBhvr additive="base">
                                        <p:cTn id="18" dur="3000" fill="hold"/>
                                        <p:tgtEl>
                                          <p:spTgt spid="73"/>
                                        </p:tgtEl>
                                        <p:attrNameLst>
                                          <p:attrName>ppt_y</p:attrName>
                                        </p:attrNameLst>
                                      </p:cBhvr>
                                      <p:tavLst>
                                        <p:tav tm="0">
                                          <p:val>
                                            <p:strVal val="#ppt_y"/>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43"/>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73"/>
                                        </p:tgtEl>
                                        <p:attrNameLst>
                                          <p:attrName>r</p:attrName>
                                        </p:attrNameLst>
                                      </p:cBhvr>
                                    </p:animRot>
                                  </p:childTnLst>
                                </p:cTn>
                              </p:par>
                            </p:childTnLst>
                          </p:cTn>
                        </p:par>
                        <p:par>
                          <p:cTn id="23" fill="hold">
                            <p:stCondLst>
                              <p:cond delay="3000"/>
                            </p:stCondLst>
                            <p:childTnLst>
                              <p:par>
                                <p:cTn id="24" presetID="16" presetClass="exit" presetSubtype="42" fill="hold" nodeType="afterEffect">
                                  <p:stCondLst>
                                    <p:cond delay="0"/>
                                  </p:stCondLst>
                                  <p:childTnLst>
                                    <p:animEffect transition="out" filter="barn(outHorizontal)">
                                      <p:cBhvr>
                                        <p:cTn id="25" dur="3000"/>
                                        <p:tgtEl>
                                          <p:spTgt spid="43"/>
                                        </p:tgtEl>
                                      </p:cBhvr>
                                    </p:animEffect>
                                    <p:set>
                                      <p:cBhvr>
                                        <p:cTn id="26" dur="1" fill="hold">
                                          <p:stCondLst>
                                            <p:cond delay="2999"/>
                                          </p:stCondLst>
                                        </p:cTn>
                                        <p:tgtEl>
                                          <p:spTgt spid="43"/>
                                        </p:tgtEl>
                                        <p:attrNameLst>
                                          <p:attrName>style.visibility</p:attrName>
                                        </p:attrNameLst>
                                      </p:cBhvr>
                                      <p:to>
                                        <p:strVal val="hidden"/>
                                      </p:to>
                                    </p:set>
                                  </p:childTnLst>
                                </p:cTn>
                              </p:par>
                              <p:par>
                                <p:cTn id="27" presetID="16" presetClass="exit" presetSubtype="42" fill="hold" nodeType="withEffect">
                                  <p:stCondLst>
                                    <p:cond delay="0"/>
                                  </p:stCondLst>
                                  <p:childTnLst>
                                    <p:animEffect transition="out" filter="barn(outHorizontal)">
                                      <p:cBhvr>
                                        <p:cTn id="28" dur="3000"/>
                                        <p:tgtEl>
                                          <p:spTgt spid="73"/>
                                        </p:tgtEl>
                                      </p:cBhvr>
                                    </p:animEffect>
                                    <p:set>
                                      <p:cBhvr>
                                        <p:cTn id="29" dur="1" fill="hold">
                                          <p:stCondLst>
                                            <p:cond delay="2999"/>
                                          </p:stCondLst>
                                        </p:cTn>
                                        <p:tgtEl>
                                          <p:spTgt spid="73"/>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1"/>
                                          </p:val>
                                        </p:tav>
                                        <p:tav tm="100000">
                                          <p:val>
                                            <p:strVal val="#ppt_x"/>
                                          </p:val>
                                        </p:tav>
                                      </p:tavLst>
                                    </p:anim>
                                    <p:anim calcmode="lin" valueType="num">
                                      <p:cBhvr>
                                        <p:cTn id="4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2" cstate="print"/>
          <a:srcRect/>
          <a:stretch>
            <a:fillRect/>
          </a:stretch>
        </p:blipFill>
        <p:spPr bwMode="auto">
          <a:xfrm>
            <a:off x="0" y="-523874"/>
            <a:ext cx="9144000" cy="6048375"/>
          </a:xfrm>
          <a:prstGeom prst="rect">
            <a:avLst/>
          </a:prstGeom>
          <a:noFill/>
          <a:ln w="9525">
            <a:noFill/>
            <a:miter lim="800000"/>
            <a:headEnd/>
            <a:tailEnd/>
          </a:ln>
        </p:spPr>
      </p:pic>
      <p:pic>
        <p:nvPicPr>
          <p:cNvPr id="3" name="2 Imagen" descr="Image98.jpg"/>
          <p:cNvPicPr>
            <a:picLocks noChangeAspect="1"/>
          </p:cNvPicPr>
          <p:nvPr/>
        </p:nvPicPr>
        <p:blipFill>
          <a:blip r:embed="rId2" cstate="print"/>
          <a:srcRect/>
          <a:stretch>
            <a:fillRect/>
          </a:stretch>
        </p:blipFill>
        <p:spPr bwMode="auto">
          <a:xfrm>
            <a:off x="0" y="-523874"/>
            <a:ext cx="9144000" cy="6048375"/>
          </a:xfrm>
          <a:prstGeom prst="rect">
            <a:avLst/>
          </a:prstGeom>
          <a:noFill/>
          <a:ln w="9525">
            <a:noFill/>
            <a:miter lim="800000"/>
            <a:headEnd/>
            <a:tailEnd/>
          </a:ln>
        </p:spPr>
      </p:pic>
      <p:sp>
        <p:nvSpPr>
          <p:cNvPr id="4" name="3 CuadroTexto"/>
          <p:cNvSpPr txBox="1"/>
          <p:nvPr/>
        </p:nvSpPr>
        <p:spPr>
          <a:xfrm>
            <a:off x="683568" y="422017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situación geográfica y climatológica de las Islas Canarias, la transparencia de su cielo y su calidad astronómica, hace que sea uno de los tres mejores lugares de la Tierra para </a:t>
            </a:r>
            <a:r>
              <a:rPr lang="es-ES" b="1" i="1" dirty="0" smtClean="0">
                <a:effectLst>
                  <a:glow rad="101600">
                    <a:srgbClr val="C00000">
                      <a:alpha val="60000"/>
                    </a:srgbClr>
                  </a:glow>
                  <a:outerShdw blurRad="38100" dist="38100" dir="2700000" algn="tl">
                    <a:srgbClr val="000000">
                      <a:alpha val="43137"/>
                    </a:srgbClr>
                  </a:outerShdw>
                </a:effectLst>
              </a:rPr>
              <a:t>observar el firmamento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4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4000" fill="hold"/>
                                        <p:tgtEl>
                                          <p:spTgt spid="21"/>
                                        </p:tgtEl>
                                        <p:attrNameLst>
                                          <p:attrName>ppt_w</p:attrName>
                                        </p:attrNameLst>
                                      </p:cBhvr>
                                      <p:tavLst>
                                        <p:tav tm="0">
                                          <p:val>
                                            <p:strVal val="4/3*#ppt_w"/>
                                          </p:val>
                                        </p:tav>
                                        <p:tav tm="100000">
                                          <p:val>
                                            <p:strVal val="#ppt_w"/>
                                          </p:val>
                                        </p:tav>
                                      </p:tavLst>
                                    </p:anim>
                                    <p:anim calcmode="lin" valueType="num">
                                      <p:cBhvr>
                                        <p:cTn id="15" dur="4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4000"/>
                                        <p:tgtEl>
                                          <p:spTgt spid="2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10" name="Rectángulo 3">
            <a:extLst/>
          </p:cNvPr>
          <p:cNvSpPr/>
          <p:nvPr/>
        </p:nvSpPr>
        <p:spPr>
          <a:xfrm rot="8699821">
            <a:off x="1582740" y="1916113"/>
            <a:ext cx="3551237" cy="10541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798638" y="1916113"/>
            <a:ext cx="3498850" cy="10541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006602" y="1905000"/>
            <a:ext cx="3497263" cy="1054100"/>
          </a:xfrm>
          <a:prstGeom prst="rect">
            <a:avLst/>
          </a:prstGeom>
          <a:blipFill>
            <a:blip r:embed="rId5"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173288" y="1909763"/>
            <a:ext cx="3529012" cy="1052512"/>
          </a:xfrm>
          <a:prstGeom prst="rect">
            <a:avLst/>
          </a:prstGeom>
          <a:blipFill>
            <a:blip r:embed="rId6"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309815" y="1925638"/>
            <a:ext cx="3703637" cy="1054100"/>
          </a:xfrm>
          <a:prstGeom prst="rect">
            <a:avLst/>
          </a:prstGeom>
          <a:blipFill>
            <a:blip r:embed="rId7"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8"/>
            <a:extLst/>
          </p:cNvPr>
          <p:cNvSpPr/>
          <p:nvPr/>
        </p:nvSpPr>
        <p:spPr>
          <a:xfrm rot="8699821">
            <a:off x="2536825" y="1938338"/>
            <a:ext cx="3703638" cy="1054100"/>
          </a:xfrm>
          <a:prstGeom prst="rect">
            <a:avLst/>
          </a:prstGeom>
          <a:blipFill>
            <a:blip r:embed="rId7"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827584" y="422017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Precisamente, la Ley sobre Protección de la Calidad Astronómica regula y protege su cielo desde 1988 de la contaminación lumínica, atmosférica, radioeléctrica, y de las rutas aéreas.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3" name="2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Telescopio alemán </a:t>
            </a:r>
            <a:r>
              <a:rPr lang="es-ES" i="1" dirty="0" err="1" smtClean="0">
                <a:effectLst>
                  <a:glow rad="101600">
                    <a:srgbClr val="C00000">
                      <a:alpha val="60000"/>
                    </a:srgbClr>
                  </a:glow>
                  <a:outerShdw blurRad="38100" dist="38100" dir="2700000" algn="tl">
                    <a:srgbClr val="000000">
                      <a:alpha val="43137"/>
                    </a:srgbClr>
                  </a:outerShdw>
                </a:effectLst>
              </a:rPr>
              <a:t>Gregor</a:t>
            </a:r>
            <a:r>
              <a:rPr lang="es-ES" i="1" dirty="0" smtClean="0">
                <a:effectLst>
                  <a:glow rad="101600">
                    <a:srgbClr val="C00000">
                      <a:alpha val="60000"/>
                    </a:srgbClr>
                  </a:glow>
                  <a:outerShdw blurRad="38100" dist="38100" dir="2700000" algn="tl">
                    <a:srgbClr val="000000">
                      <a:alpha val="43137"/>
                    </a:srgbClr>
                  </a:outerShdw>
                </a:effectLst>
              </a:rPr>
              <a:t>: Instalado en el año 2012, es el telescopio solar más grande de Europa y el tercero en el mundo. Su diámetro es de 1,5 metros, y se caracteriza por contemplar la atmósfera solar desde el exterior, al aire libre, con una resolución inédita hasta la fecha.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6*min(max(#ppt_w*#ppt_h,.3),1)-7.4)/-.7*#ppt_w"/>
                                          </p:val>
                                        </p:tav>
                                        <p:tav tm="100000">
                                          <p:val>
                                            <p:strVal val="#ppt_w"/>
                                          </p:val>
                                        </p:tav>
                                      </p:tavLst>
                                    </p:anim>
                                    <p:anim calcmode="lin" valueType="num">
                                      <p:cBhvr>
                                        <p:cTn id="8" dur="4000" fill="hold"/>
                                        <p:tgtEl>
                                          <p:spTgt spid="4"/>
                                        </p:tgtEl>
                                        <p:attrNameLst>
                                          <p:attrName>ppt_h</p:attrName>
                                        </p:attrNameLst>
                                      </p:cBhvr>
                                      <p:tavLst>
                                        <p:tav tm="0">
                                          <p:val>
                                            <p:strVal val="(6*min(max(#ppt_w*#ppt_h,.3),1)-7.4)/-.7*#ppt_h"/>
                                          </p:val>
                                        </p:tav>
                                        <p:tav tm="100000">
                                          <p:val>
                                            <p:strVal val="#ppt_h"/>
                                          </p:val>
                                        </p:tav>
                                      </p:tavLst>
                                    </p:anim>
                                    <p:anim calcmode="lin" valueType="num">
                                      <p:cBhvr>
                                        <p:cTn id="9" dur="4000" fill="hold"/>
                                        <p:tgtEl>
                                          <p:spTgt spid="4"/>
                                        </p:tgtEl>
                                        <p:attrNameLst>
                                          <p:attrName>ppt_x</p:attrName>
                                        </p:attrNameLst>
                                      </p:cBhvr>
                                      <p:tavLst>
                                        <p:tav tm="0">
                                          <p:val>
                                            <p:fltVal val="0.5"/>
                                          </p:val>
                                        </p:tav>
                                        <p:tav tm="100000">
                                          <p:val>
                                            <p:strVal val="#ppt_x"/>
                                          </p:val>
                                        </p:tav>
                                      </p:tavLst>
                                    </p:anim>
                                    <p:anim calcmode="lin" valueType="num">
                                      <p:cBhvr>
                                        <p:cTn id="10" dur="4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4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sp>
        <p:nvSpPr>
          <p:cNvPr id="5" name="4 Triángulo isósceles"/>
          <p:cNvSpPr/>
          <p:nvPr/>
        </p:nvSpPr>
        <p:spPr>
          <a:xfrm>
            <a:off x="0" y="0"/>
            <a:ext cx="1258888"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isósceles"/>
          <p:cNvSpPr/>
          <p:nvPr/>
        </p:nvSpPr>
        <p:spPr>
          <a:xfrm>
            <a:off x="1258890" y="0"/>
            <a:ext cx="1296987"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isósceles"/>
          <p:cNvSpPr/>
          <p:nvPr/>
        </p:nvSpPr>
        <p:spPr>
          <a:xfrm>
            <a:off x="2555875" y="0"/>
            <a:ext cx="1295400"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isósceles"/>
          <p:cNvSpPr/>
          <p:nvPr/>
        </p:nvSpPr>
        <p:spPr>
          <a:xfrm>
            <a:off x="3851275" y="0"/>
            <a:ext cx="1296988"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isósceles"/>
          <p:cNvSpPr/>
          <p:nvPr/>
        </p:nvSpPr>
        <p:spPr>
          <a:xfrm>
            <a:off x="5148263" y="0"/>
            <a:ext cx="1357312"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Triángulo isósceles"/>
          <p:cNvSpPr/>
          <p:nvPr/>
        </p:nvSpPr>
        <p:spPr>
          <a:xfrm>
            <a:off x="6516690" y="0"/>
            <a:ext cx="1368425"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Triángulo isósceles"/>
          <p:cNvSpPr/>
          <p:nvPr/>
        </p:nvSpPr>
        <p:spPr>
          <a:xfrm>
            <a:off x="7885115" y="0"/>
            <a:ext cx="1258887" cy="5143500"/>
          </a:xfrm>
          <a:prstGeom prst="triangle">
            <a:avLst/>
          </a:prstGeom>
          <a:solidFill>
            <a:schemeClr val="tx1">
              <a:lumMod val="85000"/>
              <a:alpha val="70000"/>
            </a:schemeClr>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CuadroTexto"/>
          <p:cNvSpPr txBox="1"/>
          <p:nvPr/>
        </p:nvSpPr>
        <p:spPr>
          <a:xfrm>
            <a:off x="323528"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Telescopio </a:t>
            </a:r>
            <a:r>
              <a:rPr lang="es-ES" i="1" dirty="0" err="1" smtClean="0">
                <a:effectLst>
                  <a:glow rad="101600">
                    <a:srgbClr val="C00000">
                      <a:alpha val="60000"/>
                    </a:srgbClr>
                  </a:glow>
                  <a:outerShdw blurRad="38100" dist="38100" dir="2700000" algn="tl">
                    <a:srgbClr val="000000">
                      <a:alpha val="43137"/>
                    </a:srgbClr>
                  </a:outerShdw>
                </a:effectLst>
              </a:rPr>
              <a:t>Vacuum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Tower</a:t>
            </a:r>
            <a:r>
              <a:rPr lang="es-ES" i="1" dirty="0" smtClean="0">
                <a:effectLst>
                  <a:glow rad="101600">
                    <a:srgbClr val="C00000">
                      <a:alpha val="60000"/>
                    </a:srgbClr>
                  </a:glow>
                  <a:outerShdw blurRad="38100" dist="38100" dir="2700000" algn="tl">
                    <a:srgbClr val="000000">
                      <a:alpha val="43137"/>
                    </a:srgbClr>
                  </a:outerShdw>
                </a:effectLst>
              </a:rPr>
              <a:t> (VTT): Desarrollado en los años 70, este telescopio de propiedad alemana tiene 70 cm de diámetro y un espectrógrafo vertical de 15 metros de longitud que sirve para registrar espectros luminosos mediante la fotografía y estudiar las características de la atmósfera solar.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dir="u"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ppt_x"/>
                                          </p:val>
                                        </p:tav>
                                      </p:tavLst>
                                    </p:anim>
                                    <p:anim calcmode="lin" valueType="num">
                                      <p:cBhvr additive="base">
                                        <p:cTn id="7" dur="4000"/>
                                        <p:tgtEl>
                                          <p:spTgt spid="5"/>
                                        </p:tgtEl>
                                        <p:attrNameLst>
                                          <p:attrName>ppt_y</p:attrName>
                                        </p:attrNameLst>
                                      </p:cBhvr>
                                      <p:tavLst>
                                        <p:tav tm="0">
                                          <p:val>
                                            <p:strVal val="ppt_y"/>
                                          </p:val>
                                        </p:tav>
                                        <p:tav tm="100000">
                                          <p:val>
                                            <p:strVal val="1+ppt_h/2"/>
                                          </p:val>
                                        </p:tav>
                                      </p:tavLst>
                                    </p:anim>
                                    <p:set>
                                      <p:cBhvr>
                                        <p:cTn id="8" dur="1" fill="hold">
                                          <p:stCondLst>
                                            <p:cond delay="3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4000"/>
                                        <p:tgtEl>
                                          <p:spTgt spid="6"/>
                                        </p:tgtEl>
                                        <p:attrNameLst>
                                          <p:attrName>ppt_x</p:attrName>
                                        </p:attrNameLst>
                                      </p:cBhvr>
                                      <p:tavLst>
                                        <p:tav tm="0">
                                          <p:val>
                                            <p:strVal val="ppt_x"/>
                                          </p:val>
                                        </p:tav>
                                        <p:tav tm="100000">
                                          <p:val>
                                            <p:strVal val="ppt_x"/>
                                          </p:val>
                                        </p:tav>
                                      </p:tavLst>
                                    </p:anim>
                                    <p:anim calcmode="lin" valueType="num">
                                      <p:cBhvr additive="base">
                                        <p:cTn id="14" dur="4000"/>
                                        <p:tgtEl>
                                          <p:spTgt spid="6"/>
                                        </p:tgtEl>
                                        <p:attrNameLst>
                                          <p:attrName>ppt_y</p:attrName>
                                        </p:attrNameLst>
                                      </p:cBhvr>
                                      <p:tavLst>
                                        <p:tav tm="0">
                                          <p:val>
                                            <p:strVal val="ppt_y"/>
                                          </p:val>
                                        </p:tav>
                                        <p:tav tm="100000">
                                          <p:val>
                                            <p:strVal val="1+ppt_h/2"/>
                                          </p:val>
                                        </p:tav>
                                      </p:tavLst>
                                    </p:anim>
                                    <p:set>
                                      <p:cBhvr>
                                        <p:cTn id="15" dur="1" fill="hold">
                                          <p:stCondLst>
                                            <p:cond delay="3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4000"/>
                                        <p:tgtEl>
                                          <p:spTgt spid="7"/>
                                        </p:tgtEl>
                                        <p:attrNameLst>
                                          <p:attrName>ppt_x</p:attrName>
                                        </p:attrNameLst>
                                      </p:cBhvr>
                                      <p:tavLst>
                                        <p:tav tm="0">
                                          <p:val>
                                            <p:strVal val="ppt_x"/>
                                          </p:val>
                                        </p:tav>
                                        <p:tav tm="100000">
                                          <p:val>
                                            <p:strVal val="ppt_x"/>
                                          </p:val>
                                        </p:tav>
                                      </p:tavLst>
                                    </p:anim>
                                    <p:anim calcmode="lin" valueType="num">
                                      <p:cBhvr additive="base">
                                        <p:cTn id="21" dur="4000"/>
                                        <p:tgtEl>
                                          <p:spTgt spid="7"/>
                                        </p:tgtEl>
                                        <p:attrNameLst>
                                          <p:attrName>ppt_y</p:attrName>
                                        </p:attrNameLst>
                                      </p:cBhvr>
                                      <p:tavLst>
                                        <p:tav tm="0">
                                          <p:val>
                                            <p:strVal val="ppt_y"/>
                                          </p:val>
                                        </p:tav>
                                        <p:tav tm="100000">
                                          <p:val>
                                            <p:strVal val="1+ppt_h/2"/>
                                          </p:val>
                                        </p:tav>
                                      </p:tavLst>
                                    </p:anim>
                                    <p:set>
                                      <p:cBhvr>
                                        <p:cTn id="22" dur="1" fill="hold">
                                          <p:stCondLst>
                                            <p:cond delay="3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4000"/>
                                        <p:tgtEl>
                                          <p:spTgt spid="8"/>
                                        </p:tgtEl>
                                      </p:cBhvr>
                                    </p:animEffect>
                                    <p:set>
                                      <p:cBhvr>
                                        <p:cTn id="32" dur="1" fill="hold">
                                          <p:stCondLst>
                                            <p:cond delay="3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4000"/>
                                        <p:tgtEl>
                                          <p:spTgt spid="9"/>
                                        </p:tgtEl>
                                        <p:attrNameLst>
                                          <p:attrName>ppt_x</p:attrName>
                                        </p:attrNameLst>
                                      </p:cBhvr>
                                      <p:tavLst>
                                        <p:tav tm="0">
                                          <p:val>
                                            <p:strVal val="ppt_x"/>
                                          </p:val>
                                        </p:tav>
                                        <p:tav tm="100000">
                                          <p:val>
                                            <p:strVal val="ppt_x"/>
                                          </p:val>
                                        </p:tav>
                                      </p:tavLst>
                                    </p:anim>
                                    <p:anim calcmode="lin" valueType="num">
                                      <p:cBhvr additive="base">
                                        <p:cTn id="35" dur="4000"/>
                                        <p:tgtEl>
                                          <p:spTgt spid="9"/>
                                        </p:tgtEl>
                                        <p:attrNameLst>
                                          <p:attrName>ppt_y</p:attrName>
                                        </p:attrNameLst>
                                      </p:cBhvr>
                                      <p:tavLst>
                                        <p:tav tm="0">
                                          <p:val>
                                            <p:strVal val="ppt_y"/>
                                          </p:val>
                                        </p:tav>
                                        <p:tav tm="100000">
                                          <p:val>
                                            <p:strVal val="1+ppt_h/2"/>
                                          </p:val>
                                        </p:tav>
                                      </p:tavLst>
                                    </p:anim>
                                    <p:set>
                                      <p:cBhvr>
                                        <p:cTn id="36" dur="1" fill="hold">
                                          <p:stCondLst>
                                            <p:cond delay="3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4000"/>
                                        <p:tgtEl>
                                          <p:spTgt spid="9"/>
                                        </p:tgtEl>
                                      </p:cBhvr>
                                    </p:animEffect>
                                    <p:set>
                                      <p:cBhvr>
                                        <p:cTn id="39" dur="1" fill="hold">
                                          <p:stCondLst>
                                            <p:cond delay="3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4000"/>
                                        <p:tgtEl>
                                          <p:spTgt spid="10"/>
                                        </p:tgtEl>
                                        <p:attrNameLst>
                                          <p:attrName>ppt_x</p:attrName>
                                        </p:attrNameLst>
                                      </p:cBhvr>
                                      <p:tavLst>
                                        <p:tav tm="0">
                                          <p:val>
                                            <p:strVal val="ppt_x"/>
                                          </p:val>
                                        </p:tav>
                                        <p:tav tm="100000">
                                          <p:val>
                                            <p:strVal val="ppt_x"/>
                                          </p:val>
                                        </p:tav>
                                      </p:tavLst>
                                    </p:anim>
                                    <p:anim calcmode="lin" valueType="num">
                                      <p:cBhvr additive="base">
                                        <p:cTn id="42" dur="4000"/>
                                        <p:tgtEl>
                                          <p:spTgt spid="10"/>
                                        </p:tgtEl>
                                        <p:attrNameLst>
                                          <p:attrName>ppt_y</p:attrName>
                                        </p:attrNameLst>
                                      </p:cBhvr>
                                      <p:tavLst>
                                        <p:tav tm="0">
                                          <p:val>
                                            <p:strVal val="ppt_y"/>
                                          </p:val>
                                        </p:tav>
                                        <p:tav tm="100000">
                                          <p:val>
                                            <p:strVal val="1+ppt_h/2"/>
                                          </p:val>
                                        </p:tav>
                                      </p:tavLst>
                                    </p:anim>
                                    <p:set>
                                      <p:cBhvr>
                                        <p:cTn id="43" dur="1" fill="hold">
                                          <p:stCondLst>
                                            <p:cond delay="3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4000"/>
                                        <p:tgtEl>
                                          <p:spTgt spid="10"/>
                                        </p:tgtEl>
                                      </p:cBhvr>
                                    </p:animEffect>
                                    <p:set>
                                      <p:cBhvr>
                                        <p:cTn id="46" dur="1" fill="hold">
                                          <p:stCondLst>
                                            <p:cond delay="3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4000"/>
                                        <p:tgtEl>
                                          <p:spTgt spid="11"/>
                                        </p:tgtEl>
                                        <p:attrNameLst>
                                          <p:attrName>ppt_x</p:attrName>
                                        </p:attrNameLst>
                                      </p:cBhvr>
                                      <p:tavLst>
                                        <p:tav tm="0">
                                          <p:val>
                                            <p:strVal val="ppt_x"/>
                                          </p:val>
                                        </p:tav>
                                        <p:tav tm="100000">
                                          <p:val>
                                            <p:strVal val="ppt_x"/>
                                          </p:val>
                                        </p:tav>
                                      </p:tavLst>
                                    </p:anim>
                                    <p:anim calcmode="lin" valueType="num">
                                      <p:cBhvr additive="base">
                                        <p:cTn id="49" dur="4000"/>
                                        <p:tgtEl>
                                          <p:spTgt spid="11"/>
                                        </p:tgtEl>
                                        <p:attrNameLst>
                                          <p:attrName>ppt_y</p:attrName>
                                        </p:attrNameLst>
                                      </p:cBhvr>
                                      <p:tavLst>
                                        <p:tav tm="0">
                                          <p:val>
                                            <p:strVal val="ppt_y"/>
                                          </p:val>
                                        </p:tav>
                                        <p:tav tm="100000">
                                          <p:val>
                                            <p:strVal val="1+ppt_h/2"/>
                                          </p:val>
                                        </p:tav>
                                      </p:tavLst>
                                    </p:anim>
                                    <p:set>
                                      <p:cBhvr>
                                        <p:cTn id="50" dur="1" fill="hold">
                                          <p:stCondLst>
                                            <p:cond delay="3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4000"/>
                                        <p:tgtEl>
                                          <p:spTgt spid="11"/>
                                        </p:tgtEl>
                                      </p:cBhvr>
                                    </p:animEffect>
                                    <p:set>
                                      <p:cBhvr>
                                        <p:cTn id="53" dur="1" fill="hold">
                                          <p:stCondLst>
                                            <p:cond delay="3999"/>
                                          </p:stCondLst>
                                        </p:cTn>
                                        <p:tgtEl>
                                          <p:spTgt spid="11"/>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0" fill="hold"/>
                                        <p:tgtEl>
                                          <p:spTgt spid="4"/>
                                        </p:tgtEl>
                                        <p:attrNameLst>
                                          <p:attrName>ppt_w</p:attrName>
                                        </p:attrNameLst>
                                      </p:cBhvr>
                                      <p:tavLst>
                                        <p:tav tm="0">
                                          <p:val>
                                            <p:strVal val="4/3*#ppt_w"/>
                                          </p:val>
                                        </p:tav>
                                        <p:tav tm="100000">
                                          <p:val>
                                            <p:strVal val="#ppt_w"/>
                                          </p:val>
                                        </p:tav>
                                      </p:tavLst>
                                    </p:anim>
                                    <p:anim calcmode="lin" valueType="num">
                                      <p:cBhvr>
                                        <p:cTn id="57" dur="5000" fill="hold"/>
                                        <p:tgtEl>
                                          <p:spTgt spid="4"/>
                                        </p:tgtEl>
                                        <p:attrNameLst>
                                          <p:attrName>ppt_h</p:attrName>
                                        </p:attrNameLst>
                                      </p:cBhvr>
                                      <p:tavLst>
                                        <p:tav tm="0">
                                          <p:val>
                                            <p:strVal val="4/3*#ppt_h"/>
                                          </p:val>
                                        </p:tav>
                                        <p:tav tm="100000">
                                          <p:val>
                                            <p:strVal val="#ppt_h"/>
                                          </p:val>
                                        </p:tav>
                                      </p:tavLst>
                                    </p:anim>
                                  </p:childTnLst>
                                </p:cTn>
                              </p:par>
                            </p:childTnLst>
                          </p:cTn>
                        </p:par>
                        <p:par>
                          <p:cTn id="58" fill="hold">
                            <p:stCondLst>
                              <p:cond delay="5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1"/>
                                          </p:val>
                                        </p:tav>
                                        <p:tav tm="100000">
                                          <p:val>
                                            <p:strVal val="#ppt_x"/>
                                          </p:val>
                                        </p:tav>
                                      </p:tavLst>
                                    </p:anim>
                                    <p:anim calcmode="lin" valueType="num">
                                      <p:cBhvr>
                                        <p:cTn id="6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rcRect/>
          <a:stretch>
            <a:fillRect/>
          </a:stretch>
        </p:blipFill>
        <p:spPr bwMode="auto">
          <a:xfrm>
            <a:off x="0" y="-596900"/>
            <a:ext cx="9144000" cy="5740400"/>
          </a:xfrm>
          <a:prstGeom prst="rect">
            <a:avLst/>
          </a:prstGeom>
          <a:noFill/>
          <a:ln w="9525">
            <a:noFill/>
            <a:miter lim="800000"/>
            <a:headEnd/>
            <a:tailEnd/>
          </a:ln>
        </p:spPr>
      </p:pic>
      <p:sp>
        <p:nvSpPr>
          <p:cNvPr id="5" name="4 Triángulo rectángulo"/>
          <p:cNvSpPr/>
          <p:nvPr/>
        </p:nvSpPr>
        <p:spPr>
          <a:xfrm>
            <a:off x="4500565" y="0"/>
            <a:ext cx="4643437" cy="5143500"/>
          </a:xfrm>
          <a:prstGeom prst="r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rectángulo"/>
          <p:cNvSpPr/>
          <p:nvPr/>
        </p:nvSpPr>
        <p:spPr>
          <a:xfrm flipH="1">
            <a:off x="2" y="0"/>
            <a:ext cx="4500563" cy="5143500"/>
          </a:xfrm>
          <a:prstGeom prst="r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Triángulo rectángulo"/>
          <p:cNvSpPr/>
          <p:nvPr/>
        </p:nvSpPr>
        <p:spPr>
          <a:xfrm flipH="1">
            <a:off x="357188" y="374650"/>
            <a:ext cx="3929062" cy="4608513"/>
          </a:xfrm>
          <a:prstGeom prst="rtTriangle">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Triángulo rectángulo"/>
          <p:cNvSpPr/>
          <p:nvPr/>
        </p:nvSpPr>
        <p:spPr>
          <a:xfrm>
            <a:off x="4643438" y="374650"/>
            <a:ext cx="4000500" cy="4608513"/>
          </a:xfrm>
          <a:prstGeom prst="rtTriangle">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Triángulo rectángulo"/>
          <p:cNvSpPr/>
          <p:nvPr/>
        </p:nvSpPr>
        <p:spPr>
          <a:xfrm flipH="1">
            <a:off x="714375" y="857251"/>
            <a:ext cx="3429000" cy="3965575"/>
          </a:xfrm>
          <a:prstGeom prst="rtTriangle">
            <a:avLst/>
          </a:prstGeom>
          <a:solidFill>
            <a:schemeClr val="tx2">
              <a:lumMod val="9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Triángulo rectángulo"/>
          <p:cNvSpPr/>
          <p:nvPr/>
        </p:nvSpPr>
        <p:spPr>
          <a:xfrm>
            <a:off x="4786313" y="803276"/>
            <a:ext cx="3429000" cy="4017963"/>
          </a:xfrm>
          <a:prstGeom prst="rtTriangle">
            <a:avLst/>
          </a:prstGeom>
          <a:solidFill>
            <a:schemeClr val="tx2">
              <a:lumMod val="9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Triángulo rectángulo"/>
          <p:cNvSpPr/>
          <p:nvPr/>
        </p:nvSpPr>
        <p:spPr>
          <a:xfrm flipH="1">
            <a:off x="1071565" y="1231900"/>
            <a:ext cx="2928937" cy="3429000"/>
          </a:xfrm>
          <a:prstGeom prst="r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Triángulo rectángulo"/>
          <p:cNvSpPr/>
          <p:nvPr/>
        </p:nvSpPr>
        <p:spPr>
          <a:xfrm>
            <a:off x="4929190" y="1179513"/>
            <a:ext cx="2928937" cy="3481387"/>
          </a:xfrm>
          <a:prstGeom prst="rtTriangle">
            <a:avLst/>
          </a:prstGeom>
          <a:solidFill>
            <a:srgbClr val="00206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7" name="16 CuadroTexto"/>
          <p:cNvSpPr txBox="1"/>
          <p:nvPr/>
        </p:nvSpPr>
        <p:spPr>
          <a:xfrm>
            <a:off x="611560" y="429994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Telescopio Themis: De propiedad franco-italiana, lleva desde 1966 realizando mediciones de la intensidad y dirección del campo magnético del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rcRect/>
          <a:stretch>
            <a:fillRect/>
          </a:stretch>
        </p:blipFill>
        <p:spPr bwMode="auto">
          <a:xfrm>
            <a:off x="0" y="1"/>
            <a:ext cx="9144000" cy="52498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143500"/>
          </a:xfrm>
          <a:prstGeom prst="rtTriangle">
            <a:avLst/>
          </a:prstGeom>
          <a:solidFill>
            <a:srgbClr val="00206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Triángulo rectángulo"/>
          <p:cNvSpPr/>
          <p:nvPr/>
        </p:nvSpPr>
        <p:spPr>
          <a:xfrm flipH="1" flipV="1">
            <a:off x="179388" y="0"/>
            <a:ext cx="8964612" cy="5143500"/>
          </a:xfrm>
          <a:prstGeom prst="rtTriangle">
            <a:avLst/>
          </a:prstGeom>
          <a:solidFill>
            <a:srgbClr val="00206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Triángulo rectángulo"/>
          <p:cNvSpPr/>
          <p:nvPr/>
        </p:nvSpPr>
        <p:spPr>
          <a:xfrm flipH="1" flipV="1">
            <a:off x="428625" y="0"/>
            <a:ext cx="8104188" cy="4732338"/>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Triángulo rectángulo"/>
          <p:cNvSpPr/>
          <p:nvPr/>
        </p:nvSpPr>
        <p:spPr>
          <a:xfrm>
            <a:off x="539750" y="374650"/>
            <a:ext cx="8604250" cy="476885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Triángulo rectángulo"/>
          <p:cNvSpPr/>
          <p:nvPr/>
        </p:nvSpPr>
        <p:spPr>
          <a:xfrm>
            <a:off x="1116015" y="696913"/>
            <a:ext cx="7488237" cy="4446587"/>
          </a:xfrm>
          <a:prstGeom prst="rtTriangle">
            <a:avLst/>
          </a:prstGeom>
          <a:solidFill>
            <a:srgbClr val="00206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Triángulo rectángulo"/>
          <p:cNvSpPr/>
          <p:nvPr/>
        </p:nvSpPr>
        <p:spPr>
          <a:xfrm flipH="1" flipV="1">
            <a:off x="785813" y="1"/>
            <a:ext cx="7099300" cy="4371975"/>
          </a:xfrm>
          <a:prstGeom prst="rtTriangle">
            <a:avLst/>
          </a:prstGeom>
          <a:solidFill>
            <a:srgbClr val="00206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Triángulo rectángulo"/>
          <p:cNvSpPr/>
          <p:nvPr/>
        </p:nvSpPr>
        <p:spPr>
          <a:xfrm>
            <a:off x="1763713" y="1058864"/>
            <a:ext cx="6553200" cy="4084637"/>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Triángulo rectángulo"/>
          <p:cNvSpPr/>
          <p:nvPr/>
        </p:nvSpPr>
        <p:spPr>
          <a:xfrm flipH="1" flipV="1">
            <a:off x="1357315" y="1"/>
            <a:ext cx="5951537" cy="394017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3" name="12 CuadroTexto"/>
          <p:cNvSpPr txBox="1"/>
          <p:nvPr/>
        </p:nvSpPr>
        <p:spPr>
          <a:xfrm>
            <a:off x="323528"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tu visita no debes mirar al sol de forma continuada si  no quieres dañarte la retina. Es importante que lo hagas a través del </a:t>
            </a:r>
            <a:r>
              <a:rPr lang="es-ES" b="1" i="1" dirty="0" smtClean="0">
                <a:effectLst>
                  <a:glow rad="101600">
                    <a:srgbClr val="C00000">
                      <a:alpha val="60000"/>
                    </a:srgbClr>
                  </a:glow>
                  <a:outerShdw blurRad="38100" dist="38100" dir="2700000" algn="tl">
                    <a:srgbClr val="000000">
                      <a:alpha val="43137"/>
                    </a:srgbClr>
                  </a:outerShdw>
                </a:effectLst>
              </a:rPr>
              <a:t>filtro adecuado</a:t>
            </a:r>
            <a:r>
              <a:rPr lang="es-ES" i="1" dirty="0" smtClean="0">
                <a:effectLst>
                  <a:glow rad="101600">
                    <a:srgbClr val="C00000">
                      <a:alpha val="60000"/>
                    </a:srgbClr>
                  </a:glow>
                  <a:outerShdw blurRad="38100" dist="38100" dir="2700000" algn="tl">
                    <a:srgbClr val="000000">
                      <a:alpha val="43137"/>
                    </a:srgbClr>
                  </a:outerShdw>
                </a:effectLst>
              </a:rPr>
              <a:t> y siguiendo los consejos de los guías y expertos.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
                                          </p:val>
                                        </p:tav>
                                      </p:tavLst>
                                    </p:anim>
                                    <p:anim calcmode="lin" valueType="num">
                                      <p:cBhvr>
                                        <p:cTn id="25" dur="4000"/>
                                        <p:tgtEl>
                                          <p:spTgt spid="8"/>
                                        </p:tgtEl>
                                        <p:attrNameLst>
                                          <p:attrName>ppt_y</p:attrName>
                                        </p:attrNameLst>
                                      </p:cBhvr>
                                      <p:tavLst>
                                        <p:tav tm="0">
                                          <p:val>
                                            <p:strVal val="ppt_y"/>
                                          </p:val>
                                        </p:tav>
                                        <p:tav tm="100000">
                                          <p:val>
                                            <p:strVal val="ppt_y+ppt_h/2"/>
                                          </p:val>
                                        </p:tav>
                                      </p:tavLst>
                                    </p:anim>
                                    <p:anim calcmode="lin" valueType="num">
                                      <p:cBhvr>
                                        <p:cTn id="26" dur="4000"/>
                                        <p:tgtEl>
                                          <p:spTgt spid="8"/>
                                        </p:tgtEl>
                                        <p:attrNameLst>
                                          <p:attrName>ppt_w</p:attrName>
                                        </p:attrNameLst>
                                      </p:cBhvr>
                                      <p:tavLst>
                                        <p:tav tm="0">
                                          <p:val>
                                            <p:strVal val="ppt_w"/>
                                          </p:val>
                                        </p:tav>
                                        <p:tav tm="100000">
                                          <p:val>
                                            <p:strVal val="ppt_w"/>
                                          </p:val>
                                        </p:tav>
                                      </p:tavLst>
                                    </p:anim>
                                    <p:anim calcmode="lin" valueType="num">
                                      <p:cBhvr>
                                        <p:cTn id="27" dur="4000"/>
                                        <p:tgtEl>
                                          <p:spTgt spid="8"/>
                                        </p:tgtEl>
                                        <p:attrNameLst>
                                          <p:attrName>ppt_h</p:attrName>
                                        </p:attrNameLst>
                                      </p:cBhvr>
                                      <p:tavLst>
                                        <p:tav tm="0">
                                          <p:val>
                                            <p:strVal val="ppt_h"/>
                                          </p:val>
                                        </p:tav>
                                        <p:tav tm="100000">
                                          <p:val>
                                            <p:fltVal val="0"/>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4000"/>
                                        <p:tgtEl>
                                          <p:spTgt spid="9"/>
                                        </p:tgtEl>
                                        <p:attrNameLst>
                                          <p:attrName>ppt_x</p:attrName>
                                        </p:attrNameLst>
                                      </p:cBhvr>
                                      <p:tavLst>
                                        <p:tav tm="0">
                                          <p:val>
                                            <p:strVal val="ppt_x"/>
                                          </p:val>
                                        </p:tav>
                                        <p:tav tm="100000">
                                          <p:val>
                                            <p:strVal val="ppt_x"/>
                                          </p:val>
                                        </p:tav>
                                      </p:tavLst>
                                    </p:anim>
                                    <p:anim calcmode="lin" valueType="num">
                                      <p:cBhvr>
                                        <p:cTn id="31" dur="4000"/>
                                        <p:tgtEl>
                                          <p:spTgt spid="9"/>
                                        </p:tgtEl>
                                        <p:attrNameLst>
                                          <p:attrName>ppt_y</p:attrName>
                                        </p:attrNameLst>
                                      </p:cBhvr>
                                      <p:tavLst>
                                        <p:tav tm="0">
                                          <p:val>
                                            <p:strVal val="ppt_y"/>
                                          </p:val>
                                        </p:tav>
                                        <p:tav tm="100000">
                                          <p:val>
                                            <p:strVal val="ppt_y+ppt_h/2"/>
                                          </p:val>
                                        </p:tav>
                                      </p:tavLst>
                                    </p:anim>
                                    <p:anim calcmode="lin" valueType="num">
                                      <p:cBhvr>
                                        <p:cTn id="32" dur="4000"/>
                                        <p:tgtEl>
                                          <p:spTgt spid="9"/>
                                        </p:tgtEl>
                                        <p:attrNameLst>
                                          <p:attrName>ppt_w</p:attrName>
                                        </p:attrNameLst>
                                      </p:cBhvr>
                                      <p:tavLst>
                                        <p:tav tm="0">
                                          <p:val>
                                            <p:strVal val="ppt_w"/>
                                          </p:val>
                                        </p:tav>
                                        <p:tav tm="100000">
                                          <p:val>
                                            <p:strVal val="ppt_w"/>
                                          </p:val>
                                        </p:tav>
                                      </p:tavLst>
                                    </p:anim>
                                    <p:anim calcmode="lin" valueType="num">
                                      <p:cBhvr>
                                        <p:cTn id="33" dur="4000"/>
                                        <p:tgtEl>
                                          <p:spTgt spid="9"/>
                                        </p:tgtEl>
                                        <p:attrNameLst>
                                          <p:attrName>ppt_h</p:attrName>
                                        </p:attrNameLst>
                                      </p:cBhvr>
                                      <p:tavLst>
                                        <p:tav tm="0">
                                          <p:val>
                                            <p:strVal val="ppt_h"/>
                                          </p:val>
                                        </p:tav>
                                        <p:tav tm="100000">
                                          <p:val>
                                            <p:fltVal val="0"/>
                                          </p:val>
                                        </p:tav>
                                      </p:tavLst>
                                    </p:anim>
                                    <p:set>
                                      <p:cBhvr>
                                        <p:cTn id="34" dur="1" fill="hold">
                                          <p:stCondLst>
                                            <p:cond delay="3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4000"/>
                                        <p:tgtEl>
                                          <p:spTgt spid="10"/>
                                        </p:tgtEl>
                                        <p:attrNameLst>
                                          <p:attrName>ppt_x</p:attrName>
                                        </p:attrNameLst>
                                      </p:cBhvr>
                                      <p:tavLst>
                                        <p:tav tm="0">
                                          <p:val>
                                            <p:strVal val="ppt_x"/>
                                          </p:val>
                                        </p:tav>
                                        <p:tav tm="100000">
                                          <p:val>
                                            <p:strVal val="ppt_x+ppt_w/2"/>
                                          </p:val>
                                        </p:tav>
                                      </p:tavLst>
                                    </p:anim>
                                    <p:anim calcmode="lin" valueType="num">
                                      <p:cBhvr>
                                        <p:cTn id="37" dur="4000"/>
                                        <p:tgtEl>
                                          <p:spTgt spid="10"/>
                                        </p:tgtEl>
                                        <p:attrNameLst>
                                          <p:attrName>ppt_y</p:attrName>
                                        </p:attrNameLst>
                                      </p:cBhvr>
                                      <p:tavLst>
                                        <p:tav tm="0">
                                          <p:val>
                                            <p:strVal val="ppt_y"/>
                                          </p:val>
                                        </p:tav>
                                        <p:tav tm="100000">
                                          <p:val>
                                            <p:strVal val="ppt_y"/>
                                          </p:val>
                                        </p:tav>
                                      </p:tavLst>
                                    </p:anim>
                                    <p:anim calcmode="lin" valueType="num">
                                      <p:cBhvr>
                                        <p:cTn id="38" dur="4000"/>
                                        <p:tgtEl>
                                          <p:spTgt spid="10"/>
                                        </p:tgtEl>
                                        <p:attrNameLst>
                                          <p:attrName>ppt_w</p:attrName>
                                        </p:attrNameLst>
                                      </p:cBhvr>
                                      <p:tavLst>
                                        <p:tav tm="0">
                                          <p:val>
                                            <p:strVal val="ppt_w"/>
                                          </p:val>
                                        </p:tav>
                                        <p:tav tm="100000">
                                          <p:val>
                                            <p:fltVal val="0"/>
                                          </p:val>
                                        </p:tav>
                                      </p:tavLst>
                                    </p:anim>
                                    <p:anim calcmode="lin" valueType="num">
                                      <p:cBhvr>
                                        <p:cTn id="39" dur="4000"/>
                                        <p:tgtEl>
                                          <p:spTgt spid="10"/>
                                        </p:tgtEl>
                                        <p:attrNameLst>
                                          <p:attrName>ppt_h</p:attrName>
                                        </p:attrNameLst>
                                      </p:cBhvr>
                                      <p:tavLst>
                                        <p:tav tm="0">
                                          <p:val>
                                            <p:strVal val="ppt_h"/>
                                          </p:val>
                                        </p:tav>
                                        <p:tav tm="100000">
                                          <p:val>
                                            <p:strVal val="ppt_h"/>
                                          </p:val>
                                        </p:tav>
                                      </p:tavLst>
                                    </p:anim>
                                    <p:set>
                                      <p:cBhvr>
                                        <p:cTn id="40" dur="1" fill="hold">
                                          <p:stCondLst>
                                            <p:cond delay="3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4000"/>
                                        <p:tgtEl>
                                          <p:spTgt spid="11"/>
                                        </p:tgtEl>
                                        <p:attrNameLst>
                                          <p:attrName>ppt_x</p:attrName>
                                        </p:attrNameLst>
                                      </p:cBhvr>
                                      <p:tavLst>
                                        <p:tav tm="0">
                                          <p:val>
                                            <p:strVal val="ppt_x"/>
                                          </p:val>
                                        </p:tav>
                                        <p:tav tm="100000">
                                          <p:val>
                                            <p:strVal val="ppt_x"/>
                                          </p:val>
                                        </p:tav>
                                      </p:tavLst>
                                    </p:anim>
                                    <p:anim calcmode="lin" valueType="num">
                                      <p:cBhvr>
                                        <p:cTn id="43" dur="4000"/>
                                        <p:tgtEl>
                                          <p:spTgt spid="11"/>
                                        </p:tgtEl>
                                        <p:attrNameLst>
                                          <p:attrName>ppt_y</p:attrName>
                                        </p:attrNameLst>
                                      </p:cBhvr>
                                      <p:tavLst>
                                        <p:tav tm="0">
                                          <p:val>
                                            <p:strVal val="ppt_y"/>
                                          </p:val>
                                        </p:tav>
                                        <p:tav tm="100000">
                                          <p:val>
                                            <p:strVal val="ppt_y+ppt_h/2"/>
                                          </p:val>
                                        </p:tav>
                                      </p:tavLst>
                                    </p:anim>
                                    <p:anim calcmode="lin" valueType="num">
                                      <p:cBhvr>
                                        <p:cTn id="44" dur="4000"/>
                                        <p:tgtEl>
                                          <p:spTgt spid="11"/>
                                        </p:tgtEl>
                                        <p:attrNameLst>
                                          <p:attrName>ppt_w</p:attrName>
                                        </p:attrNameLst>
                                      </p:cBhvr>
                                      <p:tavLst>
                                        <p:tav tm="0">
                                          <p:val>
                                            <p:strVal val="ppt_w"/>
                                          </p:val>
                                        </p:tav>
                                        <p:tav tm="100000">
                                          <p:val>
                                            <p:strVal val="ppt_w"/>
                                          </p:val>
                                        </p:tav>
                                      </p:tavLst>
                                    </p:anim>
                                    <p:anim calcmode="lin" valueType="num">
                                      <p:cBhvr>
                                        <p:cTn id="45" dur="4000"/>
                                        <p:tgtEl>
                                          <p:spTgt spid="11"/>
                                        </p:tgtEl>
                                        <p:attrNameLst>
                                          <p:attrName>ppt_h</p:attrName>
                                        </p:attrNameLst>
                                      </p:cBhvr>
                                      <p:tavLst>
                                        <p:tav tm="0">
                                          <p:val>
                                            <p:strVal val="ppt_h"/>
                                          </p:val>
                                        </p:tav>
                                        <p:tav tm="100000">
                                          <p:val>
                                            <p:fltVal val="0"/>
                                          </p:val>
                                        </p:tav>
                                      </p:tavLst>
                                    </p:anim>
                                    <p:set>
                                      <p:cBhvr>
                                        <p:cTn id="46" dur="1" fill="hold">
                                          <p:stCondLst>
                                            <p:cond delay="3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4000"/>
                                        <p:tgtEl>
                                          <p:spTgt spid="12"/>
                                        </p:tgtEl>
                                        <p:attrNameLst>
                                          <p:attrName>ppt_x</p:attrName>
                                        </p:attrNameLst>
                                      </p:cBhvr>
                                      <p:tavLst>
                                        <p:tav tm="0">
                                          <p:val>
                                            <p:strVal val="ppt_x"/>
                                          </p:val>
                                        </p:tav>
                                        <p:tav tm="100000">
                                          <p:val>
                                            <p:strVal val="ppt_x+ppt_w/2"/>
                                          </p:val>
                                        </p:tav>
                                      </p:tavLst>
                                    </p:anim>
                                    <p:anim calcmode="lin" valueType="num">
                                      <p:cBhvr>
                                        <p:cTn id="49" dur="4000"/>
                                        <p:tgtEl>
                                          <p:spTgt spid="12"/>
                                        </p:tgtEl>
                                        <p:attrNameLst>
                                          <p:attrName>ppt_y</p:attrName>
                                        </p:attrNameLst>
                                      </p:cBhvr>
                                      <p:tavLst>
                                        <p:tav tm="0">
                                          <p:val>
                                            <p:strVal val="ppt_y"/>
                                          </p:val>
                                        </p:tav>
                                        <p:tav tm="100000">
                                          <p:val>
                                            <p:strVal val="ppt_y"/>
                                          </p:val>
                                        </p:tav>
                                      </p:tavLst>
                                    </p:anim>
                                    <p:anim calcmode="lin" valueType="num">
                                      <p:cBhvr>
                                        <p:cTn id="50" dur="4000"/>
                                        <p:tgtEl>
                                          <p:spTgt spid="12"/>
                                        </p:tgtEl>
                                        <p:attrNameLst>
                                          <p:attrName>ppt_w</p:attrName>
                                        </p:attrNameLst>
                                      </p:cBhvr>
                                      <p:tavLst>
                                        <p:tav tm="0">
                                          <p:val>
                                            <p:strVal val="ppt_w"/>
                                          </p:val>
                                        </p:tav>
                                        <p:tav tm="100000">
                                          <p:val>
                                            <p:fltVal val="0"/>
                                          </p:val>
                                        </p:tav>
                                      </p:tavLst>
                                    </p:anim>
                                    <p:anim calcmode="lin" valueType="num">
                                      <p:cBhvr>
                                        <p:cTn id="51" dur="4000"/>
                                        <p:tgtEl>
                                          <p:spTgt spid="12"/>
                                        </p:tgtEl>
                                        <p:attrNameLst>
                                          <p:attrName>ppt_h</p:attrName>
                                        </p:attrNameLst>
                                      </p:cBhvr>
                                      <p:tavLst>
                                        <p:tav tm="0">
                                          <p:val>
                                            <p:strVal val="ppt_h"/>
                                          </p:val>
                                        </p:tav>
                                        <p:tav tm="100000">
                                          <p:val>
                                            <p:strVal val="ppt_h"/>
                                          </p:val>
                                        </p:tav>
                                      </p:tavLst>
                                    </p:anim>
                                    <p:set>
                                      <p:cBhvr>
                                        <p:cTn id="52" dur="1" fill="hold">
                                          <p:stCondLst>
                                            <p:cond delay="3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4000"/>
                                        <p:tgtEl>
                                          <p:spTgt spid="4"/>
                                        </p:tgtEl>
                                      </p:cBhvr>
                                    </p:animEffect>
                                  </p:childTnLst>
                                </p:cTn>
                              </p:par>
                            </p:childTnLst>
                          </p:cTn>
                        </p:par>
                        <p:par>
                          <p:cTn id="56" fill="hold">
                            <p:stCondLst>
                              <p:cond delay="4000"/>
                            </p:stCondLst>
                            <p:childTnLst>
                              <p:par>
                                <p:cTn id="57" presetID="40" presetClass="entr" presetSubtype="0" fill="hold" grpId="0" nodeType="afterEffect">
                                  <p:stCondLst>
                                    <p:cond delay="0"/>
                                  </p:stCondLst>
                                  <p:iterate type="lt">
                                    <p:tmPct val="10000"/>
                                  </p:iterate>
                                  <p:childTnLst>
                                    <p:set>
                                      <p:cBhvr>
                                        <p:cTn id="58" dur="1" fill="hold">
                                          <p:stCondLst>
                                            <p:cond delay="0"/>
                                          </p:stCondLst>
                                        </p:cTn>
                                        <p:tgtEl>
                                          <p:spTgt spid="13"/>
                                        </p:tgtEl>
                                        <p:attrNameLst>
                                          <p:attrName>style.visibility</p:attrName>
                                        </p:attrNameLst>
                                      </p:cBhvr>
                                      <p:to>
                                        <p:strVal val="visible"/>
                                      </p:to>
                                    </p:set>
                                    <p:animEffect transition="in" filter="fade">
                                      <p:cBhvr>
                                        <p:cTn id="59" dur="1000"/>
                                        <p:tgtEl>
                                          <p:spTgt spid="13"/>
                                        </p:tgtEl>
                                      </p:cBhvr>
                                    </p:animEffect>
                                    <p:anim calcmode="lin" valueType="num">
                                      <p:cBhvr>
                                        <p:cTn id="60" dur="1000" fill="hold"/>
                                        <p:tgtEl>
                                          <p:spTgt spid="13"/>
                                        </p:tgtEl>
                                        <p:attrNameLst>
                                          <p:attrName>ppt_x</p:attrName>
                                        </p:attrNameLst>
                                      </p:cBhvr>
                                      <p:tavLst>
                                        <p:tav tm="0">
                                          <p:val>
                                            <p:strVal val="#ppt_x-.1"/>
                                          </p:val>
                                        </p:tav>
                                        <p:tav tm="100000">
                                          <p:val>
                                            <p:strVal val="#ppt_x"/>
                                          </p:val>
                                        </p:tav>
                                      </p:tavLst>
                                    </p:anim>
                                    <p:anim calcmode="lin" valueType="num">
                                      <p:cBhvr>
                                        <p:cTn id="6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rcRect/>
          <a:stretch>
            <a:fillRect/>
          </a:stretch>
        </p:blipFill>
        <p:spPr bwMode="auto">
          <a:xfrm>
            <a:off x="0" y="1"/>
            <a:ext cx="9144000" cy="51387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team-locomotive-18319-1024x768.jpg"/>
          <p:cNvPicPr>
            <a:picLocks noChangeAspect="1"/>
          </p:cNvPicPr>
          <p:nvPr/>
        </p:nvPicPr>
        <p:blipFill>
          <a:blip r:embed="rId2" cstate="print"/>
          <a:srcRect/>
          <a:stretch>
            <a:fillRect/>
          </a:stretch>
        </p:blipFill>
        <p:spPr bwMode="auto">
          <a:xfrm>
            <a:off x="0" y="1"/>
            <a:ext cx="9144000" cy="51387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3507854"/>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concluir nos acercamos al telescopio de infrarrojos Carlos Sánchez que se encuentra aún en funcionamiento. Se trata de un </a:t>
            </a:r>
            <a:r>
              <a:rPr lang="es-ES" b="1" i="1" dirty="0" smtClean="0">
                <a:effectLst>
                  <a:glow rad="101600">
                    <a:srgbClr val="C00000">
                      <a:alpha val="60000"/>
                    </a:srgbClr>
                  </a:glow>
                  <a:outerShdw blurRad="38100" dist="38100" dir="2700000" algn="tl">
                    <a:srgbClr val="000000">
                      <a:alpha val="43137"/>
                    </a:srgbClr>
                  </a:outerShdw>
                </a:effectLst>
              </a:rPr>
              <a:t>telescopio reciclado</a:t>
            </a:r>
            <a:r>
              <a:rPr lang="es-ES" i="1" dirty="0" smtClean="0">
                <a:effectLst>
                  <a:glow rad="101600">
                    <a:srgbClr val="C00000">
                      <a:alpha val="60000"/>
                    </a:srgbClr>
                  </a:glow>
                  <a:outerShdw blurRad="38100" dist="38100" dir="2700000" algn="tl">
                    <a:srgbClr val="000000">
                      <a:alpha val="43137"/>
                    </a:srgbClr>
                  </a:outerShdw>
                </a:effectLst>
              </a:rPr>
              <a:t> que fue construido con piezas de barcos de la segunda guerra mundial. Alcanza un peso de unas 6 toneladas, posee un espejo de 1,52 metros de diámetro y su coste diario es de unos 1.300 euros, se utilice o 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1000">
        <p14:flythrough/>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7" y="195263"/>
            <a:ext cx="5688013" cy="742950"/>
          </a:xfrm>
          <a:prstGeom prst="rect">
            <a:avLst/>
          </a:prstGeom>
        </p:spPr>
        <p:txBody>
          <a:bodyPr wrap="none" fromWordArt="1">
            <a:prstTxWarp prst="textDeflate">
              <a:avLst>
                <a:gd name="adj" fmla="val 24903"/>
              </a:avLst>
            </a:prstTxWarp>
            <a:scene3d>
              <a:camera prst="legacyPerspectiveBottom"/>
              <a:lightRig rig="legacyHarsh3" dir="t"/>
            </a:scene3d>
            <a:sp3d extrusionH="4302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1908177" y="1112839"/>
            <a:ext cx="5040313" cy="590550"/>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78852" name="WordArt 4"/>
          <p:cNvSpPr>
            <a:spLocks noChangeArrowheads="1" noChangeShapeType="1" noTextEdit="1"/>
          </p:cNvSpPr>
          <p:nvPr/>
        </p:nvSpPr>
        <p:spPr bwMode="auto">
          <a:xfrm>
            <a:off x="1476377" y="1924050"/>
            <a:ext cx="6264275" cy="539750"/>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DDEBCF"/>
                    </a:gs>
                    <a:gs pos="50000">
                      <a:srgbClr val="9CB86E"/>
                    </a:gs>
                    <a:gs pos="100000">
                      <a:srgbClr val="156B13"/>
                    </a:gs>
                  </a:gsLst>
                  <a:lin ang="5400000" scaled="1"/>
                </a:gradFill>
                <a:effectLst>
                  <a:prstShdw prst="shdw17" dist="17961" dir="13500000">
                    <a:srgbClr val="385F99"/>
                  </a:prstShdw>
                  <a:reflection blurRad="6350" stA="60000" endA="900" endPos="58000" dir="5400000" sy="-100000" algn="bl" rotWithShape="0"/>
                </a:effectLst>
                <a:latin typeface="Highlight LET"/>
              </a:rPr>
              <a:t> - Ojos naturales españoles </a:t>
            </a:r>
            <a:endParaRPr lang="es-ES" sz="3600" kern="10" dirty="0">
              <a:ln w="9525">
                <a:noFill/>
                <a:round/>
                <a:headEnd/>
                <a:tailEnd/>
              </a:ln>
              <a:gradFill rotWithShape="1">
                <a:gsLst>
                  <a:gs pos="0">
                    <a:srgbClr val="DDEBCF"/>
                  </a:gs>
                  <a:gs pos="50000">
                    <a:srgbClr val="9CB86E"/>
                  </a:gs>
                  <a:gs pos="100000">
                    <a:srgbClr val="156B13"/>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547664" y="3291830"/>
            <a:ext cx="5761037" cy="593725"/>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Cu,Curru,Cucú</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Paloma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187624" y="4083918"/>
            <a:ext cx="6480175" cy="70338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Edward </a:t>
            </a:r>
            <a:r>
              <a:rPr lang="es-ES" sz="3600" kern="10" dirty="0" err="1" smtClean="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Simoni</a:t>
            </a:r>
            <a:r>
              <a:rPr lang="es-ES" sz="3600" kern="10" dirty="0" smtClean="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547815" y="2571750"/>
            <a:ext cx="6264275" cy="5651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Feuer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Tanz</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3000" fill="hold"/>
                                        <p:tgtEl>
                                          <p:spTgt spid="78851"/>
                                        </p:tgtEl>
                                        <p:attrNameLst>
                                          <p:attrName>ppt_x</p:attrName>
                                        </p:attrNameLst>
                                      </p:cBhvr>
                                      <p:tavLst>
                                        <p:tav tm="0">
                                          <p:val>
                                            <p:strVal val="#ppt_x"/>
                                          </p:val>
                                        </p:tav>
                                        <p:tav tm="100000">
                                          <p:val>
                                            <p:strVal val="#ppt_x"/>
                                          </p:val>
                                        </p:tav>
                                      </p:tavLst>
                                    </p:anim>
                                    <p:anim calcmode="lin" valueType="num">
                                      <p:cBhvr additive="base">
                                        <p:cTn id="17" dur="3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8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10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3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9577741"/>
      </p:ext>
    </p:extLst>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4975</TotalTime>
  <Words>2818</Words>
  <Application>Microsoft Office PowerPoint</Application>
  <PresentationFormat>Presentación en pantalla (16:9)</PresentationFormat>
  <Paragraphs>82</Paragraphs>
  <Slides>63</Slides>
  <Notes>6</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63</vt:i4>
      </vt:variant>
    </vt:vector>
  </HeadingPairs>
  <TitlesOfParts>
    <vt:vector size="73"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450</cp:revision>
  <dcterms:created xsi:type="dcterms:W3CDTF">2015-06-24T12:09:12Z</dcterms:created>
  <dcterms:modified xsi:type="dcterms:W3CDTF">2023-09-29T12:59:08Z</dcterms:modified>
</cp:coreProperties>
</file>