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4050" r:id="rId1"/>
    <p:sldMasterId id="2147484062" r:id="rId2"/>
  </p:sldMasterIdLst>
  <p:notesMasterIdLst>
    <p:notesMasterId r:id="rId64"/>
  </p:notesMasterIdLst>
  <p:sldIdLst>
    <p:sldId id="344" r:id="rId3"/>
    <p:sldId id="347" r:id="rId4"/>
    <p:sldId id="261" r:id="rId5"/>
    <p:sldId id="257" r:id="rId6"/>
    <p:sldId id="258" r:id="rId7"/>
    <p:sldId id="302" r:id="rId8"/>
    <p:sldId id="259" r:id="rId9"/>
    <p:sldId id="264" r:id="rId10"/>
    <p:sldId id="266" r:id="rId11"/>
    <p:sldId id="288" r:id="rId12"/>
    <p:sldId id="346" r:id="rId13"/>
    <p:sldId id="267" r:id="rId14"/>
    <p:sldId id="311" r:id="rId15"/>
    <p:sldId id="265" r:id="rId16"/>
    <p:sldId id="268" r:id="rId17"/>
    <p:sldId id="269" r:id="rId18"/>
    <p:sldId id="292" r:id="rId19"/>
    <p:sldId id="270" r:id="rId20"/>
    <p:sldId id="271" r:id="rId21"/>
    <p:sldId id="272" r:id="rId22"/>
    <p:sldId id="273" r:id="rId23"/>
    <p:sldId id="274" r:id="rId24"/>
    <p:sldId id="275" r:id="rId25"/>
    <p:sldId id="276" r:id="rId26"/>
    <p:sldId id="277" r:id="rId27"/>
    <p:sldId id="280" r:id="rId28"/>
    <p:sldId id="278" r:id="rId29"/>
    <p:sldId id="279" r:id="rId30"/>
    <p:sldId id="297" r:id="rId31"/>
    <p:sldId id="260" r:id="rId32"/>
    <p:sldId id="281" r:id="rId33"/>
    <p:sldId id="282" r:id="rId34"/>
    <p:sldId id="284" r:id="rId35"/>
    <p:sldId id="283" r:id="rId36"/>
    <p:sldId id="286" r:id="rId37"/>
    <p:sldId id="289" r:id="rId38"/>
    <p:sldId id="291" r:id="rId39"/>
    <p:sldId id="285" r:id="rId40"/>
    <p:sldId id="294" r:id="rId41"/>
    <p:sldId id="293" r:id="rId42"/>
    <p:sldId id="295" r:id="rId43"/>
    <p:sldId id="262" r:id="rId44"/>
    <p:sldId id="298" r:id="rId45"/>
    <p:sldId id="290" r:id="rId46"/>
    <p:sldId id="296" r:id="rId47"/>
    <p:sldId id="317" r:id="rId48"/>
    <p:sldId id="326" r:id="rId49"/>
    <p:sldId id="325" r:id="rId50"/>
    <p:sldId id="342" r:id="rId51"/>
    <p:sldId id="324" r:id="rId52"/>
    <p:sldId id="323" r:id="rId53"/>
    <p:sldId id="343" r:id="rId54"/>
    <p:sldId id="328" r:id="rId55"/>
    <p:sldId id="321" r:id="rId56"/>
    <p:sldId id="327" r:id="rId57"/>
    <p:sldId id="329" r:id="rId58"/>
    <p:sldId id="330" r:id="rId59"/>
    <p:sldId id="332" r:id="rId60"/>
    <p:sldId id="338" r:id="rId61"/>
    <p:sldId id="320" r:id="rId62"/>
    <p:sldId id="348" r:id="rId63"/>
  </p:sldIdLst>
  <p:sldSz cx="9144000" cy="5715000" type="screen16x10"/>
  <p:notesSz cx="6858000" cy="9144000"/>
  <p:photoAlbum/>
  <p:defaultTextStyle>
    <a:defPPr>
      <a:defRPr lang="es-P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y5pLXo55mb2nGOo+TO6QCQ==" hashData="4BiVTyo22BS6T28OC4FL/LD+Q3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5017"/>
    <a:srgbClr val="E09A4E"/>
    <a:srgbClr val="663300"/>
    <a:srgbClr val="1750C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94" autoAdjust="0"/>
    <p:restoredTop sz="94660"/>
  </p:normalViewPr>
  <p:slideViewPr>
    <p:cSldViewPr>
      <p:cViewPr>
        <p:scale>
          <a:sx n="60" d="100"/>
          <a:sy n="60" d="100"/>
        </p:scale>
        <p:origin x="672"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8DFF5AE0-E766-4F4F-9E45-6FC49EA279BE}" type="datetimeFigureOut">
              <a:rPr lang="es-ES"/>
              <a:pPr>
                <a:defRPr/>
              </a:pPr>
              <a:t>02/09/2023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2C876FEC-0F75-4BC9-B707-6F36E88CC19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57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57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838A2BE1-9CF0-4E0E-A27C-F36B378A7EA3}" type="slidenum">
              <a:rPr lang="es-ES_tradnl" smtClean="0"/>
              <a:pPr defTabSz="912813"/>
              <a:t>47</a:t>
            </a:fld>
            <a:endParaRPr lang="es-ES_tradn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6803"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680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912813"/>
            <a:fld id="{E05DFE68-AE90-460F-B767-3ED79E0D80B0}" type="slidenum">
              <a:rPr lang="es-ES_tradnl" smtClean="0">
                <a:solidFill>
                  <a:srgbClr val="000000"/>
                </a:solidFill>
              </a:rPr>
              <a:pPr defTabSz="912813"/>
              <a:t>48</a:t>
            </a:fld>
            <a:endParaRPr lang="es-ES_tradnl"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7"/>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pPr>
              <a:defRPr/>
            </a:pPr>
            <a:fld id="{62DD8902-B3ED-43B2-9017-176FAAA0FB98}" type="datetimeFigureOut">
              <a:rPr lang="es-PE" smtClean="0"/>
              <a:pPr>
                <a:defRPr/>
              </a:pPr>
              <a:t>2/09/2023</a:t>
            </a:fld>
            <a:endParaRPr lang="es-PE"/>
          </a:p>
        </p:txBody>
      </p:sp>
      <p:sp>
        <p:nvSpPr>
          <p:cNvPr id="5" name="4 Marcador de pie de página"/>
          <p:cNvSpPr>
            <a:spLocks noGrp="1"/>
          </p:cNvSpPr>
          <p:nvPr>
            <p:ph type="ftr" sz="quarter" idx="11"/>
          </p:nvPr>
        </p:nvSpPr>
        <p:spPr/>
        <p:txBody>
          <a:bodyPr/>
          <a:lstStyle/>
          <a:p>
            <a:pPr>
              <a:defRPr/>
            </a:pPr>
            <a:endParaRPr lang="es-PE"/>
          </a:p>
        </p:txBody>
      </p:sp>
      <p:sp>
        <p:nvSpPr>
          <p:cNvPr id="6" name="5 Marcador de número de diapositiva"/>
          <p:cNvSpPr>
            <a:spLocks noGrp="1"/>
          </p:cNvSpPr>
          <p:nvPr>
            <p:ph type="sldNum" sz="quarter" idx="12"/>
          </p:nvPr>
        </p:nvSpPr>
        <p:spPr/>
        <p:txBody>
          <a:bodyPr/>
          <a:lstStyle/>
          <a:p>
            <a:pPr>
              <a:defRPr/>
            </a:pPr>
            <a:fld id="{9E9CA952-2F3C-42C0-A4F1-68D9A4490F28}"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a:defRPr/>
            </a:pPr>
            <a:fld id="{35B59378-D5F1-45DF-A01F-ED6229F5D320}" type="datetimeFigureOut">
              <a:rPr lang="es-PE" smtClean="0"/>
              <a:pPr>
                <a:defRPr/>
              </a:pPr>
              <a:t>2/09/2023</a:t>
            </a:fld>
            <a:endParaRPr lang="es-PE"/>
          </a:p>
        </p:txBody>
      </p:sp>
      <p:sp>
        <p:nvSpPr>
          <p:cNvPr id="5" name="4 Marcador de pie de página"/>
          <p:cNvSpPr>
            <a:spLocks noGrp="1"/>
          </p:cNvSpPr>
          <p:nvPr>
            <p:ph type="ftr" sz="quarter" idx="11"/>
          </p:nvPr>
        </p:nvSpPr>
        <p:spPr/>
        <p:txBody>
          <a:bodyPr/>
          <a:lstStyle/>
          <a:p>
            <a:pPr>
              <a:defRPr/>
            </a:pPr>
            <a:endParaRPr lang="es-PE"/>
          </a:p>
        </p:txBody>
      </p:sp>
      <p:sp>
        <p:nvSpPr>
          <p:cNvPr id="6" name="5 Marcador de número de diapositiva"/>
          <p:cNvSpPr>
            <a:spLocks noGrp="1"/>
          </p:cNvSpPr>
          <p:nvPr>
            <p:ph type="sldNum" sz="quarter" idx="12"/>
          </p:nvPr>
        </p:nvSpPr>
        <p:spPr/>
        <p:txBody>
          <a:bodyPr/>
          <a:lstStyle/>
          <a:p>
            <a:pPr>
              <a:defRPr/>
            </a:pPr>
            <a:fld id="{B264AE70-D888-4E48-B354-2467D8C72214}"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pPr>
              <a:defRPr/>
            </a:pPr>
            <a:fld id="{4203765F-7A3E-420F-B690-78D580E8BE7D}" type="datetimeFigureOut">
              <a:rPr lang="es-PE" smtClean="0"/>
              <a:pPr>
                <a:defRPr/>
              </a:pPr>
              <a:t>2/09/2023</a:t>
            </a:fld>
            <a:endParaRPr lang="es-PE"/>
          </a:p>
        </p:txBody>
      </p:sp>
      <p:sp>
        <p:nvSpPr>
          <p:cNvPr id="5" name="4 Marcador de pie de página"/>
          <p:cNvSpPr>
            <a:spLocks noGrp="1"/>
          </p:cNvSpPr>
          <p:nvPr>
            <p:ph type="ftr" sz="quarter" idx="11"/>
          </p:nvPr>
        </p:nvSpPr>
        <p:spPr/>
        <p:txBody>
          <a:bodyPr/>
          <a:lstStyle/>
          <a:p>
            <a:pPr>
              <a:defRPr/>
            </a:pPr>
            <a:endParaRPr lang="es-PE"/>
          </a:p>
        </p:txBody>
      </p:sp>
      <p:sp>
        <p:nvSpPr>
          <p:cNvPr id="6" name="5 Marcador de número de diapositiva"/>
          <p:cNvSpPr>
            <a:spLocks noGrp="1"/>
          </p:cNvSpPr>
          <p:nvPr>
            <p:ph type="sldNum" sz="quarter" idx="12"/>
          </p:nvPr>
        </p:nvSpPr>
        <p:spPr/>
        <p:txBody>
          <a:bodyPr/>
          <a:lstStyle/>
          <a:p>
            <a:pPr>
              <a:defRPr/>
            </a:pPr>
            <a:fld id="{9B6CB1B6-3E94-48E5-8A1B-72DB3523481B}"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111250"/>
            <a:ext cx="4038600"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111250"/>
            <a:ext cx="4038600" cy="31432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pPr>
              <a:defRPr/>
            </a:pPr>
            <a:fld id="{7E0E1B63-3289-4B22-9393-F9B71576A150}" type="datetimeFigureOut">
              <a:rPr lang="es-PE" smtClean="0"/>
              <a:pPr>
                <a:defRPr/>
              </a:pPr>
              <a:t>2/09/2023</a:t>
            </a:fld>
            <a:endParaRPr lang="es-PE"/>
          </a:p>
        </p:txBody>
      </p:sp>
      <p:sp>
        <p:nvSpPr>
          <p:cNvPr id="6" name="5 Marcador de pie de página"/>
          <p:cNvSpPr>
            <a:spLocks noGrp="1"/>
          </p:cNvSpPr>
          <p:nvPr>
            <p:ph type="ftr" sz="quarter" idx="11"/>
          </p:nvPr>
        </p:nvSpPr>
        <p:spPr/>
        <p:txBody>
          <a:bodyPr/>
          <a:lstStyle/>
          <a:p>
            <a:pPr>
              <a:defRPr/>
            </a:pPr>
            <a:endParaRPr lang="es-PE"/>
          </a:p>
        </p:txBody>
      </p:sp>
      <p:sp>
        <p:nvSpPr>
          <p:cNvPr id="7" name="6 Marcador de número de diapositiva"/>
          <p:cNvSpPr>
            <a:spLocks noGrp="1"/>
          </p:cNvSpPr>
          <p:nvPr>
            <p:ph type="sldNum" sz="quarter" idx="12"/>
          </p:nvPr>
        </p:nvSpPr>
        <p:spPr/>
        <p:txBody>
          <a:bodyPr/>
          <a:lstStyle/>
          <a:p>
            <a:pPr>
              <a:defRPr/>
            </a:pPr>
            <a:fld id="{1110E8D7-001F-49A7-9161-A214E3CBB467}"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865"/>
            <a:ext cx="8229600" cy="9525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3"/>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0" y="1279263"/>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0"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pPr>
              <a:defRPr/>
            </a:pPr>
            <a:fld id="{56ED5608-E1B7-4ECF-B3EF-D42B52D2B264}" type="datetimeFigureOut">
              <a:rPr lang="es-PE" smtClean="0"/>
              <a:pPr>
                <a:defRPr/>
              </a:pPr>
              <a:t>2/09/2023</a:t>
            </a:fld>
            <a:endParaRPr lang="es-PE"/>
          </a:p>
        </p:txBody>
      </p:sp>
      <p:sp>
        <p:nvSpPr>
          <p:cNvPr id="8" name="7 Marcador de pie de página"/>
          <p:cNvSpPr>
            <a:spLocks noGrp="1"/>
          </p:cNvSpPr>
          <p:nvPr>
            <p:ph type="ftr" sz="quarter" idx="11"/>
          </p:nvPr>
        </p:nvSpPr>
        <p:spPr/>
        <p:txBody>
          <a:bodyPr/>
          <a:lstStyle/>
          <a:p>
            <a:pPr>
              <a:defRPr/>
            </a:pPr>
            <a:endParaRPr lang="es-PE"/>
          </a:p>
        </p:txBody>
      </p:sp>
      <p:sp>
        <p:nvSpPr>
          <p:cNvPr id="9" name="8 Marcador de número de diapositiva"/>
          <p:cNvSpPr>
            <a:spLocks noGrp="1"/>
          </p:cNvSpPr>
          <p:nvPr>
            <p:ph type="sldNum" sz="quarter" idx="12"/>
          </p:nvPr>
        </p:nvSpPr>
        <p:spPr/>
        <p:txBody>
          <a:bodyPr/>
          <a:lstStyle/>
          <a:p>
            <a:pPr>
              <a:defRPr/>
            </a:pPr>
            <a:fld id="{07D84483-CA36-4627-863D-F9A7688C1BE2}"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pPr>
              <a:defRPr/>
            </a:pPr>
            <a:fld id="{6663E521-C037-497E-B7CE-C67DF77817C4}" type="datetimeFigureOut">
              <a:rPr lang="es-PE" smtClean="0"/>
              <a:pPr>
                <a:defRPr/>
              </a:pPr>
              <a:t>2/09/2023</a:t>
            </a:fld>
            <a:endParaRPr lang="es-PE"/>
          </a:p>
        </p:txBody>
      </p:sp>
      <p:sp>
        <p:nvSpPr>
          <p:cNvPr id="4" name="3 Marcador de pie de página"/>
          <p:cNvSpPr>
            <a:spLocks noGrp="1"/>
          </p:cNvSpPr>
          <p:nvPr>
            <p:ph type="ftr" sz="quarter" idx="11"/>
          </p:nvPr>
        </p:nvSpPr>
        <p:spPr/>
        <p:txBody>
          <a:bodyPr/>
          <a:lstStyle/>
          <a:p>
            <a:pPr>
              <a:defRPr/>
            </a:pPr>
            <a:endParaRPr lang="es-PE"/>
          </a:p>
        </p:txBody>
      </p:sp>
      <p:sp>
        <p:nvSpPr>
          <p:cNvPr id="5" name="4 Marcador de número de diapositiva"/>
          <p:cNvSpPr>
            <a:spLocks noGrp="1"/>
          </p:cNvSpPr>
          <p:nvPr>
            <p:ph type="sldNum" sz="quarter" idx="12"/>
          </p:nvPr>
        </p:nvSpPr>
        <p:spPr/>
        <p:txBody>
          <a:bodyPr/>
          <a:lstStyle/>
          <a:p>
            <a:pPr>
              <a:defRPr/>
            </a:pPr>
            <a:fld id="{496DC355-0969-475B-B50C-6F21887C332C}"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fld id="{E97F7263-6ADF-4A4B-92BD-08FD3355634C}" type="datetimeFigureOut">
              <a:rPr lang="es-PE" smtClean="0"/>
              <a:pPr>
                <a:defRPr/>
              </a:pPr>
              <a:t>2/09/2023</a:t>
            </a:fld>
            <a:endParaRPr lang="es-PE"/>
          </a:p>
        </p:txBody>
      </p:sp>
      <p:sp>
        <p:nvSpPr>
          <p:cNvPr id="3" name="2 Marcador de pie de página"/>
          <p:cNvSpPr>
            <a:spLocks noGrp="1"/>
          </p:cNvSpPr>
          <p:nvPr>
            <p:ph type="ftr" sz="quarter" idx="11"/>
          </p:nvPr>
        </p:nvSpPr>
        <p:spPr/>
        <p:txBody>
          <a:bodyPr/>
          <a:lstStyle/>
          <a:p>
            <a:pPr>
              <a:defRPr/>
            </a:pPr>
            <a:endParaRPr lang="es-PE"/>
          </a:p>
        </p:txBody>
      </p:sp>
      <p:sp>
        <p:nvSpPr>
          <p:cNvPr id="4" name="3 Marcador de número de diapositiva"/>
          <p:cNvSpPr>
            <a:spLocks noGrp="1"/>
          </p:cNvSpPr>
          <p:nvPr>
            <p:ph type="sldNum" sz="quarter" idx="12"/>
          </p:nvPr>
        </p:nvSpPr>
        <p:spPr/>
        <p:txBody>
          <a:bodyPr/>
          <a:lstStyle/>
          <a:p>
            <a:pPr>
              <a:defRPr/>
            </a:pPr>
            <a:fld id="{6314F0A4-BC40-4C3E-81C1-7D2D1D3B6CF4}"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5" y="227543"/>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5" y="1195919"/>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a:defRPr/>
            </a:pPr>
            <a:fld id="{78729CF7-E7F2-43E0-806C-A624A0ED9239}" type="datetimeFigureOut">
              <a:rPr lang="es-PE" smtClean="0"/>
              <a:pPr>
                <a:defRPr/>
              </a:pPr>
              <a:t>2/09/2023</a:t>
            </a:fld>
            <a:endParaRPr lang="es-PE"/>
          </a:p>
        </p:txBody>
      </p:sp>
      <p:sp>
        <p:nvSpPr>
          <p:cNvPr id="6" name="5 Marcador de pie de página"/>
          <p:cNvSpPr>
            <a:spLocks noGrp="1"/>
          </p:cNvSpPr>
          <p:nvPr>
            <p:ph type="ftr" sz="quarter" idx="11"/>
          </p:nvPr>
        </p:nvSpPr>
        <p:spPr/>
        <p:txBody>
          <a:bodyPr/>
          <a:lstStyle/>
          <a:p>
            <a:pPr>
              <a:defRPr/>
            </a:pPr>
            <a:endParaRPr lang="es-PE"/>
          </a:p>
        </p:txBody>
      </p:sp>
      <p:sp>
        <p:nvSpPr>
          <p:cNvPr id="7" name="6 Marcador de número de diapositiva"/>
          <p:cNvSpPr>
            <a:spLocks noGrp="1"/>
          </p:cNvSpPr>
          <p:nvPr>
            <p:ph type="sldNum" sz="quarter" idx="12"/>
          </p:nvPr>
        </p:nvSpPr>
        <p:spPr/>
        <p:txBody>
          <a:bodyPr/>
          <a:lstStyle/>
          <a:p>
            <a:pPr>
              <a:defRPr/>
            </a:pPr>
            <a:fld id="{505083CE-75EC-4E4E-91FA-68AC8011553E}"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pPr>
              <a:defRPr/>
            </a:pPr>
            <a:fld id="{DBF07B20-2730-4240-811D-EDED74CF0ED6}" type="datetimeFigureOut">
              <a:rPr lang="es-PE" smtClean="0"/>
              <a:pPr>
                <a:defRPr/>
              </a:pPr>
              <a:t>2/09/2023</a:t>
            </a:fld>
            <a:endParaRPr lang="es-PE"/>
          </a:p>
        </p:txBody>
      </p:sp>
      <p:sp>
        <p:nvSpPr>
          <p:cNvPr id="6" name="5 Marcador de pie de página"/>
          <p:cNvSpPr>
            <a:spLocks noGrp="1"/>
          </p:cNvSpPr>
          <p:nvPr>
            <p:ph type="ftr" sz="quarter" idx="11"/>
          </p:nvPr>
        </p:nvSpPr>
        <p:spPr/>
        <p:txBody>
          <a:bodyPr/>
          <a:lstStyle/>
          <a:p>
            <a:pPr>
              <a:defRPr/>
            </a:pPr>
            <a:endParaRPr lang="es-PE"/>
          </a:p>
        </p:txBody>
      </p:sp>
      <p:sp>
        <p:nvSpPr>
          <p:cNvPr id="7" name="6 Marcador de número de diapositiva"/>
          <p:cNvSpPr>
            <a:spLocks noGrp="1"/>
          </p:cNvSpPr>
          <p:nvPr>
            <p:ph type="sldNum" sz="quarter" idx="12"/>
          </p:nvPr>
        </p:nvSpPr>
        <p:spPr/>
        <p:txBody>
          <a:bodyPr/>
          <a:lstStyle/>
          <a:p>
            <a:pPr>
              <a:defRPr/>
            </a:pPr>
            <a:fld id="{D9AA616F-C174-44E5-8522-153F01A890FB}"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a:defRPr/>
            </a:pPr>
            <a:fld id="{A884E979-DAAB-4E39-BE89-800A0860BC8E}" type="datetimeFigureOut">
              <a:rPr lang="es-PE" smtClean="0"/>
              <a:pPr>
                <a:defRPr/>
              </a:pPr>
              <a:t>2/09/2023</a:t>
            </a:fld>
            <a:endParaRPr lang="es-PE"/>
          </a:p>
        </p:txBody>
      </p:sp>
      <p:sp>
        <p:nvSpPr>
          <p:cNvPr id="5" name="4 Marcador de pie de página"/>
          <p:cNvSpPr>
            <a:spLocks noGrp="1"/>
          </p:cNvSpPr>
          <p:nvPr>
            <p:ph type="ftr" sz="quarter" idx="11"/>
          </p:nvPr>
        </p:nvSpPr>
        <p:spPr/>
        <p:txBody>
          <a:bodyPr/>
          <a:lstStyle/>
          <a:p>
            <a:pPr>
              <a:defRPr/>
            </a:pPr>
            <a:endParaRPr lang="es-PE"/>
          </a:p>
        </p:txBody>
      </p:sp>
      <p:sp>
        <p:nvSpPr>
          <p:cNvPr id="6" name="5 Marcador de número de diapositiva"/>
          <p:cNvSpPr>
            <a:spLocks noGrp="1"/>
          </p:cNvSpPr>
          <p:nvPr>
            <p:ph type="sldNum" sz="quarter" idx="12"/>
          </p:nvPr>
        </p:nvSpPr>
        <p:spPr/>
        <p:txBody>
          <a:bodyPr/>
          <a:lstStyle/>
          <a:p>
            <a:pPr>
              <a:defRPr/>
            </a:pPr>
            <a:fld id="{0E36DDCD-598F-4803-8DD5-CECF718A614E}"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90500"/>
            <a:ext cx="2057400" cy="40640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90500"/>
            <a:ext cx="6019800" cy="40640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pPr>
              <a:defRPr/>
            </a:pPr>
            <a:fld id="{B1DF1D83-D36E-43AE-A844-956993A6502D}" type="datetimeFigureOut">
              <a:rPr lang="es-PE" smtClean="0"/>
              <a:pPr>
                <a:defRPr/>
              </a:pPr>
              <a:t>2/09/2023</a:t>
            </a:fld>
            <a:endParaRPr lang="es-PE"/>
          </a:p>
        </p:txBody>
      </p:sp>
      <p:sp>
        <p:nvSpPr>
          <p:cNvPr id="5" name="4 Marcador de pie de página"/>
          <p:cNvSpPr>
            <a:spLocks noGrp="1"/>
          </p:cNvSpPr>
          <p:nvPr>
            <p:ph type="ftr" sz="quarter" idx="11"/>
          </p:nvPr>
        </p:nvSpPr>
        <p:spPr/>
        <p:txBody>
          <a:bodyPr/>
          <a:lstStyle/>
          <a:p>
            <a:pPr>
              <a:defRPr/>
            </a:pPr>
            <a:endParaRPr lang="es-PE"/>
          </a:p>
        </p:txBody>
      </p:sp>
      <p:sp>
        <p:nvSpPr>
          <p:cNvPr id="6" name="5 Marcador de número de diapositiva"/>
          <p:cNvSpPr>
            <a:spLocks noGrp="1"/>
          </p:cNvSpPr>
          <p:nvPr>
            <p:ph type="sldNum" sz="quarter" idx="12"/>
          </p:nvPr>
        </p:nvSpPr>
        <p:spPr/>
        <p:txBody>
          <a:bodyPr/>
          <a:lstStyle/>
          <a:p>
            <a:pPr>
              <a:defRPr/>
            </a:pPr>
            <a:fld id="{DCFDCB86-E97D-4AFE-9387-891ADA1ED1D4}" type="slidenum">
              <a:rPr lang="es-PE" smtClean="0"/>
              <a:pPr>
                <a:defRPr/>
              </a:pPr>
              <a:t>‹Nº›</a:t>
            </a:fld>
            <a:endParaRPr lang="es-PE"/>
          </a:p>
        </p:txBody>
      </p:sp>
    </p:spTree>
  </p:cSld>
  <p:clrMapOvr>
    <a:masterClrMapping/>
  </p:clrMapOvr>
  <p:transition spd="slow">
    <p:split orient="vert"/>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6674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28865"/>
            <a:ext cx="8229600" cy="9525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333500"/>
            <a:ext cx="8229600" cy="3771636"/>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5296961"/>
            <a:ext cx="2133600" cy="304271"/>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C6DFD1C-8394-409F-BA5A-D1F396299F7A}" type="datetimeFigureOut">
              <a:rPr lang="es-PE" smtClean="0"/>
              <a:pPr>
                <a:defRPr/>
              </a:pPr>
              <a:t>2/09/2023</a:t>
            </a:fld>
            <a:endParaRPr lang="es-PE"/>
          </a:p>
        </p:txBody>
      </p:sp>
      <p:sp>
        <p:nvSpPr>
          <p:cNvPr id="5" name="4 Marcador de pie de página"/>
          <p:cNvSpPr>
            <a:spLocks noGrp="1"/>
          </p:cNvSpPr>
          <p:nvPr>
            <p:ph type="ftr" sz="quarter" idx="3"/>
          </p:nvPr>
        </p:nvSpPr>
        <p:spPr>
          <a:xfrm>
            <a:off x="3124200" y="5296961"/>
            <a:ext cx="2895600"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s-PE"/>
          </a:p>
        </p:txBody>
      </p:sp>
      <p:sp>
        <p:nvSpPr>
          <p:cNvPr id="6" name="5 Marcador de número de diapositiva"/>
          <p:cNvSpPr>
            <a:spLocks noGrp="1"/>
          </p:cNvSpPr>
          <p:nvPr>
            <p:ph type="sldNum" sz="quarter" idx="4"/>
          </p:nvPr>
        </p:nvSpPr>
        <p:spPr>
          <a:xfrm>
            <a:off x="6553200" y="5296961"/>
            <a:ext cx="2133600" cy="304271"/>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EE45BD00-9639-45A2-86CD-E3C24010EDBF}" type="slidenum">
              <a:rPr lang="es-PE" smtClean="0"/>
              <a:pPr>
                <a:defRPr/>
              </a:pPr>
              <a:t>‹Nº›</a:t>
            </a:fld>
            <a:endParaRPr lang="es-PE"/>
          </a:p>
        </p:txBody>
      </p:sp>
    </p:spTree>
  </p:cSld>
  <p:clrMap bg1="dk1" tx1="lt1" bg2="dk2" tx2="lt2" accent1="accent1" accent2="accent2" accent3="accent3" accent4="accent4" accent5="accent5" accent6="accent6" hlink="hlink" folHlink="folHlink"/>
  <p:sldLayoutIdLst>
    <p:sldLayoutId id="2147484051" r:id="rId1"/>
    <p:sldLayoutId id="2147484052" r:id="rId2"/>
    <p:sldLayoutId id="2147484053" r:id="rId3"/>
    <p:sldLayoutId id="2147484054" r:id="rId4"/>
    <p:sldLayoutId id="2147484055" r:id="rId5"/>
    <p:sldLayoutId id="2147484056" r:id="rId6"/>
    <p:sldLayoutId id="2147484057" r:id="rId7"/>
    <p:sldLayoutId id="2147484058" r:id="rId8"/>
    <p:sldLayoutId id="2147484059" r:id="rId9"/>
    <p:sldLayoutId id="2147484060" r:id="rId10"/>
    <p:sldLayoutId id="2147484061" r:id="rId11"/>
  </p:sldLayoutIdLst>
  <p:transition spd="slow">
    <p:split orient="vert"/>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3654539075"/>
      </p:ext>
    </p:extLst>
  </p:cSld>
  <p:clrMap bg1="lt1" tx1="dk1" bg2="lt2" tx2="dk2" accent1="accent1" accent2="accent2" accent3="accent3" accent4="accent4" accent5="accent5" accent6="accent6" hlink="hlink" folHlink="folHlink"/>
  <p:sldLayoutIdLst>
    <p:sldLayoutId id="214748406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49.jpeg"/></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 Id="rId6" Type="http://schemas.openxmlformats.org/officeDocument/2006/relationships/image" Target="../media/image48.jpeg"/><Relationship Id="rId5" Type="http://schemas.openxmlformats.org/officeDocument/2006/relationships/image" Target="../media/image49.jpeg"/><Relationship Id="rId4" Type="http://schemas.openxmlformats.org/officeDocument/2006/relationships/image" Target="../media/image56.jpeg"/></Relationships>
</file>

<file path=ppt/slides/_rels/slide5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7.jpeg"/><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9.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5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60.jpeg"/><Relationship Id="rId1" Type="http://schemas.openxmlformats.org/officeDocument/2006/relationships/slideLayout" Target="../slideLayouts/slideLayout1.xml"/><Relationship Id="rId4" Type="http://schemas.openxmlformats.org/officeDocument/2006/relationships/image" Target="../media/image49.jpeg"/></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61.jpe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5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62.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9.jpeg"/></Relationships>
</file>

<file path=ppt/slides/_rels/slide5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 Id="rId5" Type="http://schemas.openxmlformats.org/officeDocument/2006/relationships/image" Target="../media/image66.jpeg"/><Relationship Id="rId4" Type="http://schemas.openxmlformats.org/officeDocument/2006/relationships/image" Target="../media/image65.jpeg"/></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6387" name="WordArt 3"/>
          <p:cNvSpPr>
            <a:spLocks noChangeArrowheads="1" noChangeShapeType="1" noTextEdit="1"/>
          </p:cNvSpPr>
          <p:nvPr/>
        </p:nvSpPr>
        <p:spPr bwMode="auto">
          <a:xfrm>
            <a:off x="899592" y="137198"/>
            <a:ext cx="7345362" cy="1079500"/>
          </a:xfrm>
          <a:prstGeom prst="rect">
            <a:avLst/>
          </a:prstGeom>
        </p:spPr>
        <p:txBody>
          <a:bodyPr wrap="none" fromWordArt="1">
            <a:prstTxWarp prst="textTriangle">
              <a:avLst>
                <a:gd name="adj" fmla="val 31005"/>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rPr>
              <a:t>Nutrias Marinas </a:t>
            </a:r>
            <a:endParaRPr lang="es-ES" sz="3600" kern="10" dirty="0">
              <a:ln w="9525">
                <a:round/>
                <a:headEnd/>
                <a:tailEnd/>
              </a:ln>
              <a:gradFill rotWithShape="1">
                <a:gsLst>
                  <a:gs pos="0">
                    <a:srgbClr val="FFFFCC"/>
                  </a:gs>
                  <a:gs pos="100000">
                    <a:srgbClr val="FF9999"/>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27584" y="1417340"/>
            <a:ext cx="7345362" cy="93662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blurRad="38100" dist="38100" dir="2700000" algn="tl">
                    <a:srgbClr val="000000">
                      <a:alpha val="43137"/>
                    </a:srgbClr>
                  </a:outerShdw>
                  <a:reflection blurRad="6350" stA="60000" endA="900" endPos="58000" dir="5400000" sy="-100000" algn="bl" rotWithShape="0"/>
                </a:effectLst>
                <a:latin typeface="Arial Black"/>
              </a:rPr>
              <a:t>Fotografía Recopilada de internet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blurRad="38100" dist="38100" dir="2700000" algn="tl">
                  <a:srgbClr val="000000">
                    <a:alpha val="43137"/>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55576" y="2697482"/>
            <a:ext cx="7704138" cy="719138"/>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835696" y="3737598"/>
            <a:ext cx="5472608" cy="67119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V I C E N T </a:t>
            </a:r>
            <a:r>
              <a:rPr lang="pt-BR" sz="3600" kern="10" dirty="0" smtClean="0">
                <a:ln w="9525">
                  <a:noFill/>
                  <a:round/>
                  <a:headEnd/>
                  <a:tailEnd/>
                </a:ln>
                <a:gradFill rotWithShape="1">
                  <a:gsLst>
                    <a:gs pos="0">
                      <a:srgbClr val="00FF00"/>
                    </a:gs>
                    <a:gs pos="100000">
                      <a:srgbClr val="0099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E  G A R C Í A  </a:t>
            </a:r>
            <a:endParaRPr lang="es-ES" sz="3600" kern="10" dirty="0">
              <a:ln w="9525">
                <a:noFill/>
                <a:round/>
                <a:headEnd/>
                <a:tailEnd/>
              </a:ln>
              <a:gradFill rotWithShape="1">
                <a:gsLst>
                  <a:gs pos="0">
                    <a:srgbClr val="00FF00"/>
                  </a:gs>
                  <a:gs pos="100000">
                    <a:srgbClr val="009900"/>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17696"/>
            <a:ext cx="3240087" cy="73535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outerShdw blurRad="38100" dist="38100" dir="2700000" algn="tl">
                    <a:srgbClr val="000000">
                      <a:alpha val="43137"/>
                    </a:srgbClr>
                  </a:outer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3000" advTm="15000">
        <p14:glitter pattern="hexagon"/>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403648" y="0"/>
            <a:ext cx="6048672" cy="923330"/>
          </a:xfrm>
          <a:prstGeom prst="rect">
            <a:avLst/>
          </a:prstGeom>
          <a:noFill/>
        </p:spPr>
        <p:txBody>
          <a:bodyPr wrap="none" lIns="91440" tIns="45720" rIns="91440" bIns="45720">
            <a:prstTxWarp prst="textDeflateTop">
              <a:avLst>
                <a:gd name="adj" fmla="val 29368"/>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Nutrias Marinas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5" name="4 CuadroTexto"/>
          <p:cNvSpPr txBox="1"/>
          <p:nvPr/>
        </p:nvSpPr>
        <p:spPr>
          <a:xfrm>
            <a:off x="323528" y="1273324"/>
            <a:ext cx="8496944"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nutrias son criaturas únicas, simpáticas y juguetonas, con un aspecto distintivo típico de los animales que pasan mucho tiempo en el agua. También son animales inteligentes que pueden ser entrenados para realizar diversos trucos. Estos animales tienen algunas características únicas. A pesar de su pequeño tamaño, las nutrias son capaces de plantar cara a los caimanes jóvenes, y a menudo salen victoriosas en esas peleas. </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323528" y="3649588"/>
            <a:ext cx="8496944"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nutrias marinas del sur no tienen una capa de grasa para ayudar a mantenerlas calientes como muchos otros mamíferos marinos. En cambio, tienen el pelaje más denso de cualquier animal en la </a:t>
            </a:r>
            <a:endParaRPr lang="es-ES" sz="2000"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tierra</a:t>
            </a:r>
            <a:r>
              <a:rPr lang="es-ES" sz="2000" i="1" dirty="0" smtClean="0">
                <a:effectLst>
                  <a:glow rad="101600">
                    <a:srgbClr val="C00000">
                      <a:alpha val="60000"/>
                    </a:srgbClr>
                  </a:glow>
                  <a:outerShdw blurRad="38100" dist="38100" dir="2700000" algn="tl">
                    <a:srgbClr val="000000">
                      <a:alpha val="43137"/>
                    </a:srgbClr>
                  </a:outerShdw>
                </a:effectLst>
              </a:rPr>
              <a:t>, con hasta un millón de pelos por pulgada cuadrada, </a:t>
            </a:r>
            <a:endParaRPr lang="es-ES" sz="2000"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lo </a:t>
            </a:r>
            <a:r>
              <a:rPr lang="es-ES" sz="2000" i="1" dirty="0" smtClean="0">
                <a:effectLst>
                  <a:glow rad="101600">
                    <a:srgbClr val="C00000">
                      <a:alpha val="60000"/>
                    </a:srgbClr>
                  </a:glow>
                  <a:outerShdw blurRad="38100" dist="38100" dir="2700000" algn="tl">
                    <a:srgbClr val="000000">
                      <a:alpha val="43137"/>
                    </a:srgbClr>
                  </a:outerShdw>
                </a:effectLst>
              </a:rPr>
              <a:t>que los aísla de las temperaturas del agua fría.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69000">
        <p14:glitter pattern="hexagon"/>
      </p:transition>
    </mc:Choice>
    <mc:Fallback>
      <p:transition spd="slow" advTm="6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1" nodeType="withEffect">
                                  <p:stCondLst>
                                    <p:cond delay="0"/>
                                  </p:stCondLst>
                                  <p:iterate type="lt">
                                    <p:tmPct val="0"/>
                                  </p:iterate>
                                  <p:childTnLst>
                                    <p:set>
                                      <p:cBhvr>
                                        <p:cTn id="6" dur="1" fill="hold">
                                          <p:stCondLst>
                                            <p:cond delay="0"/>
                                          </p:stCondLst>
                                        </p:cTn>
                                        <p:tgtEl>
                                          <p:spTgt spid="4"/>
                                        </p:tgtEl>
                                        <p:attrNameLst>
                                          <p:attrName>style.visibility</p:attrName>
                                        </p:attrNameLst>
                                      </p:cBhvr>
                                      <p:to>
                                        <p:strVal val="visible"/>
                                      </p:to>
                                    </p:set>
                                    <p:animScale>
                                      <p:cBhvr>
                                        <p:cTn id="7"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4"/>
                                        </p:tgtEl>
                                        <p:attrNameLst>
                                          <p:attrName>ppt_x</p:attrName>
                                          <p:attrName>ppt_y</p:attrName>
                                        </p:attrNameLst>
                                      </p:cBhvr>
                                    </p:animMotion>
                                    <p:animEffect transition="in" filter="fade">
                                      <p:cBhvr>
                                        <p:cTn id="9" dur="2000"/>
                                        <p:tgtEl>
                                          <p:spTgt spid="4"/>
                                        </p:tgtEl>
                                      </p:cBhvr>
                                    </p:animEffect>
                                  </p:childTnLst>
                                </p:cTn>
                              </p:par>
                              <p:par>
                                <p:cTn id="10" presetID="25" presetClass="entr" presetSubtype="0" fill="hold" grpId="0" nodeType="withEffect">
                                  <p:stCondLst>
                                    <p:cond delay="0"/>
                                  </p:stCondLst>
                                  <p:iterate type="lt">
                                    <p:tmPct val="0"/>
                                  </p:iterate>
                                  <p:childTnLst>
                                    <p:set>
                                      <p:cBhvr>
                                        <p:cTn id="11" dur="1" fill="hold">
                                          <p:stCondLst>
                                            <p:cond delay="0"/>
                                          </p:stCondLst>
                                        </p:cTn>
                                        <p:tgtEl>
                                          <p:spTgt spid="4"/>
                                        </p:tgtEl>
                                        <p:attrNameLst>
                                          <p:attrName>style.visibility</p:attrName>
                                        </p:attrNameLst>
                                      </p:cBhvr>
                                      <p:to>
                                        <p:strVal val="visible"/>
                                      </p:to>
                                    </p:set>
                                    <p:anim calcmode="lin" valueType="num">
                                      <p:cBhvr>
                                        <p:cTn id="12"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3"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4"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anim calcmode="lin" valueType="num">
                                      <p:cBhvr>
                                        <p:cTn id="16"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7"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8"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19" dur="3000" decel="50000">
                                          <p:stCondLst>
                                            <p:cond delay="0"/>
                                          </p:stCondLst>
                                        </p:cTn>
                                        <p:tgtEl>
                                          <p:spTgt spid="4"/>
                                        </p:tgtEl>
                                      </p:cBhvr>
                                    </p:animEffect>
                                  </p:childTnLst>
                                </p:cTn>
                              </p:par>
                            </p:childTnLst>
                          </p:cTn>
                        </p:par>
                        <p:par>
                          <p:cTn id="20" fill="hold">
                            <p:stCondLst>
                              <p:cond delay="30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par>
                          <p:cTn id="26" fill="hold">
                            <p:stCondLst>
                              <p:cond delay="405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01 venezia dall'alto venecia desde avion vistas.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CuadroTexto"/>
          <p:cNvSpPr txBox="1"/>
          <p:nvPr/>
        </p:nvSpPr>
        <p:spPr>
          <a:xfrm>
            <a:off x="611560" y="4513684"/>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característica interesante son sus bolsillos (solapas de piel) debajo de cada pata delantera, donde sostienen temporalmente la comida mientras se alimentan.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3000">
        <p14:glitter pattern="hexagon"/>
        <p:sndAc>
          <p:stSnd loop="1">
            <p:snd r:embed="rId2" name="Variadas.wav"/>
          </p:stSnd>
        </p:sndAc>
      </p:transition>
    </mc:Choice>
    <mc:Fallback>
      <p:transition spd="slow" advTm="23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4"/>
                                        </p:tgtEl>
                                      </p:cBhvr>
                                    </p:animEffect>
                                    <p:set>
                                      <p:cBhvr>
                                        <p:cTn id="34" dur="1" fill="hold">
                                          <p:stCondLst>
                                            <p:cond delay="2999"/>
                                          </p:stCondLst>
                                        </p:cTn>
                                        <p:tgtEl>
                                          <p:spTgt spid="14"/>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5"/>
                                        </p:tgtEl>
                                      </p:cBhvr>
                                    </p:animEffect>
                                    <p:set>
                                      <p:cBhvr>
                                        <p:cTn id="37" dur="1" fill="hold">
                                          <p:stCondLst>
                                            <p:cond delay="2999"/>
                                          </p:stCondLst>
                                        </p:cTn>
                                        <p:tgtEl>
                                          <p:spTgt spid="15"/>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6"/>
                                        </p:tgtEl>
                                      </p:cBhvr>
                                    </p:animEffect>
                                    <p:set>
                                      <p:cBhvr>
                                        <p:cTn id="40" dur="1" fill="hold">
                                          <p:stCondLst>
                                            <p:cond delay="2999"/>
                                          </p:stCondLst>
                                        </p:cTn>
                                        <p:tgtEl>
                                          <p:spTgt spid="16"/>
                                        </p:tgtEl>
                                        <p:attrNameLst>
                                          <p:attrName>style.visibility</p:attrName>
                                        </p:attrNameLst>
                                      </p:cBhvr>
                                      <p:to>
                                        <p:strVal val="hidden"/>
                                      </p:to>
                                    </p:set>
                                  </p:childTnLst>
                                </p:cTn>
                              </p:par>
                              <p:par>
                                <p:cTn id="41" presetID="42" presetClass="entr" presetSubtype="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3500"/>
                                        <p:tgtEl>
                                          <p:spTgt spid="17"/>
                                        </p:tgtEl>
                                      </p:cBhvr>
                                    </p:animEffect>
                                    <p:anim calcmode="lin" valueType="num">
                                      <p:cBhvr>
                                        <p:cTn id="44" dur="3500" fill="hold"/>
                                        <p:tgtEl>
                                          <p:spTgt spid="17"/>
                                        </p:tgtEl>
                                        <p:attrNameLst>
                                          <p:attrName>ppt_x</p:attrName>
                                        </p:attrNameLst>
                                      </p:cBhvr>
                                      <p:tavLst>
                                        <p:tav tm="0">
                                          <p:val>
                                            <p:strVal val="#ppt_x"/>
                                          </p:val>
                                        </p:tav>
                                        <p:tav tm="100000">
                                          <p:val>
                                            <p:strVal val="#ppt_x"/>
                                          </p:val>
                                        </p:tav>
                                      </p:tavLst>
                                    </p:anim>
                                    <p:anim calcmode="lin" valueType="num">
                                      <p:cBhvr>
                                        <p:cTn id="45" dur="3500" fill="hold"/>
                                        <p:tgtEl>
                                          <p:spTgt spid="17"/>
                                        </p:tgtEl>
                                        <p:attrNameLst>
                                          <p:attrName>ppt_y</p:attrName>
                                        </p:attrNameLst>
                                      </p:cBhvr>
                                      <p:tavLst>
                                        <p:tav tm="0">
                                          <p:val>
                                            <p:strVal val="#ppt_y+.1"/>
                                          </p:val>
                                        </p:tav>
                                        <p:tav tm="100000">
                                          <p:val>
                                            <p:strVal val="#ppt_y"/>
                                          </p:val>
                                        </p:tav>
                                      </p:tavLst>
                                    </p:anim>
                                  </p:childTnLst>
                                </p:cTn>
                              </p:par>
                              <p:par>
                                <p:cTn id="46" presetID="23" presetClass="entr" presetSubtype="288" fill="hold" nodeType="with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3500" fill="hold"/>
                                        <p:tgtEl>
                                          <p:spTgt spid="17"/>
                                        </p:tgtEl>
                                        <p:attrNameLst>
                                          <p:attrName>ppt_w</p:attrName>
                                        </p:attrNameLst>
                                      </p:cBhvr>
                                      <p:tavLst>
                                        <p:tav tm="0">
                                          <p:val>
                                            <p:strVal val="4/3*#ppt_w"/>
                                          </p:val>
                                        </p:tav>
                                        <p:tav tm="100000">
                                          <p:val>
                                            <p:strVal val="#ppt_w"/>
                                          </p:val>
                                        </p:tav>
                                      </p:tavLst>
                                    </p:anim>
                                    <p:anim calcmode="lin" valueType="num">
                                      <p:cBhvr>
                                        <p:cTn id="49" dur="3500" fill="hold"/>
                                        <p:tgtEl>
                                          <p:spTgt spid="17"/>
                                        </p:tgtEl>
                                        <p:attrNameLst>
                                          <p:attrName>ppt_h</p:attrName>
                                        </p:attrNameLst>
                                      </p:cBhvr>
                                      <p:tavLst>
                                        <p:tav tm="0">
                                          <p:val>
                                            <p:strVal val="4/3*#ppt_h"/>
                                          </p:val>
                                        </p:tav>
                                        <p:tav tm="100000">
                                          <p:val>
                                            <p:strVal val="#ppt_h"/>
                                          </p:val>
                                        </p:tav>
                                      </p:tavLst>
                                    </p:anim>
                                  </p:childTnLst>
                                </p:cTn>
                              </p:par>
                            </p:childTnLst>
                          </p:cTn>
                        </p:par>
                        <p:par>
                          <p:cTn id="50" fill="hold">
                            <p:stCondLst>
                              <p:cond delay="35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8"/>
                                        </p:tgtEl>
                                        <p:attrNameLst>
                                          <p:attrName>style.visibility</p:attrName>
                                        </p:attrNameLst>
                                      </p:cBhvr>
                                      <p:to>
                                        <p:strVal val="visible"/>
                                      </p:to>
                                    </p:set>
                                    <p:animEffect transition="in" filter="fade">
                                      <p:cBhvr>
                                        <p:cTn id="53" dur="1000"/>
                                        <p:tgtEl>
                                          <p:spTgt spid="18"/>
                                        </p:tgtEl>
                                      </p:cBhvr>
                                    </p:animEffect>
                                    <p:anim calcmode="lin" valueType="num">
                                      <p:cBhvr>
                                        <p:cTn id="54" dur="1000" fill="hold"/>
                                        <p:tgtEl>
                                          <p:spTgt spid="18"/>
                                        </p:tgtEl>
                                        <p:attrNameLst>
                                          <p:attrName>ppt_x</p:attrName>
                                        </p:attrNameLst>
                                      </p:cBhvr>
                                      <p:tavLst>
                                        <p:tav tm="0">
                                          <p:val>
                                            <p:strVal val="#ppt_x-.1"/>
                                          </p:val>
                                        </p:tav>
                                        <p:tav tm="100000">
                                          <p:val>
                                            <p:strVal val="#ppt_x"/>
                                          </p:val>
                                        </p:tav>
                                      </p:tavLst>
                                    </p:anim>
                                    <p:anim calcmode="lin" valueType="num">
                                      <p:cBhvr>
                                        <p:cTn id="5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jpg"/>
          <p:cNvPicPr>
            <a:picLocks noGrp="1" noChangeAspect="1"/>
          </p:cNvPicPr>
          <p:nvPr isPhoto="1"/>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nutrias marinas viven principalmente en aguas oceánicas poco profundas dentro de las 1,2 millas de la costa, lo que hace posible que los bañistas y los exploradores de los bosques vecinos las detecten.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flythrough/>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4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0"/>
            <a:ext cx="9144000" cy="5680076"/>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Les encantan los bosques de algas marinas de la costa central, que a menudo se asocian con hábitats </a:t>
            </a:r>
            <a:r>
              <a:rPr lang="es-ES" i="1" dirty="0" err="1" smtClean="0">
                <a:effectLst>
                  <a:glow rad="101600">
                    <a:srgbClr val="C00000">
                      <a:alpha val="60000"/>
                    </a:srgbClr>
                  </a:glow>
                  <a:outerShdw blurRad="38100" dist="38100" dir="2700000" algn="tl">
                    <a:srgbClr val="000000">
                      <a:alpha val="43137"/>
                    </a:srgbClr>
                  </a:outerShdw>
                </a:effectLst>
              </a:rPr>
              <a:t>intermareales</a:t>
            </a:r>
            <a:r>
              <a:rPr lang="es-ES" i="1" dirty="0" smtClean="0">
                <a:effectLst>
                  <a:glow rad="101600">
                    <a:srgbClr val="C00000">
                      <a:alpha val="60000"/>
                    </a:srgbClr>
                  </a:glow>
                  <a:outerShdw blurRad="38100" dist="38100" dir="2700000" algn="tl">
                    <a:srgbClr val="000000">
                      <a:alpha val="43137"/>
                    </a:srgbClr>
                  </a:outerShdw>
                </a:effectLst>
              </a:rPr>
              <a:t> rocosos, debido a los recursos alimenticios y la seguridad que les proporcionan.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flythrough/>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5" fill="hold" grpId="0" nodeType="withEffect">
                                  <p:stCondLst>
                                    <p:cond delay="0"/>
                                  </p:stCondLst>
                                  <p:childTnLst>
                                    <p:animEffect transition="out" filter="blinds(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5" fill="hold" grpId="0" nodeType="withEffect">
                                  <p:stCondLst>
                                    <p:cond delay="0"/>
                                  </p:stCondLst>
                                  <p:childTnLst>
                                    <p:animEffect transition="out" filter="blinds(vertic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2)">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ST-8-a27030641.jpg"/>
          <p:cNvPicPr>
            <a:picLocks noChangeAspect="1"/>
          </p:cNvPicPr>
          <p:nvPr/>
        </p:nvPicPr>
        <p:blipFill>
          <a:blip r:embed="rId2" cstate="print"/>
          <a:stretch>
            <a:fillRect/>
          </a:stretch>
        </p:blipFill>
        <p:spPr bwMode="auto">
          <a:xfrm>
            <a:off x="2051720" y="0"/>
            <a:ext cx="5040560" cy="5715000"/>
          </a:xfrm>
          <a:prstGeom prst="rect">
            <a:avLst/>
          </a:prstGeom>
          <a:noFill/>
          <a:ln w="9525">
            <a:noFill/>
            <a:miter lim="800000"/>
            <a:headEnd/>
            <a:tailEnd/>
          </a:ln>
        </p:spPr>
      </p:pic>
      <p:sp>
        <p:nvSpPr>
          <p:cNvPr id="5" name="4 Rectángulo"/>
          <p:cNvSpPr/>
          <p:nvPr/>
        </p:nvSpPr>
        <p:spPr>
          <a:xfrm>
            <a:off x="0" y="0"/>
            <a:ext cx="2051050" cy="5715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7092950" y="0"/>
            <a:ext cx="2051050" cy="5715000"/>
          </a:xfrm>
          <a:prstGeom prst="rect">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2051050" y="0"/>
            <a:ext cx="5041900" cy="5715000"/>
          </a:xfrm>
          <a:prstGeom prst="rect">
            <a:avLst/>
          </a:prstGeom>
          <a:solidFill>
            <a:schemeClr val="accent1">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2051050" y="0"/>
            <a:ext cx="5041900" cy="5715000"/>
          </a:xfrm>
          <a:prstGeom prst="rect">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CuadroTexto"/>
          <p:cNvSpPr txBox="1"/>
          <p:nvPr/>
        </p:nvSpPr>
        <p:spPr>
          <a:xfrm>
            <a:off x="899592" y="4657700"/>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dieta de las nutrias consiste en abulón, cangrejos de roca, almejas, caracoles </a:t>
            </a:r>
            <a:r>
              <a:rPr lang="es-ES" i="1" dirty="0" err="1" smtClean="0">
                <a:effectLst>
                  <a:glow rad="101600">
                    <a:srgbClr val="C00000">
                      <a:alpha val="60000"/>
                    </a:srgbClr>
                  </a:glow>
                  <a:outerShdw blurRad="38100" dist="38100" dir="2700000" algn="tl">
                    <a:srgbClr val="000000">
                      <a:alpha val="43137"/>
                    </a:srgbClr>
                  </a:outerShdw>
                </a:effectLst>
              </a:rPr>
              <a:t>turbin</a:t>
            </a:r>
            <a:r>
              <a:rPr lang="es-ES" i="1" dirty="0" smtClean="0">
                <a:effectLst>
                  <a:glow rad="101600">
                    <a:srgbClr val="C00000">
                      <a:alpha val="60000"/>
                    </a:srgbClr>
                  </a:glow>
                  <a:outerShdw blurRad="38100" dist="38100" dir="2700000" algn="tl">
                    <a:srgbClr val="000000">
                      <a:alpha val="43137"/>
                    </a:srgbClr>
                  </a:outerShdw>
                </a:effectLst>
              </a:rPr>
              <a:t>, mejillones, pulpos, percebes, vieiras, estrellas de mar y varios otros invertebrados.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14:flythrough/>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3000"/>
                                        <p:tgtEl>
                                          <p:spTgt spid="4"/>
                                        </p:tgtEl>
                                      </p:cBhvr>
                                    </p:animEffect>
                                  </p:childTnLst>
                                </p:cTn>
                              </p:par>
                              <p:par>
                                <p:cTn id="18" presetID="35"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3000"/>
                                        <p:tgtEl>
                                          <p:spTgt spid="5"/>
                                        </p:tgtEl>
                                      </p:cBhvr>
                                    </p:animEffect>
                                    <p:anim calcmode="lin" valueType="num">
                                      <p:cBhvr>
                                        <p:cTn id="21" dur="3000" fill="hold"/>
                                        <p:tgtEl>
                                          <p:spTgt spid="5"/>
                                        </p:tgtEl>
                                        <p:attrNameLst>
                                          <p:attrName>style.rotation</p:attrName>
                                        </p:attrNameLst>
                                      </p:cBhvr>
                                      <p:tavLst>
                                        <p:tav tm="0">
                                          <p:val>
                                            <p:fltVal val="720"/>
                                          </p:val>
                                        </p:tav>
                                        <p:tav tm="100000">
                                          <p:val>
                                            <p:fltVal val="0"/>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ppt_w</p:attrName>
                                        </p:attrNameLst>
                                      </p:cBhvr>
                                      <p:tavLst>
                                        <p:tav tm="0">
                                          <p:val>
                                            <p:fltVal val="0"/>
                                          </p:val>
                                        </p:tav>
                                        <p:tav tm="100000">
                                          <p:val>
                                            <p:strVal val="#ppt_w"/>
                                          </p:val>
                                        </p:tav>
                                      </p:tavLst>
                                    </p:anim>
                                  </p:childTnLst>
                                </p:cTn>
                              </p:par>
                              <p:par>
                                <p:cTn id="24" presetID="3" presetClass="entr" presetSubtype="10"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horizontal)">
                                      <p:cBhvr>
                                        <p:cTn id="26" dur="3000"/>
                                        <p:tgtEl>
                                          <p:spTgt spid="5"/>
                                        </p:tgtEl>
                                      </p:cBhvr>
                                    </p:animEffect>
                                  </p:childTnLst>
                                </p:cTn>
                              </p:par>
                              <p:par>
                                <p:cTn id="27" presetID="35"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3000"/>
                                        <p:tgtEl>
                                          <p:spTgt spid="6"/>
                                        </p:tgtEl>
                                      </p:cBhvr>
                                    </p:animEffect>
                                    <p:anim calcmode="lin" valueType="num">
                                      <p:cBhvr>
                                        <p:cTn id="30" dur="3000" fill="hold"/>
                                        <p:tgtEl>
                                          <p:spTgt spid="6"/>
                                        </p:tgtEl>
                                        <p:attrNameLst>
                                          <p:attrName>style.rotation</p:attrName>
                                        </p:attrNameLst>
                                      </p:cBhvr>
                                      <p:tavLst>
                                        <p:tav tm="0">
                                          <p:val>
                                            <p:fltVal val="720"/>
                                          </p:val>
                                        </p:tav>
                                        <p:tav tm="100000">
                                          <p:val>
                                            <p:fltVal val="0"/>
                                          </p:val>
                                        </p:tav>
                                      </p:tavLst>
                                    </p:anim>
                                    <p:anim calcmode="lin" valueType="num">
                                      <p:cBhvr>
                                        <p:cTn id="31" dur="3000" fill="hold"/>
                                        <p:tgtEl>
                                          <p:spTgt spid="6"/>
                                        </p:tgtEl>
                                        <p:attrNameLst>
                                          <p:attrName>ppt_h</p:attrName>
                                        </p:attrNameLst>
                                      </p:cBhvr>
                                      <p:tavLst>
                                        <p:tav tm="0">
                                          <p:val>
                                            <p:fltVal val="0"/>
                                          </p:val>
                                        </p:tav>
                                        <p:tav tm="100000">
                                          <p:val>
                                            <p:strVal val="#ppt_h"/>
                                          </p:val>
                                        </p:tav>
                                      </p:tavLst>
                                    </p:anim>
                                    <p:anim calcmode="lin" valueType="num">
                                      <p:cBhvr>
                                        <p:cTn id="32" dur="3000" fill="hold"/>
                                        <p:tgtEl>
                                          <p:spTgt spid="6"/>
                                        </p:tgtEl>
                                        <p:attrNameLst>
                                          <p:attrName>ppt_w</p:attrName>
                                        </p:attrNameLst>
                                      </p:cBhvr>
                                      <p:tavLst>
                                        <p:tav tm="0">
                                          <p:val>
                                            <p:fltVal val="0"/>
                                          </p:val>
                                        </p:tav>
                                        <p:tav tm="100000">
                                          <p:val>
                                            <p:strVal val="#ppt_w"/>
                                          </p:val>
                                        </p:tav>
                                      </p:tavLst>
                                    </p:anim>
                                  </p:childTnLst>
                                </p:cTn>
                              </p:par>
                              <p:par>
                                <p:cTn id="33" presetID="3" presetClass="entr" presetSubtype="10"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3000"/>
                                        <p:tgtEl>
                                          <p:spTgt spid="6"/>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1"/>
                                          </p:val>
                                        </p:tav>
                                        <p:tav tm="100000">
                                          <p:val>
                                            <p:strVal val="#ppt_x"/>
                                          </p:val>
                                        </p:tav>
                                      </p:tavLst>
                                    </p:anim>
                                    <p:anim calcmode="lin" valueType="num">
                                      <p:cBhvr>
                                        <p:cTn id="4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8"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uno de los pocos animales que usan herramientas mientras se alimentan, usando rocas como martillos y yunques para abrir conchas.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prism isContent="1" isInverted="1"/>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2"/>
                                        </p:tgtEl>
                                      </p:cBhvr>
                                    </p:animEffect>
                                    <p:set>
                                      <p:cBhvr>
                                        <p:cTn id="28" dur="1" fill="hold">
                                          <p:stCondLst>
                                            <p:cond delay="2999"/>
                                          </p:stCondLst>
                                        </p:cTn>
                                        <p:tgtEl>
                                          <p:spTgt spid="12"/>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27613404_242952_10150203835432700_310375597699_6897984_3433271_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exhiben un comportamiento de aseo personal; el aseo es importante ya que fuerza burbujas de aire en su pelaje que actúa como aislamiento.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prism isContent="1" isInverted="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cbc75a47d02da3c44d60c4ad6c809e.jpg"/>
          <p:cNvPicPr>
            <a:picLocks noGrp="1" noChangeAspect="1"/>
          </p:cNvPicPr>
          <p:nvPr isPhoto="1"/>
        </p:nvPicPr>
        <p:blipFill>
          <a:blip r:embed="rId2" cstate="print"/>
          <a:stretch>
            <a:fillRect/>
          </a:stretch>
        </p:blipFill>
        <p:spPr bwMode="auto">
          <a:xfrm>
            <a:off x="11115" y="0"/>
            <a:ext cx="9121775"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83568"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sabe que estas nutrias permanecen dentro de la misma área general la mayor parte de sus vidas, sin embargo, los machos son un poco menos sedentarios.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prism isContent="1" isInverted="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ames Bullough (38).jpg"/>
          <p:cNvPicPr>
            <a:picLocks noGrp="1" noChangeAspect="1"/>
          </p:cNvPicPr>
          <p:nvPr isPhoto="1"/>
        </p:nvPicPr>
        <p:blipFill>
          <a:blip r:embed="rId2" cstate="print"/>
          <a:stretch>
            <a:fillRect/>
          </a:stretch>
        </p:blipFill>
        <p:spPr>
          <a:xfrm>
            <a:off x="0" y="0"/>
            <a:ext cx="9144000" cy="5715000"/>
          </a:xfrm>
          <a:prstGeom prst="rect">
            <a:avLst/>
          </a:prstGeom>
          <a:solidFill>
            <a:schemeClr val="tx2">
              <a:lumMod val="75000"/>
              <a:alpha val="80000"/>
            </a:schemeClr>
          </a:solidFill>
          <a:ln>
            <a:noFill/>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machos pueden migrar estacionalmente al extremo sur de su área de distribución durante la temporada de cría a fines del invierno / principios de la primavera.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window dir="ver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11" name="10 Imagen" descr="161056_piekny-ptak-maskonur.jpg"/>
          <p:cNvPicPr>
            <a:picLocks noGrp="1" noChangeAspect="1"/>
          </p:cNvPicPr>
          <p:nvPr isPhoto="1"/>
        </p:nvPicPr>
        <p:blipFill>
          <a:blip r:embed="rId3" cstate="print"/>
          <a:stretch>
            <a:fillRect/>
          </a:stretch>
        </p:blipFill>
        <p:spPr bwMode="auto">
          <a:xfrm>
            <a:off x="0" y="-238844"/>
            <a:ext cx="9143999" cy="6408712"/>
          </a:xfrm>
          <a:prstGeom prst="rect">
            <a:avLst/>
          </a:prstGeom>
          <a:noFill/>
          <a:ln w="9525">
            <a:noFill/>
            <a:miter lim="800000"/>
            <a:headEnd/>
            <a:tailEnd/>
          </a:ln>
        </p:spPr>
      </p:pic>
      <p:sp>
        <p:nvSpPr>
          <p:cNvPr id="33" name="32 Rectángulo"/>
          <p:cNvSpPr/>
          <p:nvPr/>
        </p:nvSpPr>
        <p:spPr>
          <a:xfrm>
            <a:off x="6804027" y="3810000"/>
            <a:ext cx="233997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2" name="31 Rectángulo"/>
          <p:cNvSpPr/>
          <p:nvPr/>
        </p:nvSpPr>
        <p:spPr>
          <a:xfrm>
            <a:off x="4500563" y="3810000"/>
            <a:ext cx="23749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1" name="30 Rectángulo"/>
          <p:cNvSpPr/>
          <p:nvPr/>
        </p:nvSpPr>
        <p:spPr>
          <a:xfrm>
            <a:off x="2268538"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0" name="29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9" name="18 Rectángulo"/>
          <p:cNvSpPr/>
          <p:nvPr/>
        </p:nvSpPr>
        <p:spPr>
          <a:xfrm>
            <a:off x="2268538"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0" name="19 Rectángulo"/>
          <p:cNvSpPr/>
          <p:nvPr/>
        </p:nvSpPr>
        <p:spPr>
          <a:xfrm>
            <a:off x="4500563" y="0"/>
            <a:ext cx="23749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1" name="20 Rectángulo"/>
          <p:cNvSpPr/>
          <p:nvPr/>
        </p:nvSpPr>
        <p:spPr>
          <a:xfrm>
            <a:off x="6804027" y="0"/>
            <a:ext cx="2339973"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4" name="33 Rectángulo"/>
          <p:cNvSpPr/>
          <p:nvPr/>
        </p:nvSpPr>
        <p:spPr>
          <a:xfrm>
            <a:off x="0" y="1849438"/>
            <a:ext cx="2286000" cy="20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5" name="34 Rectángulo"/>
          <p:cNvSpPr/>
          <p:nvPr/>
        </p:nvSpPr>
        <p:spPr>
          <a:xfrm>
            <a:off x="2268538" y="1849439"/>
            <a:ext cx="2286000"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6" name="35 Rectángulo"/>
          <p:cNvSpPr/>
          <p:nvPr/>
        </p:nvSpPr>
        <p:spPr>
          <a:xfrm>
            <a:off x="4500565" y="1849438"/>
            <a:ext cx="2357437" cy="20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37" name="36 Rectángulo"/>
          <p:cNvSpPr/>
          <p:nvPr/>
        </p:nvSpPr>
        <p:spPr>
          <a:xfrm>
            <a:off x="6804027" y="1849438"/>
            <a:ext cx="2339975" cy="20161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los cachorros machos recién destetados se dispersarán más lejos de sus padres que las hembras, debido a los machos agresivos adultos que defienden su territorio.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window dir="ver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grpId="0" nodeType="withEffect">
                                  <p:stCondLst>
                                    <p:cond delay="0"/>
                                  </p:stCondLst>
                                  <p:childTnLst>
                                    <p:animEffect transition="out" filter="diamond(in)">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9"/>
                                        </p:tgtEl>
                                      </p:cBhvr>
                                    </p:animEffect>
                                    <p:set>
                                      <p:cBhvr>
                                        <p:cTn id="10" dur="1" fill="hold">
                                          <p:stCondLst>
                                            <p:cond delay="2999"/>
                                          </p:stCondLst>
                                        </p:cTn>
                                        <p:tgtEl>
                                          <p:spTgt spid="19"/>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20"/>
                                        </p:tgtEl>
                                      </p:cBhvr>
                                    </p:animEffect>
                                    <p:set>
                                      <p:cBhvr>
                                        <p:cTn id="13" dur="1" fill="hold">
                                          <p:stCondLst>
                                            <p:cond delay="2999"/>
                                          </p:stCondLst>
                                        </p:cTn>
                                        <p:tgtEl>
                                          <p:spTgt spid="20"/>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21"/>
                                        </p:tgtEl>
                                      </p:cBhvr>
                                    </p:animEffect>
                                    <p:set>
                                      <p:cBhvr>
                                        <p:cTn id="16" dur="1" fill="hold">
                                          <p:stCondLst>
                                            <p:cond delay="2999"/>
                                          </p:stCondLst>
                                        </p:cTn>
                                        <p:tgtEl>
                                          <p:spTgt spid="21"/>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30"/>
                                        </p:tgtEl>
                                      </p:cBhvr>
                                    </p:animEffect>
                                    <p:set>
                                      <p:cBhvr>
                                        <p:cTn id="19" dur="1" fill="hold">
                                          <p:stCondLst>
                                            <p:cond delay="2999"/>
                                          </p:stCondLst>
                                        </p:cTn>
                                        <p:tgtEl>
                                          <p:spTgt spid="3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31"/>
                                        </p:tgtEl>
                                      </p:cBhvr>
                                    </p:animEffect>
                                    <p:set>
                                      <p:cBhvr>
                                        <p:cTn id="22" dur="1" fill="hold">
                                          <p:stCondLst>
                                            <p:cond delay="2999"/>
                                          </p:stCondLst>
                                        </p:cTn>
                                        <p:tgtEl>
                                          <p:spTgt spid="31"/>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32"/>
                                        </p:tgtEl>
                                      </p:cBhvr>
                                    </p:animEffect>
                                    <p:set>
                                      <p:cBhvr>
                                        <p:cTn id="25" dur="1" fill="hold">
                                          <p:stCondLst>
                                            <p:cond delay="2999"/>
                                          </p:stCondLst>
                                        </p:cTn>
                                        <p:tgtEl>
                                          <p:spTgt spid="32"/>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33"/>
                                        </p:tgtEl>
                                      </p:cBhvr>
                                    </p:animEffect>
                                    <p:set>
                                      <p:cBhvr>
                                        <p:cTn id="28" dur="1" fill="hold">
                                          <p:stCondLst>
                                            <p:cond delay="2999"/>
                                          </p:stCondLst>
                                        </p:cTn>
                                        <p:tgtEl>
                                          <p:spTgt spid="33"/>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3000"/>
                                        <p:tgtEl>
                                          <p:spTgt spid="34"/>
                                        </p:tgtEl>
                                      </p:cBhvr>
                                    </p:animEffect>
                                    <p:set>
                                      <p:cBhvr>
                                        <p:cTn id="31" dur="1" fill="hold">
                                          <p:stCondLst>
                                            <p:cond delay="2999"/>
                                          </p:stCondLst>
                                        </p:cTn>
                                        <p:tgtEl>
                                          <p:spTgt spid="34"/>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3000"/>
                                        <p:tgtEl>
                                          <p:spTgt spid="35"/>
                                        </p:tgtEl>
                                      </p:cBhvr>
                                    </p:animEffect>
                                    <p:set>
                                      <p:cBhvr>
                                        <p:cTn id="34" dur="1" fill="hold">
                                          <p:stCondLst>
                                            <p:cond delay="2999"/>
                                          </p:stCondLst>
                                        </p:cTn>
                                        <p:tgtEl>
                                          <p:spTgt spid="35"/>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3000"/>
                                        <p:tgtEl>
                                          <p:spTgt spid="36"/>
                                        </p:tgtEl>
                                      </p:cBhvr>
                                    </p:animEffect>
                                    <p:set>
                                      <p:cBhvr>
                                        <p:cTn id="37" dur="1" fill="hold">
                                          <p:stCondLst>
                                            <p:cond delay="2999"/>
                                          </p:stCondLst>
                                        </p:cTn>
                                        <p:tgtEl>
                                          <p:spTgt spid="36"/>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3000"/>
                                        <p:tgtEl>
                                          <p:spTgt spid="37"/>
                                        </p:tgtEl>
                                      </p:cBhvr>
                                    </p:animEffect>
                                    <p:set>
                                      <p:cBhvr>
                                        <p:cTn id="40" dur="1" fill="hold">
                                          <p:stCondLst>
                                            <p:cond delay="2999"/>
                                          </p:stCondLst>
                                        </p:cTn>
                                        <p:tgtEl>
                                          <p:spTgt spid="37"/>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000" fill="hold"/>
                                        <p:tgtEl>
                                          <p:spTgt spid="11"/>
                                        </p:tgtEl>
                                        <p:attrNameLst>
                                          <p:attrName>ppt_w</p:attrName>
                                        </p:attrNameLst>
                                      </p:cBhvr>
                                      <p:tavLst>
                                        <p:tav tm="0">
                                          <p:val>
                                            <p:strVal val="4/3*#ppt_w"/>
                                          </p:val>
                                        </p:tav>
                                        <p:tav tm="100000">
                                          <p:val>
                                            <p:strVal val="#ppt_w"/>
                                          </p:val>
                                        </p:tav>
                                      </p:tavLst>
                                    </p:anim>
                                    <p:anim calcmode="lin" valueType="num">
                                      <p:cBhvr>
                                        <p:cTn id="44" dur="3000" fill="hold"/>
                                        <p:tgtEl>
                                          <p:spTgt spid="11"/>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P spid="18" grpId="0" animBg="1"/>
      <p:bldP spid="19" grpId="0" animBg="1"/>
      <p:bldP spid="20" grpId="0" animBg="1"/>
      <p:bldP spid="21" grpId="0" animBg="1"/>
      <p:bldP spid="34" grpId="0" animBg="1"/>
      <p:bldP spid="35" grpId="0" animBg="1"/>
      <p:bldP spid="36" grpId="0" animBg="1"/>
      <p:bldP spid="37" grpId="0" animBg="1"/>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1 Imagen" descr="arteurbano.jpg"/>
          <p:cNvPicPr>
            <a:picLocks noGrp="1" noChangeAspect="1"/>
          </p:cNvPicPr>
          <p:nvPr isPhoto="1"/>
        </p:nvPicPr>
        <p:blipFill>
          <a:blip r:embed="rId2" cstate="print"/>
          <a:stretch>
            <a:fillRect/>
          </a:stretch>
        </p:blipFill>
        <p:spPr bwMode="auto">
          <a:xfrm>
            <a:off x="0" y="-166836"/>
            <a:ext cx="9143999" cy="612068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además de sus depredadores comunes como tiburones, águilas calvas, ballenas orca y leones marinos de </a:t>
            </a:r>
            <a:r>
              <a:rPr lang="es-ES" i="1" dirty="0" err="1" smtClean="0">
                <a:effectLst>
                  <a:glow rad="101600">
                    <a:srgbClr val="C00000">
                      <a:alpha val="60000"/>
                    </a:srgbClr>
                  </a:glow>
                  <a:outerShdw blurRad="38100" dist="38100" dir="2700000" algn="tl">
                    <a:srgbClr val="000000">
                      <a:alpha val="43137"/>
                    </a:srgbClr>
                  </a:outerShdw>
                </a:effectLst>
              </a:rPr>
              <a:t>Steller</a:t>
            </a:r>
            <a:r>
              <a:rPr lang="es-ES" i="1" dirty="0" smtClean="0">
                <a:effectLst>
                  <a:glow rad="101600">
                    <a:srgbClr val="C00000">
                      <a:alpha val="60000"/>
                    </a:srgbClr>
                  </a:glow>
                  <a:outerShdw blurRad="38100" dist="38100" dir="2700000" algn="tl">
                    <a:srgbClr val="000000">
                      <a:alpha val="43137"/>
                    </a:srgbClr>
                  </a:outerShdw>
                </a:effectLst>
              </a:rPr>
              <a:t>, todavía existen otras amenazas de origen humano para su población.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window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3" presetClass="exit" presetSubtype="32" fill="hold" grpId="0" nodeType="withEffect">
                                  <p:stCondLst>
                                    <p:cond delay="0"/>
                                  </p:stCondLst>
                                  <p:childTnLst>
                                    <p:animEffect transition="out" filter="plus(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3" presetClass="exit" presetSubtype="32" fill="hold" grpId="0" nodeType="withEffect">
                                  <p:stCondLst>
                                    <p:cond delay="0"/>
                                  </p:stCondLst>
                                  <p:childTnLst>
                                    <p:animEffect transition="out" filter="plus(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3" presetClass="exit" presetSubtype="32" fill="hold" grpId="0" nodeType="withEffect">
                                  <p:stCondLst>
                                    <p:cond delay="0"/>
                                  </p:stCondLst>
                                  <p:childTnLst>
                                    <p:animEffect transition="out" filter="plus(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3" presetClass="exit" presetSubtype="32" fill="hold" grpId="0" nodeType="withEffect">
                                  <p:stCondLst>
                                    <p:cond delay="0"/>
                                  </p:stCondLst>
                                  <p:childTnLst>
                                    <p:animEffect transition="out" filter="plus(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8434"/>
                                        </p:tgtEl>
                                        <p:attrNameLst>
                                          <p:attrName>style.visibility</p:attrName>
                                        </p:attrNameLst>
                                      </p:cBhvr>
                                      <p:to>
                                        <p:strVal val="visible"/>
                                      </p:to>
                                    </p:set>
                                    <p:anim calcmode="lin" valueType="num">
                                      <p:cBhvr>
                                        <p:cTn id="43" dur="3000" fill="hold"/>
                                        <p:tgtEl>
                                          <p:spTgt spid="18434"/>
                                        </p:tgtEl>
                                        <p:attrNameLst>
                                          <p:attrName>ppt_w</p:attrName>
                                        </p:attrNameLst>
                                      </p:cBhvr>
                                      <p:tavLst>
                                        <p:tav tm="0">
                                          <p:val>
                                            <p:strVal val="4/3*#ppt_w"/>
                                          </p:val>
                                        </p:tav>
                                        <p:tav tm="100000">
                                          <p:val>
                                            <p:strVal val="#ppt_w"/>
                                          </p:val>
                                        </p:tav>
                                      </p:tavLst>
                                    </p:anim>
                                    <p:anim calcmode="lin" valueType="num">
                                      <p:cBhvr>
                                        <p:cTn id="44" dur="3000" fill="hold"/>
                                        <p:tgtEl>
                                          <p:spTgt spid="18434"/>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18342375.jpg"/>
          <p:cNvPicPr>
            <a:picLocks noChangeAspect="1"/>
          </p:cNvPicPr>
          <p:nvPr/>
        </p:nvPicPr>
        <p:blipFill>
          <a:blip r:embed="rId2" cstate="print"/>
          <a:stretch>
            <a:fillRect/>
          </a:stretch>
        </p:blipFill>
        <p:spPr bwMode="auto">
          <a:xfrm>
            <a:off x="1619672" y="0"/>
            <a:ext cx="5904655" cy="5715000"/>
          </a:xfrm>
          <a:prstGeom prst="rect">
            <a:avLst/>
          </a:prstGeom>
          <a:noFill/>
          <a:ln w="9525">
            <a:noFill/>
            <a:miter lim="800000"/>
            <a:headEnd/>
            <a:tailEnd/>
          </a:ln>
        </p:spPr>
      </p:pic>
      <p:sp>
        <p:nvSpPr>
          <p:cNvPr id="11" name="10 Rectángulo"/>
          <p:cNvSpPr/>
          <p:nvPr/>
        </p:nvSpPr>
        <p:spPr>
          <a:xfrm>
            <a:off x="3" y="0"/>
            <a:ext cx="1619670" cy="571500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5" name="4 Rectángulo"/>
          <p:cNvSpPr/>
          <p:nvPr/>
        </p:nvSpPr>
        <p:spPr>
          <a:xfrm>
            <a:off x="2" y="0"/>
            <a:ext cx="684213" cy="571500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1042988" y="0"/>
            <a:ext cx="576684" cy="571500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2" name="11 Rectángulo"/>
          <p:cNvSpPr/>
          <p:nvPr/>
        </p:nvSpPr>
        <p:spPr>
          <a:xfrm>
            <a:off x="7524328" y="0"/>
            <a:ext cx="1619672" cy="571500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7524328" y="0"/>
            <a:ext cx="576687" cy="571500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8" name="7 Rectángulo"/>
          <p:cNvSpPr/>
          <p:nvPr/>
        </p:nvSpPr>
        <p:spPr>
          <a:xfrm>
            <a:off x="8459788" y="0"/>
            <a:ext cx="684212" cy="571500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1619672" y="0"/>
            <a:ext cx="5904655" cy="5715000"/>
          </a:xfrm>
          <a:prstGeom prst="rect">
            <a:avLst/>
          </a:prstGeom>
          <a:solidFill>
            <a:schemeClr val="tx1">
              <a:lumMod val="7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Rectángulo"/>
          <p:cNvSpPr/>
          <p:nvPr/>
        </p:nvSpPr>
        <p:spPr>
          <a:xfrm>
            <a:off x="1619672" y="0"/>
            <a:ext cx="5904655" cy="5715000"/>
          </a:xfrm>
          <a:prstGeom prst="rect">
            <a:avLst/>
          </a:prstGeom>
          <a:solidFill>
            <a:schemeClr val="tx1">
              <a:lumMod val="85000"/>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4" name="13 CuadroTexto"/>
          <p:cNvSpPr txBox="1"/>
          <p:nvPr/>
        </p:nvSpPr>
        <p:spPr>
          <a:xfrm>
            <a:off x="1259632" y="4657700"/>
            <a:ext cx="64087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degradación del hábitat y la contaminación del agua por derrames de petróleo y diversos contaminantes ambientales han afectado negativamente su sustento y sus presas.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prism isContent="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ppt_w/2"/>
                                          </p:val>
                                        </p:tav>
                                        <p:tav tm="100000">
                                          <p:val>
                                            <p:strVal val="#ppt_x"/>
                                          </p:val>
                                        </p:tav>
                                      </p:tavLst>
                                    </p:anim>
                                    <p:anim calcmode="lin" valueType="num">
                                      <p:cBhvr>
                                        <p:cTn id="14" dur="3000" fill="hold"/>
                                        <p:tgtEl>
                                          <p:spTgt spid="6"/>
                                        </p:tgtEl>
                                        <p:attrNameLst>
                                          <p:attrName>ppt_y</p:attrName>
                                        </p:attrNameLst>
                                      </p:cBhvr>
                                      <p:tavLst>
                                        <p:tav tm="0">
                                          <p:val>
                                            <p:strVal val="#ppt_y"/>
                                          </p:val>
                                        </p:tav>
                                        <p:tav tm="100000">
                                          <p:val>
                                            <p:strVal val="#ppt_y"/>
                                          </p:val>
                                        </p:tav>
                                      </p:tavLst>
                                    </p:anim>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ppt_x</p:attrName>
                                        </p:attrNameLst>
                                      </p:cBhvr>
                                      <p:tavLst>
                                        <p:tav tm="0">
                                          <p:val>
                                            <p:strVal val="#ppt_x-#ppt_w/2"/>
                                          </p:val>
                                        </p:tav>
                                        <p:tav tm="100000">
                                          <p:val>
                                            <p:strVal val="#ppt_x"/>
                                          </p:val>
                                        </p:tav>
                                      </p:tavLst>
                                    </p:anim>
                                    <p:anim calcmode="lin" valueType="num">
                                      <p:cBhvr>
                                        <p:cTn id="20" dur="3000" fill="hold"/>
                                        <p:tgtEl>
                                          <p:spTgt spid="7"/>
                                        </p:tgtEl>
                                        <p:attrNameLst>
                                          <p:attrName>ppt_y</p:attrName>
                                        </p:attrNameLst>
                                      </p:cBhvr>
                                      <p:tavLst>
                                        <p:tav tm="0">
                                          <p:val>
                                            <p:strVal val="#ppt_y"/>
                                          </p:val>
                                        </p:tav>
                                        <p:tav tm="100000">
                                          <p:val>
                                            <p:strVal val="#ppt_y"/>
                                          </p:val>
                                        </p:tav>
                                      </p:tavLst>
                                    </p:anim>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strVal val="#ppt_h"/>
                                          </p:val>
                                        </p:tav>
                                        <p:tav tm="100000">
                                          <p:val>
                                            <p:strVal val="#ppt_h"/>
                                          </p:val>
                                        </p:tav>
                                      </p:tavLst>
                                    </p:anim>
                                  </p:childTnLst>
                                </p:cTn>
                              </p:par>
                              <p:par>
                                <p:cTn id="23" presetID="17" presetClass="entr" presetSubtype="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ppt_x</p:attrName>
                                        </p:attrNameLst>
                                      </p:cBhvr>
                                      <p:tavLst>
                                        <p:tav tm="0">
                                          <p:val>
                                            <p:strVal val="#ppt_x+#ppt_w/2"/>
                                          </p:val>
                                        </p:tav>
                                        <p:tav tm="100000">
                                          <p:val>
                                            <p:strVal val="#ppt_x"/>
                                          </p:val>
                                        </p:tav>
                                      </p:tavLst>
                                    </p:anim>
                                    <p:anim calcmode="lin" valueType="num">
                                      <p:cBhvr>
                                        <p:cTn id="26" dur="3000" fill="hold"/>
                                        <p:tgtEl>
                                          <p:spTgt spid="8"/>
                                        </p:tgtEl>
                                        <p:attrNameLst>
                                          <p:attrName>ppt_y</p:attrName>
                                        </p:attrNameLst>
                                      </p:cBhvr>
                                      <p:tavLst>
                                        <p:tav tm="0">
                                          <p:val>
                                            <p:strVal val="#ppt_y"/>
                                          </p:val>
                                        </p:tav>
                                        <p:tav tm="100000">
                                          <p:val>
                                            <p:strVal val="#ppt_y"/>
                                          </p:val>
                                        </p:tav>
                                      </p:tavLst>
                                    </p:anim>
                                    <p:anim calcmode="lin" valueType="num">
                                      <p:cBhvr>
                                        <p:cTn id="27" dur="3000" fill="hold"/>
                                        <p:tgtEl>
                                          <p:spTgt spid="8"/>
                                        </p:tgtEl>
                                        <p:attrNameLst>
                                          <p:attrName>ppt_w</p:attrName>
                                        </p:attrNameLst>
                                      </p:cBhvr>
                                      <p:tavLst>
                                        <p:tav tm="0">
                                          <p:val>
                                            <p:fltVal val="0"/>
                                          </p:val>
                                        </p:tav>
                                        <p:tav tm="100000">
                                          <p:val>
                                            <p:strVal val="#ppt_w"/>
                                          </p:val>
                                        </p:tav>
                                      </p:tavLst>
                                    </p:anim>
                                    <p:anim calcmode="lin" valueType="num">
                                      <p:cBhvr>
                                        <p:cTn id="28" dur="3000" fill="hold"/>
                                        <p:tgtEl>
                                          <p:spTgt spid="8"/>
                                        </p:tgtEl>
                                        <p:attrNameLst>
                                          <p:attrName>ppt_h</p:attrName>
                                        </p:attrNameLst>
                                      </p:cBhvr>
                                      <p:tavLst>
                                        <p:tav tm="0">
                                          <p:val>
                                            <p:strVal val="#ppt_h"/>
                                          </p:val>
                                        </p:tav>
                                        <p:tav tm="100000">
                                          <p:val>
                                            <p:strVal val="#ppt_h"/>
                                          </p:val>
                                        </p:tav>
                                      </p:tavLst>
                                    </p:anim>
                                  </p:childTnLst>
                                </p:cTn>
                              </p:par>
                              <p:par>
                                <p:cTn id="29" presetID="8" presetClass="exit" presetSubtype="32" fill="hold" nodeType="withEffect">
                                  <p:stCondLst>
                                    <p:cond delay="0"/>
                                  </p:stCondLst>
                                  <p:childTnLst>
                                    <p:animEffect transition="out" filter="diamond(out)">
                                      <p:cBhvr>
                                        <p:cTn id="30" dur="3000"/>
                                        <p:tgtEl>
                                          <p:spTgt spid="10"/>
                                        </p:tgtEl>
                                      </p:cBhvr>
                                    </p:animEffect>
                                    <p:set>
                                      <p:cBhvr>
                                        <p:cTn id="31" dur="1" fill="hold">
                                          <p:stCondLst>
                                            <p:cond delay="2999"/>
                                          </p:stCondLst>
                                        </p:cTn>
                                        <p:tgtEl>
                                          <p:spTgt spid="10"/>
                                        </p:tgtEl>
                                        <p:attrNameLst>
                                          <p:attrName>style.visibility</p:attrName>
                                        </p:attrNameLst>
                                      </p:cBhvr>
                                      <p:to>
                                        <p:strVal val="hidden"/>
                                      </p:to>
                                    </p:set>
                                  </p:childTnLst>
                                </p:cTn>
                              </p:par>
                              <p:par>
                                <p:cTn id="32" presetID="8" presetClass="exit" presetSubtype="32" fill="hold" nodeType="withEffect">
                                  <p:stCondLst>
                                    <p:cond delay="0"/>
                                  </p:stCondLst>
                                  <p:childTnLst>
                                    <p:animEffect transition="out" filter="diamond(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plus(in)">
                                      <p:cBhvr>
                                        <p:cTn id="37" dur="3000"/>
                                        <p:tgtEl>
                                          <p:spTgt spid="4"/>
                                        </p:tgtEl>
                                      </p:cBhvr>
                                    </p:animEffect>
                                  </p:childTnLst>
                                </p:cTn>
                              </p:par>
                              <p:par>
                                <p:cTn id="38" presetID="23" presetClass="entr" presetSubtype="288"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3000" fill="hold"/>
                                        <p:tgtEl>
                                          <p:spTgt spid="4"/>
                                        </p:tgtEl>
                                        <p:attrNameLst>
                                          <p:attrName>ppt_w</p:attrName>
                                        </p:attrNameLst>
                                      </p:cBhvr>
                                      <p:tavLst>
                                        <p:tav tm="0">
                                          <p:val>
                                            <p:strVal val="4/3*#ppt_w"/>
                                          </p:val>
                                        </p:tav>
                                        <p:tav tm="100000">
                                          <p:val>
                                            <p:strVal val="#ppt_w"/>
                                          </p:val>
                                        </p:tav>
                                      </p:tavLst>
                                    </p:anim>
                                    <p:anim calcmode="lin" valueType="num">
                                      <p:cBhvr>
                                        <p:cTn id="41" dur="3000" fill="hold"/>
                                        <p:tgtEl>
                                          <p:spTgt spid="4"/>
                                        </p:tgtEl>
                                        <p:attrNameLst>
                                          <p:attrName>ppt_h</p:attrName>
                                        </p:attrNameLst>
                                      </p:cBhvr>
                                      <p:tavLst>
                                        <p:tav tm="0">
                                          <p:val>
                                            <p:strVal val="4/3*#ppt_h"/>
                                          </p:val>
                                        </p:tav>
                                        <p:tav tm="100000">
                                          <p:val>
                                            <p:strVal val="#ppt_h"/>
                                          </p:val>
                                        </p:tav>
                                      </p:tavLst>
                                    </p:anim>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Effect transition="in" filter="fade">
                                      <p:cBhvr>
                                        <p:cTn id="45" dur="1000"/>
                                        <p:tgtEl>
                                          <p:spTgt spid="14"/>
                                        </p:tgtEl>
                                      </p:cBhvr>
                                    </p:animEffect>
                                    <p:anim calcmode="lin" valueType="num">
                                      <p:cBhvr>
                                        <p:cTn id="46" dur="1000" fill="hold"/>
                                        <p:tgtEl>
                                          <p:spTgt spid="14"/>
                                        </p:tgtEl>
                                        <p:attrNameLst>
                                          <p:attrName>ppt_x</p:attrName>
                                        </p:attrNameLst>
                                      </p:cBhvr>
                                      <p:tavLst>
                                        <p:tav tm="0">
                                          <p:val>
                                            <p:strVal val="#ppt_x-.1"/>
                                          </p:val>
                                        </p:tav>
                                        <p:tav tm="100000">
                                          <p:val>
                                            <p:strVal val="#ppt_x"/>
                                          </p:val>
                                        </p:tav>
                                      </p:tavLst>
                                    </p:anim>
                                    <p:anim calcmode="lin" valueType="num">
                                      <p:cBhvr>
                                        <p:cTn id="47"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146827163_3ea74d9440_b.jpg"/>
          <p:cNvPicPr>
            <a:picLocks noGrp="1" noChangeAspect="1"/>
          </p:cNvPicPr>
          <p:nvPr isPhoto="1"/>
        </p:nvPicPr>
        <p:blipFill>
          <a:blip r:embed="rId2" cstate="print"/>
          <a:stretch>
            <a:fillRect/>
          </a:stretch>
        </p:blipFill>
        <p:spPr bwMode="auto">
          <a:xfrm>
            <a:off x="0" y="-310852"/>
            <a:ext cx="9144000" cy="6336704"/>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 habido el agotamiento de algunas de sus principales fuentes de alimentos debido a la explotación humana como la sobrepesca.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prism isContent="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1"/>
                                        </p:tgtEl>
                                      </p:cBhvr>
                                    </p:animEffect>
                                    <p:set>
                                      <p:cBhvr>
                                        <p:cTn id="31" dur="1" fill="hold">
                                          <p:stCondLst>
                                            <p:cond delay="2999"/>
                                          </p:stCondLst>
                                        </p:cTn>
                                        <p:tgtEl>
                                          <p:spTgt spid="11"/>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5"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83568"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enfermedades y las infecciones, que probablemente se propagan del ganado y las mascotas a las corrientes del océano y las aguas residuales, también tienen el potencial de afectar negativamente a las nutrias marinas.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Content="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grpId="0" nodeType="withEffect">
                                  <p:stCondLst>
                                    <p:cond delay="0"/>
                                  </p:stCondLst>
                                  <p:childTnLst>
                                    <p:animEffect transition="out" filter="checkerboard(across)">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5" presetClass="exit" presetSubtype="10" fill="hold" grpId="0" nodeType="withEffect">
                                  <p:stCondLst>
                                    <p:cond delay="0"/>
                                  </p:stCondLst>
                                  <p:childTnLst>
                                    <p:animEffect transition="out" filter="checkerboard(across)">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5" presetClass="exit" presetSubtype="10" fill="hold" grpId="0" nodeType="withEffect">
                                  <p:stCondLst>
                                    <p:cond delay="0"/>
                                  </p:stCondLst>
                                  <p:childTnLst>
                                    <p:animEffect transition="out" filter="checkerboard(across)">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5" presetClass="exit" presetSubtype="10" fill="hold" grpId="0" nodeType="withEffect">
                                  <p:stCondLst>
                                    <p:cond delay="0"/>
                                  </p:stCondLst>
                                  <p:childTnLst>
                                    <p:animEffect transition="out" filter="checkerboard(across)">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5" presetClass="exit" presetSubtype="10" fill="hold" grpId="0" nodeType="withEffect">
                                  <p:stCondLst>
                                    <p:cond delay="0"/>
                                  </p:stCondLst>
                                  <p:childTnLst>
                                    <p:animEffect transition="out" filter="checkerboard(across)">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5" presetClass="exit" presetSubtype="10" fill="hold" grpId="0" nodeType="withEffect">
                                  <p:stCondLst>
                                    <p:cond delay="0"/>
                                  </p:stCondLst>
                                  <p:childTnLst>
                                    <p:animEffect transition="out" filter="checkerboard(across)">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5" presetClass="exit" presetSubtype="10" fill="hold" grpId="0" nodeType="withEffect">
                                  <p:stCondLst>
                                    <p:cond delay="0"/>
                                  </p:stCondLst>
                                  <p:childTnLst>
                                    <p:animEffect transition="out" filter="checkerboard(across)">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2015-alrededor-del-mundo-1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como suele ser el caso de los animales marinos, el enredo de los artes de pesca sigue siendo motivo de gran preocupación.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conveyor dir="l"/>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30.jpg"/>
          <p:cNvPicPr>
            <a:picLocks noGrp="1" noChangeAspect="1"/>
          </p:cNvPicPr>
          <p:nvPr isPhoto="1"/>
        </p:nvPicPr>
        <p:blipFill>
          <a:blip r:embed="rId2" cstate="print"/>
          <a:stretch>
            <a:fillRect/>
          </a:stretch>
        </p:blipFill>
        <p:spPr bwMode="auto">
          <a:xfrm>
            <a:off x="1908175" y="0"/>
            <a:ext cx="5327650" cy="5714999"/>
          </a:xfrm>
          <a:prstGeom prst="rect">
            <a:avLst/>
          </a:prstGeom>
          <a:noFill/>
          <a:ln w="9525">
            <a:noFill/>
            <a:miter lim="800000"/>
            <a:headEnd/>
            <a:tailEnd/>
          </a:ln>
        </p:spPr>
      </p:pic>
      <p:sp>
        <p:nvSpPr>
          <p:cNvPr id="4" name="3 Rectángulo"/>
          <p:cNvSpPr/>
          <p:nvPr/>
        </p:nvSpPr>
        <p:spPr>
          <a:xfrm>
            <a:off x="2" y="0"/>
            <a:ext cx="1908175" cy="5715000"/>
          </a:xfrm>
          <a:prstGeom prst="rect">
            <a:avLst/>
          </a:prstGeom>
          <a:gradFill flip="none" rotWithShape="1">
            <a:gsLst>
              <a:gs pos="0">
                <a:schemeClr val="accent3">
                  <a:lumMod val="20000"/>
                  <a:lumOff val="80000"/>
                  <a:shade val="30000"/>
                  <a:satMod val="115000"/>
                </a:schemeClr>
              </a:gs>
              <a:gs pos="50000">
                <a:schemeClr val="accent3">
                  <a:lumMod val="20000"/>
                  <a:lumOff val="80000"/>
                  <a:shade val="67500"/>
                  <a:satMod val="115000"/>
                </a:schemeClr>
              </a:gs>
              <a:gs pos="100000">
                <a:schemeClr val="accent3">
                  <a:lumMod val="20000"/>
                  <a:lumOff val="8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1908177" y="0"/>
            <a:ext cx="266382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2" y="0"/>
            <a:ext cx="266382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7235827" y="0"/>
            <a:ext cx="1908175" cy="5715000"/>
          </a:xfrm>
          <a:prstGeom prst="rect">
            <a:avLst/>
          </a:prstGeom>
          <a:gradFill flip="none" rotWithShape="1">
            <a:gsLst>
              <a:gs pos="0">
                <a:schemeClr val="accent3">
                  <a:lumMod val="20000"/>
                  <a:lumOff val="80000"/>
                  <a:shade val="30000"/>
                  <a:satMod val="115000"/>
                </a:schemeClr>
              </a:gs>
              <a:gs pos="50000">
                <a:schemeClr val="accent3">
                  <a:lumMod val="20000"/>
                  <a:lumOff val="80000"/>
                  <a:shade val="67500"/>
                  <a:satMod val="115000"/>
                </a:schemeClr>
              </a:gs>
              <a:gs pos="100000">
                <a:schemeClr val="accent3">
                  <a:lumMod val="20000"/>
                  <a:lumOff val="8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1908177" y="1905000"/>
            <a:ext cx="266382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2" y="1905000"/>
            <a:ext cx="266382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1908177" y="3810000"/>
            <a:ext cx="266382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2" y="3810000"/>
            <a:ext cx="2663825"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CuadroTexto"/>
          <p:cNvSpPr txBox="1"/>
          <p:nvPr/>
        </p:nvSpPr>
        <p:spPr>
          <a:xfrm>
            <a:off x="1547664" y="4873724"/>
            <a:ext cx="57606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Nutrias muestran a sus crías cuando se sienten en peligro, para que sientan compasión con ellas.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7000">
        <p14:conveyor dir="l"/>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0"/>
                                        </p:tgtEl>
                                      </p:cBhvr>
                                    </p:animEffect>
                                    <p:set>
                                      <p:cBhvr>
                                        <p:cTn id="19" dur="1" fill="hold">
                                          <p:stCondLst>
                                            <p:cond delay="2999"/>
                                          </p:stCondLst>
                                        </p:cTn>
                                        <p:tgtEl>
                                          <p:spTgt spid="10"/>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ntr" presetSubtype="5"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linds(vertical)">
                                      <p:cBhvr>
                                        <p:cTn id="28" dur="3000"/>
                                        <p:tgtEl>
                                          <p:spTgt spid="7"/>
                                        </p:tgtEl>
                                      </p:cBhvr>
                                    </p:animEffect>
                                  </p:childTnLst>
                                </p:cTn>
                              </p:par>
                              <p:par>
                                <p:cTn id="29" presetID="23" presetClass="entr" presetSubtype="288"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3000" fill="hold"/>
                                        <p:tgtEl>
                                          <p:spTgt spid="2"/>
                                        </p:tgtEl>
                                        <p:attrNameLst>
                                          <p:attrName>ppt_w</p:attrName>
                                        </p:attrNameLst>
                                      </p:cBhvr>
                                      <p:tavLst>
                                        <p:tav tm="0">
                                          <p:val>
                                            <p:strVal val="4/3*#ppt_w"/>
                                          </p:val>
                                        </p:tav>
                                        <p:tav tm="100000">
                                          <p:val>
                                            <p:strVal val="#ppt_w"/>
                                          </p:val>
                                        </p:tav>
                                      </p:tavLst>
                                    </p:anim>
                                    <p:anim calcmode="lin" valueType="num">
                                      <p:cBhvr>
                                        <p:cTn id="32" dur="3000" fill="hold"/>
                                        <p:tgtEl>
                                          <p:spTgt spid="2"/>
                                        </p:tgtEl>
                                        <p:attrNameLst>
                                          <p:attrName>ppt_h</p:attrName>
                                        </p:attrNameLst>
                                      </p:cBhvr>
                                      <p:tavLst>
                                        <p:tav tm="0">
                                          <p:val>
                                            <p:strVal val="4/3*#ppt_h"/>
                                          </p:val>
                                        </p:tav>
                                        <p:tav tm="100000">
                                          <p:val>
                                            <p:strVal val="#ppt_h"/>
                                          </p:val>
                                        </p:tav>
                                      </p:tavLst>
                                    </p:anim>
                                  </p:childTnLst>
                                </p:cTn>
                              </p:par>
                              <p:par>
                                <p:cTn id="33" presetID="10" presetClass="entr" presetSubtype="0"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3000"/>
                                        <p:tgtEl>
                                          <p:spTgt spid="2"/>
                                        </p:tgtEl>
                                      </p:cBhvr>
                                    </p:animEffect>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3" grpId="0" animBg="1"/>
      <p:bldP spid="14" grpId="0" animBg="1"/>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en-el-este-de-Londres-text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68538" y="1849439"/>
            <a:ext cx="2303462"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entre las nutrias, la nutria marina (</a:t>
            </a:r>
            <a:r>
              <a:rPr lang="es-ES" i="1" dirty="0" err="1" smtClean="0">
                <a:effectLst>
                  <a:glow rad="101600">
                    <a:srgbClr val="C00000">
                      <a:alpha val="60000"/>
                    </a:srgbClr>
                  </a:glow>
                  <a:outerShdw blurRad="38100" dist="38100" dir="2700000" algn="tl">
                    <a:srgbClr val="000000">
                      <a:alpha val="43137"/>
                    </a:srgbClr>
                  </a:outerShdw>
                </a:effectLst>
              </a:rPr>
              <a:t>Enhydra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lutris</a:t>
            </a:r>
            <a:r>
              <a:rPr lang="es-ES" i="1" dirty="0" smtClean="0">
                <a:effectLst>
                  <a:glow rad="101600">
                    <a:srgbClr val="C00000">
                      <a:alpha val="60000"/>
                    </a:srgbClr>
                  </a:glow>
                  <a:outerShdw blurRad="38100" dist="38100" dir="2700000" algn="tl">
                    <a:srgbClr val="000000">
                      <a:alpha val="43137"/>
                    </a:srgbClr>
                  </a:outerShdw>
                </a:effectLst>
              </a:rPr>
              <a:t>) es una fascinante especie de mamífero carnívoro de la familia de los mustélidos con el pelaje más denso del reino animal y capaz de usar herramientas para cazar.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conveyor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13"/>
                                        </p:tgtEl>
                                      </p:cBhvr>
                                    </p:animEffect>
                                    <p:set>
                                      <p:cBhvr>
                                        <p:cTn id="13" dur="1" fill="hold">
                                          <p:stCondLst>
                                            <p:cond delay="2999"/>
                                          </p:stCondLst>
                                        </p:cTn>
                                        <p:tgtEl>
                                          <p:spTgt spid="13"/>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14"/>
                                        </p:tgtEl>
                                      </p:cBhvr>
                                    </p:animEffect>
                                    <p:set>
                                      <p:cBhvr>
                                        <p:cTn id="16" dur="1" fill="hold">
                                          <p:stCondLst>
                                            <p:cond delay="2999"/>
                                          </p:stCondLst>
                                        </p:cTn>
                                        <p:tgtEl>
                                          <p:spTgt spid="14"/>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4"/>
                                        </p:tgtEl>
                                      </p:cBhvr>
                                    </p:animEffect>
                                    <p:set>
                                      <p:cBhvr>
                                        <p:cTn id="31" dur="1" fill="hold">
                                          <p:stCondLst>
                                            <p:cond delay="2999"/>
                                          </p:stCondLst>
                                        </p:cTn>
                                        <p:tgtEl>
                                          <p:spTgt spid="4"/>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12"/>
                                        </p:tgtEl>
                                      </p:cBhvr>
                                    </p:animEffect>
                                    <p:set>
                                      <p:cBhvr>
                                        <p:cTn id="34" dur="1" fill="hold">
                                          <p:stCondLst>
                                            <p:cond delay="2999"/>
                                          </p:stCondLst>
                                        </p:cTn>
                                        <p:tgtEl>
                                          <p:spTgt spid="12"/>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7"/>
                                        </p:tgtEl>
                                      </p:cBhvr>
                                    </p:animEffect>
                                    <p:set>
                                      <p:cBhvr>
                                        <p:cTn id="37" dur="1" fill="hold">
                                          <p:stCondLst>
                                            <p:cond delay="2999"/>
                                          </p:stCondLst>
                                        </p:cTn>
                                        <p:tgtEl>
                                          <p:spTgt spid="7"/>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rteurbanozebras01.jpg"/>
          <p:cNvPicPr>
            <a:picLocks noGrp="1" noChangeAspect="1"/>
          </p:cNvPicPr>
          <p:nvPr isPhoto="1"/>
        </p:nvPicPr>
        <p:blipFill>
          <a:blip r:embed="rId2" cstate="print"/>
          <a:stretch>
            <a:fillRect/>
          </a:stretch>
        </p:blipFill>
        <p:spPr bwMode="auto">
          <a:xfrm>
            <a:off x="0" y="-526876"/>
            <a:ext cx="9144000" cy="6768752"/>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nutria marina es el mamífero marino más pequeño, pero si consideramos en exclusiva la familia de las nutrias, aquí son con claridad el miembro más voluminoso.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1000">
        <p15:prstTrans prst="prestige"/>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c3b3rdoba-4.jpg"/>
          <p:cNvPicPr>
            <a:picLocks noGrp="1" noChangeAspect="1"/>
          </p:cNvPicPr>
          <p:nvPr isPhoto="1"/>
        </p:nvPicPr>
        <p:blipFill>
          <a:blip r:embed="rId2" cstate="print"/>
          <a:stretch>
            <a:fillRect/>
          </a:stretch>
        </p:blipFill>
        <p:spPr bwMode="auto">
          <a:xfrm>
            <a:off x="0" y="0"/>
            <a:ext cx="9144000" cy="609786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93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20876"/>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machos de nutria marina llegan a alcanzar un peso de más de 40 kilogramos y a alcanzar longitudes de 122 centímetros. Su excepcionalmente densa y gruesa capa de pelo es probablemente su característica más destacada y conocida.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erris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6.jpg"/>
          <p:cNvPicPr>
            <a:picLocks noChangeAspect="1"/>
          </p:cNvPicPr>
          <p:nvPr/>
        </p:nvPicPr>
        <p:blipFill>
          <a:blip r:embed="rId2" cstate="print"/>
          <a:srcRect r="50000"/>
          <a:stretch>
            <a:fillRect/>
          </a:stretch>
        </p:blipFill>
        <p:spPr bwMode="auto">
          <a:xfrm>
            <a:off x="0" y="-382860"/>
            <a:ext cx="4572000" cy="6552728"/>
          </a:xfrm>
          <a:prstGeom prst="rect">
            <a:avLst/>
          </a:prstGeom>
          <a:noFill/>
          <a:ln w="9525">
            <a:noFill/>
            <a:miter lim="800000"/>
            <a:headEnd/>
            <a:tailEnd/>
          </a:ln>
        </p:spPr>
      </p:pic>
      <p:pic>
        <p:nvPicPr>
          <p:cNvPr id="24578" name="1 Imagen" descr="Colombia-Graffiti-Mecca7-1880x1184.jpeg"/>
          <p:cNvPicPr>
            <a:picLocks noGrp="1" noChangeAspect="1"/>
          </p:cNvPicPr>
          <p:nvPr isPhoto="1"/>
        </p:nvPicPr>
        <p:blipFill>
          <a:blip r:embed="rId2" cstate="print"/>
          <a:srcRect l="50000"/>
          <a:stretch>
            <a:fillRect/>
          </a:stretch>
        </p:blipFill>
        <p:spPr bwMode="auto">
          <a:xfrm>
            <a:off x="4572000" y="-382860"/>
            <a:ext cx="4572000" cy="6552728"/>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7" name="16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capacidad respiratoria de la nutria marina está fuertemente condicionada por sus habilidades de caza. Realiza habitualmente inmersiones cortas de entre uno y cuatro minutos.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ferris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grpId="0" nodeType="withEffect">
                                  <p:stCondLst>
                                    <p:cond delay="0"/>
                                  </p:stCondLst>
                                  <p:childTnLst>
                                    <p:animEffect transition="out" filter="strips(up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3" fill="hold" grpId="0" nodeType="withEffect">
                                  <p:stCondLst>
                                    <p:cond delay="0"/>
                                  </p:stCondLst>
                                  <p:childTnLst>
                                    <p:animEffect transition="out" filter="strips(upRigh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9" fill="hold" grpId="0" nodeType="withEffect">
                                  <p:stCondLst>
                                    <p:cond delay="0"/>
                                  </p:stCondLst>
                                  <p:childTnLst>
                                    <p:animEffect transition="out" filter="strips(up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3" fill="hold" grpId="0" nodeType="withEffect">
                                  <p:stCondLst>
                                    <p:cond delay="0"/>
                                  </p:stCondLst>
                                  <p:childTnLst>
                                    <p:animEffect transition="out" filter="strips(up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12" fill="hold" grpId="0" nodeType="withEffect">
                                  <p:stCondLst>
                                    <p:cond delay="0"/>
                                  </p:stCondLst>
                                  <p:childTnLst>
                                    <p:animEffect transition="out" filter="strips(downLef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6" fill="hold" grpId="0" nodeType="withEffect">
                                  <p:stCondLst>
                                    <p:cond delay="0"/>
                                  </p:stCondLst>
                                  <p:childTnLst>
                                    <p:animEffect transition="out" filter="strips(down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6" presetClass="exit" presetSubtype="42" fill="hold" grpId="0" nodeType="withEffect">
                                  <p:stCondLst>
                                    <p:cond delay="0"/>
                                  </p:stCondLst>
                                  <p:childTnLst>
                                    <p:animEffect transition="out" filter="barn(out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6" presetClass="exit" presetSubtype="42" fill="hold" grpId="0" nodeType="withEffect">
                                  <p:stCondLst>
                                    <p:cond delay="0"/>
                                  </p:stCondLst>
                                  <p:childTnLst>
                                    <p:animEffect transition="out" filter="barn(out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6" presetClass="exit" presetSubtype="42" fill="hold" grpId="0" nodeType="withEffect">
                                  <p:stCondLst>
                                    <p:cond delay="0"/>
                                  </p:stCondLst>
                                  <p:childTnLst>
                                    <p:animEffect transition="out" filter="barn(out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6" presetClass="exit" presetSubtype="42" fill="hold" grpId="0" nodeType="withEffect">
                                  <p:stCondLst>
                                    <p:cond delay="0"/>
                                  </p:stCondLst>
                                  <p:childTnLst>
                                    <p:animEffect transition="out" filter="barn(out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17" presetClass="entr" presetSubtype="2" fill="hold" nodeType="withEffect">
                                  <p:stCondLst>
                                    <p:cond delay="0"/>
                                  </p:stCondLst>
                                  <p:childTnLst>
                                    <p:set>
                                      <p:cBhvr>
                                        <p:cTn id="42" dur="1" fill="hold">
                                          <p:stCondLst>
                                            <p:cond delay="0"/>
                                          </p:stCondLst>
                                        </p:cTn>
                                        <p:tgtEl>
                                          <p:spTgt spid="24578"/>
                                        </p:tgtEl>
                                        <p:attrNameLst>
                                          <p:attrName>style.visibility</p:attrName>
                                        </p:attrNameLst>
                                      </p:cBhvr>
                                      <p:to>
                                        <p:strVal val="visible"/>
                                      </p:to>
                                    </p:set>
                                    <p:anim calcmode="lin" valueType="num">
                                      <p:cBhvr>
                                        <p:cTn id="43" dur="3000" fill="hold"/>
                                        <p:tgtEl>
                                          <p:spTgt spid="24578"/>
                                        </p:tgtEl>
                                        <p:attrNameLst>
                                          <p:attrName>ppt_x</p:attrName>
                                        </p:attrNameLst>
                                      </p:cBhvr>
                                      <p:tavLst>
                                        <p:tav tm="0">
                                          <p:val>
                                            <p:strVal val="#ppt_x+#ppt_w/2"/>
                                          </p:val>
                                        </p:tav>
                                        <p:tav tm="100000">
                                          <p:val>
                                            <p:strVal val="#ppt_x"/>
                                          </p:val>
                                        </p:tav>
                                      </p:tavLst>
                                    </p:anim>
                                    <p:anim calcmode="lin" valueType="num">
                                      <p:cBhvr>
                                        <p:cTn id="44" dur="3000" fill="hold"/>
                                        <p:tgtEl>
                                          <p:spTgt spid="24578"/>
                                        </p:tgtEl>
                                        <p:attrNameLst>
                                          <p:attrName>ppt_y</p:attrName>
                                        </p:attrNameLst>
                                      </p:cBhvr>
                                      <p:tavLst>
                                        <p:tav tm="0">
                                          <p:val>
                                            <p:strVal val="#ppt_y"/>
                                          </p:val>
                                        </p:tav>
                                        <p:tav tm="100000">
                                          <p:val>
                                            <p:strVal val="#ppt_y"/>
                                          </p:val>
                                        </p:tav>
                                      </p:tavLst>
                                    </p:anim>
                                    <p:anim calcmode="lin" valueType="num">
                                      <p:cBhvr>
                                        <p:cTn id="45" dur="3000" fill="hold"/>
                                        <p:tgtEl>
                                          <p:spTgt spid="24578"/>
                                        </p:tgtEl>
                                        <p:attrNameLst>
                                          <p:attrName>ppt_w</p:attrName>
                                        </p:attrNameLst>
                                      </p:cBhvr>
                                      <p:tavLst>
                                        <p:tav tm="0">
                                          <p:val>
                                            <p:fltVal val="0"/>
                                          </p:val>
                                        </p:tav>
                                        <p:tav tm="100000">
                                          <p:val>
                                            <p:strVal val="#ppt_w"/>
                                          </p:val>
                                        </p:tav>
                                      </p:tavLst>
                                    </p:anim>
                                    <p:anim calcmode="lin" valueType="num">
                                      <p:cBhvr>
                                        <p:cTn id="46" dur="3000" fill="hold"/>
                                        <p:tgtEl>
                                          <p:spTgt spid="24578"/>
                                        </p:tgtEl>
                                        <p:attrNameLst>
                                          <p:attrName>ppt_h</p:attrName>
                                        </p:attrNameLst>
                                      </p:cBhvr>
                                      <p:tavLst>
                                        <p:tav tm="0">
                                          <p:val>
                                            <p:strVal val="#ppt_h"/>
                                          </p:val>
                                        </p:tav>
                                        <p:tav tm="100000">
                                          <p:val>
                                            <p:strVal val="#ppt_h"/>
                                          </p:val>
                                        </p:tav>
                                      </p:tavLst>
                                    </p:anim>
                                  </p:childTnLst>
                                </p:cTn>
                              </p:par>
                              <p:par>
                                <p:cTn id="47" presetID="17" presetClass="entr" presetSubtype="8"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3000" fill="hold"/>
                                        <p:tgtEl>
                                          <p:spTgt spid="16"/>
                                        </p:tgtEl>
                                        <p:attrNameLst>
                                          <p:attrName>ppt_x</p:attrName>
                                        </p:attrNameLst>
                                      </p:cBhvr>
                                      <p:tavLst>
                                        <p:tav tm="0">
                                          <p:val>
                                            <p:strVal val="#ppt_x-#ppt_w/2"/>
                                          </p:val>
                                        </p:tav>
                                        <p:tav tm="100000">
                                          <p:val>
                                            <p:strVal val="#ppt_x"/>
                                          </p:val>
                                        </p:tav>
                                      </p:tavLst>
                                    </p:anim>
                                    <p:anim calcmode="lin" valueType="num">
                                      <p:cBhvr>
                                        <p:cTn id="50" dur="3000" fill="hold"/>
                                        <p:tgtEl>
                                          <p:spTgt spid="16"/>
                                        </p:tgtEl>
                                        <p:attrNameLst>
                                          <p:attrName>ppt_y</p:attrName>
                                        </p:attrNameLst>
                                      </p:cBhvr>
                                      <p:tavLst>
                                        <p:tav tm="0">
                                          <p:val>
                                            <p:strVal val="#ppt_y"/>
                                          </p:val>
                                        </p:tav>
                                        <p:tav tm="100000">
                                          <p:val>
                                            <p:strVal val="#ppt_y"/>
                                          </p:val>
                                        </p:tav>
                                      </p:tavLst>
                                    </p:anim>
                                    <p:anim calcmode="lin" valueType="num">
                                      <p:cBhvr>
                                        <p:cTn id="51" dur="3000" fill="hold"/>
                                        <p:tgtEl>
                                          <p:spTgt spid="16"/>
                                        </p:tgtEl>
                                        <p:attrNameLst>
                                          <p:attrName>ppt_w</p:attrName>
                                        </p:attrNameLst>
                                      </p:cBhvr>
                                      <p:tavLst>
                                        <p:tav tm="0">
                                          <p:val>
                                            <p:fltVal val="0"/>
                                          </p:val>
                                        </p:tav>
                                        <p:tav tm="100000">
                                          <p:val>
                                            <p:strVal val="#ppt_w"/>
                                          </p:val>
                                        </p:tav>
                                      </p:tavLst>
                                    </p:anim>
                                    <p:anim calcmode="lin" valueType="num">
                                      <p:cBhvr>
                                        <p:cTn id="52" dur="3000" fill="hold"/>
                                        <p:tgtEl>
                                          <p:spTgt spid="16"/>
                                        </p:tgtEl>
                                        <p:attrNameLst>
                                          <p:attrName>ppt_h</p:attrName>
                                        </p:attrNameLst>
                                      </p:cBhvr>
                                      <p:tavLst>
                                        <p:tav tm="0">
                                          <p:val>
                                            <p:strVal val="#ppt_h"/>
                                          </p:val>
                                        </p:tav>
                                        <p:tav tm="100000">
                                          <p:val>
                                            <p:strVal val="#ppt_h"/>
                                          </p:val>
                                        </p:tav>
                                      </p:tavLst>
                                    </p:anim>
                                  </p:childTnLst>
                                </p:cTn>
                              </p:par>
                            </p:childTnLst>
                          </p:cTn>
                        </p:par>
                        <p:par>
                          <p:cTn id="53" fill="hold">
                            <p:stCondLst>
                              <p:cond delay="3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1"/>
                                          </p:val>
                                        </p:tav>
                                        <p:tav tm="100000">
                                          <p:val>
                                            <p:strVal val="#ppt_x"/>
                                          </p:val>
                                        </p:tav>
                                      </p:tavLst>
                                    </p:anim>
                                    <p:anim calcmode="lin" valueType="num">
                                      <p:cBhvr>
                                        <p:cTn id="5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corar-una-casa-seth-2.jpg"/>
          <p:cNvPicPr>
            <a:picLocks noGrp="1" noChangeAspect="1"/>
          </p:cNvPicPr>
          <p:nvPr isPhoto="1"/>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68538" y="1849439"/>
            <a:ext cx="2303462"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que subrayar que durante estas inmersiones puede llegar a realizar una actividad intensa en la búsqueda de alimento, moviendo incluso rocas, a las que, de forma inédita entre los animales marinos, llega a dar la vuelta para buscar alguna presa que llevarse a la boca.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ferris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3"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3)">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1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actualidad los hábitats de la nutria marina se </a:t>
            </a:r>
            <a:r>
              <a:rPr lang="es-ES" i="1" dirty="0" err="1" smtClean="0">
                <a:effectLst>
                  <a:glow rad="101600">
                    <a:srgbClr val="C00000">
                      <a:alpha val="60000"/>
                    </a:srgbClr>
                  </a:glow>
                  <a:outerShdw blurRad="38100" dist="38100" dir="2700000" algn="tl">
                    <a:srgbClr val="000000">
                      <a:alpha val="43137"/>
                    </a:srgbClr>
                  </a:outerShdw>
                </a:effectLst>
              </a:rPr>
              <a:t>encuetran</a:t>
            </a:r>
            <a:r>
              <a:rPr lang="es-ES" i="1" dirty="0" smtClean="0">
                <a:effectLst>
                  <a:glow rad="101600">
                    <a:srgbClr val="C00000">
                      <a:alpha val="60000"/>
                    </a:srgbClr>
                  </a:glow>
                  <a:outerShdw blurRad="38100" dist="38100" dir="2700000" algn="tl">
                    <a:srgbClr val="000000">
                      <a:alpha val="43137"/>
                    </a:srgbClr>
                  </a:outerShdw>
                </a:effectLst>
              </a:rPr>
              <a:t> en el Pacífico Norte. Hay comunidades de nutrias marinas en un área que va desde el norte de Japón hasta la zona de la Baja California, en México como latitud más al sur.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14:warp dir="in"/>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8" presetClass="exit" presetSubtype="32" fill="hold" grpId="0" nodeType="withEffect">
                                  <p:stCondLst>
                                    <p:cond delay="0"/>
                                  </p:stCondLst>
                                  <p:childTnLst>
                                    <p:animEffect transition="out" filter="diamond(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8" presetClass="exit" presetSubtype="32" fill="hold" grpId="0" nodeType="withEffect">
                                  <p:stCondLst>
                                    <p:cond delay="0"/>
                                  </p:stCondLst>
                                  <p:childTnLst>
                                    <p:animEffect transition="out" filter="diamond(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8" presetClass="exit" presetSubtype="32" fill="hold" grpId="0" nodeType="withEffect">
                                  <p:stCondLst>
                                    <p:cond delay="0"/>
                                  </p:stCondLst>
                                  <p:childTnLst>
                                    <p:animEffect transition="out" filter="diamond(ou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8" presetClass="exit" presetSubtype="32" fill="hold" grpId="0" nodeType="withEffect">
                                  <p:stCondLst>
                                    <p:cond delay="0"/>
                                  </p:stCondLst>
                                  <p:childTnLst>
                                    <p:animEffect transition="out" filter="diamond(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8" presetClass="exit" presetSubtype="32" fill="hold" grpId="0" nodeType="withEffect">
                                  <p:stCondLst>
                                    <p:cond delay="0"/>
                                  </p:stCondLst>
                                  <p:childTnLst>
                                    <p:animEffect transition="out" filter="diamond(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8" presetClass="exit" presetSubtype="32" fill="hold" grpId="0" nodeType="withEffect">
                                  <p:stCondLst>
                                    <p:cond delay="0"/>
                                  </p:stCondLst>
                                  <p:childTnLst>
                                    <p:animEffect transition="out" filter="diamond(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77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mueve siempre cerca de las costas en zonas no demasiado profundas donde puede con facilidad moverse hasta el lecho marino para encontrar su alimento.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2000">
        <p14:warp dir="i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5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nutria marina es el único mamífero marino que captura peces con sus patas delanteras en lugar de con sus dientes. Además, es de los pocos que es capaz de usar herramientas para obtener su alimento.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warp dir="i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6" fill="hold" grpId="0" nodeType="withEffect">
                                  <p:stCondLst>
                                    <p:cond delay="0"/>
                                  </p:stCondLst>
                                  <p:childTnLst>
                                    <p:animEffect transition="out" filter="strips(downRigh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18" presetClass="exit" presetSubtype="6" fill="hold" grpId="0" nodeType="withEffect">
                                  <p:stCondLst>
                                    <p:cond delay="0"/>
                                  </p:stCondLst>
                                  <p:childTnLst>
                                    <p:animEffect transition="out" filter="strips(downRigh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ding_Mural.jpg"/>
          <p:cNvPicPr>
            <a:picLocks noGrp="1" noChangeAspect="1"/>
          </p:cNvPicPr>
          <p:nvPr isPhoto="1"/>
        </p:nvPicPr>
        <p:blipFill>
          <a:blip r:embed="rId2" cstate="print"/>
          <a:stretch>
            <a:fillRect/>
          </a:stretch>
        </p:blipFill>
        <p:spPr bwMode="auto">
          <a:xfrm>
            <a:off x="0" y="-238844"/>
            <a:ext cx="9143999" cy="6768752"/>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Bajo las patas delanteras, las nutrias marinas poseen unas pequeñas bolsas   sueltas de piel que se extienden por el pecho. En ese receptáculo, las nutrias marinas guardan el alimento recolectado en el lecho marino y lo llevan hasta la superficie del mar para allí ingerirlo.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comb/>
      </p:transition>
    </mc:Choice>
    <mc:Fallback>
      <p:transition spd="slow" advTm="31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grpId="0" nodeType="withEffect">
                                  <p:stCondLst>
                                    <p:cond delay="0"/>
                                  </p:stCondLst>
                                  <p:childTnLst>
                                    <p:animEffect transition="out" filter="checkerboard(dow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5" presetClass="exit" presetSubtype="5" fill="hold" grpId="0" nodeType="withEffect">
                                  <p:stCondLst>
                                    <p:cond delay="0"/>
                                  </p:stCondLst>
                                  <p:childTnLst>
                                    <p:animEffect transition="out" filter="checkerboard(dow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5" presetClass="exit" presetSubtype="5" fill="hold" grpId="0" nodeType="withEffect">
                                  <p:stCondLst>
                                    <p:cond delay="0"/>
                                  </p:stCondLst>
                                  <p:childTnLst>
                                    <p:animEffect transition="out" filter="checkerboard(down)">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5" presetClass="exit" presetSubtype="5" fill="hold" grpId="0" nodeType="withEffect">
                                  <p:stCondLst>
                                    <p:cond delay="0"/>
                                  </p:stCondLst>
                                  <p:childTnLst>
                                    <p:animEffect transition="out" filter="checkerboard(down)">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9" fill="hold" grpId="0" nodeType="withEffect">
                                  <p:stCondLst>
                                    <p:cond delay="0"/>
                                  </p:stCondLst>
                                  <p:childTnLst>
                                    <p:animEffect transition="out" filter="strips(upLef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18" presetClass="exit" presetSubtype="3" fill="hold" grpId="0" nodeType="withEffect">
                                  <p:stCondLst>
                                    <p:cond delay="0"/>
                                  </p:stCondLst>
                                  <p:childTnLst>
                                    <p:animEffect transition="out" filter="strips(upRigh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18" presetClass="exit" presetSubtype="9" fill="hold" grpId="0" nodeType="withEffect">
                                  <p:stCondLst>
                                    <p:cond delay="0"/>
                                  </p:stCondLst>
                                  <p:childTnLst>
                                    <p:animEffect transition="out" filter="strips(upLef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18" presetClass="exit" presetSubtype="3" fill="hold" grpId="0" nodeType="withEffect">
                                  <p:stCondLst>
                                    <p:cond delay="0"/>
                                  </p:stCondLst>
                                  <p:childTnLst>
                                    <p:animEffect transition="out" filter="strips(upRigh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18" presetClass="exit" presetSubtype="9" fill="hold" grpId="0" nodeType="withEffect">
                                  <p:stCondLst>
                                    <p:cond delay="0"/>
                                  </p:stCondLst>
                                  <p:childTnLst>
                                    <p:animEffect transition="out" filter="strips(upLef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21" presetClass="entr" presetSubtype="1"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wheel(1)">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tective-arte-urbano-mejores-casos_EDIIMA20150717_0287_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ahí también donde pueden colocar una roca, a modo de herramienta, para usarla en la apertura de su alimento. Así rompen el caparazón de mariscos o almejas.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comb/>
      </p:transition>
    </mc:Choice>
    <mc:Fallback>
      <p:transition spd="slow" advTm="21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4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RUVIEL-2.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94573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Mejillones o erizos de mar son otros manjares que degusta la nutria marina, que se alimenta además de gran variedad de peces.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comb/>
      </p:transition>
    </mc:Choice>
    <mc:Fallback>
      <p:transition spd="slow" advTm="1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4"/>
                                        </p:tgtEl>
                                      </p:cBhvr>
                                    </p:animEffect>
                                    <p:set>
                                      <p:cBhvr>
                                        <p:cTn id="19" dur="1" fill="hold">
                                          <p:stCondLst>
                                            <p:cond delay="2999"/>
                                          </p:stCondLst>
                                        </p:cTn>
                                        <p:tgtEl>
                                          <p:spTgt spid="4"/>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7"/>
                                        </p:tgtEl>
                                      </p:cBhvr>
                                    </p:animEffect>
                                    <p:set>
                                      <p:cBhvr>
                                        <p:cTn id="28" dur="1" fill="hold">
                                          <p:stCondLst>
                                            <p:cond delay="2999"/>
                                          </p:stCondLst>
                                        </p:cTn>
                                        <p:tgtEl>
                                          <p:spTgt spid="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OP_AP_SPANA_SPANENT_CA_USA_SPANLA508_LOS_ANGELES_...__afernandez-uvnlt%40univision.net_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1187624" y="4873724"/>
            <a:ext cx="61926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nutria marina permanece todavía altamente protegida, como especie en peligro de extinción.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6000">
        <p14:prism isInverted="1"/>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8" presetClass="exit" presetSubtype="32" fill="hold" grpId="0" nodeType="withEffect">
                                  <p:stCondLst>
                                    <p:cond delay="0"/>
                                  </p:stCondLst>
                                  <p:childTnLst>
                                    <p:animEffect transition="out" filter="diamond(out)">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8" presetClass="exit" presetSubtype="32" fill="hold" grpId="0" nodeType="withEffect">
                                  <p:stCondLst>
                                    <p:cond delay="0"/>
                                  </p:stCondLst>
                                  <p:childTnLst>
                                    <p:animEffect transition="out" filter="diamond(out)">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3" presetClass="exit" presetSubtype="10" fill="hold" grpId="0" nodeType="withEffect">
                                  <p:stCondLst>
                                    <p:cond delay="0"/>
                                  </p:stCondLst>
                                  <p:childTnLst>
                                    <p:animEffect transition="out" filter="blinds(horizontal)">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3" presetClass="exit" presetSubtype="10" fill="hold" grpId="0"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39d57ca0a91048b693c8829ab5c19a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codiciada piel de las nutrias marinas hizo que fuesen cazadas por miles desde el siglo XVIII y hasta comienzos del siglo XX, hasta casi provocar su extinción.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prism isInverted="1"/>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3"/>
                                        </p:tgtEl>
                                      </p:cBhvr>
                                    </p:animEffect>
                                    <p:set>
                                      <p:cBhvr>
                                        <p:cTn id="19" dur="1" fill="hold">
                                          <p:stCondLst>
                                            <p:cond delay="2999"/>
                                          </p:stCondLst>
                                        </p:cTn>
                                        <p:tgtEl>
                                          <p:spTgt spid="13"/>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4"/>
                                        </p:tgtEl>
                                      </p:cBhvr>
                                    </p:animEffect>
                                    <p:set>
                                      <p:cBhvr>
                                        <p:cTn id="22" dur="1" fill="hold">
                                          <p:stCondLst>
                                            <p:cond delay="2999"/>
                                          </p:stCondLst>
                                        </p:cTn>
                                        <p:tgtEl>
                                          <p:spTgt spid="14"/>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festival-arte-urbano-03-1.jpg"/>
          <p:cNvPicPr>
            <a:picLocks noGrp="1" noChangeAspect="1"/>
          </p:cNvPicPr>
          <p:nvPr isPhoto="1"/>
        </p:nvPicPr>
        <p:blipFill>
          <a:blip r:embed="rId2" cstate="print"/>
          <a:stretch>
            <a:fillRect/>
          </a:stretch>
        </p:blipFill>
        <p:spPr bwMode="auto">
          <a:xfrm>
            <a:off x="0" y="-382860"/>
            <a:ext cx="9144000" cy="6552728"/>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297660"/>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codiciada piel de las nutrias marinas hizo que fuesen cazadas por miles desde el siglo XVIII y hasta comienzos del siglo XX, hasta casi provocar su extinción. De hecho, llegó a calcularse la existencia de apenas un millar de ejemplares.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isInverted="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6"/>
                                        </p:tgtEl>
                                      </p:cBhvr>
                                    </p:animEffect>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0"/>
                                        </p:tgtEl>
                                      </p:cBhvr>
                                    </p:animEffect>
                                    <p:set>
                                      <p:cBhvr>
                                        <p:cTn id="28" dur="1" fill="hold">
                                          <p:stCondLst>
                                            <p:cond delay="2999"/>
                                          </p:stCondLst>
                                        </p:cTn>
                                        <p:tgtEl>
                                          <p:spTgt spid="10"/>
                                        </p:tgtEl>
                                        <p:attrNameLst>
                                          <p:attrName>style.visibility</p:attrName>
                                        </p:attrNameLst>
                                      </p:cBhvr>
                                      <p:to>
                                        <p:strVal val="hidden"/>
                                      </p:to>
                                    </p:set>
                                  </p:childTnLst>
                                </p:cTn>
                              </p:par>
                              <p:par>
                                <p:cTn id="29" presetID="3" presetClass="exit" presetSubtype="5" fill="hold" grpId="0" nodeType="withEffect">
                                  <p:stCondLst>
                                    <p:cond delay="0"/>
                                  </p:stCondLst>
                                  <p:childTnLst>
                                    <p:animEffect transition="out" filter="blinds(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32770"/>
                                        </p:tgtEl>
                                        <p:attrNameLst>
                                          <p:attrName>style.visibility</p:attrName>
                                        </p:attrNameLst>
                                      </p:cBhvr>
                                      <p:to>
                                        <p:strVal val="visible"/>
                                      </p:to>
                                    </p:set>
                                    <p:anim calcmode="lin" valueType="num">
                                      <p:cBhvr>
                                        <p:cTn id="43" dur="3000" fill="hold"/>
                                        <p:tgtEl>
                                          <p:spTgt spid="32770"/>
                                        </p:tgtEl>
                                        <p:attrNameLst>
                                          <p:attrName>ppt_w</p:attrName>
                                        </p:attrNameLst>
                                      </p:cBhvr>
                                      <p:tavLst>
                                        <p:tav tm="0">
                                          <p:val>
                                            <p:strVal val="4/3*#ppt_w"/>
                                          </p:val>
                                        </p:tav>
                                        <p:tav tm="100000">
                                          <p:val>
                                            <p:strVal val="#ppt_w"/>
                                          </p:val>
                                        </p:tav>
                                      </p:tavLst>
                                    </p:anim>
                                    <p:anim calcmode="lin" valueType="num">
                                      <p:cBhvr>
                                        <p:cTn id="44" dur="3000" fill="hold"/>
                                        <p:tgtEl>
                                          <p:spTgt spid="32770"/>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32770"/>
                                        </p:tgtEl>
                                        <p:attrNameLst>
                                          <p:attrName>style.visibility</p:attrName>
                                        </p:attrNameLst>
                                      </p:cBhvr>
                                      <p:to>
                                        <p:strVal val="visible"/>
                                      </p:to>
                                    </p:set>
                                    <p:animEffect transition="in" filter="wheel(2)">
                                      <p:cBhvr>
                                        <p:cTn id="47" dur="3000"/>
                                        <p:tgtEl>
                                          <p:spTgt spid="32770"/>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intan-Magee.jpg"/>
          <p:cNvPicPr>
            <a:picLocks noGrp="1" noChangeAspect="1"/>
          </p:cNvPicPr>
          <p:nvPr isPhoto="1"/>
        </p:nvPicPr>
        <p:blipFill>
          <a:blip r:embed="rId2" cstate="print"/>
          <a:stretch>
            <a:fillRect/>
          </a:stretch>
        </p:blipFill>
        <p:spPr bwMode="auto">
          <a:xfrm>
            <a:off x="0" y="-742900"/>
            <a:ext cx="9144000" cy="684076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presión de colectivos ecologistas, acuerdos internacionales y programas específicos de conservación han conseguido frenar ese acelerado camino a la extinción.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14:doors dir="ver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5" presetClass="exit" presetSubtype="10" fill="hold" grpId="0" nodeType="withEffect">
                                  <p:stCondLst>
                                    <p:cond delay="0"/>
                                  </p:stCondLst>
                                  <p:childTnLst>
                                    <p:animEffect transition="out" filter="checkerboard(across)">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5" presetClass="exit" presetSubtype="10" fill="hold" grpId="0" nodeType="withEffect">
                                  <p:stCondLst>
                                    <p:cond delay="0"/>
                                  </p:stCondLst>
                                  <p:childTnLst>
                                    <p:animEffect transition="out" filter="checkerboard(across)">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5" presetClass="exit" presetSubtype="10" fill="hold" grpId="0" nodeType="withEffect">
                                  <p:stCondLst>
                                    <p:cond delay="0"/>
                                  </p:stCondLst>
                                  <p:childTnLst>
                                    <p:animEffect transition="out" filter="checkerboard(across)">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5" presetClass="exit" presetSubtype="10" fill="hold" grpId="0" nodeType="withEffect">
                                  <p:stCondLst>
                                    <p:cond delay="0"/>
                                  </p:stCondLst>
                                  <p:childTnLst>
                                    <p:animEffect transition="out" filter="checkerboard(across)">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9"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ssolv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284571214446593449._szw1280h1280_.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orcas y leones marinos son algunos de sus depredadores. Aunque, por supuesto, el principal sigue siendo el ser humano.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14:doors dir="vert"/>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lklore-y-celebraciones.-interseccion-de-calle-santiago-concha-con-biobío..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755576"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actualidad diversas legislaciones las protegen. Con todo, a pesar de la protección legal, no solamente la caza excesiva es una amenaza. Sus especiales características la hacen muy sensibles a los efectos de la contaminación.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doors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18" presetClass="exit" presetSubtype="12" fill="hold" grpId="0" nodeType="withEffect">
                                  <p:stCondLst>
                                    <p:cond delay="0"/>
                                  </p:stCondLst>
                                  <p:childTnLst>
                                    <p:animEffect transition="out" filter="strips(downLef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18" presetClass="exit" presetSubtype="12" fill="hold" grpId="0" nodeType="withEffect">
                                  <p:stCondLst>
                                    <p:cond delay="0"/>
                                  </p:stCondLst>
                                  <p:childTnLst>
                                    <p:animEffect transition="out" filter="strips(downLeft)">
                                      <p:cBhvr>
                                        <p:cTn id="30" dur="3000"/>
                                        <p:tgtEl>
                                          <p:spTgt spid="13"/>
                                        </p:tgtEl>
                                      </p:cBhvr>
                                    </p:animEffect>
                                    <p:set>
                                      <p:cBhvr>
                                        <p:cTn id="31" dur="1" fill="hold">
                                          <p:stCondLst>
                                            <p:cond delay="2999"/>
                                          </p:stCondLst>
                                        </p:cTn>
                                        <p:tgtEl>
                                          <p:spTgt spid="13"/>
                                        </p:tgtEl>
                                        <p:attrNameLst>
                                          <p:attrName>style.visibility</p:attrName>
                                        </p:attrNameLst>
                                      </p:cBhvr>
                                      <p:to>
                                        <p:strVal val="hidden"/>
                                      </p:to>
                                    </p:set>
                                  </p:childTnLst>
                                </p:cTn>
                              </p:par>
                              <p:par>
                                <p:cTn id="32" presetID="18" presetClass="exit" presetSubtype="6" fill="hold" grpId="0" nodeType="withEffect">
                                  <p:stCondLst>
                                    <p:cond delay="0"/>
                                  </p:stCondLst>
                                  <p:childTnLst>
                                    <p:animEffect transition="out" filter="strips(downRight)">
                                      <p:cBhvr>
                                        <p:cTn id="33" dur="3000"/>
                                        <p:tgtEl>
                                          <p:spTgt spid="6"/>
                                        </p:tgtEl>
                                      </p:cBhvr>
                                    </p:animEffect>
                                    <p:set>
                                      <p:cBhvr>
                                        <p:cTn id="34" dur="1" fill="hold">
                                          <p:stCondLst>
                                            <p:cond delay="2999"/>
                                          </p:stCondLst>
                                        </p:cTn>
                                        <p:tgtEl>
                                          <p:spTgt spid="6"/>
                                        </p:tgtEl>
                                        <p:attrNameLst>
                                          <p:attrName>style.visibility</p:attrName>
                                        </p:attrNameLst>
                                      </p:cBhvr>
                                      <p:to>
                                        <p:strVal val="hidden"/>
                                      </p:to>
                                    </p:set>
                                  </p:childTnLst>
                                </p:cTn>
                              </p:par>
                              <p:par>
                                <p:cTn id="35" presetID="18" presetClass="exit" presetSubtype="6" fill="hold" grpId="0" nodeType="withEffect">
                                  <p:stCondLst>
                                    <p:cond delay="0"/>
                                  </p:stCondLst>
                                  <p:childTnLst>
                                    <p:animEffect transition="out" filter="strips(downRigh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8" presetClass="exit" presetSubtype="6" fill="hold" grpId="0" nodeType="withEffect">
                                  <p:stCondLst>
                                    <p:cond delay="0"/>
                                  </p:stCondLst>
                                  <p:childTnLst>
                                    <p:animEffect transition="out" filter="strips(downRigh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4"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randombar(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g_6027_rec.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1043608" y="4585692"/>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nutrias marinas también ayudan a frenar el cambio climático.</a:t>
            </a:r>
          </a:p>
          <a:p>
            <a:r>
              <a:rPr lang="es-ES" i="1" dirty="0" smtClean="0">
                <a:effectLst>
                  <a:glow rad="101600">
                    <a:srgbClr val="C00000">
                      <a:alpha val="60000"/>
                    </a:srgbClr>
                  </a:glow>
                  <a:outerShdw blurRad="38100" dist="38100" dir="2700000" algn="tl">
                    <a:srgbClr val="000000">
                      <a:alpha val="43137"/>
                    </a:srgbClr>
                  </a:outerShdw>
                </a:effectLst>
              </a:rPr>
              <a:t>La nutria marina nos ofrece un ejemplo práctico de como cada pieza es fundamental en el delicado equilibrio de los ecosistemas.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14:prism/>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26"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in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bosques de algas no sólo son un refugio importante para multitud de criaturas oceánicas. Además, convierten el carbono en oxígeno de un modo similar al que se produce en los bosques de árboles en tierra.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14:prism/>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grpId="0" nodeType="withEffect">
                                  <p:stCondLst>
                                    <p:cond delay="0"/>
                                  </p:stCondLst>
                                  <p:childTnLst>
                                    <p:animEffect transition="out" filter="strips(downLef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grpId="0" nodeType="withEffect">
                                  <p:stCondLst>
                                    <p:cond delay="0"/>
                                  </p:stCondLst>
                                  <p:childTnLst>
                                    <p:animEffect transition="out" filter="strips(downLef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8" presetClass="exit" presetSubtype="12" fill="hold" grpId="0" nodeType="withEffect">
                                  <p:stCondLst>
                                    <p:cond delay="0"/>
                                  </p:stCondLst>
                                  <p:childTnLst>
                                    <p:animEffect transition="out" filter="strips(downLef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18" presetClass="exit" presetSubtype="3" fill="hold" grpId="0" nodeType="withEffect">
                                  <p:stCondLst>
                                    <p:cond delay="0"/>
                                  </p:stCondLst>
                                  <p:childTnLst>
                                    <p:animEffect transition="out" filter="strips(upRigh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18" presetClass="exit" presetSubtype="3" fill="hold" grpId="0" nodeType="withEffect">
                                  <p:stCondLst>
                                    <p:cond delay="0"/>
                                  </p:stCondLst>
                                  <p:childTnLst>
                                    <p:animEffect transition="out" filter="strips(upRigh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18" presetClass="exit" presetSubtype="3" fill="hold" grpId="0" nodeType="withEffect">
                                  <p:stCondLst>
                                    <p:cond delay="0"/>
                                  </p:stCondLst>
                                  <p:childTnLst>
                                    <p:animEffect transition="out" filter="strips(upRigh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68538" y="0"/>
            <a:ext cx="2303462"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755576" y="4657700"/>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Eso si, el voraz erizo de mar se alimenta en gran medida de algas y se comerían un bosque oceánico sin la intervención de las nutrias marinas (</a:t>
            </a:r>
            <a:r>
              <a:rPr lang="es-ES" i="1" dirty="0" err="1" smtClean="0">
                <a:effectLst>
                  <a:glow rad="101600">
                    <a:srgbClr val="C00000">
                      <a:alpha val="60000"/>
                    </a:srgbClr>
                  </a:glow>
                  <a:outerShdw blurRad="38100" dist="38100" dir="2700000" algn="tl">
                    <a:srgbClr val="000000">
                      <a:alpha val="43137"/>
                    </a:srgbClr>
                  </a:outerShdw>
                </a:effectLst>
              </a:rPr>
              <a:t>Enhydra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lutris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14:prism/>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16" presetClass="exit" presetSubtype="37" fill="hold" grpId="0" nodeType="withEffect">
                                  <p:stCondLst>
                                    <p:cond delay="0"/>
                                  </p:stCondLst>
                                  <p:childTnLst>
                                    <p:animEffect transition="out" filter="barn(outVertic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16" presetClass="exit" presetSubtype="37" fill="hold" grpId="0" nodeType="withEffect">
                                  <p:stCondLst>
                                    <p:cond delay="0"/>
                                  </p:stCondLst>
                                  <p:childTnLst>
                                    <p:animEffect transition="out" filter="barn(outVertic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16" presetClass="exit" presetSubtype="37" fill="hold" grpId="0" nodeType="withEffect">
                                  <p:stCondLst>
                                    <p:cond delay="0"/>
                                  </p:stCondLst>
                                  <p:childTnLst>
                                    <p:animEffect transition="out" filter="barn(outVertic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0336.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es que a este tipo de nutrias les encantan los erizos de mar y necesitan alrededor de entre siete y nueve mil calorías diarias para saciarse y mantener su peso corporal.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2000">
        <p15:prstTrans prst="win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uta-Glasgow-arte-urbano-taxi-globos-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611560"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nutrias de mar que mantuvieran a los erizos bajo control, los bosques de algas marinas se reducirían quedando más dióxido de carbono libre en la atmósfera.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14:gallery dir="l"/>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6" presetClass="exit" presetSubtype="16" fill="hold" grpId="0" nodeType="withEffect">
                                  <p:stCondLst>
                                    <p:cond delay="0"/>
                                  </p:stCondLst>
                                  <p:childTnLst>
                                    <p:animEffect transition="out" filter="circle(in)">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6" presetClass="exit" presetSubtype="16" fill="hold" grpId="0" nodeType="withEffect">
                                  <p:stCondLst>
                                    <p:cond delay="0"/>
                                  </p:stCondLst>
                                  <p:childTnLst>
                                    <p:animEffect transition="out" filter="circle(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6" presetClass="exit" presetSubtype="16" fill="hold" grpId="0" nodeType="withEffect">
                                  <p:stCondLst>
                                    <p:cond delay="0"/>
                                  </p:stCondLst>
                                  <p:childTnLst>
                                    <p:animEffect transition="out" filter="circle(in)">
                                      <p:cBhvr>
                                        <p:cTn id="24" dur="3000"/>
                                        <p:tgtEl>
                                          <p:spTgt spid="12"/>
                                        </p:tgtEl>
                                      </p:cBhvr>
                                    </p:animEffect>
                                    <p:set>
                                      <p:cBhvr>
                                        <p:cTn id="25" dur="1" fill="hold">
                                          <p:stCondLst>
                                            <p:cond delay="2999"/>
                                          </p:stCondLst>
                                        </p:cTn>
                                        <p:tgtEl>
                                          <p:spTgt spid="12"/>
                                        </p:tgtEl>
                                        <p:attrNameLst>
                                          <p:attrName>style.visibility</p:attrName>
                                        </p:attrNameLst>
                                      </p:cBhvr>
                                      <p:to>
                                        <p:strVal val="hidden"/>
                                      </p:to>
                                    </p:set>
                                  </p:childTnLst>
                                </p:cTn>
                              </p:par>
                              <p:par>
                                <p:cTn id="26" presetID="6" presetClass="exit" presetSubtype="16" fill="hold" grpId="0" nodeType="withEffect">
                                  <p:stCondLst>
                                    <p:cond delay="0"/>
                                  </p:stCondLst>
                                  <p:childTnLst>
                                    <p:animEffect transition="out" filter="circle(in)">
                                      <p:cBhvr>
                                        <p:cTn id="27" dur="3000"/>
                                        <p:tgtEl>
                                          <p:spTgt spid="13"/>
                                        </p:tgtEl>
                                      </p:cBhvr>
                                    </p:animEffect>
                                    <p:set>
                                      <p:cBhvr>
                                        <p:cTn id="28" dur="1" fill="hold">
                                          <p:stCondLst>
                                            <p:cond delay="2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7"/>
                                        </p:tgtEl>
                                      </p:cBhvr>
                                    </p:animEffect>
                                    <p:set>
                                      <p:cBhvr>
                                        <p:cTn id="34" dur="1" fill="hold">
                                          <p:stCondLst>
                                            <p:cond delay="2999"/>
                                          </p:stCondLst>
                                        </p:cTn>
                                        <p:tgtEl>
                                          <p:spTgt spid="7"/>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1"/>
                                        </p:tgtEl>
                                      </p:cBhvr>
                                    </p:animEffect>
                                    <p:set>
                                      <p:cBhvr>
                                        <p:cTn id="37" dur="1" fill="hold">
                                          <p:stCondLst>
                                            <p:cond delay="2999"/>
                                          </p:stCondLst>
                                        </p:cTn>
                                        <p:tgtEl>
                                          <p:spTgt spid="11"/>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Urbano-69.jpg"/>
          <p:cNvPicPr>
            <a:picLocks noGrp="1" noChangeAspect="1"/>
          </p:cNvPicPr>
          <p:nvPr isPhoto="1"/>
        </p:nvPicPr>
        <p:blipFill>
          <a:blip r:embed="rId2" cstate="print"/>
          <a:stretch>
            <a:fillRect/>
          </a:stretch>
        </p:blipFill>
        <p:spPr bwMode="auto">
          <a:xfrm>
            <a:off x="0" y="-190500"/>
            <a:ext cx="9144000" cy="6096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23528"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la experta </a:t>
            </a:r>
            <a:r>
              <a:rPr lang="es-ES" i="1" dirty="0" err="1" smtClean="0">
                <a:effectLst>
                  <a:glow rad="101600">
                    <a:srgbClr val="C00000">
                      <a:alpha val="60000"/>
                    </a:srgbClr>
                  </a:glow>
                  <a:outerShdw blurRad="38100" dist="38100" dir="2700000" algn="tl">
                    <a:srgbClr val="000000">
                      <a:alpha val="43137"/>
                    </a:srgbClr>
                  </a:outerShdw>
                </a:effectLst>
              </a:rPr>
              <a:t>Shawn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Larson</a:t>
            </a:r>
            <a:r>
              <a:rPr lang="es-ES" i="1" dirty="0" smtClean="0">
                <a:effectLst>
                  <a:glow rad="101600">
                    <a:srgbClr val="C00000">
                      <a:alpha val="60000"/>
                    </a:srgbClr>
                  </a:glow>
                  <a:outerShdw blurRad="38100" dist="38100" dir="2700000" algn="tl">
                    <a:srgbClr val="000000">
                      <a:alpha val="43137"/>
                    </a:srgbClr>
                  </a:outerShdw>
                </a:effectLst>
              </a:rPr>
              <a:t>, los bosques de algas marinas frecuentados por nutrias marinas absorben dióxido de carbono en porcentajes hasta 100 veces mayores que aquellos que no tienen poblaciones de nutrias.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gallery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3" presetClass="exit" presetSubtype="10" fill="hold" grpId="0" nodeType="withEffect">
                                  <p:stCondLst>
                                    <p:cond delay="0"/>
                                  </p:stCondLst>
                                  <p:childTnLst>
                                    <p:animEffect transition="out" filter="blinds(horizontal)">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3" presetClass="exit" presetSubtype="10" fill="hold" grpId="0" nodeType="withEffect">
                                  <p:stCondLst>
                                    <p:cond delay="0"/>
                                  </p:stCondLst>
                                  <p:childTnLst>
                                    <p:animEffect transition="out" filter="blinds(horizontal)">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3" presetClass="exit" presetSubtype="10" fill="hold" grpId="0" nodeType="withEffect">
                                  <p:stCondLst>
                                    <p:cond delay="0"/>
                                  </p:stCondLst>
                                  <p:childTnLst>
                                    <p:animEffect transition="out" filter="blinds(horizontal)">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10" fill="hold" grpId="0" nodeType="withEffect">
                                  <p:stCondLst>
                                    <p:cond delay="0"/>
                                  </p:stCondLst>
                                  <p:childTnLst>
                                    <p:animEffect transition="out" filter="blinds(horizontal)">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checkerboard(across)">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an_fintanmagee_bogota-1.jpg"/>
          <p:cNvPicPr>
            <a:picLocks noGrp="1" noChangeAspect="1"/>
          </p:cNvPicPr>
          <p:nvPr isPhoto="1"/>
        </p:nvPicPr>
        <p:blipFill>
          <a:blip r:embed="rId2" cstate="print"/>
          <a:stretch>
            <a:fillRect/>
          </a:stretch>
        </p:blipFill>
        <p:spPr bwMode="auto">
          <a:xfrm>
            <a:off x="0" y="-382860"/>
            <a:ext cx="9144000" cy="6408712"/>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nutrias marinas son verdaderos mamíferos marinos. La principal diferencia entre las nutrias de mar y las de río es el tiempo que permanecen en el ambiente marino.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gallery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8" presetClass="exit" presetSubtype="16" fill="hold" grpId="0" nodeType="withEffect">
                                  <p:stCondLst>
                                    <p:cond delay="0"/>
                                  </p:stCondLst>
                                  <p:childTnLst>
                                    <p:animEffect transition="out" filter="diamond(in)">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8" presetClass="exit" presetSubtype="16" fill="hold" grpId="0" nodeType="withEffect">
                                  <p:stCondLst>
                                    <p:cond delay="0"/>
                                  </p:stCondLst>
                                  <p:childTnLst>
                                    <p:animEffect transition="out" filter="diamond(in)">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8" presetClass="exit" presetSubtype="16" fill="hold" grpId="0" nodeType="withEffect">
                                  <p:stCondLst>
                                    <p:cond delay="0"/>
                                  </p:stCondLst>
                                  <p:childTnLst>
                                    <p:animEffect transition="out" filter="diamond(in)">
                                      <p:cBhvr>
                                        <p:cTn id="15" dur="3000"/>
                                        <p:tgtEl>
                                          <p:spTgt spid="4"/>
                                        </p:tgtEl>
                                      </p:cBhvr>
                                    </p:animEffect>
                                    <p:set>
                                      <p:cBhvr>
                                        <p:cTn id="16" dur="1" fill="hold">
                                          <p:stCondLst>
                                            <p:cond delay="2999"/>
                                          </p:stCondLst>
                                        </p:cTn>
                                        <p:tgtEl>
                                          <p:spTgt spid="4"/>
                                        </p:tgtEl>
                                        <p:attrNameLst>
                                          <p:attrName>style.visibility</p:attrName>
                                        </p:attrNameLst>
                                      </p:cBhvr>
                                      <p:to>
                                        <p:strVal val="hidden"/>
                                      </p:to>
                                    </p:set>
                                  </p:childTnLst>
                                </p:cTn>
                              </p:par>
                              <p:par>
                                <p:cTn id="17" presetID="8" presetClass="exit" presetSubtype="16" fill="hold" grpId="0" nodeType="withEffect">
                                  <p:stCondLst>
                                    <p:cond delay="0"/>
                                  </p:stCondLst>
                                  <p:childTnLst>
                                    <p:animEffect transition="out" filter="diamond(in)">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8" presetClass="exit" presetSubtype="16" fill="hold" grpId="0" nodeType="withEffect">
                                  <p:stCondLst>
                                    <p:cond delay="0"/>
                                  </p:stCondLst>
                                  <p:childTnLst>
                                    <p:animEffect transition="out" filter="diamond(in)">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5" presetClass="exit" presetSubtype="5" fill="hold" grpId="0" nodeType="withEffect">
                                  <p:stCondLst>
                                    <p:cond delay="0"/>
                                  </p:stCondLst>
                                  <p:childTnLst>
                                    <p:animEffect transition="out" filter="checkerboard(down)">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5" presetClass="exit" presetSubtype="5" fill="hold" grpId="0" nodeType="withEffect">
                                  <p:stCondLst>
                                    <p:cond delay="0"/>
                                  </p:stCondLst>
                                  <p:childTnLst>
                                    <p:animEffect transition="out" filter="checkerboard(dow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5" presetClass="exit" presetSubtype="5" fill="hold" grpId="0" nodeType="withEffect">
                                  <p:stCondLst>
                                    <p:cond delay="0"/>
                                  </p:stCondLst>
                                  <p:childTnLst>
                                    <p:animEffect transition="out" filter="checkerboard(down)">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5" presetClass="exit" presetSubtype="5" fill="hold" grpId="0" nodeType="withEffect">
                                  <p:stCondLst>
                                    <p:cond delay="0"/>
                                  </p:stCondLst>
                                  <p:childTnLst>
                                    <p:animEffect transition="out" filter="checkerboard(down)">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5" presetClass="exit" presetSubtype="5" fill="hold" grpId="0" nodeType="withEffect">
                                  <p:stCondLst>
                                    <p:cond delay="0"/>
                                  </p:stCondLst>
                                  <p:childTnLst>
                                    <p:animEffect transition="out" filter="checkerboard(down)">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5" presetClass="exit" presetSubtype="5" fill="hold" grpId="0" nodeType="withEffect">
                                  <p:stCondLst>
                                    <p:cond delay="0"/>
                                  </p:stCondLst>
                                  <p:childTnLst>
                                    <p:animEffect transition="out" filter="checkerboard(down)">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415c29c9d9e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755576"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que las nutrias de mar pasan la mayor parte de su vida en el océano mientras que las nutrias de río simplemente frecuentan el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flip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15"/>
                                        </p:tgtEl>
                                      </p:cBhvr>
                                    </p:animEffect>
                                    <p:set>
                                      <p:cBhvr>
                                        <p:cTn id="13" dur="1" fill="hold">
                                          <p:stCondLst>
                                            <p:cond delay="2999"/>
                                          </p:stCondLst>
                                        </p:cTn>
                                        <p:tgtEl>
                                          <p:spTgt spid="1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2"/>
                                        </p:tgtEl>
                                      </p:cBhvr>
                                    </p:animEffect>
                                    <p:set>
                                      <p:cBhvr>
                                        <p:cTn id="16" dur="1" fill="hold">
                                          <p:stCondLst>
                                            <p:cond delay="2999"/>
                                          </p:stCondLst>
                                        </p:cTn>
                                        <p:tgtEl>
                                          <p:spTgt spid="12"/>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6" presetClass="exit" presetSubtype="32" fill="hold" grpId="0" nodeType="withEffect">
                                  <p:stCondLst>
                                    <p:cond delay="0"/>
                                  </p:stCondLst>
                                  <p:childTnLst>
                                    <p:animEffect transition="out" filter="circle(out)">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6" presetClass="exit" presetSubtype="32" fill="hold" grpId="0" nodeType="withEffect">
                                  <p:stCondLst>
                                    <p:cond delay="0"/>
                                  </p:stCondLst>
                                  <p:childTnLst>
                                    <p:animEffect transition="out" filter="circle(out)">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6" presetClass="exit" presetSubtype="32" fill="hold" grpId="0" nodeType="withEffect">
                                  <p:stCondLst>
                                    <p:cond delay="0"/>
                                  </p:stCondLst>
                                  <p:childTnLst>
                                    <p:animEffect transition="out" filter="circle(out)">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6" presetClass="exit" presetSubtype="32" fill="hold" grpId="0" nodeType="withEffect">
                                  <p:stCondLst>
                                    <p:cond delay="0"/>
                                  </p:stCondLst>
                                  <p:childTnLst>
                                    <p:animEffect transition="out" filter="circle(out)">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4000" fill="hold"/>
                                        <p:tgtEl>
                                          <p:spTgt spid="2"/>
                                        </p:tgtEl>
                                        <p:attrNameLst>
                                          <p:attrName>ppt_w</p:attrName>
                                        </p:attrNameLst>
                                      </p:cBhvr>
                                      <p:tavLst>
                                        <p:tav tm="0">
                                          <p:val>
                                            <p:strVal val="4/3*#ppt_w"/>
                                          </p:val>
                                        </p:tav>
                                        <p:tav tm="100000">
                                          <p:val>
                                            <p:strVal val="#ppt_w"/>
                                          </p:val>
                                        </p:tav>
                                      </p:tavLst>
                                    </p:anim>
                                    <p:anim calcmode="lin" valueType="num">
                                      <p:cBhvr>
                                        <p:cTn id="44" dur="4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4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alltherapy_0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7" name="16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8" name="17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9" name="18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0" name="19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1" name="20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2" name="21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3" name="22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4" name="23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5" name="24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6" name="25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7" name="26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28" name="27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las nutrias de mar son hasta cuatro veces más grandes que sus parientes de río. Las nutrias de mar no tienen capa de grasa, sino un pelaje denso, el más grueso del reino animal.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14:flip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17"/>
                                        </p:tgtEl>
                                      </p:cBhvr>
                                    </p:animEffect>
                                    <p:set>
                                      <p:cBhvr>
                                        <p:cTn id="7" dur="1" fill="hold">
                                          <p:stCondLst>
                                            <p:cond delay="2999"/>
                                          </p:stCondLst>
                                        </p:cTn>
                                        <p:tgtEl>
                                          <p:spTgt spid="17"/>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21"/>
                                        </p:tgtEl>
                                      </p:cBhvr>
                                    </p:animEffect>
                                    <p:set>
                                      <p:cBhvr>
                                        <p:cTn id="10" dur="1" fill="hold">
                                          <p:stCondLst>
                                            <p:cond delay="2999"/>
                                          </p:stCondLst>
                                        </p:cTn>
                                        <p:tgtEl>
                                          <p:spTgt spid="21"/>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3000"/>
                                        <p:tgtEl>
                                          <p:spTgt spid="25"/>
                                        </p:tgtEl>
                                      </p:cBhvr>
                                    </p:animEffect>
                                    <p:set>
                                      <p:cBhvr>
                                        <p:cTn id="13" dur="1" fill="hold">
                                          <p:stCondLst>
                                            <p:cond delay="2999"/>
                                          </p:stCondLst>
                                        </p:cTn>
                                        <p:tgtEl>
                                          <p:spTgt spid="25"/>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3000"/>
                                        <p:tgtEl>
                                          <p:spTgt spid="18"/>
                                        </p:tgtEl>
                                      </p:cBhvr>
                                    </p:animEffect>
                                    <p:set>
                                      <p:cBhvr>
                                        <p:cTn id="16" dur="1" fill="hold">
                                          <p:stCondLst>
                                            <p:cond delay="2999"/>
                                          </p:stCondLst>
                                        </p:cTn>
                                        <p:tgtEl>
                                          <p:spTgt spid="18"/>
                                        </p:tgtEl>
                                        <p:attrNameLst>
                                          <p:attrName>style.visibility</p:attrName>
                                        </p:attrNameLst>
                                      </p:cBhvr>
                                      <p:to>
                                        <p:strVal val="hidden"/>
                                      </p:to>
                                    </p:set>
                                  </p:childTnLst>
                                </p:cTn>
                              </p:par>
                              <p:par>
                                <p:cTn id="17" presetID="4" presetClass="exit" presetSubtype="32" fill="hold" grpId="0" nodeType="withEffect">
                                  <p:stCondLst>
                                    <p:cond delay="0"/>
                                  </p:stCondLst>
                                  <p:childTnLst>
                                    <p:animEffect transition="out" filter="box(out)">
                                      <p:cBhvr>
                                        <p:cTn id="18" dur="3000"/>
                                        <p:tgtEl>
                                          <p:spTgt spid="19"/>
                                        </p:tgtEl>
                                      </p:cBhvr>
                                    </p:animEffect>
                                    <p:set>
                                      <p:cBhvr>
                                        <p:cTn id="19" dur="1" fill="hold">
                                          <p:stCondLst>
                                            <p:cond delay="2999"/>
                                          </p:stCondLst>
                                        </p:cTn>
                                        <p:tgtEl>
                                          <p:spTgt spid="19"/>
                                        </p:tgtEl>
                                        <p:attrNameLst>
                                          <p:attrName>style.visibility</p:attrName>
                                        </p:attrNameLst>
                                      </p:cBhvr>
                                      <p:to>
                                        <p:strVal val="hidden"/>
                                      </p:to>
                                    </p:set>
                                  </p:childTnLst>
                                </p:cTn>
                              </p:par>
                              <p:par>
                                <p:cTn id="20" presetID="4" presetClass="exit" presetSubtype="32" fill="hold" grpId="0" nodeType="withEffect">
                                  <p:stCondLst>
                                    <p:cond delay="0"/>
                                  </p:stCondLst>
                                  <p:childTnLst>
                                    <p:animEffect transition="out" filter="box(out)">
                                      <p:cBhvr>
                                        <p:cTn id="21" dur="3000"/>
                                        <p:tgtEl>
                                          <p:spTgt spid="20"/>
                                        </p:tgtEl>
                                      </p:cBhvr>
                                    </p:animEffect>
                                    <p:set>
                                      <p:cBhvr>
                                        <p:cTn id="22" dur="1" fill="hold">
                                          <p:stCondLst>
                                            <p:cond delay="2999"/>
                                          </p:stCondLst>
                                        </p:cTn>
                                        <p:tgtEl>
                                          <p:spTgt spid="20"/>
                                        </p:tgtEl>
                                        <p:attrNameLst>
                                          <p:attrName>style.visibility</p:attrName>
                                        </p:attrNameLst>
                                      </p:cBhvr>
                                      <p:to>
                                        <p:strVal val="hidden"/>
                                      </p:to>
                                    </p:set>
                                  </p:childTnLst>
                                </p:cTn>
                              </p:par>
                              <p:par>
                                <p:cTn id="23" presetID="4" presetClass="exit" presetSubtype="32" fill="hold" grpId="0" nodeType="withEffect">
                                  <p:stCondLst>
                                    <p:cond delay="0"/>
                                  </p:stCondLst>
                                  <p:childTnLst>
                                    <p:animEffect transition="out" filter="box(out)">
                                      <p:cBhvr>
                                        <p:cTn id="24" dur="3000"/>
                                        <p:tgtEl>
                                          <p:spTgt spid="22"/>
                                        </p:tgtEl>
                                      </p:cBhvr>
                                    </p:animEffect>
                                    <p:set>
                                      <p:cBhvr>
                                        <p:cTn id="25" dur="1" fill="hold">
                                          <p:stCondLst>
                                            <p:cond delay="2999"/>
                                          </p:stCondLst>
                                        </p:cTn>
                                        <p:tgtEl>
                                          <p:spTgt spid="22"/>
                                        </p:tgtEl>
                                        <p:attrNameLst>
                                          <p:attrName>style.visibility</p:attrName>
                                        </p:attrNameLst>
                                      </p:cBhvr>
                                      <p:to>
                                        <p:strVal val="hidden"/>
                                      </p:to>
                                    </p:set>
                                  </p:childTnLst>
                                </p:cTn>
                              </p:par>
                              <p:par>
                                <p:cTn id="26" presetID="4" presetClass="exit" presetSubtype="32" fill="hold" grpId="0" nodeType="withEffect">
                                  <p:stCondLst>
                                    <p:cond delay="0"/>
                                  </p:stCondLst>
                                  <p:childTnLst>
                                    <p:animEffect transition="out" filter="box(out)">
                                      <p:cBhvr>
                                        <p:cTn id="27" dur="3000"/>
                                        <p:tgtEl>
                                          <p:spTgt spid="23"/>
                                        </p:tgtEl>
                                      </p:cBhvr>
                                    </p:animEffect>
                                    <p:set>
                                      <p:cBhvr>
                                        <p:cTn id="28" dur="1" fill="hold">
                                          <p:stCondLst>
                                            <p:cond delay="2999"/>
                                          </p:stCondLst>
                                        </p:cTn>
                                        <p:tgtEl>
                                          <p:spTgt spid="23"/>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24"/>
                                        </p:tgtEl>
                                      </p:cBhvr>
                                    </p:animEffect>
                                    <p:set>
                                      <p:cBhvr>
                                        <p:cTn id="31" dur="1" fill="hold">
                                          <p:stCondLst>
                                            <p:cond delay="2999"/>
                                          </p:stCondLst>
                                        </p:cTn>
                                        <p:tgtEl>
                                          <p:spTgt spid="24"/>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26"/>
                                        </p:tgtEl>
                                      </p:cBhvr>
                                    </p:animEffect>
                                    <p:set>
                                      <p:cBhvr>
                                        <p:cTn id="34" dur="1" fill="hold">
                                          <p:stCondLst>
                                            <p:cond delay="2999"/>
                                          </p:stCondLst>
                                        </p:cTn>
                                        <p:tgtEl>
                                          <p:spTgt spid="26"/>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27"/>
                                        </p:tgtEl>
                                      </p:cBhvr>
                                    </p:animEffect>
                                    <p:set>
                                      <p:cBhvr>
                                        <p:cTn id="37" dur="1" fill="hold">
                                          <p:stCondLst>
                                            <p:cond delay="2999"/>
                                          </p:stCondLst>
                                        </p:cTn>
                                        <p:tgtEl>
                                          <p:spTgt spid="27"/>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28"/>
                                        </p:tgtEl>
                                      </p:cBhvr>
                                    </p:animEffect>
                                    <p:set>
                                      <p:cBhvr>
                                        <p:cTn id="40" dur="1" fill="hold">
                                          <p:stCondLst>
                                            <p:cond delay="2999"/>
                                          </p:stCondLst>
                                        </p:cTn>
                                        <p:tgtEl>
                                          <p:spTgt spid="2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amond(out)">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1"/>
                                          </p:val>
                                        </p:tav>
                                        <p:tav tm="100000">
                                          <p:val>
                                            <p:strVal val="#ppt_x"/>
                                          </p:val>
                                        </p:tav>
                                      </p:tavLst>
                                    </p:anim>
                                    <p:anim calcmode="lin" valueType="num">
                                      <p:cBhvr>
                                        <p:cTn id="5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1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URALES-2.jpg"/>
          <p:cNvPicPr>
            <a:picLocks noGrp="1" noChangeAspect="1"/>
          </p:cNvPicPr>
          <p:nvPr isPhoto="1"/>
        </p:nvPicPr>
        <p:blipFill>
          <a:blip r:embed="rId2" cstate="print"/>
          <a:stretch>
            <a:fillRect/>
          </a:stretch>
        </p:blipFill>
        <p:spPr bwMode="auto">
          <a:xfrm>
            <a:off x="0" y="-454868"/>
            <a:ext cx="9144000" cy="6624736"/>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aproximadamente, hay 1 millón de pelos por pulgada cuadrada en la piel de una nutria, mientras que, en comparación, un perro suele tener alrededor de 60.000. Debemos tener en cuenta que cada pulgada son 2,5 centímetros.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3000"/>
                                        <p:tgtEl>
                                          <p:spTgt spid="12"/>
                                        </p:tgtEl>
                                      </p:cBhvr>
                                    </p:animEffect>
                                    <p:set>
                                      <p:cBhvr>
                                        <p:cTn id="19" dur="1" fill="hold">
                                          <p:stCondLst>
                                            <p:cond delay="2999"/>
                                          </p:stCondLst>
                                        </p:cTn>
                                        <p:tgtEl>
                                          <p:spTgt spid="12"/>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3000"/>
                                        <p:tgtEl>
                                          <p:spTgt spid="13"/>
                                        </p:tgtEl>
                                      </p:cBhvr>
                                    </p:animEffect>
                                    <p:set>
                                      <p:cBhvr>
                                        <p:cTn id="22" dur="1" fill="hold">
                                          <p:stCondLst>
                                            <p:cond delay="2999"/>
                                          </p:stCondLst>
                                        </p:cTn>
                                        <p:tgtEl>
                                          <p:spTgt spid="13"/>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3000"/>
                                        <p:tgtEl>
                                          <p:spTgt spid="14"/>
                                        </p:tgtEl>
                                      </p:cBhvr>
                                    </p:animEffect>
                                    <p:set>
                                      <p:cBhvr>
                                        <p:cTn id="25" dur="1" fill="hold">
                                          <p:stCondLst>
                                            <p:cond delay="2999"/>
                                          </p:stCondLst>
                                        </p:cTn>
                                        <p:tgtEl>
                                          <p:spTgt spid="14"/>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3000"/>
                                        <p:tgtEl>
                                          <p:spTgt spid="15"/>
                                        </p:tgtEl>
                                      </p:cBhvr>
                                    </p:animEffect>
                                    <p:set>
                                      <p:cBhvr>
                                        <p:cTn id="28" dur="1" fill="hold">
                                          <p:stCondLst>
                                            <p:cond delay="2999"/>
                                          </p:stCondLst>
                                        </p:cTn>
                                        <p:tgtEl>
                                          <p:spTgt spid="15"/>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4" presetClass="exit" presetSubtype="32" fill="hold" grpId="0" nodeType="withEffect">
                                  <p:stCondLst>
                                    <p:cond delay="0"/>
                                  </p:stCondLst>
                                  <p:childTnLst>
                                    <p:animEffect transition="out" filter="box(out)">
                                      <p:cBhvr>
                                        <p:cTn id="33" dur="3000"/>
                                        <p:tgtEl>
                                          <p:spTgt spid="9"/>
                                        </p:tgtEl>
                                      </p:cBhvr>
                                    </p:animEffect>
                                    <p:set>
                                      <p:cBhvr>
                                        <p:cTn id="34" dur="1" fill="hold">
                                          <p:stCondLst>
                                            <p:cond delay="2999"/>
                                          </p:stCondLst>
                                        </p:cTn>
                                        <p:tgtEl>
                                          <p:spTgt spid="9"/>
                                        </p:tgtEl>
                                        <p:attrNameLst>
                                          <p:attrName>style.visibility</p:attrName>
                                        </p:attrNameLst>
                                      </p:cBhvr>
                                      <p:to>
                                        <p:strVal val="hidden"/>
                                      </p:to>
                                    </p:set>
                                  </p:childTnLst>
                                </p:cTn>
                              </p:par>
                              <p:par>
                                <p:cTn id="35" presetID="4" presetClass="exit" presetSubtype="32" fill="hold" grpId="0" nodeType="withEffect">
                                  <p:stCondLst>
                                    <p:cond delay="0"/>
                                  </p:stCondLst>
                                  <p:childTnLst>
                                    <p:animEffect transition="out" filter="box(out)">
                                      <p:cBhvr>
                                        <p:cTn id="36" dur="3000"/>
                                        <p:tgtEl>
                                          <p:spTgt spid="10"/>
                                        </p:tgtEl>
                                      </p:cBhvr>
                                    </p:animEffect>
                                    <p:set>
                                      <p:cBhvr>
                                        <p:cTn id="37" dur="1" fill="hold">
                                          <p:stCondLst>
                                            <p:cond delay="2999"/>
                                          </p:stCondLst>
                                        </p:cTn>
                                        <p:tgtEl>
                                          <p:spTgt spid="10"/>
                                        </p:tgtEl>
                                        <p:attrNameLst>
                                          <p:attrName>style.visibility</p:attrName>
                                        </p:attrNameLst>
                                      </p:cBhvr>
                                      <p:to>
                                        <p:strVal val="hidden"/>
                                      </p:to>
                                    </p:set>
                                  </p:childTnLst>
                                </p:cTn>
                              </p:par>
                              <p:par>
                                <p:cTn id="38" presetID="4" presetClass="exit" presetSubtype="32" fill="hold" grpId="0" nodeType="withEffect">
                                  <p:stCondLst>
                                    <p:cond delay="0"/>
                                  </p:stCondLst>
                                  <p:childTnLst>
                                    <p:animEffect transition="out" filter="box(out)">
                                      <p:cBhvr>
                                        <p:cTn id="39" dur="3000"/>
                                        <p:tgtEl>
                                          <p:spTgt spid="11"/>
                                        </p:tgtEl>
                                      </p:cBhvr>
                                    </p:animEffect>
                                    <p:set>
                                      <p:cBhvr>
                                        <p:cTn id="40" dur="1" fill="hold">
                                          <p:stCondLst>
                                            <p:cond delay="2999"/>
                                          </p:stCondLst>
                                        </p:cTn>
                                        <p:tgtEl>
                                          <p:spTgt spid="11"/>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enkoe-graffiti-playa-del-carmen-arte-urbano-street-art.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pelaje es el más denso de cualquier animal en la Tierra: se estima que tiene 1 millón de pelos por pulgada cuadrada. Esto se debe a que, a diferencia de sus compañeros mamíferos marinos, no tiene grasa para mantenerlo caliente.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switch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3" presetClass="exit" presetSubtype="10" fill="hold" grpId="0" nodeType="withEffect">
                                  <p:stCondLst>
                                    <p:cond delay="0"/>
                                  </p:stCondLst>
                                  <p:childTnLst>
                                    <p:animEffect transition="out" filter="blinds(horizont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10" fill="hold" grpId="0" nodeType="withEffect">
                                  <p:stCondLst>
                                    <p:cond delay="0"/>
                                  </p:stCondLst>
                                  <p:childTnLst>
                                    <p:animEffect transition="out" filter="blinds(horizontal)">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3" presetClass="exit" presetSubtype="10" fill="hold" grpId="0" nodeType="withEffect">
                                  <p:stCondLst>
                                    <p:cond delay="0"/>
                                  </p:stCondLst>
                                  <p:childTnLst>
                                    <p:animEffect transition="out" filter="blinds(horizontal)">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15"/>
                                        </p:tgtEl>
                                      </p:cBhvr>
                                    </p:animEffect>
                                    <p:set>
                                      <p:cBhvr>
                                        <p:cTn id="22" dur="1" fill="hold">
                                          <p:stCondLst>
                                            <p:cond delay="2999"/>
                                          </p:stCondLst>
                                        </p:cTn>
                                        <p:tgtEl>
                                          <p:spTgt spid="15"/>
                                        </p:tgtEl>
                                        <p:attrNameLst>
                                          <p:attrName>style.visibility</p:attrName>
                                        </p:attrNameLst>
                                      </p:cBhvr>
                                      <p:to>
                                        <p:strVal val="hidden"/>
                                      </p:to>
                                    </p:set>
                                  </p:childTnLst>
                                </p:cTn>
                              </p:par>
                              <p:par>
                                <p:cTn id="23" presetID="8" presetClass="exit" presetSubtype="16" fill="hold" grpId="0" nodeType="withEffect">
                                  <p:stCondLst>
                                    <p:cond delay="0"/>
                                  </p:stCondLst>
                                  <p:childTnLst>
                                    <p:animEffect transition="out" filter="diamond(in)">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8" presetClass="exit" presetSubtype="16" fill="hold" grpId="0" nodeType="withEffect">
                                  <p:stCondLst>
                                    <p:cond delay="0"/>
                                  </p:stCondLst>
                                  <p:childTnLst>
                                    <p:animEffect transition="out" filter="diamond(i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par>
                                <p:cTn id="29" presetID="8" presetClass="exit" presetSubtype="16" fill="hold" grpId="0" nodeType="withEffect">
                                  <p:stCondLst>
                                    <p:cond delay="0"/>
                                  </p:stCondLst>
                                  <p:childTnLst>
                                    <p:animEffect transition="out" filter="diamond(in)">
                                      <p:cBhvr>
                                        <p:cTn id="30" dur="3000"/>
                                        <p:tgtEl>
                                          <p:spTgt spid="9"/>
                                        </p:tgtEl>
                                      </p:cBhvr>
                                    </p:animEffect>
                                    <p:set>
                                      <p:cBhvr>
                                        <p:cTn id="31" dur="1" fill="hold">
                                          <p:stCondLst>
                                            <p:cond delay="2999"/>
                                          </p:stCondLst>
                                        </p:cTn>
                                        <p:tgtEl>
                                          <p:spTgt spid="9"/>
                                        </p:tgtEl>
                                        <p:attrNameLst>
                                          <p:attrName>style.visibility</p:attrName>
                                        </p:attrNameLst>
                                      </p:cBhvr>
                                      <p:to>
                                        <p:strVal val="hidden"/>
                                      </p:to>
                                    </p:set>
                                  </p:childTnLst>
                                </p:cTn>
                              </p:par>
                              <p:par>
                                <p:cTn id="32" presetID="8" presetClass="exit" presetSubtype="16" fill="hold" grpId="0" nodeType="withEffect">
                                  <p:stCondLst>
                                    <p:cond delay="0"/>
                                  </p:stCondLst>
                                  <p:childTnLst>
                                    <p:animEffect transition="out" filter="diamond(in)">
                                      <p:cBhvr>
                                        <p:cTn id="33" dur="3000"/>
                                        <p:tgtEl>
                                          <p:spTgt spid="10"/>
                                        </p:tgtEl>
                                      </p:cBhvr>
                                    </p:animEffect>
                                    <p:set>
                                      <p:cBhvr>
                                        <p:cTn id="34" dur="1" fill="hold">
                                          <p:stCondLst>
                                            <p:cond delay="2999"/>
                                          </p:stCondLst>
                                        </p:cTn>
                                        <p:tgtEl>
                                          <p:spTgt spid="10"/>
                                        </p:tgtEl>
                                        <p:attrNameLst>
                                          <p:attrName>style.visibility</p:attrName>
                                        </p:attrNameLst>
                                      </p:cBhvr>
                                      <p:to>
                                        <p:strVal val="hidden"/>
                                      </p:to>
                                    </p:set>
                                  </p:childTnLst>
                                </p:cTn>
                              </p:par>
                              <p:par>
                                <p:cTn id="35" presetID="8" presetClass="exit" presetSubtype="16" fill="hold" grpId="0" nodeType="withEffect">
                                  <p:stCondLst>
                                    <p:cond delay="0"/>
                                  </p:stCondLst>
                                  <p:childTnLst>
                                    <p:animEffect transition="out" filter="diamond(in)">
                                      <p:cBhvr>
                                        <p:cTn id="36" dur="3000"/>
                                        <p:tgtEl>
                                          <p:spTgt spid="13"/>
                                        </p:tgtEl>
                                      </p:cBhvr>
                                    </p:animEffect>
                                    <p:set>
                                      <p:cBhvr>
                                        <p:cTn id="37" dur="1" fill="hold">
                                          <p:stCondLst>
                                            <p:cond delay="2999"/>
                                          </p:stCondLst>
                                        </p:cTn>
                                        <p:tgtEl>
                                          <p:spTgt spid="13"/>
                                        </p:tgtEl>
                                        <p:attrNameLst>
                                          <p:attrName>style.visibility</p:attrName>
                                        </p:attrNameLst>
                                      </p:cBhvr>
                                      <p:to>
                                        <p:strVal val="hidden"/>
                                      </p:to>
                                    </p:set>
                                  </p:childTnLst>
                                </p:cTn>
                              </p:par>
                              <p:par>
                                <p:cTn id="38" presetID="8" presetClass="exit" presetSubtype="16" fill="hold" grpId="0" nodeType="withEffect">
                                  <p:stCondLst>
                                    <p:cond delay="0"/>
                                  </p:stCondLst>
                                  <p:childTnLst>
                                    <p:animEffect transition="out" filter="diamond(in)">
                                      <p:cBhvr>
                                        <p:cTn id="39" dur="3000"/>
                                        <p:tgtEl>
                                          <p:spTgt spid="14"/>
                                        </p:tgtEl>
                                      </p:cBhvr>
                                    </p:animEffect>
                                    <p:set>
                                      <p:cBhvr>
                                        <p:cTn id="40" dur="1" fill="hold">
                                          <p:stCondLst>
                                            <p:cond delay="2999"/>
                                          </p:stCondLst>
                                        </p:cTn>
                                        <p:tgtEl>
                                          <p:spTgt spid="1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16" presetClass="entr" presetSubtype="37"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arn(outVertic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bfd76a90add9ff398460947ac605f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5" name="4 Rectángulo"/>
          <p:cNvSpPr/>
          <p:nvPr/>
        </p:nvSpPr>
        <p:spPr>
          <a:xfrm>
            <a:off x="2286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6" name="5 Rectángulo"/>
          <p:cNvSpPr/>
          <p:nvPr/>
        </p:nvSpPr>
        <p:spPr>
          <a:xfrm>
            <a:off x="4572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7" name="6 Rectángulo"/>
          <p:cNvSpPr/>
          <p:nvPr/>
        </p:nvSpPr>
        <p:spPr>
          <a:xfrm>
            <a:off x="6858000" y="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8" name="7 Rectángulo"/>
          <p:cNvSpPr/>
          <p:nvPr/>
        </p:nvSpPr>
        <p:spPr>
          <a:xfrm>
            <a:off x="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9" name="8 Rectángulo"/>
          <p:cNvSpPr/>
          <p:nvPr/>
        </p:nvSpPr>
        <p:spPr>
          <a:xfrm>
            <a:off x="2286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0" name="9 Rectángulo"/>
          <p:cNvSpPr/>
          <p:nvPr/>
        </p:nvSpPr>
        <p:spPr>
          <a:xfrm>
            <a:off x="4572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1" name="10 Rectángulo"/>
          <p:cNvSpPr/>
          <p:nvPr/>
        </p:nvSpPr>
        <p:spPr>
          <a:xfrm>
            <a:off x="6858000" y="1905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2" name="11 Rectángulo"/>
          <p:cNvSpPr/>
          <p:nvPr/>
        </p:nvSpPr>
        <p:spPr>
          <a:xfrm>
            <a:off x="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3" name="12 Rectángulo"/>
          <p:cNvSpPr/>
          <p:nvPr/>
        </p:nvSpPr>
        <p:spPr>
          <a:xfrm>
            <a:off x="2286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4" name="13 Rectángulo"/>
          <p:cNvSpPr/>
          <p:nvPr/>
        </p:nvSpPr>
        <p:spPr>
          <a:xfrm>
            <a:off x="4572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5" name="14 Rectángulo"/>
          <p:cNvSpPr/>
          <p:nvPr/>
        </p:nvSpPr>
        <p:spPr>
          <a:xfrm>
            <a:off x="6858000" y="3810000"/>
            <a:ext cx="2286000"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PE"/>
          </a:p>
        </p:txBody>
      </p:sp>
      <p:sp>
        <p:nvSpPr>
          <p:cNvPr id="16" name="15 CuadroTexto"/>
          <p:cNvSpPr txBox="1"/>
          <p:nvPr/>
        </p:nvSpPr>
        <p:spPr>
          <a:xfrm>
            <a:off x="755576"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nutria marina es una de las pocas especies de mamíferos en la Tierra que utiliza una herramienta con la que se ayuda para las tareas de cazar y alimentarse.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14:switch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grpId="0" nodeType="withEffect">
                                  <p:stCondLst>
                                    <p:cond delay="0"/>
                                  </p:stCondLst>
                                  <p:childTnLst>
                                    <p:animEffect transition="out" filter="circle(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3000"/>
                                        <p:tgtEl>
                                          <p:spTgt spid="8"/>
                                        </p:tgtEl>
                                      </p:cBhvr>
                                    </p:animEffect>
                                    <p:set>
                                      <p:cBhvr>
                                        <p:cTn id="19" dur="1" fill="hold">
                                          <p:stCondLst>
                                            <p:cond delay="2999"/>
                                          </p:stCondLst>
                                        </p:cTn>
                                        <p:tgtEl>
                                          <p:spTgt spid="8"/>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9"/>
                                        </p:tgtEl>
                                      </p:cBhvr>
                                    </p:animEffect>
                                    <p:set>
                                      <p:cBhvr>
                                        <p:cTn id="22" dur="1" fill="hold">
                                          <p:stCondLst>
                                            <p:cond delay="2999"/>
                                          </p:stCondLst>
                                        </p:cTn>
                                        <p:tgtEl>
                                          <p:spTgt spid="9"/>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3000"/>
                                        <p:tgtEl>
                                          <p:spTgt spid="10"/>
                                        </p:tgtEl>
                                      </p:cBhvr>
                                    </p:animEffect>
                                    <p:set>
                                      <p:cBhvr>
                                        <p:cTn id="25" dur="1" fill="hold">
                                          <p:stCondLst>
                                            <p:cond delay="2999"/>
                                          </p:stCondLst>
                                        </p:cTn>
                                        <p:tgtEl>
                                          <p:spTgt spid="10"/>
                                        </p:tgtEl>
                                        <p:attrNameLst>
                                          <p:attrName>style.visibility</p:attrName>
                                        </p:attrNameLst>
                                      </p:cBhvr>
                                      <p:to>
                                        <p:strVal val="hidden"/>
                                      </p:to>
                                    </p:set>
                                  </p:childTnLst>
                                </p:cTn>
                              </p:par>
                              <p:par>
                                <p:cTn id="26" presetID="6" presetClass="exit" presetSubtype="32" fill="hold" grpId="0" nodeType="withEffect">
                                  <p:stCondLst>
                                    <p:cond delay="0"/>
                                  </p:stCondLst>
                                  <p:childTnLst>
                                    <p:animEffect transition="out" filter="circle(out)">
                                      <p:cBhvr>
                                        <p:cTn id="27" dur="3000"/>
                                        <p:tgtEl>
                                          <p:spTgt spid="11"/>
                                        </p:tgtEl>
                                      </p:cBhvr>
                                    </p:animEffect>
                                    <p:set>
                                      <p:cBhvr>
                                        <p:cTn id="28" dur="1" fill="hold">
                                          <p:stCondLst>
                                            <p:cond delay="2999"/>
                                          </p:stCondLst>
                                        </p:cTn>
                                        <p:tgtEl>
                                          <p:spTgt spid="11"/>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3000"/>
                                        <p:tgtEl>
                                          <p:spTgt spid="12"/>
                                        </p:tgtEl>
                                      </p:cBhvr>
                                    </p:animEffect>
                                    <p:set>
                                      <p:cBhvr>
                                        <p:cTn id="31" dur="1" fill="hold">
                                          <p:stCondLst>
                                            <p:cond delay="2999"/>
                                          </p:stCondLst>
                                        </p:cTn>
                                        <p:tgtEl>
                                          <p:spTgt spid="12"/>
                                        </p:tgtEl>
                                        <p:attrNameLst>
                                          <p:attrName>style.visibility</p:attrName>
                                        </p:attrNameLst>
                                      </p:cBhvr>
                                      <p:to>
                                        <p:strVal val="hidden"/>
                                      </p:to>
                                    </p:set>
                                  </p:childTnLst>
                                </p:cTn>
                              </p:par>
                              <p:par>
                                <p:cTn id="32" presetID="6" presetClass="exit" presetSubtype="16" fill="hold" grpId="0" nodeType="withEffect">
                                  <p:stCondLst>
                                    <p:cond delay="0"/>
                                  </p:stCondLst>
                                  <p:childTnLst>
                                    <p:animEffect transition="out" filter="circle(in)">
                                      <p:cBhvr>
                                        <p:cTn id="33" dur="3000"/>
                                        <p:tgtEl>
                                          <p:spTgt spid="13"/>
                                        </p:tgtEl>
                                      </p:cBhvr>
                                    </p:animEffect>
                                    <p:set>
                                      <p:cBhvr>
                                        <p:cTn id="34" dur="1" fill="hold">
                                          <p:stCondLst>
                                            <p:cond delay="2999"/>
                                          </p:stCondLst>
                                        </p:cTn>
                                        <p:tgtEl>
                                          <p:spTgt spid="13"/>
                                        </p:tgtEl>
                                        <p:attrNameLst>
                                          <p:attrName>style.visibility</p:attrName>
                                        </p:attrNameLst>
                                      </p:cBhvr>
                                      <p:to>
                                        <p:strVal val="hidden"/>
                                      </p:to>
                                    </p:set>
                                  </p:childTnLst>
                                </p:cTn>
                              </p:par>
                              <p:par>
                                <p:cTn id="35" presetID="6" presetClass="exit" presetSubtype="16" fill="hold" grpId="0" nodeType="withEffect">
                                  <p:stCondLst>
                                    <p:cond delay="0"/>
                                  </p:stCondLst>
                                  <p:childTnLst>
                                    <p:animEffect transition="out" filter="circle(in)">
                                      <p:cBhvr>
                                        <p:cTn id="36" dur="3000"/>
                                        <p:tgtEl>
                                          <p:spTgt spid="14"/>
                                        </p:tgtEl>
                                      </p:cBhvr>
                                    </p:animEffect>
                                    <p:set>
                                      <p:cBhvr>
                                        <p:cTn id="37" dur="1" fill="hold">
                                          <p:stCondLst>
                                            <p:cond delay="2999"/>
                                          </p:stCondLst>
                                        </p:cTn>
                                        <p:tgtEl>
                                          <p:spTgt spid="14"/>
                                        </p:tgtEl>
                                        <p:attrNameLst>
                                          <p:attrName>style.visibility</p:attrName>
                                        </p:attrNameLst>
                                      </p:cBhvr>
                                      <p:to>
                                        <p:strVal val="hidden"/>
                                      </p:to>
                                    </p:set>
                                  </p:childTnLst>
                                </p:cTn>
                              </p:par>
                              <p:par>
                                <p:cTn id="38" presetID="6" presetClass="exit" presetSubtype="16" fill="hold" grpId="0" nodeType="withEffect">
                                  <p:stCondLst>
                                    <p:cond delay="0"/>
                                  </p:stCondLst>
                                  <p:childTnLst>
                                    <p:animEffect transition="out" filter="circle(in)">
                                      <p:cBhvr>
                                        <p:cTn id="39" dur="3000"/>
                                        <p:tgtEl>
                                          <p:spTgt spid="15"/>
                                        </p:tgtEl>
                                      </p:cBhvr>
                                    </p:animEffect>
                                    <p:set>
                                      <p:cBhvr>
                                        <p:cTn id="40" dur="1" fill="hold">
                                          <p:stCondLst>
                                            <p:cond delay="2999"/>
                                          </p:stCondLst>
                                        </p:cTn>
                                        <p:tgtEl>
                                          <p:spTgt spid="1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3000" fill="hold"/>
                                        <p:tgtEl>
                                          <p:spTgt spid="2"/>
                                        </p:tgtEl>
                                        <p:attrNameLst>
                                          <p:attrName>ppt_w</p:attrName>
                                        </p:attrNameLst>
                                      </p:cBhvr>
                                      <p:tavLst>
                                        <p:tav tm="0">
                                          <p:val>
                                            <p:strVal val="4/3*#ppt_w"/>
                                          </p:val>
                                        </p:tav>
                                        <p:tav tm="100000">
                                          <p:val>
                                            <p:strVal val="#ppt_w"/>
                                          </p:val>
                                        </p:tav>
                                      </p:tavLst>
                                    </p:anim>
                                    <p:anim calcmode="lin" valueType="num">
                                      <p:cBhvr>
                                        <p:cTn id="44" dur="3000" fill="hold"/>
                                        <p:tgtEl>
                                          <p:spTgt spid="2"/>
                                        </p:tgtEl>
                                        <p:attrNameLst>
                                          <p:attrName>ppt_h</p:attrName>
                                        </p:attrNameLst>
                                      </p:cBhvr>
                                      <p:tavLst>
                                        <p:tav tm="0">
                                          <p:val>
                                            <p:strVal val="4/3*#ppt_h"/>
                                          </p:val>
                                        </p:tav>
                                        <p:tav tm="100000">
                                          <p:val>
                                            <p:strVal val="#ppt_h"/>
                                          </p:val>
                                        </p:tav>
                                      </p:tavLst>
                                    </p:anim>
                                  </p:childTnLst>
                                </p:cTn>
                              </p:par>
                              <p:par>
                                <p:cTn id="45" presetID="3" presetClass="entr" presetSubtype="1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3000"/>
                                        <p:tgtEl>
                                          <p:spTgt spid="2"/>
                                        </p:tgtEl>
                                      </p:cBhvr>
                                    </p:animEffect>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16"/>
                                        </p:tgtEl>
                                        <p:attrNameLst>
                                          <p:attrName>style.visibility</p:attrName>
                                        </p:attrNameLst>
                                      </p:cBhvr>
                                      <p:to>
                                        <p:strVal val="visible"/>
                                      </p:to>
                                    </p:set>
                                    <p:animEffect transition="in" filter="fade">
                                      <p:cBhvr>
                                        <p:cTn id="51" dur="1000"/>
                                        <p:tgtEl>
                                          <p:spTgt spid="16"/>
                                        </p:tgtEl>
                                      </p:cBhvr>
                                    </p:animEffect>
                                    <p:anim calcmode="lin" valueType="num">
                                      <p:cBhvr>
                                        <p:cTn id="52" dur="1000" fill="hold"/>
                                        <p:tgtEl>
                                          <p:spTgt spid="16"/>
                                        </p:tgtEl>
                                        <p:attrNameLst>
                                          <p:attrName>ppt_x</p:attrName>
                                        </p:attrNameLst>
                                      </p:cBhvr>
                                      <p:tavLst>
                                        <p:tav tm="0">
                                          <p:val>
                                            <p:strVal val="#ppt_x-.1"/>
                                          </p:val>
                                        </p:tav>
                                        <p:tav tm="100000">
                                          <p:val>
                                            <p:strVal val="#ppt_x"/>
                                          </p:val>
                                        </p:tav>
                                      </p:tavLst>
                                    </p:anim>
                                    <p:anim calcmode="lin" valueType="num">
                                      <p:cBhvr>
                                        <p:cTn id="5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67 Imagen" descr="Diapositiva7"/>
          <p:cNvPicPr>
            <a:picLocks noGrp="1" noChangeAspect="1"/>
          </p:cNvPicPr>
          <p:nvPr isPhoto="1"/>
        </p:nvPicPr>
        <p:blipFill>
          <a:blip r:embed="rId3" cstate="print"/>
          <a:stretch>
            <a:fillRect/>
          </a:stretch>
        </p:blipFill>
        <p:spPr bwMode="auto">
          <a:xfrm>
            <a:off x="0" y="-238124"/>
            <a:ext cx="9144000" cy="6119813"/>
          </a:xfrm>
          <a:prstGeom prst="rect">
            <a:avLst/>
          </a:prstGeom>
          <a:noFill/>
          <a:ln w="9525">
            <a:noFill/>
            <a:miter lim="800000"/>
            <a:headEnd/>
            <a:tailEnd/>
          </a:ln>
        </p:spPr>
      </p:pic>
      <p:pic>
        <p:nvPicPr>
          <p:cNvPr id="7" name="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2" y="0"/>
            <a:ext cx="2316163" cy="1417638"/>
          </a:xfrm>
          <a:prstGeom prst="rect">
            <a:avLst/>
          </a:prstGeom>
          <a:solidFill>
            <a:schemeClr val="bg1"/>
          </a:solidFill>
          <a:ln w="9525">
            <a:noFill/>
            <a:miter lim="800000"/>
            <a:headEnd/>
            <a:tailEnd/>
          </a:ln>
        </p:spPr>
      </p:pic>
      <p:pic>
        <p:nvPicPr>
          <p:cNvPr id="9" name="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1344613"/>
            <a:ext cx="2303463" cy="1512887"/>
          </a:xfrm>
          <a:prstGeom prst="rect">
            <a:avLst/>
          </a:prstGeom>
          <a:solidFill>
            <a:schemeClr val="bg1"/>
          </a:solidFill>
          <a:ln w="9525">
            <a:noFill/>
            <a:miter lim="800000"/>
            <a:headEnd/>
            <a:tailEnd/>
          </a:ln>
        </p:spPr>
      </p:pic>
      <p:pic>
        <p:nvPicPr>
          <p:cNvPr id="25" name="2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95515" y="1344613"/>
            <a:ext cx="2376487"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344613"/>
            <a:ext cx="2268538" cy="1501776"/>
          </a:xfrm>
          <a:prstGeom prst="rect">
            <a:avLst/>
          </a:prstGeom>
          <a:solidFill>
            <a:schemeClr val="bg1"/>
          </a:solidFill>
          <a:ln w="9525">
            <a:noFill/>
            <a:miter lim="800000"/>
            <a:headEnd/>
            <a:tailEnd/>
          </a:ln>
        </p:spPr>
      </p:pic>
      <p:pic>
        <p:nvPicPr>
          <p:cNvPr id="39" name="3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2786063"/>
            <a:ext cx="2303463" cy="1474787"/>
          </a:xfrm>
          <a:prstGeom prst="rect">
            <a:avLst/>
          </a:prstGeom>
          <a:solidFill>
            <a:schemeClr val="bg1"/>
          </a:solidFill>
          <a:ln w="9525">
            <a:noFill/>
            <a:miter lim="800000"/>
            <a:headEnd/>
            <a:tailEnd/>
          </a:ln>
        </p:spPr>
      </p:pic>
      <p:pic>
        <p:nvPicPr>
          <p:cNvPr id="41" name="4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95515" y="2857501"/>
            <a:ext cx="2376487" cy="1428750"/>
          </a:xfrm>
          <a:prstGeom prst="rect">
            <a:avLst/>
          </a:prstGeom>
          <a:solidFill>
            <a:schemeClr val="bg1"/>
          </a:solidFill>
          <a:ln w="9525">
            <a:noFill/>
            <a:miter lim="800000"/>
            <a:headEnd/>
            <a:tailEnd/>
          </a:ln>
        </p:spPr>
      </p:pic>
      <p:pic>
        <p:nvPicPr>
          <p:cNvPr id="43" name="4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2786063"/>
            <a:ext cx="2268538" cy="1511300"/>
          </a:xfrm>
          <a:prstGeom prst="rect">
            <a:avLst/>
          </a:prstGeom>
          <a:solidFill>
            <a:schemeClr val="bg1"/>
          </a:solidFill>
          <a:ln w="9525">
            <a:noFill/>
            <a:miter lim="800000"/>
            <a:headEnd/>
            <a:tailEnd/>
          </a:ln>
        </p:spPr>
      </p:pic>
      <p:pic>
        <p:nvPicPr>
          <p:cNvPr id="55" name="5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0" y="4152900"/>
            <a:ext cx="2376488" cy="1562100"/>
          </a:xfrm>
          <a:prstGeom prst="rect">
            <a:avLst/>
          </a:prstGeom>
          <a:solidFill>
            <a:schemeClr val="bg1"/>
          </a:solidFill>
          <a:ln w="9525">
            <a:noFill/>
            <a:miter lim="800000"/>
            <a:headEnd/>
            <a:tailEnd/>
          </a:ln>
        </p:spPr>
      </p:pic>
      <p:pic>
        <p:nvPicPr>
          <p:cNvPr id="57" name="5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4152900"/>
            <a:ext cx="2303462" cy="1562100"/>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4286251"/>
            <a:ext cx="2268538" cy="1428750"/>
          </a:xfrm>
          <a:prstGeom prst="rect">
            <a:avLst/>
          </a:prstGeom>
          <a:solidFill>
            <a:schemeClr val="bg1"/>
          </a:solidFill>
          <a:ln w="9525">
            <a:noFill/>
            <a:miter lim="800000"/>
            <a:headEnd/>
            <a:tailEnd/>
          </a:ln>
        </p:spPr>
      </p:pic>
      <p:pic>
        <p:nvPicPr>
          <p:cNvPr id="68" name="67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5" y="1344614"/>
            <a:ext cx="2268537" cy="1506537"/>
          </a:xfrm>
          <a:prstGeom prst="rect">
            <a:avLst/>
          </a:prstGeom>
          <a:solidFill>
            <a:schemeClr val="bg1"/>
          </a:solidFill>
          <a:ln w="9525">
            <a:noFill/>
            <a:miter lim="800000"/>
            <a:headEnd/>
            <a:tailEnd/>
          </a:ln>
        </p:spPr>
      </p:pic>
      <p:pic>
        <p:nvPicPr>
          <p:cNvPr id="70" name="69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5" y="0"/>
            <a:ext cx="2268537" cy="1411288"/>
          </a:xfrm>
          <a:prstGeom prst="rect">
            <a:avLst/>
          </a:prstGeom>
          <a:solidFill>
            <a:schemeClr val="bg1"/>
          </a:solidFill>
          <a:ln w="9525">
            <a:noFill/>
            <a:miter lim="800000"/>
            <a:headEnd/>
            <a:tailEnd/>
          </a:ln>
        </p:spPr>
      </p:pic>
      <p:pic>
        <p:nvPicPr>
          <p:cNvPr id="71" name="70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5" y="2786064"/>
            <a:ext cx="2268537" cy="1506537"/>
          </a:xfrm>
          <a:prstGeom prst="rect">
            <a:avLst/>
          </a:prstGeom>
          <a:solidFill>
            <a:schemeClr val="bg1"/>
          </a:solidFill>
          <a:ln w="9525">
            <a:noFill/>
            <a:miter lim="800000"/>
            <a:headEnd/>
            <a:tailEnd/>
          </a:ln>
        </p:spPr>
      </p:pic>
      <p:pic>
        <p:nvPicPr>
          <p:cNvPr id="72" name="71 Imagen"/>
          <p:cNvPicPr>
            <a:picLocks noChangeAspect="1"/>
          </p:cNvPicPr>
          <p:nvPr/>
        </p:nvPicPr>
        <p:blipFill>
          <a:blip r:embed="rId7" cstate="print">
            <a:clrChange>
              <a:clrFrom>
                <a:srgbClr val="02AFF3"/>
              </a:clrFrom>
              <a:clrTo>
                <a:srgbClr val="02AFF3">
                  <a:alpha val="0"/>
                </a:srgbClr>
              </a:clrTo>
            </a:clrChange>
            <a:grayscl/>
            <a:biLevel thresh="50000"/>
          </a:blip>
          <a:srcRect/>
          <a:stretch>
            <a:fillRect/>
          </a:stretch>
        </p:blipFill>
        <p:spPr bwMode="auto">
          <a:xfrm>
            <a:off x="6875465" y="4297364"/>
            <a:ext cx="2268537" cy="1417637"/>
          </a:xfrm>
          <a:prstGeom prst="rect">
            <a:avLst/>
          </a:prstGeom>
          <a:solidFill>
            <a:schemeClr val="bg1"/>
          </a:solidFill>
          <a:ln w="9525">
            <a:noFill/>
            <a:miter lim="800000"/>
            <a:headEnd/>
            <a:tailEnd/>
          </a:ln>
        </p:spPr>
      </p:pic>
      <p:sp>
        <p:nvSpPr>
          <p:cNvPr id="19" name="18 CuadroTexto"/>
          <p:cNvSpPr txBox="1"/>
          <p:nvPr/>
        </p:nvSpPr>
        <p:spPr>
          <a:xfrm>
            <a:off x="827584" y="4873724"/>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hace acomodando una roca entre su pecho y la «axila» de una pata delantera y golpea conchas contra ella para abrirlas.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14:switch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8" presetClass="exit" presetSubtype="9" fill="hold" nodeType="withEffect">
                                  <p:stCondLst>
                                    <p:cond delay="0"/>
                                  </p:stCondLst>
                                  <p:childTnLst>
                                    <p:animEffect transition="out" filter="strips(upLef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3000"/>
                                        <p:tgtEl>
                                          <p:spTgt spid="27"/>
                                        </p:tgtEl>
                                      </p:cBhvr>
                                    </p:animEffect>
                                    <p:set>
                                      <p:cBhvr>
                                        <p:cTn id="16" dur="1" fill="hold">
                                          <p:stCondLst>
                                            <p:cond delay="2999"/>
                                          </p:stCondLst>
                                        </p:cTn>
                                        <p:tgtEl>
                                          <p:spTgt spid="27"/>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3000"/>
                                        <p:tgtEl>
                                          <p:spTgt spid="25"/>
                                        </p:tgtEl>
                                      </p:cBhvr>
                                    </p:animEffect>
                                    <p:set>
                                      <p:cBhvr>
                                        <p:cTn id="19" dur="1" fill="hold">
                                          <p:stCondLst>
                                            <p:cond delay="2999"/>
                                          </p:stCondLst>
                                        </p:cTn>
                                        <p:tgtEl>
                                          <p:spTgt spid="25"/>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3000"/>
                                        <p:tgtEl>
                                          <p:spTgt spid="23"/>
                                        </p:tgtEl>
                                      </p:cBhvr>
                                    </p:animEffect>
                                    <p:set>
                                      <p:cBhvr>
                                        <p:cTn id="22" dur="1" fill="hold">
                                          <p:stCondLst>
                                            <p:cond delay="2999"/>
                                          </p:stCondLst>
                                        </p:cTn>
                                        <p:tgtEl>
                                          <p:spTgt spid="23"/>
                                        </p:tgtEl>
                                        <p:attrNameLst>
                                          <p:attrName>style.visibility</p:attrName>
                                        </p:attrNameLst>
                                      </p:cBhvr>
                                      <p:to>
                                        <p:strVal val="hidden"/>
                                      </p:to>
                                    </p:set>
                                  </p:childTnLst>
                                </p:cTn>
                              </p:par>
                              <p:par>
                                <p:cTn id="23" presetID="18" presetClass="exit" presetSubtype="9" fill="hold" nodeType="withEffect">
                                  <p:stCondLst>
                                    <p:cond delay="0"/>
                                  </p:stCondLst>
                                  <p:childTnLst>
                                    <p:animEffect transition="out" filter="strips(upLeft)">
                                      <p:cBhvr>
                                        <p:cTn id="24" dur="3000"/>
                                        <p:tgtEl>
                                          <p:spTgt spid="43"/>
                                        </p:tgtEl>
                                      </p:cBhvr>
                                    </p:animEffect>
                                    <p:set>
                                      <p:cBhvr>
                                        <p:cTn id="25" dur="1" fill="hold">
                                          <p:stCondLst>
                                            <p:cond delay="2999"/>
                                          </p:stCondLst>
                                        </p:cTn>
                                        <p:tgtEl>
                                          <p:spTgt spid="43"/>
                                        </p:tgtEl>
                                        <p:attrNameLst>
                                          <p:attrName>style.visibility</p:attrName>
                                        </p:attrNameLst>
                                      </p:cBhvr>
                                      <p:to>
                                        <p:strVal val="hidden"/>
                                      </p:to>
                                    </p:set>
                                  </p:childTnLst>
                                </p:cTn>
                              </p:par>
                              <p:par>
                                <p:cTn id="26" presetID="18" presetClass="exit" presetSubtype="9" fill="hold" nodeType="withEffect">
                                  <p:stCondLst>
                                    <p:cond delay="0"/>
                                  </p:stCondLst>
                                  <p:childTnLst>
                                    <p:animEffect transition="out" filter="strips(upLeft)">
                                      <p:cBhvr>
                                        <p:cTn id="27" dur="3000"/>
                                        <p:tgtEl>
                                          <p:spTgt spid="41"/>
                                        </p:tgtEl>
                                      </p:cBhvr>
                                    </p:animEffect>
                                    <p:set>
                                      <p:cBhvr>
                                        <p:cTn id="28" dur="1" fill="hold">
                                          <p:stCondLst>
                                            <p:cond delay="2999"/>
                                          </p:stCondLst>
                                        </p:cTn>
                                        <p:tgtEl>
                                          <p:spTgt spid="41"/>
                                        </p:tgtEl>
                                        <p:attrNameLst>
                                          <p:attrName>style.visibility</p:attrName>
                                        </p:attrNameLst>
                                      </p:cBhvr>
                                      <p:to>
                                        <p:strVal val="hidden"/>
                                      </p:to>
                                    </p:set>
                                  </p:childTnLst>
                                </p:cTn>
                              </p:par>
                              <p:par>
                                <p:cTn id="29" presetID="18" presetClass="exit" presetSubtype="9" fill="hold" nodeType="withEffect">
                                  <p:stCondLst>
                                    <p:cond delay="0"/>
                                  </p:stCondLst>
                                  <p:childTnLst>
                                    <p:animEffect transition="out" filter="strips(upLeft)">
                                      <p:cBhvr>
                                        <p:cTn id="30" dur="3000"/>
                                        <p:tgtEl>
                                          <p:spTgt spid="39"/>
                                        </p:tgtEl>
                                      </p:cBhvr>
                                    </p:animEffect>
                                    <p:set>
                                      <p:cBhvr>
                                        <p:cTn id="31" dur="1" fill="hold">
                                          <p:stCondLst>
                                            <p:cond delay="2999"/>
                                          </p:stCondLst>
                                        </p:cTn>
                                        <p:tgtEl>
                                          <p:spTgt spid="39"/>
                                        </p:tgtEl>
                                        <p:attrNameLst>
                                          <p:attrName>style.visibility</p:attrName>
                                        </p:attrNameLst>
                                      </p:cBhvr>
                                      <p:to>
                                        <p:strVal val="hidden"/>
                                      </p:to>
                                    </p:set>
                                  </p:childTnLst>
                                </p:cTn>
                              </p:par>
                              <p:par>
                                <p:cTn id="32" presetID="18" presetClass="exit" presetSubtype="9" fill="hold" nodeType="withEffect">
                                  <p:stCondLst>
                                    <p:cond delay="0"/>
                                  </p:stCondLst>
                                  <p:childTnLst>
                                    <p:animEffect transition="out" filter="strips(upLeft)">
                                      <p:cBhvr>
                                        <p:cTn id="33" dur="3000"/>
                                        <p:tgtEl>
                                          <p:spTgt spid="59"/>
                                        </p:tgtEl>
                                      </p:cBhvr>
                                    </p:animEffect>
                                    <p:set>
                                      <p:cBhvr>
                                        <p:cTn id="34" dur="1" fill="hold">
                                          <p:stCondLst>
                                            <p:cond delay="2999"/>
                                          </p:stCondLst>
                                        </p:cTn>
                                        <p:tgtEl>
                                          <p:spTgt spid="59"/>
                                        </p:tgtEl>
                                        <p:attrNameLst>
                                          <p:attrName>style.visibility</p:attrName>
                                        </p:attrNameLst>
                                      </p:cBhvr>
                                      <p:to>
                                        <p:strVal val="hidden"/>
                                      </p:to>
                                    </p:set>
                                  </p:childTnLst>
                                </p:cTn>
                              </p:par>
                              <p:par>
                                <p:cTn id="35" presetID="18" presetClass="exit" presetSubtype="9" fill="hold" nodeType="withEffect">
                                  <p:stCondLst>
                                    <p:cond delay="0"/>
                                  </p:stCondLst>
                                  <p:childTnLst>
                                    <p:animEffect transition="out" filter="strips(upLeft)">
                                      <p:cBhvr>
                                        <p:cTn id="36" dur="3000"/>
                                        <p:tgtEl>
                                          <p:spTgt spid="57"/>
                                        </p:tgtEl>
                                      </p:cBhvr>
                                    </p:animEffect>
                                    <p:set>
                                      <p:cBhvr>
                                        <p:cTn id="37" dur="1" fill="hold">
                                          <p:stCondLst>
                                            <p:cond delay="2999"/>
                                          </p:stCondLst>
                                        </p:cTn>
                                        <p:tgtEl>
                                          <p:spTgt spid="57"/>
                                        </p:tgtEl>
                                        <p:attrNameLst>
                                          <p:attrName>style.visibility</p:attrName>
                                        </p:attrNameLst>
                                      </p:cBhvr>
                                      <p:to>
                                        <p:strVal val="hidden"/>
                                      </p:to>
                                    </p:set>
                                  </p:childTnLst>
                                </p:cTn>
                              </p:par>
                              <p:par>
                                <p:cTn id="38" presetID="18" presetClass="exit" presetSubtype="9" fill="hold" nodeType="withEffect">
                                  <p:stCondLst>
                                    <p:cond delay="0"/>
                                  </p:stCondLst>
                                  <p:childTnLst>
                                    <p:animEffect transition="out" filter="strips(upLeft)">
                                      <p:cBhvr>
                                        <p:cTn id="39" dur="3000"/>
                                        <p:tgtEl>
                                          <p:spTgt spid="55"/>
                                        </p:tgtEl>
                                      </p:cBhvr>
                                    </p:animEffect>
                                    <p:set>
                                      <p:cBhvr>
                                        <p:cTn id="40" dur="1" fill="hold">
                                          <p:stCondLst>
                                            <p:cond delay="2999"/>
                                          </p:stCondLst>
                                        </p:cTn>
                                        <p:tgtEl>
                                          <p:spTgt spid="55"/>
                                        </p:tgtEl>
                                        <p:attrNameLst>
                                          <p:attrName>style.visibility</p:attrName>
                                        </p:attrNameLst>
                                      </p:cBhvr>
                                      <p:to>
                                        <p:strVal val="hidden"/>
                                      </p:to>
                                    </p:set>
                                  </p:childTnLst>
                                </p:cTn>
                              </p:par>
                              <p:par>
                                <p:cTn id="41" presetID="18" presetClass="exit" presetSubtype="6" fill="hold" nodeType="withEffect">
                                  <p:stCondLst>
                                    <p:cond delay="0"/>
                                  </p:stCondLst>
                                  <p:childTnLst>
                                    <p:animEffect transition="out" filter="strips(downRight)">
                                      <p:cBhvr>
                                        <p:cTn id="42" dur="3000"/>
                                        <p:tgtEl>
                                          <p:spTgt spid="68"/>
                                        </p:tgtEl>
                                      </p:cBhvr>
                                    </p:animEffect>
                                    <p:set>
                                      <p:cBhvr>
                                        <p:cTn id="43" dur="1" fill="hold">
                                          <p:stCondLst>
                                            <p:cond delay="2999"/>
                                          </p:stCondLst>
                                        </p:cTn>
                                        <p:tgtEl>
                                          <p:spTgt spid="68"/>
                                        </p:tgtEl>
                                        <p:attrNameLst>
                                          <p:attrName>style.visibility</p:attrName>
                                        </p:attrNameLst>
                                      </p:cBhvr>
                                      <p:to>
                                        <p:strVal val="hidden"/>
                                      </p:to>
                                    </p:set>
                                  </p:childTnLst>
                                </p:cTn>
                              </p:par>
                              <p:par>
                                <p:cTn id="44" presetID="18" presetClass="exit" presetSubtype="6" fill="hold" nodeType="withEffect">
                                  <p:stCondLst>
                                    <p:cond delay="0"/>
                                  </p:stCondLst>
                                  <p:childTnLst>
                                    <p:animEffect transition="out" filter="strips(downRight)">
                                      <p:cBhvr>
                                        <p:cTn id="45" dur="3000"/>
                                        <p:tgtEl>
                                          <p:spTgt spid="70"/>
                                        </p:tgtEl>
                                      </p:cBhvr>
                                    </p:animEffect>
                                    <p:set>
                                      <p:cBhvr>
                                        <p:cTn id="46" dur="1" fill="hold">
                                          <p:stCondLst>
                                            <p:cond delay="2999"/>
                                          </p:stCondLst>
                                        </p:cTn>
                                        <p:tgtEl>
                                          <p:spTgt spid="70"/>
                                        </p:tgtEl>
                                        <p:attrNameLst>
                                          <p:attrName>style.visibility</p:attrName>
                                        </p:attrNameLst>
                                      </p:cBhvr>
                                      <p:to>
                                        <p:strVal val="hidden"/>
                                      </p:to>
                                    </p:set>
                                  </p:childTnLst>
                                </p:cTn>
                              </p:par>
                              <p:par>
                                <p:cTn id="47" presetID="18" presetClass="exit" presetSubtype="6" fill="hold" nodeType="withEffect">
                                  <p:stCondLst>
                                    <p:cond delay="0"/>
                                  </p:stCondLst>
                                  <p:childTnLst>
                                    <p:animEffect transition="out" filter="strips(downRight)">
                                      <p:cBhvr>
                                        <p:cTn id="48" dur="3000"/>
                                        <p:tgtEl>
                                          <p:spTgt spid="71"/>
                                        </p:tgtEl>
                                      </p:cBhvr>
                                    </p:animEffect>
                                    <p:set>
                                      <p:cBhvr>
                                        <p:cTn id="49" dur="1" fill="hold">
                                          <p:stCondLst>
                                            <p:cond delay="2999"/>
                                          </p:stCondLst>
                                        </p:cTn>
                                        <p:tgtEl>
                                          <p:spTgt spid="71"/>
                                        </p:tgtEl>
                                        <p:attrNameLst>
                                          <p:attrName>style.visibility</p:attrName>
                                        </p:attrNameLst>
                                      </p:cBhvr>
                                      <p:to>
                                        <p:strVal val="hidden"/>
                                      </p:to>
                                    </p:set>
                                  </p:childTnLst>
                                </p:cTn>
                              </p:par>
                              <p:par>
                                <p:cTn id="50" presetID="18" presetClass="exit" presetSubtype="6" fill="hold" nodeType="withEffect">
                                  <p:stCondLst>
                                    <p:cond delay="0"/>
                                  </p:stCondLst>
                                  <p:childTnLst>
                                    <p:animEffect transition="out" filter="strips(downRight)">
                                      <p:cBhvr>
                                        <p:cTn id="51" dur="3000"/>
                                        <p:tgtEl>
                                          <p:spTgt spid="72"/>
                                        </p:tgtEl>
                                      </p:cBhvr>
                                    </p:animEffect>
                                    <p:set>
                                      <p:cBhvr>
                                        <p:cTn id="52" dur="1" fill="hold">
                                          <p:stCondLst>
                                            <p:cond delay="2999"/>
                                          </p:stCondLst>
                                        </p:cTn>
                                        <p:tgtEl>
                                          <p:spTgt spid="72"/>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10242"/>
                                        </p:tgtEl>
                                        <p:attrNameLst>
                                          <p:attrName>style.visibility</p:attrName>
                                        </p:attrNameLst>
                                      </p:cBhvr>
                                      <p:to>
                                        <p:strVal val="visible"/>
                                      </p:to>
                                    </p:set>
                                    <p:anim calcmode="lin" valueType="num">
                                      <p:cBhvr>
                                        <p:cTn id="55" dur="3000" fill="hold"/>
                                        <p:tgtEl>
                                          <p:spTgt spid="10242"/>
                                        </p:tgtEl>
                                        <p:attrNameLst>
                                          <p:attrName>ppt_w</p:attrName>
                                        </p:attrNameLst>
                                      </p:cBhvr>
                                      <p:tavLst>
                                        <p:tav tm="0">
                                          <p:val>
                                            <p:strVal val="4/3*#ppt_w"/>
                                          </p:val>
                                        </p:tav>
                                        <p:tav tm="100000">
                                          <p:val>
                                            <p:strVal val="#ppt_w"/>
                                          </p:val>
                                        </p:tav>
                                      </p:tavLst>
                                    </p:anim>
                                    <p:anim calcmode="lin" valueType="num">
                                      <p:cBhvr>
                                        <p:cTn id="56" dur="3000" fill="hold"/>
                                        <p:tgtEl>
                                          <p:spTgt spid="10242"/>
                                        </p:tgtEl>
                                        <p:attrNameLst>
                                          <p:attrName>ppt_h</p:attrName>
                                        </p:attrNameLst>
                                      </p:cBhvr>
                                      <p:tavLst>
                                        <p:tav tm="0">
                                          <p:val>
                                            <p:strVal val="4/3*#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67 Imagen" descr="Diapositiva6"/>
          <p:cNvPicPr>
            <a:picLocks noGrp="1" noChangeAspect="1"/>
          </p:cNvPicPr>
          <p:nvPr isPhoto="1"/>
        </p:nvPicPr>
        <p:blipFill>
          <a:blip r:embed="rId3" cstate="print"/>
          <a:stretch>
            <a:fillRect/>
          </a:stretch>
        </p:blipFill>
        <p:spPr bwMode="auto">
          <a:xfrm>
            <a:off x="0" y="-526876"/>
            <a:ext cx="9143999" cy="6768752"/>
          </a:xfrm>
          <a:prstGeom prst="rect">
            <a:avLst/>
          </a:prstGeom>
          <a:noFill/>
          <a:ln w="9525">
            <a:noFill/>
            <a:miter lim="800000"/>
            <a:headEnd/>
            <a:tailEnd/>
          </a:ln>
        </p:spPr>
      </p:pic>
      <p:pic>
        <p:nvPicPr>
          <p:cNvPr id="5" name="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0"/>
            <a:ext cx="2124075" cy="1993900"/>
          </a:xfrm>
          <a:prstGeom prst="rect">
            <a:avLst/>
          </a:prstGeom>
          <a:solidFill>
            <a:schemeClr val="bg1"/>
          </a:solidFill>
          <a:ln w="9525">
            <a:noFill/>
            <a:miter lim="800000"/>
            <a:headEnd/>
            <a:tailEnd/>
          </a:ln>
        </p:spPr>
      </p:pic>
      <p:pic>
        <p:nvPicPr>
          <p:cNvPr id="11" name="1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1993901"/>
            <a:ext cx="2124075" cy="1871663"/>
          </a:xfrm>
          <a:prstGeom prst="rect">
            <a:avLst/>
          </a:prstGeom>
          <a:solidFill>
            <a:schemeClr val="bg1"/>
          </a:solidFill>
          <a:ln w="9525">
            <a:noFill/>
            <a:miter lim="800000"/>
            <a:headEnd/>
            <a:tailEnd/>
          </a:ln>
        </p:spPr>
      </p:pic>
      <p:pic>
        <p:nvPicPr>
          <p:cNvPr id="17" name="1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3865564"/>
            <a:ext cx="2124075" cy="1849437"/>
          </a:xfrm>
          <a:prstGeom prst="rect">
            <a:avLst/>
          </a:prstGeom>
          <a:solidFill>
            <a:schemeClr val="bg1"/>
          </a:solidFill>
          <a:ln w="9525">
            <a:noFill/>
            <a:miter lim="800000"/>
            <a:headEnd/>
            <a:tailEnd/>
          </a:ln>
        </p:spPr>
      </p:pic>
      <p:pic>
        <p:nvPicPr>
          <p:cNvPr id="18" name="1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1993901"/>
            <a:ext cx="2411412" cy="1871663"/>
          </a:xfrm>
          <a:prstGeom prst="rect">
            <a:avLst/>
          </a:prstGeom>
          <a:solidFill>
            <a:schemeClr val="bg1"/>
          </a:solidFill>
          <a:ln w="9525">
            <a:noFill/>
            <a:miter lim="800000"/>
            <a:headEnd/>
            <a:tailEnd/>
          </a:ln>
        </p:spPr>
      </p:pic>
      <p:pic>
        <p:nvPicPr>
          <p:cNvPr id="20" name="19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7" y="0"/>
            <a:ext cx="2303463" cy="1990726"/>
          </a:xfrm>
          <a:prstGeom prst="rect">
            <a:avLst/>
          </a:prstGeom>
          <a:solidFill>
            <a:schemeClr val="bg1"/>
          </a:solidFill>
          <a:ln w="9525">
            <a:noFill/>
            <a:miter lim="800000"/>
            <a:headEnd/>
            <a:tailEnd/>
          </a:ln>
        </p:spPr>
      </p:pic>
      <p:pic>
        <p:nvPicPr>
          <p:cNvPr id="26" name="25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7" y="1993901"/>
            <a:ext cx="2303463" cy="1871663"/>
          </a:xfrm>
          <a:prstGeom prst="rect">
            <a:avLst/>
          </a:prstGeom>
          <a:solidFill>
            <a:schemeClr val="bg1"/>
          </a:solidFill>
          <a:ln w="9525">
            <a:noFill/>
            <a:miter lim="800000"/>
            <a:headEnd/>
            <a:tailEnd/>
          </a:ln>
        </p:spPr>
      </p:pic>
      <p:pic>
        <p:nvPicPr>
          <p:cNvPr id="32" name="31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124077" y="3865564"/>
            <a:ext cx="2303463" cy="1849437"/>
          </a:xfrm>
          <a:prstGeom prst="rect">
            <a:avLst/>
          </a:prstGeom>
          <a:solidFill>
            <a:schemeClr val="bg1"/>
          </a:solidFill>
          <a:ln w="9525">
            <a:noFill/>
            <a:miter lim="800000"/>
            <a:headEnd/>
            <a:tailEnd/>
          </a:ln>
        </p:spPr>
      </p:pic>
      <p:pic>
        <p:nvPicPr>
          <p:cNvPr id="34" name="33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3865564"/>
            <a:ext cx="2411412" cy="1849437"/>
          </a:xfrm>
          <a:prstGeom prst="rect">
            <a:avLst/>
          </a:prstGeom>
          <a:solidFill>
            <a:schemeClr val="bg1"/>
          </a:solidFill>
          <a:ln w="9525">
            <a:noFill/>
            <a:miter lim="800000"/>
            <a:headEnd/>
            <a:tailEnd/>
          </a:ln>
        </p:spPr>
      </p:pic>
      <p:pic>
        <p:nvPicPr>
          <p:cNvPr id="53" name="5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40" y="0"/>
            <a:ext cx="2376487" cy="1995488"/>
          </a:xfrm>
          <a:prstGeom prst="rect">
            <a:avLst/>
          </a:prstGeom>
          <a:solidFill>
            <a:schemeClr val="bg1"/>
          </a:solidFill>
          <a:ln w="9525">
            <a:noFill/>
            <a:miter lim="800000"/>
            <a:headEnd/>
            <a:tailEnd/>
          </a:ln>
        </p:spPr>
      </p:pic>
      <p:pic>
        <p:nvPicPr>
          <p:cNvPr id="59" name="5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40" y="1993901"/>
            <a:ext cx="2376487" cy="1871663"/>
          </a:xfrm>
          <a:prstGeom prst="rect">
            <a:avLst/>
          </a:prstGeom>
          <a:solidFill>
            <a:schemeClr val="bg1"/>
          </a:solidFill>
          <a:ln w="9525">
            <a:noFill/>
            <a:miter lim="800000"/>
            <a:headEnd/>
            <a:tailEnd/>
          </a:ln>
        </p:spPr>
      </p:pic>
      <p:pic>
        <p:nvPicPr>
          <p:cNvPr id="65" name="6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427540" y="3865564"/>
            <a:ext cx="2376487" cy="1849437"/>
          </a:xfrm>
          <a:prstGeom prst="rect">
            <a:avLst/>
          </a:prstGeom>
          <a:solidFill>
            <a:schemeClr val="bg1"/>
          </a:solidFill>
          <a:ln w="9525">
            <a:noFill/>
            <a:miter lim="800000"/>
            <a:headEnd/>
            <a:tailEnd/>
          </a:ln>
        </p:spPr>
      </p:pic>
      <p:pic>
        <p:nvPicPr>
          <p:cNvPr id="68" name="67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6732588" y="0"/>
            <a:ext cx="2411412" cy="1993900"/>
          </a:xfrm>
          <a:prstGeom prst="rect">
            <a:avLst/>
          </a:prstGeom>
          <a:solidFill>
            <a:schemeClr val="bg1"/>
          </a:solidFill>
          <a:ln w="9525">
            <a:noFill/>
            <a:miter lim="800000"/>
            <a:headEnd/>
            <a:tailEnd/>
          </a:ln>
        </p:spPr>
      </p:pic>
      <p:sp>
        <p:nvSpPr>
          <p:cNvPr id="15" name="14 CuadroTexto"/>
          <p:cNvSpPr txBox="1"/>
          <p:nvPr/>
        </p:nvSpPr>
        <p:spPr>
          <a:xfrm>
            <a:off x="323528"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nutria marina también martillea rocas contra conchas de abulón fuertemente agarradas para sacarlas de las rocas y alimentarse de sus sabrosos interiores.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17"/>
                                        </p:tgtEl>
                                      </p:cBhvr>
                                    </p:animEffect>
                                    <p:set>
                                      <p:cBhvr>
                                        <p:cTn id="13" dur="1" fill="hold">
                                          <p:stCondLst>
                                            <p:cond delay="2999"/>
                                          </p:stCondLst>
                                        </p:cTn>
                                        <p:tgtEl>
                                          <p:spTgt spid="17"/>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3000"/>
                                        <p:tgtEl>
                                          <p:spTgt spid="18"/>
                                        </p:tgtEl>
                                      </p:cBhvr>
                                    </p:animEffect>
                                    <p:set>
                                      <p:cBhvr>
                                        <p:cTn id="16" dur="1" fill="hold">
                                          <p:stCondLst>
                                            <p:cond delay="2999"/>
                                          </p:stCondLst>
                                        </p:cTn>
                                        <p:tgtEl>
                                          <p:spTgt spid="18"/>
                                        </p:tgtEl>
                                        <p:attrNameLst>
                                          <p:attrName>style.visibility</p:attrName>
                                        </p:attrNameLst>
                                      </p:cBhvr>
                                      <p:to>
                                        <p:strVal val="hidden"/>
                                      </p:to>
                                    </p:set>
                                  </p:childTnLst>
                                </p:cTn>
                              </p:par>
                              <p:par>
                                <p:cTn id="17" presetID="18" presetClass="exit" presetSubtype="3" fill="hold" nodeType="withEffect">
                                  <p:stCondLst>
                                    <p:cond delay="0"/>
                                  </p:stCondLst>
                                  <p:childTnLst>
                                    <p:animEffect transition="out" filter="strips(upRight)">
                                      <p:cBhvr>
                                        <p:cTn id="18" dur="3000"/>
                                        <p:tgtEl>
                                          <p:spTgt spid="20"/>
                                        </p:tgtEl>
                                      </p:cBhvr>
                                    </p:animEffect>
                                    <p:set>
                                      <p:cBhvr>
                                        <p:cTn id="19" dur="1" fill="hold">
                                          <p:stCondLst>
                                            <p:cond delay="2999"/>
                                          </p:stCondLst>
                                        </p:cTn>
                                        <p:tgtEl>
                                          <p:spTgt spid="20"/>
                                        </p:tgtEl>
                                        <p:attrNameLst>
                                          <p:attrName>style.visibility</p:attrName>
                                        </p:attrNameLst>
                                      </p:cBhvr>
                                      <p:to>
                                        <p:strVal val="hidden"/>
                                      </p:to>
                                    </p:set>
                                  </p:childTnLst>
                                </p:cTn>
                              </p:par>
                              <p:par>
                                <p:cTn id="20" presetID="18" presetClass="exit" presetSubtype="6" fill="hold" nodeType="withEffect">
                                  <p:stCondLst>
                                    <p:cond delay="0"/>
                                  </p:stCondLst>
                                  <p:childTnLst>
                                    <p:animEffect transition="out" filter="strips(downRight)">
                                      <p:cBhvr>
                                        <p:cTn id="21" dur="3000"/>
                                        <p:tgtEl>
                                          <p:spTgt spid="26"/>
                                        </p:tgtEl>
                                      </p:cBhvr>
                                    </p:animEffect>
                                    <p:set>
                                      <p:cBhvr>
                                        <p:cTn id="22" dur="1" fill="hold">
                                          <p:stCondLst>
                                            <p:cond delay="2999"/>
                                          </p:stCondLst>
                                        </p:cTn>
                                        <p:tgtEl>
                                          <p:spTgt spid="26"/>
                                        </p:tgtEl>
                                        <p:attrNameLst>
                                          <p:attrName>style.visibility</p:attrName>
                                        </p:attrNameLst>
                                      </p:cBhvr>
                                      <p:to>
                                        <p:strVal val="hidden"/>
                                      </p:to>
                                    </p:set>
                                  </p:childTnLst>
                                </p:cTn>
                              </p:par>
                              <p:par>
                                <p:cTn id="23" presetID="18" presetClass="exit" presetSubtype="3" fill="hold" nodeType="withEffect">
                                  <p:stCondLst>
                                    <p:cond delay="0"/>
                                  </p:stCondLst>
                                  <p:childTnLst>
                                    <p:animEffect transition="out" filter="strips(upRight)">
                                      <p:cBhvr>
                                        <p:cTn id="24" dur="3000"/>
                                        <p:tgtEl>
                                          <p:spTgt spid="32"/>
                                        </p:tgtEl>
                                      </p:cBhvr>
                                    </p:animEffect>
                                    <p:set>
                                      <p:cBhvr>
                                        <p:cTn id="25" dur="1" fill="hold">
                                          <p:stCondLst>
                                            <p:cond delay="2999"/>
                                          </p:stCondLst>
                                        </p:cTn>
                                        <p:tgtEl>
                                          <p:spTgt spid="32"/>
                                        </p:tgtEl>
                                        <p:attrNameLst>
                                          <p:attrName>style.visibility</p:attrName>
                                        </p:attrNameLst>
                                      </p:cBhvr>
                                      <p:to>
                                        <p:strVal val="hidden"/>
                                      </p:to>
                                    </p:set>
                                  </p:childTnLst>
                                </p:cTn>
                              </p:par>
                              <p:par>
                                <p:cTn id="26" presetID="18" presetClass="exit" presetSubtype="3" fill="hold" nodeType="withEffect">
                                  <p:stCondLst>
                                    <p:cond delay="0"/>
                                  </p:stCondLst>
                                  <p:childTnLst>
                                    <p:animEffect transition="out" filter="strips(upRight)">
                                      <p:cBhvr>
                                        <p:cTn id="27" dur="3000"/>
                                        <p:tgtEl>
                                          <p:spTgt spid="34"/>
                                        </p:tgtEl>
                                      </p:cBhvr>
                                    </p:animEffect>
                                    <p:set>
                                      <p:cBhvr>
                                        <p:cTn id="28" dur="1" fill="hold">
                                          <p:stCondLst>
                                            <p:cond delay="2999"/>
                                          </p:stCondLst>
                                        </p:cTn>
                                        <p:tgtEl>
                                          <p:spTgt spid="34"/>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3000"/>
                                        <p:tgtEl>
                                          <p:spTgt spid="53"/>
                                        </p:tgtEl>
                                      </p:cBhvr>
                                    </p:animEffect>
                                    <p:set>
                                      <p:cBhvr>
                                        <p:cTn id="31" dur="1" fill="hold">
                                          <p:stCondLst>
                                            <p:cond delay="2999"/>
                                          </p:stCondLst>
                                        </p:cTn>
                                        <p:tgtEl>
                                          <p:spTgt spid="53"/>
                                        </p:tgtEl>
                                        <p:attrNameLst>
                                          <p:attrName>style.visibility</p:attrName>
                                        </p:attrNameLst>
                                      </p:cBhvr>
                                      <p:to>
                                        <p:strVal val="hidden"/>
                                      </p:to>
                                    </p:set>
                                  </p:childTnLst>
                                </p:cTn>
                              </p:par>
                              <p:par>
                                <p:cTn id="32" presetID="18" presetClass="exit" presetSubtype="9" fill="hold" nodeType="withEffect">
                                  <p:stCondLst>
                                    <p:cond delay="0"/>
                                  </p:stCondLst>
                                  <p:childTnLst>
                                    <p:animEffect transition="out" filter="strips(upLeft)">
                                      <p:cBhvr>
                                        <p:cTn id="33" dur="3000"/>
                                        <p:tgtEl>
                                          <p:spTgt spid="59"/>
                                        </p:tgtEl>
                                      </p:cBhvr>
                                    </p:animEffect>
                                    <p:set>
                                      <p:cBhvr>
                                        <p:cTn id="34" dur="1" fill="hold">
                                          <p:stCondLst>
                                            <p:cond delay="2999"/>
                                          </p:stCondLst>
                                        </p:cTn>
                                        <p:tgtEl>
                                          <p:spTgt spid="59"/>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3000"/>
                                        <p:tgtEl>
                                          <p:spTgt spid="65"/>
                                        </p:tgtEl>
                                      </p:cBhvr>
                                    </p:animEffect>
                                    <p:set>
                                      <p:cBhvr>
                                        <p:cTn id="37" dur="1" fill="hold">
                                          <p:stCondLst>
                                            <p:cond delay="2999"/>
                                          </p:stCondLst>
                                        </p:cTn>
                                        <p:tgtEl>
                                          <p:spTgt spid="65"/>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3000"/>
                                        <p:tgtEl>
                                          <p:spTgt spid="68"/>
                                        </p:tgtEl>
                                      </p:cBhvr>
                                    </p:animEffect>
                                    <p:set>
                                      <p:cBhvr>
                                        <p:cTn id="40" dur="1" fill="hold">
                                          <p:stCondLst>
                                            <p:cond delay="2999"/>
                                          </p:stCondLst>
                                        </p:cTn>
                                        <p:tgtEl>
                                          <p:spTgt spid="68"/>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9218"/>
                                        </p:tgtEl>
                                        <p:attrNameLst>
                                          <p:attrName>style.visibility</p:attrName>
                                        </p:attrNameLst>
                                      </p:cBhvr>
                                      <p:to>
                                        <p:strVal val="visible"/>
                                      </p:to>
                                    </p:set>
                                    <p:anim calcmode="lin" valueType="num">
                                      <p:cBhvr>
                                        <p:cTn id="43" dur="3000" fill="hold"/>
                                        <p:tgtEl>
                                          <p:spTgt spid="9218"/>
                                        </p:tgtEl>
                                        <p:attrNameLst>
                                          <p:attrName>ppt_w</p:attrName>
                                        </p:attrNameLst>
                                      </p:cBhvr>
                                      <p:tavLst>
                                        <p:tav tm="0">
                                          <p:val>
                                            <p:strVal val="4/3*#ppt_w"/>
                                          </p:val>
                                        </p:tav>
                                        <p:tav tm="100000">
                                          <p:val>
                                            <p:strVal val="#ppt_w"/>
                                          </p:val>
                                        </p:tav>
                                      </p:tavLst>
                                    </p:anim>
                                    <p:anim calcmode="lin" valueType="num">
                                      <p:cBhvr>
                                        <p:cTn id="44" dur="3000" fill="hold"/>
                                        <p:tgtEl>
                                          <p:spTgt spid="9218"/>
                                        </p:tgtEl>
                                        <p:attrNameLst>
                                          <p:attrName>ppt_h</p:attrName>
                                        </p:attrNameLst>
                                      </p:cBhvr>
                                      <p:tavLst>
                                        <p:tav tm="0">
                                          <p:val>
                                            <p:strVal val="4/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15776596.jpg"/>
          <p:cNvPicPr>
            <a:picLocks noChangeAspect="1"/>
          </p:cNvPicPr>
          <p:nvPr/>
        </p:nvPicPr>
        <p:blipFill>
          <a:blip r:embed="rId2" cstate="print"/>
          <a:stretch>
            <a:fillRect/>
          </a:stretch>
        </p:blipFill>
        <p:spPr bwMode="auto">
          <a:xfrm>
            <a:off x="2411760" y="0"/>
            <a:ext cx="4320480" cy="5715000"/>
          </a:xfrm>
          <a:prstGeom prst="rect">
            <a:avLst/>
          </a:prstGeom>
          <a:noFill/>
          <a:ln w="9525">
            <a:noFill/>
            <a:miter lim="800000"/>
            <a:headEnd/>
            <a:tailEnd/>
          </a:ln>
        </p:spPr>
      </p:pic>
      <p:sp>
        <p:nvSpPr>
          <p:cNvPr id="5" name="4 Rectángulo"/>
          <p:cNvSpPr/>
          <p:nvPr/>
        </p:nvSpPr>
        <p:spPr>
          <a:xfrm>
            <a:off x="0" y="0"/>
            <a:ext cx="2411760" cy="5715000"/>
          </a:xfrm>
          <a:prstGeom prst="rect">
            <a:avLst/>
          </a:prstGeom>
          <a:gradFill flip="none" rotWithShape="1">
            <a:gsLst>
              <a:gs pos="0">
                <a:srgbClr val="835017">
                  <a:shade val="30000"/>
                  <a:satMod val="115000"/>
                </a:srgbClr>
              </a:gs>
              <a:gs pos="50000">
                <a:srgbClr val="835017">
                  <a:shade val="67500"/>
                  <a:satMod val="115000"/>
                </a:srgbClr>
              </a:gs>
              <a:gs pos="100000">
                <a:srgbClr val="835017">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6732241" y="0"/>
            <a:ext cx="2411762" cy="5715000"/>
          </a:xfrm>
          <a:prstGeom prst="rect">
            <a:avLst/>
          </a:prstGeom>
          <a:gradFill flip="none" rotWithShape="1">
            <a:gsLst>
              <a:gs pos="0">
                <a:srgbClr val="835017">
                  <a:shade val="30000"/>
                  <a:satMod val="115000"/>
                </a:srgbClr>
              </a:gs>
              <a:gs pos="50000">
                <a:srgbClr val="835017">
                  <a:shade val="67500"/>
                  <a:satMod val="115000"/>
                </a:srgbClr>
              </a:gs>
              <a:gs pos="100000">
                <a:srgbClr val="835017">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2411761" y="0"/>
            <a:ext cx="4320480" cy="5715000"/>
          </a:xfrm>
          <a:prstGeom prst="rect">
            <a:avLst/>
          </a:prstGeom>
          <a:solidFill>
            <a:srgbClr val="E09A4E">
              <a:alpha val="7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9" name="8 Rectángulo"/>
          <p:cNvSpPr/>
          <p:nvPr/>
        </p:nvSpPr>
        <p:spPr>
          <a:xfrm>
            <a:off x="2411761" y="0"/>
            <a:ext cx="4320480" cy="5715000"/>
          </a:xfrm>
          <a:prstGeom prst="rect">
            <a:avLst/>
          </a:prstGeom>
          <a:solidFill>
            <a:srgbClr val="83501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uadroTexto"/>
          <p:cNvSpPr txBox="1"/>
          <p:nvPr/>
        </p:nvSpPr>
        <p:spPr>
          <a:xfrm>
            <a:off x="827584" y="4657700"/>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 superlativo subacuático: la nutria marina es el único mamífero marino capaz de dar la vuelta a rocas sobre el fondo del mar, en este caso para buscar comida.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3000"/>
                                        <p:tgtEl>
                                          <p:spTgt spid="4"/>
                                        </p:tgtEl>
                                      </p:cBhvr>
                                    </p:animEffect>
                                  </p:childTnLst>
                                </p:cTn>
                              </p:par>
                              <p:par>
                                <p:cTn id="21" presetID="3" presetClass="entr" presetSubtype="5"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vertical)">
                                      <p:cBhvr>
                                        <p:cTn id="23" dur="3000"/>
                                        <p:tgtEl>
                                          <p:spTgt spid="5"/>
                                        </p:tgtEl>
                                      </p:cBhvr>
                                    </p:animEffect>
                                  </p:childTnLst>
                                </p:cTn>
                              </p:par>
                              <p:par>
                                <p:cTn id="24" presetID="3" presetClass="entr" presetSubtype="5"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vertical)">
                                      <p:cBhvr>
                                        <p:cTn id="26" dur="3000"/>
                                        <p:tgtEl>
                                          <p:spTgt spid="6"/>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69 Imagen" descr="Diapositiva5"/>
          <p:cNvPicPr>
            <a:picLocks noGrp="1" noChangeAspect="1"/>
          </p:cNvPicPr>
          <p:nvPr isPhoto="1"/>
        </p:nvPicPr>
        <p:blipFill>
          <a:blip r:embed="rId2" cstate="print"/>
          <a:stretch>
            <a:fillRect/>
          </a:stretch>
        </p:blipFill>
        <p:spPr bwMode="auto">
          <a:xfrm>
            <a:off x="0" y="-226218"/>
            <a:ext cx="9144000" cy="6096000"/>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0"/>
            <a:ext cx="3203575" cy="1417638"/>
          </a:xfrm>
          <a:prstGeom prst="rect">
            <a:avLst/>
          </a:prstGeom>
          <a:solidFill>
            <a:schemeClr val="bg1"/>
          </a:solidFill>
          <a:ln w="9525">
            <a:noFill/>
            <a:miter lim="800000"/>
            <a:headEnd/>
            <a:tailEnd/>
          </a:ln>
        </p:spPr>
      </p:pic>
      <p:pic>
        <p:nvPicPr>
          <p:cNvPr id="10" name="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0"/>
            <a:ext cx="3097212"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0"/>
            <a:ext cx="2843213"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1344613"/>
            <a:ext cx="3203575" cy="1512887"/>
          </a:xfrm>
          <a:prstGeom prst="rect">
            <a:avLst/>
          </a:prstGeom>
          <a:solidFill>
            <a:schemeClr val="bg1"/>
          </a:solidFill>
          <a:ln w="9525">
            <a:noFill/>
            <a:miter lim="800000"/>
            <a:headEnd/>
            <a:tailEnd/>
          </a:ln>
        </p:spPr>
      </p:pic>
      <p:pic>
        <p:nvPicPr>
          <p:cNvPr id="27" name="26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1417638"/>
            <a:ext cx="3097212" cy="1439862"/>
          </a:xfrm>
          <a:prstGeom prst="rect">
            <a:avLst/>
          </a:prstGeom>
          <a:solidFill>
            <a:schemeClr val="bg1"/>
          </a:solidFill>
          <a:ln w="9525">
            <a:noFill/>
            <a:miter lim="800000"/>
            <a:headEnd/>
            <a:tailEnd/>
          </a:ln>
        </p:spPr>
      </p:pic>
      <p:pic>
        <p:nvPicPr>
          <p:cNvPr id="29" name="2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1344613"/>
            <a:ext cx="2843213" cy="1512887"/>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2857501"/>
            <a:ext cx="3203575"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2857501"/>
            <a:ext cx="2843213" cy="1439863"/>
          </a:xfrm>
          <a:prstGeom prst="rect">
            <a:avLst/>
          </a:prstGeom>
          <a:solidFill>
            <a:schemeClr val="bg1"/>
          </a:solidFill>
          <a:ln w="9525">
            <a:noFill/>
            <a:miter lim="800000"/>
            <a:headEnd/>
            <a:tailEnd/>
          </a:ln>
        </p:spPr>
      </p:pic>
      <p:pic>
        <p:nvPicPr>
          <p:cNvPr id="50" name="49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843213" y="2857501"/>
            <a:ext cx="3097212" cy="1428750"/>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5940427" y="4286251"/>
            <a:ext cx="3203575"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2843213" y="4225925"/>
            <a:ext cx="3097212" cy="1489076"/>
          </a:xfrm>
          <a:prstGeom prst="rect">
            <a:avLst/>
          </a:prstGeom>
          <a:solidFill>
            <a:schemeClr val="bg1"/>
          </a:solidFill>
          <a:ln w="9525">
            <a:noFill/>
            <a:miter lim="800000"/>
            <a:headEnd/>
            <a:tailEnd/>
          </a:ln>
        </p:spPr>
      </p:pic>
      <p:pic>
        <p:nvPicPr>
          <p:cNvPr id="61" name="6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 y="4286251"/>
            <a:ext cx="2843213" cy="1428750"/>
          </a:xfrm>
          <a:prstGeom prst="rect">
            <a:avLst/>
          </a:prstGeom>
          <a:solidFill>
            <a:schemeClr val="bg1"/>
          </a:solidFill>
          <a:ln w="9525">
            <a:noFill/>
            <a:miter lim="800000"/>
            <a:headEnd/>
            <a:tailEnd/>
          </a:ln>
        </p:spPr>
      </p:pic>
      <p:sp>
        <p:nvSpPr>
          <p:cNvPr id="15" name="14 CuadroTexto"/>
          <p:cNvSpPr txBox="1"/>
          <p:nvPr/>
        </p:nvSpPr>
        <p:spPr>
          <a:xfrm>
            <a:off x="899592" y="4873724"/>
            <a:ext cx="66967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es el único mamífero marino que atrapa peces con sus patas delanteras y no con su boca.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16000">
        <p14:vortex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0"/>
                                  </p:stCondLst>
                                  <p:childTnLst>
                                    <p:animEffect transition="out" filter="wheel(1)">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21" presetClass="exit" presetSubtype="1" fill="hold" nodeType="withEffect">
                                  <p:stCondLst>
                                    <p:cond delay="0"/>
                                  </p:stCondLst>
                                  <p:childTnLst>
                                    <p:animEffect transition="out" filter="wheel(1)">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1" presetClass="exit" presetSubtype="1" fill="hold" nodeType="withEffect">
                                  <p:stCondLst>
                                    <p:cond delay="0"/>
                                  </p:stCondLst>
                                  <p:childTnLst>
                                    <p:animEffect transition="out" filter="wheel(1)">
                                      <p:cBhvr>
                                        <p:cTn id="15" dur="3000"/>
                                        <p:tgtEl>
                                          <p:spTgt spid="29"/>
                                        </p:tgtEl>
                                      </p:cBhvr>
                                    </p:animEffect>
                                    <p:set>
                                      <p:cBhvr>
                                        <p:cTn id="16" dur="1" fill="hold">
                                          <p:stCondLst>
                                            <p:cond delay="2999"/>
                                          </p:stCondLst>
                                        </p:cTn>
                                        <p:tgtEl>
                                          <p:spTgt spid="29"/>
                                        </p:tgtEl>
                                        <p:attrNameLst>
                                          <p:attrName>style.visibility</p:attrName>
                                        </p:attrNameLst>
                                      </p:cBhvr>
                                      <p:to>
                                        <p:strVal val="hidden"/>
                                      </p:to>
                                    </p:set>
                                  </p:childTnLst>
                                </p:cTn>
                              </p:par>
                              <p:par>
                                <p:cTn id="17" presetID="21" presetClass="exit" presetSubtype="1" fill="hold" nodeType="withEffect">
                                  <p:stCondLst>
                                    <p:cond delay="0"/>
                                  </p:stCondLst>
                                  <p:childTnLst>
                                    <p:animEffect transition="out" filter="wheel(1)">
                                      <p:cBhvr>
                                        <p:cTn id="18" dur="3000"/>
                                        <p:tgtEl>
                                          <p:spTgt spid="27"/>
                                        </p:tgtEl>
                                      </p:cBhvr>
                                    </p:animEffect>
                                    <p:set>
                                      <p:cBhvr>
                                        <p:cTn id="19" dur="1" fill="hold">
                                          <p:stCondLst>
                                            <p:cond delay="2999"/>
                                          </p:stCondLst>
                                        </p:cTn>
                                        <p:tgtEl>
                                          <p:spTgt spid="27"/>
                                        </p:tgtEl>
                                        <p:attrNameLst>
                                          <p:attrName>style.visibility</p:attrName>
                                        </p:attrNameLst>
                                      </p:cBhvr>
                                      <p:to>
                                        <p:strVal val="hidden"/>
                                      </p:to>
                                    </p:set>
                                  </p:childTnLst>
                                </p:cTn>
                              </p:par>
                              <p:par>
                                <p:cTn id="20" presetID="21" presetClass="exit" presetSubtype="1" fill="hold" nodeType="withEffect">
                                  <p:stCondLst>
                                    <p:cond delay="0"/>
                                  </p:stCondLst>
                                  <p:childTnLst>
                                    <p:animEffect transition="out" filter="wheel(1)">
                                      <p:cBhvr>
                                        <p:cTn id="21" dur="3000"/>
                                        <p:tgtEl>
                                          <p:spTgt spid="23"/>
                                        </p:tgtEl>
                                      </p:cBhvr>
                                    </p:animEffect>
                                    <p:set>
                                      <p:cBhvr>
                                        <p:cTn id="22" dur="1" fill="hold">
                                          <p:stCondLst>
                                            <p:cond delay="2999"/>
                                          </p:stCondLst>
                                        </p:cTn>
                                        <p:tgtEl>
                                          <p:spTgt spid="23"/>
                                        </p:tgtEl>
                                        <p:attrNameLst>
                                          <p:attrName>style.visibility</p:attrName>
                                        </p:attrNameLst>
                                      </p:cBhvr>
                                      <p:to>
                                        <p:strVal val="hidden"/>
                                      </p:to>
                                    </p:set>
                                  </p:childTnLst>
                                </p:cTn>
                              </p:par>
                              <p:par>
                                <p:cTn id="23" presetID="21" presetClass="exit" presetSubtype="1" fill="hold" nodeType="withEffect">
                                  <p:stCondLst>
                                    <p:cond delay="0"/>
                                  </p:stCondLst>
                                  <p:childTnLst>
                                    <p:animEffect transition="out" filter="wheel(1)">
                                      <p:cBhvr>
                                        <p:cTn id="24" dur="3000"/>
                                        <p:tgtEl>
                                          <p:spTgt spid="45"/>
                                        </p:tgtEl>
                                      </p:cBhvr>
                                    </p:animEffect>
                                    <p:set>
                                      <p:cBhvr>
                                        <p:cTn id="25" dur="1" fill="hold">
                                          <p:stCondLst>
                                            <p:cond delay="2999"/>
                                          </p:stCondLst>
                                        </p:cTn>
                                        <p:tgtEl>
                                          <p:spTgt spid="45"/>
                                        </p:tgtEl>
                                        <p:attrNameLst>
                                          <p:attrName>style.visibility</p:attrName>
                                        </p:attrNameLst>
                                      </p:cBhvr>
                                      <p:to>
                                        <p:strVal val="hidden"/>
                                      </p:to>
                                    </p:set>
                                  </p:childTnLst>
                                </p:cTn>
                              </p:par>
                              <p:par>
                                <p:cTn id="26" presetID="21" presetClass="exit" presetSubtype="1" fill="hold" nodeType="withEffect">
                                  <p:stCondLst>
                                    <p:cond delay="0"/>
                                  </p:stCondLst>
                                  <p:childTnLst>
                                    <p:animEffect transition="out" filter="wheel(1)">
                                      <p:cBhvr>
                                        <p:cTn id="27" dur="3000"/>
                                        <p:tgtEl>
                                          <p:spTgt spid="39"/>
                                        </p:tgtEl>
                                      </p:cBhvr>
                                    </p:animEffect>
                                    <p:set>
                                      <p:cBhvr>
                                        <p:cTn id="28" dur="1" fill="hold">
                                          <p:stCondLst>
                                            <p:cond delay="2999"/>
                                          </p:stCondLst>
                                        </p:cTn>
                                        <p:tgtEl>
                                          <p:spTgt spid="39"/>
                                        </p:tgtEl>
                                        <p:attrNameLst>
                                          <p:attrName>style.visibility</p:attrName>
                                        </p:attrNameLst>
                                      </p:cBhvr>
                                      <p:to>
                                        <p:strVal val="hidden"/>
                                      </p:to>
                                    </p:set>
                                  </p:childTnLst>
                                </p:cTn>
                              </p:par>
                              <p:par>
                                <p:cTn id="29" presetID="21" presetClass="exit" presetSubtype="1" fill="hold" nodeType="withEffect">
                                  <p:stCondLst>
                                    <p:cond delay="0"/>
                                  </p:stCondLst>
                                  <p:childTnLst>
                                    <p:animEffect transition="out" filter="wheel(1)">
                                      <p:cBhvr>
                                        <p:cTn id="30" dur="3000"/>
                                        <p:tgtEl>
                                          <p:spTgt spid="50"/>
                                        </p:tgtEl>
                                      </p:cBhvr>
                                    </p:animEffect>
                                    <p:set>
                                      <p:cBhvr>
                                        <p:cTn id="31" dur="1" fill="hold">
                                          <p:stCondLst>
                                            <p:cond delay="2999"/>
                                          </p:stCondLst>
                                        </p:cTn>
                                        <p:tgtEl>
                                          <p:spTgt spid="50"/>
                                        </p:tgtEl>
                                        <p:attrNameLst>
                                          <p:attrName>style.visibility</p:attrName>
                                        </p:attrNameLst>
                                      </p:cBhvr>
                                      <p:to>
                                        <p:strVal val="hidden"/>
                                      </p:to>
                                    </p:set>
                                  </p:childTnLst>
                                </p:cTn>
                              </p:par>
                              <p:par>
                                <p:cTn id="32" presetID="21" presetClass="exit" presetSubtype="1" fill="hold" nodeType="withEffect">
                                  <p:stCondLst>
                                    <p:cond delay="0"/>
                                  </p:stCondLst>
                                  <p:childTnLst>
                                    <p:animEffect transition="out" filter="wheel(1)">
                                      <p:cBhvr>
                                        <p:cTn id="33" dur="3000"/>
                                        <p:tgtEl>
                                          <p:spTgt spid="61"/>
                                        </p:tgtEl>
                                      </p:cBhvr>
                                    </p:animEffect>
                                    <p:set>
                                      <p:cBhvr>
                                        <p:cTn id="34" dur="1" fill="hold">
                                          <p:stCondLst>
                                            <p:cond delay="2999"/>
                                          </p:stCondLst>
                                        </p:cTn>
                                        <p:tgtEl>
                                          <p:spTgt spid="61"/>
                                        </p:tgtEl>
                                        <p:attrNameLst>
                                          <p:attrName>style.visibility</p:attrName>
                                        </p:attrNameLst>
                                      </p:cBhvr>
                                      <p:to>
                                        <p:strVal val="hidden"/>
                                      </p:to>
                                    </p:set>
                                  </p:childTnLst>
                                </p:cTn>
                              </p:par>
                              <p:par>
                                <p:cTn id="35" presetID="21" presetClass="exit" presetSubtype="1" fill="hold" nodeType="withEffect">
                                  <p:stCondLst>
                                    <p:cond delay="0"/>
                                  </p:stCondLst>
                                  <p:childTnLst>
                                    <p:animEffect transition="out" filter="wheel(1)">
                                      <p:cBhvr>
                                        <p:cTn id="36" dur="3000"/>
                                        <p:tgtEl>
                                          <p:spTgt spid="59"/>
                                        </p:tgtEl>
                                      </p:cBhvr>
                                    </p:animEffect>
                                    <p:set>
                                      <p:cBhvr>
                                        <p:cTn id="37" dur="1" fill="hold">
                                          <p:stCondLst>
                                            <p:cond delay="2999"/>
                                          </p:stCondLst>
                                        </p:cTn>
                                        <p:tgtEl>
                                          <p:spTgt spid="59"/>
                                        </p:tgtEl>
                                        <p:attrNameLst>
                                          <p:attrName>style.visibility</p:attrName>
                                        </p:attrNameLst>
                                      </p:cBhvr>
                                      <p:to>
                                        <p:strVal val="hidden"/>
                                      </p:to>
                                    </p:set>
                                  </p:childTnLst>
                                </p:cTn>
                              </p:par>
                              <p:par>
                                <p:cTn id="38" presetID="21" presetClass="exit" presetSubtype="1" fill="hold" nodeType="withEffect">
                                  <p:stCondLst>
                                    <p:cond delay="0"/>
                                  </p:stCondLst>
                                  <p:childTnLst>
                                    <p:animEffect transition="out" filter="wheel(1)">
                                      <p:cBhvr>
                                        <p:cTn id="39" dur="3000"/>
                                        <p:tgtEl>
                                          <p:spTgt spid="55"/>
                                        </p:tgtEl>
                                      </p:cBhvr>
                                    </p:animEffect>
                                    <p:set>
                                      <p:cBhvr>
                                        <p:cTn id="40" dur="1" fill="hold">
                                          <p:stCondLst>
                                            <p:cond delay="2999"/>
                                          </p:stCondLst>
                                        </p:cTn>
                                        <p:tgtEl>
                                          <p:spTgt spid="55"/>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8194"/>
                                        </p:tgtEl>
                                        <p:attrNameLst>
                                          <p:attrName>style.visibility</p:attrName>
                                        </p:attrNameLst>
                                      </p:cBhvr>
                                      <p:to>
                                        <p:strVal val="visible"/>
                                      </p:to>
                                    </p:set>
                                    <p:anim calcmode="lin" valueType="num">
                                      <p:cBhvr>
                                        <p:cTn id="43" dur="4000" fill="hold"/>
                                        <p:tgtEl>
                                          <p:spTgt spid="8194"/>
                                        </p:tgtEl>
                                        <p:attrNameLst>
                                          <p:attrName>ppt_w</p:attrName>
                                        </p:attrNameLst>
                                      </p:cBhvr>
                                      <p:tavLst>
                                        <p:tav tm="0">
                                          <p:val>
                                            <p:strVal val="4/3*#ppt_w"/>
                                          </p:val>
                                        </p:tav>
                                        <p:tav tm="100000">
                                          <p:val>
                                            <p:strVal val="#ppt_w"/>
                                          </p:val>
                                        </p:tav>
                                      </p:tavLst>
                                    </p:anim>
                                    <p:anim calcmode="lin" valueType="num">
                                      <p:cBhvr>
                                        <p:cTn id="44" dur="4000" fill="hold"/>
                                        <p:tgtEl>
                                          <p:spTgt spid="8194"/>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1"/>
                                          </p:val>
                                        </p:tav>
                                        <p:tav tm="100000">
                                          <p:val>
                                            <p:strVal val="#ppt_x"/>
                                          </p:val>
                                        </p:tav>
                                      </p:tavLst>
                                    </p:anim>
                                    <p:anim calcmode="lin" valueType="num">
                                      <p:cBhvr>
                                        <p:cTn id="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69 Imagen" descr="Diapositiva4"/>
          <p:cNvPicPr>
            <a:picLocks noGrp="1" noChangeAspect="1"/>
          </p:cNvPicPr>
          <p:nvPr isPhoto="1"/>
        </p:nvPicPr>
        <p:blipFill>
          <a:blip r:embed="rId2" cstate="print"/>
          <a:stretch>
            <a:fillRect/>
          </a:stretch>
        </p:blipFill>
        <p:spPr bwMode="auto">
          <a:xfrm>
            <a:off x="0" y="-454868"/>
            <a:ext cx="9144000" cy="6624736"/>
          </a:xfrm>
          <a:prstGeom prst="rect">
            <a:avLst/>
          </a:prstGeom>
          <a:noFill/>
          <a:ln w="9525">
            <a:noFill/>
            <a:miter lim="800000"/>
            <a:headEnd/>
            <a:tailEnd/>
          </a:ln>
        </p:spPr>
      </p:pic>
      <p:pic>
        <p:nvPicPr>
          <p:cNvPr id="7" name="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75465" y="0"/>
            <a:ext cx="2268537" cy="1417638"/>
          </a:xfrm>
          <a:prstGeom prst="rect">
            <a:avLst/>
          </a:prstGeom>
          <a:solidFill>
            <a:schemeClr val="bg1"/>
          </a:solidFill>
          <a:ln w="9525">
            <a:noFill/>
            <a:miter lim="800000"/>
            <a:headEnd/>
            <a:tailEnd/>
          </a:ln>
        </p:spPr>
      </p:pic>
      <p:pic>
        <p:nvPicPr>
          <p:cNvPr id="9" name="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0"/>
            <a:ext cx="2303463" cy="1417638"/>
          </a:xfrm>
          <a:prstGeom prst="rect">
            <a:avLst/>
          </a:prstGeom>
          <a:solidFill>
            <a:schemeClr val="bg1"/>
          </a:solidFill>
          <a:ln w="9525">
            <a:noFill/>
            <a:miter lim="800000"/>
            <a:headEnd/>
            <a:tailEnd/>
          </a:ln>
        </p:spPr>
      </p:pic>
      <p:pic>
        <p:nvPicPr>
          <p:cNvPr id="11" name="10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0"/>
            <a:ext cx="2303462"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0"/>
            <a:ext cx="2268538" cy="1417638"/>
          </a:xfrm>
          <a:prstGeom prst="rect">
            <a:avLst/>
          </a:prstGeom>
          <a:solidFill>
            <a:schemeClr val="bg1"/>
          </a:solidFill>
          <a:ln w="9525">
            <a:noFill/>
            <a:miter lim="800000"/>
            <a:headEnd/>
            <a:tailEnd/>
          </a:ln>
        </p:spPr>
      </p:pic>
      <p:pic>
        <p:nvPicPr>
          <p:cNvPr id="23" name="2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24663" y="1344613"/>
            <a:ext cx="2319337" cy="1512887"/>
          </a:xfrm>
          <a:prstGeom prst="rect">
            <a:avLst/>
          </a:prstGeom>
          <a:solidFill>
            <a:schemeClr val="bg1"/>
          </a:solidFill>
          <a:ln w="9525">
            <a:noFill/>
            <a:miter lim="800000"/>
            <a:headEnd/>
            <a:tailEnd/>
          </a:ln>
        </p:spPr>
      </p:pic>
      <p:pic>
        <p:nvPicPr>
          <p:cNvPr id="25" name="2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46602" y="1417638"/>
            <a:ext cx="2328863" cy="1439862"/>
          </a:xfrm>
          <a:prstGeom prst="rect">
            <a:avLst/>
          </a:prstGeom>
          <a:solidFill>
            <a:schemeClr val="bg1"/>
          </a:solidFill>
          <a:ln w="9525">
            <a:noFill/>
            <a:miter lim="800000"/>
            <a:headEnd/>
            <a:tailEnd/>
          </a:ln>
        </p:spPr>
      </p:pic>
      <p:pic>
        <p:nvPicPr>
          <p:cNvPr id="27" name="26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73300" y="1417638"/>
            <a:ext cx="2298700" cy="1439862"/>
          </a:xfrm>
          <a:prstGeom prst="rect">
            <a:avLst/>
          </a:prstGeom>
          <a:solidFill>
            <a:schemeClr val="bg1"/>
          </a:solidFill>
          <a:ln w="9525">
            <a:noFill/>
            <a:miter lim="800000"/>
            <a:headEnd/>
            <a:tailEnd/>
          </a:ln>
        </p:spPr>
      </p:pic>
      <p:pic>
        <p:nvPicPr>
          <p:cNvPr id="29" name="28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1417638"/>
            <a:ext cx="2268538" cy="1439862"/>
          </a:xfrm>
          <a:prstGeom prst="rect">
            <a:avLst/>
          </a:prstGeom>
          <a:solidFill>
            <a:schemeClr val="bg1"/>
          </a:solidFill>
          <a:ln w="9525">
            <a:noFill/>
            <a:miter lim="800000"/>
            <a:headEnd/>
            <a:tailEnd/>
          </a:ln>
        </p:spPr>
      </p:pic>
      <p:pic>
        <p:nvPicPr>
          <p:cNvPr id="39" name="3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37365" y="2857501"/>
            <a:ext cx="2306637" cy="1439863"/>
          </a:xfrm>
          <a:prstGeom prst="rect">
            <a:avLst/>
          </a:prstGeom>
          <a:solidFill>
            <a:schemeClr val="bg1"/>
          </a:solidFill>
          <a:ln w="9525">
            <a:noFill/>
            <a:miter lim="800000"/>
            <a:headEnd/>
            <a:tailEnd/>
          </a:ln>
        </p:spPr>
      </p:pic>
      <p:pic>
        <p:nvPicPr>
          <p:cNvPr id="41" name="4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59302" y="2857501"/>
            <a:ext cx="2316163" cy="1439863"/>
          </a:xfrm>
          <a:prstGeom prst="rect">
            <a:avLst/>
          </a:prstGeom>
          <a:solidFill>
            <a:schemeClr val="bg1"/>
          </a:solidFill>
          <a:ln w="9525">
            <a:noFill/>
            <a:miter lim="800000"/>
            <a:headEnd/>
            <a:tailEnd/>
          </a:ln>
        </p:spPr>
      </p:pic>
      <p:pic>
        <p:nvPicPr>
          <p:cNvPr id="43" name="42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2857501"/>
            <a:ext cx="2303462"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2857501"/>
            <a:ext cx="2268538" cy="1439863"/>
          </a:xfrm>
          <a:prstGeom prst="rect">
            <a:avLst/>
          </a:prstGeom>
          <a:solidFill>
            <a:schemeClr val="bg1"/>
          </a:solidFill>
          <a:ln w="9525">
            <a:noFill/>
            <a:miter lim="800000"/>
            <a:headEnd/>
            <a:tailEnd/>
          </a:ln>
        </p:spPr>
      </p:pic>
      <p:pic>
        <p:nvPicPr>
          <p:cNvPr id="55" name="54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6850065" y="4286251"/>
            <a:ext cx="2293937" cy="1428750"/>
          </a:xfrm>
          <a:prstGeom prst="rect">
            <a:avLst/>
          </a:prstGeom>
          <a:solidFill>
            <a:schemeClr val="bg1"/>
          </a:solidFill>
          <a:ln w="9525">
            <a:noFill/>
            <a:miter lim="800000"/>
            <a:headEnd/>
            <a:tailEnd/>
          </a:ln>
        </p:spPr>
      </p:pic>
      <p:pic>
        <p:nvPicPr>
          <p:cNvPr id="57" name="56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4572002" y="4286251"/>
            <a:ext cx="2303463" cy="1428750"/>
          </a:xfrm>
          <a:prstGeom prst="rect">
            <a:avLst/>
          </a:prstGeom>
          <a:solidFill>
            <a:schemeClr val="bg1"/>
          </a:solidFill>
          <a:ln w="9525">
            <a:noFill/>
            <a:miter lim="800000"/>
            <a:headEnd/>
            <a:tailEnd/>
          </a:ln>
        </p:spPr>
      </p:pic>
      <p:pic>
        <p:nvPicPr>
          <p:cNvPr id="59" name="58 Imagen"/>
          <p:cNvPicPr>
            <a:picLocks noChangeAspect="1"/>
          </p:cNvPicPr>
          <p:nvPr/>
        </p:nvPicPr>
        <p:blipFill>
          <a:blip r:embed="rId5" cstate="print">
            <a:clrChange>
              <a:clrFrom>
                <a:srgbClr val="02AFF3"/>
              </a:clrFrom>
              <a:clrTo>
                <a:srgbClr val="02AFF3">
                  <a:alpha val="0"/>
                </a:srgbClr>
              </a:clrTo>
            </a:clrChange>
            <a:grayscl/>
            <a:biLevel thresh="50000"/>
          </a:blip>
          <a:srcRect/>
          <a:stretch>
            <a:fillRect/>
          </a:stretch>
        </p:blipFill>
        <p:spPr bwMode="auto">
          <a:xfrm>
            <a:off x="2268538" y="4286251"/>
            <a:ext cx="2303462" cy="1428750"/>
          </a:xfrm>
          <a:prstGeom prst="rect">
            <a:avLst/>
          </a:prstGeom>
          <a:solidFill>
            <a:schemeClr val="bg1"/>
          </a:solidFill>
          <a:ln w="9525">
            <a:noFill/>
            <a:miter lim="800000"/>
            <a:headEnd/>
            <a:tailEnd/>
          </a:ln>
        </p:spPr>
      </p:pic>
      <p:pic>
        <p:nvPicPr>
          <p:cNvPr id="61" name="60 Imagen"/>
          <p:cNvPicPr>
            <a:picLocks noChangeAspect="1"/>
          </p:cNvPicPr>
          <p:nvPr/>
        </p:nvPicPr>
        <p:blipFill>
          <a:blip r:embed="rId6" cstate="print">
            <a:clrChange>
              <a:clrFrom>
                <a:srgbClr val="02AFF3"/>
              </a:clrFrom>
              <a:clrTo>
                <a:srgbClr val="02AFF3">
                  <a:alpha val="0"/>
                </a:srgbClr>
              </a:clrTo>
            </a:clrChange>
            <a:grayscl/>
            <a:biLevel thresh="50000"/>
          </a:blip>
          <a:srcRect/>
          <a:stretch>
            <a:fillRect/>
          </a:stretch>
        </p:blipFill>
        <p:spPr bwMode="auto">
          <a:xfrm>
            <a:off x="0" y="4286251"/>
            <a:ext cx="2268538" cy="1428750"/>
          </a:xfrm>
          <a:prstGeom prst="rect">
            <a:avLst/>
          </a:prstGeom>
          <a:solidFill>
            <a:schemeClr val="bg1"/>
          </a:solidFill>
          <a:ln w="9525">
            <a:noFill/>
            <a:miter lim="800000"/>
            <a:headEnd/>
            <a:tailEnd/>
          </a:ln>
        </p:spPr>
      </p:pic>
      <p:sp>
        <p:nvSpPr>
          <p:cNvPr id="19" name="18 CuadroTexto"/>
          <p:cNvSpPr txBox="1"/>
          <p:nvPr/>
        </p:nvSpPr>
        <p:spPr>
          <a:xfrm>
            <a:off x="683568"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nutria marina debe consumir entre el 25 y el 40 por ciento de su peso corporal diariamente, solo para mantenerse caliente. Se atiborra de más de 100 especies de presas diferentes.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23000">
        <p14:honeycomb/>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29"/>
                                        </p:tgtEl>
                                      </p:cBhvr>
                                    </p:animEffect>
                                    <p:set>
                                      <p:cBhvr>
                                        <p:cTn id="19" dur="1" fill="hold">
                                          <p:stCondLst>
                                            <p:cond delay="2999"/>
                                          </p:stCondLst>
                                        </p:cTn>
                                        <p:tgtEl>
                                          <p:spTgt spid="2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27"/>
                                        </p:tgtEl>
                                      </p:cBhvr>
                                    </p:animEffect>
                                    <p:set>
                                      <p:cBhvr>
                                        <p:cTn id="22" dur="1" fill="hold">
                                          <p:stCondLst>
                                            <p:cond delay="2999"/>
                                          </p:stCondLst>
                                        </p:cTn>
                                        <p:tgtEl>
                                          <p:spTgt spid="27"/>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3000"/>
                                        <p:tgtEl>
                                          <p:spTgt spid="25"/>
                                        </p:tgtEl>
                                      </p:cBhvr>
                                    </p:animEffect>
                                    <p:set>
                                      <p:cBhvr>
                                        <p:cTn id="25" dur="1" fill="hold">
                                          <p:stCondLst>
                                            <p:cond delay="2999"/>
                                          </p:stCondLst>
                                        </p:cTn>
                                        <p:tgtEl>
                                          <p:spTgt spid="2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3000"/>
                                        <p:tgtEl>
                                          <p:spTgt spid="23"/>
                                        </p:tgtEl>
                                      </p:cBhvr>
                                    </p:animEffect>
                                    <p:set>
                                      <p:cBhvr>
                                        <p:cTn id="28" dur="1" fill="hold">
                                          <p:stCondLst>
                                            <p:cond delay="2999"/>
                                          </p:stCondLst>
                                        </p:cTn>
                                        <p:tgtEl>
                                          <p:spTgt spid="23"/>
                                        </p:tgtEl>
                                        <p:attrNameLst>
                                          <p:attrName>style.visibility</p:attrName>
                                        </p:attrNameLst>
                                      </p:cBhvr>
                                      <p:to>
                                        <p:strVal val="hidden"/>
                                      </p:to>
                                    </p:set>
                                  </p:childTnLst>
                                </p:cTn>
                              </p:par>
                              <p:par>
                                <p:cTn id="29" presetID="4" presetClass="exit" presetSubtype="32" fill="hold" nodeType="withEffect">
                                  <p:stCondLst>
                                    <p:cond delay="0"/>
                                  </p:stCondLst>
                                  <p:childTnLst>
                                    <p:animEffect transition="out" filter="box(out)">
                                      <p:cBhvr>
                                        <p:cTn id="30" dur="3000"/>
                                        <p:tgtEl>
                                          <p:spTgt spid="45"/>
                                        </p:tgtEl>
                                      </p:cBhvr>
                                    </p:animEffect>
                                    <p:set>
                                      <p:cBhvr>
                                        <p:cTn id="31" dur="1" fill="hold">
                                          <p:stCondLst>
                                            <p:cond delay="2999"/>
                                          </p:stCondLst>
                                        </p:cTn>
                                        <p:tgtEl>
                                          <p:spTgt spid="45"/>
                                        </p:tgtEl>
                                        <p:attrNameLst>
                                          <p:attrName>style.visibility</p:attrName>
                                        </p:attrNameLst>
                                      </p:cBhvr>
                                      <p:to>
                                        <p:strVal val="hidden"/>
                                      </p:to>
                                    </p:set>
                                  </p:childTnLst>
                                </p:cTn>
                              </p:par>
                              <p:par>
                                <p:cTn id="32" presetID="4" presetClass="exit" presetSubtype="32" fill="hold" nodeType="withEffect">
                                  <p:stCondLst>
                                    <p:cond delay="0"/>
                                  </p:stCondLst>
                                  <p:childTnLst>
                                    <p:animEffect transition="out" filter="box(out)">
                                      <p:cBhvr>
                                        <p:cTn id="33" dur="3000"/>
                                        <p:tgtEl>
                                          <p:spTgt spid="43"/>
                                        </p:tgtEl>
                                      </p:cBhvr>
                                    </p:animEffect>
                                    <p:set>
                                      <p:cBhvr>
                                        <p:cTn id="34" dur="1" fill="hold">
                                          <p:stCondLst>
                                            <p:cond delay="2999"/>
                                          </p:stCondLst>
                                        </p:cTn>
                                        <p:tgtEl>
                                          <p:spTgt spid="43"/>
                                        </p:tgtEl>
                                        <p:attrNameLst>
                                          <p:attrName>style.visibility</p:attrName>
                                        </p:attrNameLst>
                                      </p:cBhvr>
                                      <p:to>
                                        <p:strVal val="hidden"/>
                                      </p:to>
                                    </p:set>
                                  </p:childTnLst>
                                </p:cTn>
                              </p:par>
                              <p:par>
                                <p:cTn id="35" presetID="4" presetClass="exit" presetSubtype="32" fill="hold" nodeType="withEffect">
                                  <p:stCondLst>
                                    <p:cond delay="0"/>
                                  </p:stCondLst>
                                  <p:childTnLst>
                                    <p:animEffect transition="out" filter="box(out)">
                                      <p:cBhvr>
                                        <p:cTn id="36" dur="3000"/>
                                        <p:tgtEl>
                                          <p:spTgt spid="41"/>
                                        </p:tgtEl>
                                      </p:cBhvr>
                                    </p:animEffect>
                                    <p:set>
                                      <p:cBhvr>
                                        <p:cTn id="37" dur="1" fill="hold">
                                          <p:stCondLst>
                                            <p:cond delay="2999"/>
                                          </p:stCondLst>
                                        </p:cTn>
                                        <p:tgtEl>
                                          <p:spTgt spid="41"/>
                                        </p:tgtEl>
                                        <p:attrNameLst>
                                          <p:attrName>style.visibility</p:attrName>
                                        </p:attrNameLst>
                                      </p:cBhvr>
                                      <p:to>
                                        <p:strVal val="hidden"/>
                                      </p:to>
                                    </p:set>
                                  </p:childTnLst>
                                </p:cTn>
                              </p:par>
                              <p:par>
                                <p:cTn id="38" presetID="4" presetClass="exit" presetSubtype="32" fill="hold" nodeType="withEffect">
                                  <p:stCondLst>
                                    <p:cond delay="0"/>
                                  </p:stCondLst>
                                  <p:childTnLst>
                                    <p:animEffect transition="out" filter="box(out)">
                                      <p:cBhvr>
                                        <p:cTn id="39" dur="3000"/>
                                        <p:tgtEl>
                                          <p:spTgt spid="39"/>
                                        </p:tgtEl>
                                      </p:cBhvr>
                                    </p:animEffect>
                                    <p:set>
                                      <p:cBhvr>
                                        <p:cTn id="40" dur="1" fill="hold">
                                          <p:stCondLst>
                                            <p:cond delay="2999"/>
                                          </p:stCondLst>
                                        </p:cTn>
                                        <p:tgtEl>
                                          <p:spTgt spid="39"/>
                                        </p:tgtEl>
                                        <p:attrNameLst>
                                          <p:attrName>style.visibility</p:attrName>
                                        </p:attrNameLst>
                                      </p:cBhvr>
                                      <p:to>
                                        <p:strVal val="hidden"/>
                                      </p:to>
                                    </p:set>
                                  </p:childTnLst>
                                </p:cTn>
                              </p:par>
                              <p:par>
                                <p:cTn id="41" presetID="4" presetClass="exit" presetSubtype="32" fill="hold" nodeType="withEffect">
                                  <p:stCondLst>
                                    <p:cond delay="0"/>
                                  </p:stCondLst>
                                  <p:childTnLst>
                                    <p:animEffect transition="out" filter="box(out)">
                                      <p:cBhvr>
                                        <p:cTn id="42" dur="3000"/>
                                        <p:tgtEl>
                                          <p:spTgt spid="61"/>
                                        </p:tgtEl>
                                      </p:cBhvr>
                                    </p:animEffect>
                                    <p:set>
                                      <p:cBhvr>
                                        <p:cTn id="43" dur="1" fill="hold">
                                          <p:stCondLst>
                                            <p:cond delay="2999"/>
                                          </p:stCondLst>
                                        </p:cTn>
                                        <p:tgtEl>
                                          <p:spTgt spid="61"/>
                                        </p:tgtEl>
                                        <p:attrNameLst>
                                          <p:attrName>style.visibility</p:attrName>
                                        </p:attrNameLst>
                                      </p:cBhvr>
                                      <p:to>
                                        <p:strVal val="hidden"/>
                                      </p:to>
                                    </p:set>
                                  </p:childTnLst>
                                </p:cTn>
                              </p:par>
                              <p:par>
                                <p:cTn id="44" presetID="4" presetClass="exit" presetSubtype="32" fill="hold" nodeType="withEffect">
                                  <p:stCondLst>
                                    <p:cond delay="0"/>
                                  </p:stCondLst>
                                  <p:childTnLst>
                                    <p:animEffect transition="out" filter="box(out)">
                                      <p:cBhvr>
                                        <p:cTn id="45" dur="3000"/>
                                        <p:tgtEl>
                                          <p:spTgt spid="59"/>
                                        </p:tgtEl>
                                      </p:cBhvr>
                                    </p:animEffect>
                                    <p:set>
                                      <p:cBhvr>
                                        <p:cTn id="46" dur="1" fill="hold">
                                          <p:stCondLst>
                                            <p:cond delay="2999"/>
                                          </p:stCondLst>
                                        </p:cTn>
                                        <p:tgtEl>
                                          <p:spTgt spid="59"/>
                                        </p:tgtEl>
                                        <p:attrNameLst>
                                          <p:attrName>style.visibility</p:attrName>
                                        </p:attrNameLst>
                                      </p:cBhvr>
                                      <p:to>
                                        <p:strVal val="hidden"/>
                                      </p:to>
                                    </p:set>
                                  </p:childTnLst>
                                </p:cTn>
                              </p:par>
                              <p:par>
                                <p:cTn id="47" presetID="4" presetClass="exit" presetSubtype="32" fill="hold" nodeType="withEffect">
                                  <p:stCondLst>
                                    <p:cond delay="0"/>
                                  </p:stCondLst>
                                  <p:childTnLst>
                                    <p:animEffect transition="out" filter="box(out)">
                                      <p:cBhvr>
                                        <p:cTn id="48" dur="3000"/>
                                        <p:tgtEl>
                                          <p:spTgt spid="57"/>
                                        </p:tgtEl>
                                      </p:cBhvr>
                                    </p:animEffect>
                                    <p:set>
                                      <p:cBhvr>
                                        <p:cTn id="49" dur="1" fill="hold">
                                          <p:stCondLst>
                                            <p:cond delay="2999"/>
                                          </p:stCondLst>
                                        </p:cTn>
                                        <p:tgtEl>
                                          <p:spTgt spid="57"/>
                                        </p:tgtEl>
                                        <p:attrNameLst>
                                          <p:attrName>style.visibility</p:attrName>
                                        </p:attrNameLst>
                                      </p:cBhvr>
                                      <p:to>
                                        <p:strVal val="hidden"/>
                                      </p:to>
                                    </p:set>
                                  </p:childTnLst>
                                </p:cTn>
                              </p:par>
                              <p:par>
                                <p:cTn id="50" presetID="4" presetClass="exit" presetSubtype="32" fill="hold" nodeType="withEffect">
                                  <p:stCondLst>
                                    <p:cond delay="0"/>
                                  </p:stCondLst>
                                  <p:childTnLst>
                                    <p:animEffect transition="out" filter="box(out)">
                                      <p:cBhvr>
                                        <p:cTn id="51" dur="3000"/>
                                        <p:tgtEl>
                                          <p:spTgt spid="55"/>
                                        </p:tgtEl>
                                      </p:cBhvr>
                                    </p:animEffect>
                                    <p:set>
                                      <p:cBhvr>
                                        <p:cTn id="52" dur="1" fill="hold">
                                          <p:stCondLst>
                                            <p:cond delay="2999"/>
                                          </p:stCondLst>
                                        </p:cTn>
                                        <p:tgtEl>
                                          <p:spTgt spid="55"/>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7170"/>
                                        </p:tgtEl>
                                        <p:attrNameLst>
                                          <p:attrName>style.visibility</p:attrName>
                                        </p:attrNameLst>
                                      </p:cBhvr>
                                      <p:to>
                                        <p:strVal val="visible"/>
                                      </p:to>
                                    </p:set>
                                    <p:anim calcmode="lin" valueType="num">
                                      <p:cBhvr>
                                        <p:cTn id="55" dur="3000" fill="hold"/>
                                        <p:tgtEl>
                                          <p:spTgt spid="7170"/>
                                        </p:tgtEl>
                                        <p:attrNameLst>
                                          <p:attrName>ppt_w</p:attrName>
                                        </p:attrNameLst>
                                      </p:cBhvr>
                                      <p:tavLst>
                                        <p:tav tm="0">
                                          <p:val>
                                            <p:strVal val="4/3*#ppt_w"/>
                                          </p:val>
                                        </p:tav>
                                        <p:tav tm="100000">
                                          <p:val>
                                            <p:strVal val="#ppt_w"/>
                                          </p:val>
                                        </p:tav>
                                      </p:tavLst>
                                    </p:anim>
                                    <p:anim calcmode="lin" valueType="num">
                                      <p:cBhvr>
                                        <p:cTn id="56" dur="3000" fill="hold"/>
                                        <p:tgtEl>
                                          <p:spTgt spid="7170"/>
                                        </p:tgtEl>
                                        <p:attrNameLst>
                                          <p:attrName>ppt_h</p:attrName>
                                        </p:attrNameLst>
                                      </p:cBhvr>
                                      <p:tavLst>
                                        <p:tav tm="0">
                                          <p:val>
                                            <p:strVal val="4/3*#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Marz-a27327550.jpg"/>
          <p:cNvPicPr>
            <a:picLocks noChangeAspect="1"/>
          </p:cNvPicPr>
          <p:nvPr/>
        </p:nvPicPr>
        <p:blipFill>
          <a:blip r:embed="rId2" cstate="print"/>
          <a:stretch>
            <a:fillRect/>
          </a:stretch>
        </p:blipFill>
        <p:spPr bwMode="auto">
          <a:xfrm>
            <a:off x="2123728" y="-238844"/>
            <a:ext cx="4896544" cy="6264696"/>
          </a:xfrm>
          <a:prstGeom prst="rect">
            <a:avLst/>
          </a:prstGeom>
          <a:noFill/>
          <a:ln w="9525">
            <a:noFill/>
            <a:miter lim="800000"/>
            <a:headEnd/>
            <a:tailEnd/>
          </a:ln>
        </p:spPr>
      </p:pic>
      <p:sp>
        <p:nvSpPr>
          <p:cNvPr id="5" name="4 Rectángulo"/>
          <p:cNvSpPr/>
          <p:nvPr/>
        </p:nvSpPr>
        <p:spPr>
          <a:xfrm>
            <a:off x="2" y="0"/>
            <a:ext cx="2123726" cy="5715000"/>
          </a:xfrm>
          <a:prstGeom prst="rec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 name="5 Rectángulo"/>
          <p:cNvSpPr/>
          <p:nvPr/>
        </p:nvSpPr>
        <p:spPr>
          <a:xfrm>
            <a:off x="7020272" y="0"/>
            <a:ext cx="2123728" cy="5715000"/>
          </a:xfrm>
          <a:prstGeom prst="rec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7" name="6 Rectángulo"/>
          <p:cNvSpPr/>
          <p:nvPr/>
        </p:nvSpPr>
        <p:spPr>
          <a:xfrm>
            <a:off x="2123728" y="0"/>
            <a:ext cx="4896544" cy="5715000"/>
          </a:xfrm>
          <a:prstGeom prst="rect">
            <a:avLst/>
          </a:prstGeom>
          <a:solidFill>
            <a:schemeClr val="tx1">
              <a:lumMod val="9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66567" name="Rectangle 13"/>
          <p:cNvSpPr>
            <a:spLocks noChangeArrowheads="1"/>
          </p:cNvSpPr>
          <p:nvPr/>
        </p:nvSpPr>
        <p:spPr bwMode="auto">
          <a:xfrm>
            <a:off x="-3176588" y="-609401"/>
            <a:ext cx="278923" cy="615553"/>
          </a:xfrm>
          <a:prstGeom prst="rect">
            <a:avLst/>
          </a:prstGeom>
          <a:noFill/>
          <a:ln w="9525">
            <a:noFill/>
            <a:miter lim="800000"/>
            <a:headEnd/>
            <a:tailEnd/>
          </a:ln>
        </p:spPr>
        <p:txBody>
          <a:bodyPr wrap="none" lIns="0" tIns="0" rIns="0" bIns="0" anchor="ctr">
            <a:spAutoFit/>
          </a:bodyPr>
          <a:lstStyle/>
          <a:p>
            <a:r>
              <a:rPr lang="es-ES" sz="1100"/>
              <a:t/>
            </a:r>
            <a:br>
              <a:rPr lang="es-ES" sz="1100"/>
            </a:br>
            <a:r>
              <a:rPr lang="es-ES"/>
              <a:t/>
            </a:r>
            <a:br>
              <a:rPr lang="es-ES"/>
            </a:br>
            <a:r>
              <a:rPr lang="es-ES" sz="1000">
                <a:solidFill>
                  <a:srgbClr val="323131"/>
                </a:solidFill>
                <a:latin typeface="Tahoma" pitchFamily="34" charset="0"/>
                <a:cs typeface="Tahoma" pitchFamily="34" charset="0"/>
              </a:rPr>
              <a:t>      </a:t>
            </a:r>
            <a:r>
              <a:rPr lang="es-ES" sz="1100"/>
              <a:t> </a:t>
            </a:r>
            <a:endParaRPr lang="es-ES" sz="1000">
              <a:solidFill>
                <a:srgbClr val="323131"/>
              </a:solidFill>
              <a:latin typeface="Tahoma" pitchFamily="34" charset="0"/>
              <a:cs typeface="Tahoma" pitchFamily="34" charset="0"/>
            </a:endParaRPr>
          </a:p>
        </p:txBody>
      </p:sp>
      <p:sp>
        <p:nvSpPr>
          <p:cNvPr id="9" name="8 Rectángulo"/>
          <p:cNvSpPr/>
          <p:nvPr/>
        </p:nvSpPr>
        <p:spPr>
          <a:xfrm>
            <a:off x="2123728" y="0"/>
            <a:ext cx="4896544" cy="5715000"/>
          </a:xfrm>
          <a:prstGeom prst="rect">
            <a:avLst/>
          </a:prstGeom>
          <a:solidFill>
            <a:schemeClr val="bg2">
              <a:lumMod val="40000"/>
              <a:lumOff val="6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pitchFamily="34" charset="0"/>
            </a:endParaRPr>
          </a:p>
        </p:txBody>
      </p:sp>
      <p:sp>
        <p:nvSpPr>
          <p:cNvPr id="10" name="9 CuadroTexto"/>
          <p:cNvSpPr txBox="1"/>
          <p:nvPr/>
        </p:nvSpPr>
        <p:spPr>
          <a:xfrm>
            <a:off x="971600" y="4945732"/>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todos los animales que habitan en </a:t>
            </a:r>
            <a:r>
              <a:rPr lang="es-ES" i="1" dirty="0" err="1" smtClean="0">
                <a:effectLst>
                  <a:glow rad="101600">
                    <a:srgbClr val="C00000">
                      <a:alpha val="60000"/>
                    </a:srgbClr>
                  </a:glow>
                  <a:outerShdw blurRad="38100" dist="38100" dir="2700000" algn="tl">
                    <a:srgbClr val="000000">
                      <a:alpha val="43137"/>
                    </a:srgbClr>
                  </a:outerShdw>
                </a:effectLst>
              </a:rPr>
              <a:t>Mundomar</a:t>
            </a:r>
            <a:r>
              <a:rPr lang="es-ES" i="1" dirty="0" smtClean="0">
                <a:effectLst>
                  <a:glow rad="101600">
                    <a:srgbClr val="C00000">
                      <a:alpha val="60000"/>
                    </a:srgbClr>
                  </a:glow>
                  <a:outerShdw blurRad="38100" dist="38100" dir="2700000" algn="tl">
                    <a:srgbClr val="000000">
                      <a:alpha val="43137"/>
                    </a:srgbClr>
                  </a:outerShdw>
                </a:effectLst>
              </a:rPr>
              <a:t>, no es de extrañar que las nutrias sean las favoritas de muchos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blinds/>
      </p:transition>
    </mc:Choice>
    <mc:Fallback>
      <p:transition spd="slow" advTm="18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3000" fill="hold"/>
                                        <p:tgtEl>
                                          <p:spTgt spid="4"/>
                                        </p:tgtEl>
                                        <p:attrNameLst>
                                          <p:attrName>r</p:attrName>
                                        </p:attrNameLst>
                                      </p:cBhvr>
                                    </p:animRot>
                                  </p:childTnLst>
                                </p:cTn>
                              </p:par>
                              <p:par>
                                <p:cTn id="13" presetID="1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plus(in)">
                                      <p:cBhvr>
                                        <p:cTn id="15" dur="3000"/>
                                        <p:tgtEl>
                                          <p:spTgt spid="4"/>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par>
                                <p:cTn id="23" presetID="3" presetClass="entr" presetSubtype="5"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vertical)">
                                      <p:cBhvr>
                                        <p:cTn id="25" dur="3000"/>
                                        <p:tgtEl>
                                          <p:spTgt spid="5"/>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67 Imagen" descr="Diapositiva9"/>
          <p:cNvPicPr>
            <a:picLocks noGrp="1" noChangeAspect="1"/>
          </p:cNvPicPr>
          <p:nvPr isPhoto="1"/>
        </p:nvPicPr>
        <p:blipFill>
          <a:blip r:embed="rId2" cstate="print"/>
          <a:stretch>
            <a:fillRect/>
          </a:stretch>
        </p:blipFill>
        <p:spPr bwMode="auto">
          <a:xfrm>
            <a:off x="0" y="-382860"/>
            <a:ext cx="9144000" cy="6768752"/>
          </a:xfrm>
          <a:prstGeom prst="rect">
            <a:avLst/>
          </a:prstGeom>
          <a:noFill/>
          <a:ln w="9525">
            <a:noFill/>
            <a:miter lim="800000"/>
            <a:headEnd/>
            <a:tailEnd/>
          </a:ln>
        </p:spPr>
      </p:pic>
      <p:pic>
        <p:nvPicPr>
          <p:cNvPr id="5" name="4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36854" y="2"/>
            <a:ext cx="2307146" cy="1417339"/>
          </a:xfrm>
          <a:prstGeom prst="rect">
            <a:avLst/>
          </a:prstGeom>
          <a:solidFill>
            <a:schemeClr val="bg1"/>
          </a:solidFill>
          <a:ln>
            <a:noFill/>
          </a:ln>
        </p:spPr>
      </p:pic>
      <p:pic>
        <p:nvPicPr>
          <p:cNvPr id="7" name="6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9028" y="0"/>
            <a:ext cx="2317229" cy="1417341"/>
          </a:xfrm>
          <a:prstGeom prst="rect">
            <a:avLst/>
          </a:prstGeom>
          <a:solidFill>
            <a:schemeClr val="bg1"/>
          </a:solidFill>
          <a:ln>
            <a:noFill/>
          </a:ln>
        </p:spPr>
      </p:pic>
      <p:pic>
        <p:nvPicPr>
          <p:cNvPr id="9" name="8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86000" y="2"/>
            <a:ext cx="2286000" cy="1417339"/>
          </a:xfrm>
          <a:prstGeom prst="rect">
            <a:avLst/>
          </a:prstGeom>
          <a:solidFill>
            <a:schemeClr val="bg1"/>
          </a:solidFill>
          <a:ln>
            <a:noFill/>
          </a:ln>
        </p:spPr>
      </p:pic>
      <p:pic>
        <p:nvPicPr>
          <p:cNvPr id="11" name="10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
            <a:ext cx="2339752" cy="1417339"/>
          </a:xfrm>
          <a:prstGeom prst="rect">
            <a:avLst/>
          </a:prstGeom>
          <a:solidFill>
            <a:schemeClr val="bg1"/>
          </a:solidFill>
          <a:ln>
            <a:noFill/>
          </a:ln>
        </p:spPr>
      </p:pic>
      <p:pic>
        <p:nvPicPr>
          <p:cNvPr id="21" name="20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76256" y="1417340"/>
            <a:ext cx="2267744" cy="1440160"/>
          </a:xfrm>
          <a:prstGeom prst="rect">
            <a:avLst/>
          </a:prstGeom>
          <a:solidFill>
            <a:schemeClr val="bg1"/>
          </a:solidFill>
          <a:ln>
            <a:noFill/>
          </a:ln>
        </p:spPr>
      </p:pic>
      <p:pic>
        <p:nvPicPr>
          <p:cNvPr id="23" name="22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50854" y="1345332"/>
            <a:ext cx="2325402" cy="1512167"/>
          </a:xfrm>
          <a:prstGeom prst="rect">
            <a:avLst/>
          </a:prstGeom>
          <a:solidFill>
            <a:schemeClr val="bg1"/>
          </a:solidFill>
          <a:ln>
            <a:noFill/>
          </a:ln>
        </p:spPr>
      </p:pic>
      <p:pic>
        <p:nvPicPr>
          <p:cNvPr id="25" name="2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77828" y="1345332"/>
            <a:ext cx="2294173" cy="1512167"/>
          </a:xfrm>
          <a:prstGeom prst="rect">
            <a:avLst/>
          </a:prstGeom>
          <a:solidFill>
            <a:schemeClr val="bg1"/>
          </a:solidFill>
          <a:ln>
            <a:noFill/>
          </a:ln>
        </p:spPr>
      </p:pic>
      <p:pic>
        <p:nvPicPr>
          <p:cNvPr id="27" name="26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4" y="1345332"/>
            <a:ext cx="2347926" cy="1512167"/>
          </a:xfrm>
          <a:prstGeom prst="rect">
            <a:avLst/>
          </a:prstGeom>
          <a:solidFill>
            <a:schemeClr val="bg1"/>
          </a:solidFill>
          <a:ln>
            <a:noFill/>
          </a:ln>
        </p:spPr>
      </p:pic>
      <p:pic>
        <p:nvPicPr>
          <p:cNvPr id="37" name="36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50468" y="2857502"/>
            <a:ext cx="2293532" cy="1440159"/>
          </a:xfrm>
          <a:prstGeom prst="rect">
            <a:avLst/>
          </a:prstGeom>
          <a:solidFill>
            <a:schemeClr val="bg1"/>
          </a:solidFill>
          <a:ln>
            <a:noFill/>
          </a:ln>
        </p:spPr>
      </p:pic>
      <p:pic>
        <p:nvPicPr>
          <p:cNvPr id="39" name="3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0" y="2857502"/>
            <a:ext cx="2303616" cy="1440159"/>
          </a:xfrm>
          <a:prstGeom prst="rect">
            <a:avLst/>
          </a:prstGeom>
          <a:solidFill>
            <a:schemeClr val="bg1"/>
          </a:solidFill>
          <a:ln>
            <a:noFill/>
          </a:ln>
        </p:spPr>
      </p:pic>
      <p:pic>
        <p:nvPicPr>
          <p:cNvPr id="41" name="4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2857502"/>
            <a:ext cx="2304256" cy="1440159"/>
          </a:xfrm>
          <a:prstGeom prst="rect">
            <a:avLst/>
          </a:prstGeom>
          <a:solidFill>
            <a:schemeClr val="bg1"/>
          </a:solidFill>
          <a:ln>
            <a:noFill/>
          </a:ln>
        </p:spPr>
      </p:pic>
      <p:pic>
        <p:nvPicPr>
          <p:cNvPr id="43" name="42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3" y="2857502"/>
            <a:ext cx="2275917" cy="1440159"/>
          </a:xfrm>
          <a:prstGeom prst="rect">
            <a:avLst/>
          </a:prstGeom>
          <a:solidFill>
            <a:schemeClr val="bg1"/>
          </a:solidFill>
          <a:ln>
            <a:noFill/>
          </a:ln>
        </p:spPr>
      </p:pic>
      <p:pic>
        <p:nvPicPr>
          <p:cNvPr id="53" name="5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6850468" y="4286251"/>
            <a:ext cx="2293532" cy="1428749"/>
          </a:xfrm>
          <a:prstGeom prst="rect">
            <a:avLst/>
          </a:prstGeom>
          <a:solidFill>
            <a:schemeClr val="bg1"/>
          </a:solidFill>
          <a:ln>
            <a:noFill/>
          </a:ln>
        </p:spPr>
      </p:pic>
      <p:pic>
        <p:nvPicPr>
          <p:cNvPr id="55" name="54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4572642" y="4286251"/>
            <a:ext cx="2303615" cy="1428749"/>
          </a:xfrm>
          <a:prstGeom prst="rect">
            <a:avLst/>
          </a:prstGeom>
          <a:solidFill>
            <a:schemeClr val="bg1"/>
          </a:solidFill>
          <a:ln>
            <a:noFill/>
          </a:ln>
        </p:spPr>
      </p:pic>
      <p:pic>
        <p:nvPicPr>
          <p:cNvPr id="57" name="56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4286251"/>
            <a:ext cx="2304256" cy="1428749"/>
          </a:xfrm>
          <a:prstGeom prst="rect">
            <a:avLst/>
          </a:prstGeom>
          <a:solidFill>
            <a:schemeClr val="bg1"/>
          </a:solidFill>
          <a:ln>
            <a:noFill/>
          </a:ln>
        </p:spPr>
      </p:pic>
      <p:pic>
        <p:nvPicPr>
          <p:cNvPr id="59" name="58 Imagen"/>
          <p:cNvPicPr>
            <a:picLocks noChangeAspect="1"/>
          </p:cNvPicPr>
          <p:nvPr/>
        </p:nvPicPr>
        <p:blipFill>
          <a:blip r:embed="rId6"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8173" y="4286251"/>
            <a:ext cx="2275917" cy="1428749"/>
          </a:xfrm>
          <a:prstGeom prst="rect">
            <a:avLst/>
          </a:prstGeom>
          <a:solidFill>
            <a:schemeClr val="bg1"/>
          </a:solidFill>
          <a:ln>
            <a:noFill/>
          </a:ln>
        </p:spPr>
      </p:pic>
      <p:sp>
        <p:nvSpPr>
          <p:cNvPr id="19" name="18 CuadroTexto"/>
          <p:cNvSpPr txBox="1"/>
          <p:nvPr/>
        </p:nvSpPr>
        <p:spPr>
          <a:xfrm>
            <a:off x="539552"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increíblemente sociales. Las nutrias son bien conocidas por su alegría y sentido de la curiosidad. Tienen una larga historia con los humanos.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blinds dir="vert"/>
      </p:transition>
    </mc:Choice>
    <mc:Fallback>
      <p:transition spd="slow" advTm="2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3000"/>
                                        <p:tgtEl>
                                          <p:spTgt spid="27"/>
                                        </p:tgtEl>
                                      </p:cBhvr>
                                    </p:animEffect>
                                    <p:set>
                                      <p:cBhvr>
                                        <p:cTn id="10" dur="1" fill="hold">
                                          <p:stCondLst>
                                            <p:cond delay="2999"/>
                                          </p:stCondLst>
                                        </p:cTn>
                                        <p:tgtEl>
                                          <p:spTgt spid="27"/>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43"/>
                                        </p:tgtEl>
                                      </p:cBhvr>
                                    </p:animEffect>
                                    <p:set>
                                      <p:cBhvr>
                                        <p:cTn id="13" dur="1" fill="hold">
                                          <p:stCondLst>
                                            <p:cond delay="2999"/>
                                          </p:stCondLst>
                                        </p:cTn>
                                        <p:tgtEl>
                                          <p:spTgt spid="43"/>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3000"/>
                                        <p:tgtEl>
                                          <p:spTgt spid="59"/>
                                        </p:tgtEl>
                                      </p:cBhvr>
                                    </p:animEffect>
                                    <p:set>
                                      <p:cBhvr>
                                        <p:cTn id="16" dur="1" fill="hold">
                                          <p:stCondLst>
                                            <p:cond delay="2999"/>
                                          </p:stCondLst>
                                        </p:cTn>
                                        <p:tgtEl>
                                          <p:spTgt spid="59"/>
                                        </p:tgtEl>
                                        <p:attrNameLst>
                                          <p:attrName>style.visibility</p:attrName>
                                        </p:attrNameLst>
                                      </p:cBhvr>
                                      <p:to>
                                        <p:strVal val="hidden"/>
                                      </p:to>
                                    </p:set>
                                  </p:childTnLst>
                                </p:cTn>
                              </p:par>
                              <p:par>
                                <p:cTn id="17" presetID="18" presetClass="exit" presetSubtype="12" fill="hold" nodeType="withEffect">
                                  <p:stCondLst>
                                    <p:cond delay="0"/>
                                  </p:stCondLst>
                                  <p:childTnLst>
                                    <p:animEffect transition="out" filter="strips(downLef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18" presetClass="exit" presetSubtype="12" fill="hold" nodeType="withEffect">
                                  <p:stCondLst>
                                    <p:cond delay="0"/>
                                  </p:stCondLst>
                                  <p:childTnLst>
                                    <p:animEffect transition="out" filter="strips(downLeft)">
                                      <p:cBhvr>
                                        <p:cTn id="21" dur="3000"/>
                                        <p:tgtEl>
                                          <p:spTgt spid="25"/>
                                        </p:tgtEl>
                                      </p:cBhvr>
                                    </p:animEffect>
                                    <p:set>
                                      <p:cBhvr>
                                        <p:cTn id="22" dur="1" fill="hold">
                                          <p:stCondLst>
                                            <p:cond delay="2999"/>
                                          </p:stCondLst>
                                        </p:cTn>
                                        <p:tgtEl>
                                          <p:spTgt spid="25"/>
                                        </p:tgtEl>
                                        <p:attrNameLst>
                                          <p:attrName>style.visibility</p:attrName>
                                        </p:attrNameLst>
                                      </p:cBhvr>
                                      <p:to>
                                        <p:strVal val="hidden"/>
                                      </p:to>
                                    </p:set>
                                  </p:childTnLst>
                                </p:cTn>
                              </p:par>
                              <p:par>
                                <p:cTn id="23" presetID="18" presetClass="exit" presetSubtype="12" fill="hold" nodeType="withEffect">
                                  <p:stCondLst>
                                    <p:cond delay="0"/>
                                  </p:stCondLst>
                                  <p:childTnLst>
                                    <p:animEffect transition="out" filter="strips(downLeft)">
                                      <p:cBhvr>
                                        <p:cTn id="24" dur="3000"/>
                                        <p:tgtEl>
                                          <p:spTgt spid="41"/>
                                        </p:tgtEl>
                                      </p:cBhvr>
                                    </p:animEffect>
                                    <p:set>
                                      <p:cBhvr>
                                        <p:cTn id="25" dur="1" fill="hold">
                                          <p:stCondLst>
                                            <p:cond delay="2999"/>
                                          </p:stCondLst>
                                        </p:cTn>
                                        <p:tgtEl>
                                          <p:spTgt spid="41"/>
                                        </p:tgtEl>
                                        <p:attrNameLst>
                                          <p:attrName>style.visibility</p:attrName>
                                        </p:attrNameLst>
                                      </p:cBhvr>
                                      <p:to>
                                        <p:strVal val="hidden"/>
                                      </p:to>
                                    </p:set>
                                  </p:childTnLst>
                                </p:cTn>
                              </p:par>
                              <p:par>
                                <p:cTn id="26" presetID="18" presetClass="exit" presetSubtype="12" fill="hold" nodeType="withEffect">
                                  <p:stCondLst>
                                    <p:cond delay="0"/>
                                  </p:stCondLst>
                                  <p:childTnLst>
                                    <p:animEffect transition="out" filter="strips(downLeft)">
                                      <p:cBhvr>
                                        <p:cTn id="27" dur="3000"/>
                                        <p:tgtEl>
                                          <p:spTgt spid="57"/>
                                        </p:tgtEl>
                                      </p:cBhvr>
                                    </p:animEffect>
                                    <p:set>
                                      <p:cBhvr>
                                        <p:cTn id="28" dur="1" fill="hold">
                                          <p:stCondLst>
                                            <p:cond delay="2999"/>
                                          </p:stCondLst>
                                        </p:cTn>
                                        <p:tgtEl>
                                          <p:spTgt spid="57"/>
                                        </p:tgtEl>
                                        <p:attrNameLst>
                                          <p:attrName>style.visibility</p:attrName>
                                        </p:attrNameLst>
                                      </p:cBhvr>
                                      <p:to>
                                        <p:strVal val="hidden"/>
                                      </p:to>
                                    </p:set>
                                  </p:childTnLst>
                                </p:cTn>
                              </p:par>
                              <p:par>
                                <p:cTn id="29" presetID="18" presetClass="exit" presetSubtype="12" fill="hold" nodeType="withEffect">
                                  <p:stCondLst>
                                    <p:cond delay="0"/>
                                  </p:stCondLst>
                                  <p:childTnLst>
                                    <p:animEffect transition="out" filter="strips(downLeft)">
                                      <p:cBhvr>
                                        <p:cTn id="30" dur="3000"/>
                                        <p:tgtEl>
                                          <p:spTgt spid="7"/>
                                        </p:tgtEl>
                                      </p:cBhvr>
                                    </p:animEffect>
                                    <p:set>
                                      <p:cBhvr>
                                        <p:cTn id="31" dur="1" fill="hold">
                                          <p:stCondLst>
                                            <p:cond delay="2999"/>
                                          </p:stCondLst>
                                        </p:cTn>
                                        <p:tgtEl>
                                          <p:spTgt spid="7"/>
                                        </p:tgtEl>
                                        <p:attrNameLst>
                                          <p:attrName>style.visibility</p:attrName>
                                        </p:attrNameLst>
                                      </p:cBhvr>
                                      <p:to>
                                        <p:strVal val="hidden"/>
                                      </p:to>
                                    </p:set>
                                  </p:childTnLst>
                                </p:cTn>
                              </p:par>
                              <p:par>
                                <p:cTn id="32" presetID="18" presetClass="exit" presetSubtype="12" fill="hold" nodeType="withEffect">
                                  <p:stCondLst>
                                    <p:cond delay="0"/>
                                  </p:stCondLst>
                                  <p:childTnLst>
                                    <p:animEffect transition="out" filter="strips(downLeft)">
                                      <p:cBhvr>
                                        <p:cTn id="33" dur="3000"/>
                                        <p:tgtEl>
                                          <p:spTgt spid="23"/>
                                        </p:tgtEl>
                                      </p:cBhvr>
                                    </p:animEffect>
                                    <p:set>
                                      <p:cBhvr>
                                        <p:cTn id="34" dur="1" fill="hold">
                                          <p:stCondLst>
                                            <p:cond delay="2999"/>
                                          </p:stCondLst>
                                        </p:cTn>
                                        <p:tgtEl>
                                          <p:spTgt spid="23"/>
                                        </p:tgtEl>
                                        <p:attrNameLst>
                                          <p:attrName>style.visibility</p:attrName>
                                        </p:attrNameLst>
                                      </p:cBhvr>
                                      <p:to>
                                        <p:strVal val="hidden"/>
                                      </p:to>
                                    </p:set>
                                  </p:childTnLst>
                                </p:cTn>
                              </p:par>
                              <p:par>
                                <p:cTn id="35" presetID="18" presetClass="exit" presetSubtype="12" fill="hold" nodeType="withEffect">
                                  <p:stCondLst>
                                    <p:cond delay="0"/>
                                  </p:stCondLst>
                                  <p:childTnLst>
                                    <p:animEffect transition="out" filter="strips(downLeft)">
                                      <p:cBhvr>
                                        <p:cTn id="36" dur="3000"/>
                                        <p:tgtEl>
                                          <p:spTgt spid="39"/>
                                        </p:tgtEl>
                                      </p:cBhvr>
                                    </p:animEffect>
                                    <p:set>
                                      <p:cBhvr>
                                        <p:cTn id="37" dur="1" fill="hold">
                                          <p:stCondLst>
                                            <p:cond delay="2999"/>
                                          </p:stCondLst>
                                        </p:cTn>
                                        <p:tgtEl>
                                          <p:spTgt spid="39"/>
                                        </p:tgtEl>
                                        <p:attrNameLst>
                                          <p:attrName>style.visibility</p:attrName>
                                        </p:attrNameLst>
                                      </p:cBhvr>
                                      <p:to>
                                        <p:strVal val="hidden"/>
                                      </p:to>
                                    </p:set>
                                  </p:childTnLst>
                                </p:cTn>
                              </p:par>
                              <p:par>
                                <p:cTn id="38" presetID="18" presetClass="exit" presetSubtype="12" fill="hold" nodeType="withEffect">
                                  <p:stCondLst>
                                    <p:cond delay="0"/>
                                  </p:stCondLst>
                                  <p:childTnLst>
                                    <p:animEffect transition="out" filter="strips(downLeft)">
                                      <p:cBhvr>
                                        <p:cTn id="39" dur="3000"/>
                                        <p:tgtEl>
                                          <p:spTgt spid="55"/>
                                        </p:tgtEl>
                                      </p:cBhvr>
                                    </p:animEffect>
                                    <p:set>
                                      <p:cBhvr>
                                        <p:cTn id="40" dur="1" fill="hold">
                                          <p:stCondLst>
                                            <p:cond delay="2999"/>
                                          </p:stCondLst>
                                        </p:cTn>
                                        <p:tgtEl>
                                          <p:spTgt spid="55"/>
                                        </p:tgtEl>
                                        <p:attrNameLst>
                                          <p:attrName>style.visibility</p:attrName>
                                        </p:attrNameLst>
                                      </p:cBhvr>
                                      <p:to>
                                        <p:strVal val="hidden"/>
                                      </p:to>
                                    </p:set>
                                  </p:childTnLst>
                                </p:cTn>
                              </p:par>
                              <p:par>
                                <p:cTn id="41" presetID="18" presetClass="exit" presetSubtype="12" fill="hold" nodeType="withEffect">
                                  <p:stCondLst>
                                    <p:cond delay="0"/>
                                  </p:stCondLst>
                                  <p:childTnLst>
                                    <p:animEffect transition="out" filter="strips(downLeft)">
                                      <p:cBhvr>
                                        <p:cTn id="42" dur="3000"/>
                                        <p:tgtEl>
                                          <p:spTgt spid="5"/>
                                        </p:tgtEl>
                                      </p:cBhvr>
                                    </p:animEffect>
                                    <p:set>
                                      <p:cBhvr>
                                        <p:cTn id="43" dur="1" fill="hold">
                                          <p:stCondLst>
                                            <p:cond delay="2999"/>
                                          </p:stCondLst>
                                        </p:cTn>
                                        <p:tgtEl>
                                          <p:spTgt spid="5"/>
                                        </p:tgtEl>
                                        <p:attrNameLst>
                                          <p:attrName>style.visibility</p:attrName>
                                        </p:attrNameLst>
                                      </p:cBhvr>
                                      <p:to>
                                        <p:strVal val="hidden"/>
                                      </p:to>
                                    </p:set>
                                  </p:childTnLst>
                                </p:cTn>
                              </p:par>
                              <p:par>
                                <p:cTn id="44" presetID="18" presetClass="exit" presetSubtype="12" fill="hold" nodeType="withEffect">
                                  <p:stCondLst>
                                    <p:cond delay="0"/>
                                  </p:stCondLst>
                                  <p:childTnLst>
                                    <p:animEffect transition="out" filter="strips(downLeft)">
                                      <p:cBhvr>
                                        <p:cTn id="45" dur="3000"/>
                                        <p:tgtEl>
                                          <p:spTgt spid="21"/>
                                        </p:tgtEl>
                                      </p:cBhvr>
                                    </p:animEffect>
                                    <p:set>
                                      <p:cBhvr>
                                        <p:cTn id="46" dur="1" fill="hold">
                                          <p:stCondLst>
                                            <p:cond delay="2999"/>
                                          </p:stCondLst>
                                        </p:cTn>
                                        <p:tgtEl>
                                          <p:spTgt spid="21"/>
                                        </p:tgtEl>
                                        <p:attrNameLst>
                                          <p:attrName>style.visibility</p:attrName>
                                        </p:attrNameLst>
                                      </p:cBhvr>
                                      <p:to>
                                        <p:strVal val="hidden"/>
                                      </p:to>
                                    </p:set>
                                  </p:childTnLst>
                                </p:cTn>
                              </p:par>
                              <p:par>
                                <p:cTn id="47" presetID="18" presetClass="exit" presetSubtype="12" fill="hold" nodeType="withEffect">
                                  <p:stCondLst>
                                    <p:cond delay="0"/>
                                  </p:stCondLst>
                                  <p:childTnLst>
                                    <p:animEffect transition="out" filter="strips(downLeft)">
                                      <p:cBhvr>
                                        <p:cTn id="48" dur="3000"/>
                                        <p:tgtEl>
                                          <p:spTgt spid="37"/>
                                        </p:tgtEl>
                                      </p:cBhvr>
                                    </p:animEffect>
                                    <p:set>
                                      <p:cBhvr>
                                        <p:cTn id="49" dur="1" fill="hold">
                                          <p:stCondLst>
                                            <p:cond delay="2999"/>
                                          </p:stCondLst>
                                        </p:cTn>
                                        <p:tgtEl>
                                          <p:spTgt spid="37"/>
                                        </p:tgtEl>
                                        <p:attrNameLst>
                                          <p:attrName>style.visibility</p:attrName>
                                        </p:attrNameLst>
                                      </p:cBhvr>
                                      <p:to>
                                        <p:strVal val="hidden"/>
                                      </p:to>
                                    </p:set>
                                  </p:childTnLst>
                                </p:cTn>
                              </p:par>
                              <p:par>
                                <p:cTn id="50" presetID="18" presetClass="exit" presetSubtype="12" fill="hold" nodeType="withEffect">
                                  <p:stCondLst>
                                    <p:cond delay="0"/>
                                  </p:stCondLst>
                                  <p:childTnLst>
                                    <p:animEffect transition="out" filter="strips(downLeft)">
                                      <p:cBhvr>
                                        <p:cTn id="51" dur="3000"/>
                                        <p:tgtEl>
                                          <p:spTgt spid="53"/>
                                        </p:tgtEl>
                                      </p:cBhvr>
                                    </p:animEffect>
                                    <p:set>
                                      <p:cBhvr>
                                        <p:cTn id="52" dur="1" fill="hold">
                                          <p:stCondLst>
                                            <p:cond delay="2999"/>
                                          </p:stCondLst>
                                        </p:cTn>
                                        <p:tgtEl>
                                          <p:spTgt spid="53"/>
                                        </p:tgtEl>
                                        <p:attrNameLst>
                                          <p:attrName>style.visibility</p:attrName>
                                        </p:attrNameLst>
                                      </p:cBhvr>
                                      <p:to>
                                        <p:strVal val="hidden"/>
                                      </p:to>
                                    </p:set>
                                  </p:childTnLst>
                                </p:cTn>
                              </p:par>
                              <p:par>
                                <p:cTn id="53" presetID="23" presetClass="entr" presetSubtype="288" fill="hold" nodeType="withEffect">
                                  <p:stCondLst>
                                    <p:cond delay="0"/>
                                  </p:stCondLst>
                                  <p:childTnLst>
                                    <p:set>
                                      <p:cBhvr>
                                        <p:cTn id="54" dur="1" fill="hold">
                                          <p:stCondLst>
                                            <p:cond delay="0"/>
                                          </p:stCondLst>
                                        </p:cTn>
                                        <p:tgtEl>
                                          <p:spTgt spid="12290"/>
                                        </p:tgtEl>
                                        <p:attrNameLst>
                                          <p:attrName>style.visibility</p:attrName>
                                        </p:attrNameLst>
                                      </p:cBhvr>
                                      <p:to>
                                        <p:strVal val="visible"/>
                                      </p:to>
                                    </p:set>
                                    <p:anim calcmode="lin" valueType="num">
                                      <p:cBhvr>
                                        <p:cTn id="55" dur="3000" fill="hold"/>
                                        <p:tgtEl>
                                          <p:spTgt spid="12290"/>
                                        </p:tgtEl>
                                        <p:attrNameLst>
                                          <p:attrName>ppt_w</p:attrName>
                                        </p:attrNameLst>
                                      </p:cBhvr>
                                      <p:tavLst>
                                        <p:tav tm="0">
                                          <p:val>
                                            <p:strVal val="4/3*#ppt_w"/>
                                          </p:val>
                                        </p:tav>
                                        <p:tav tm="100000">
                                          <p:val>
                                            <p:strVal val="#ppt_w"/>
                                          </p:val>
                                        </p:tav>
                                      </p:tavLst>
                                    </p:anim>
                                    <p:anim calcmode="lin" valueType="num">
                                      <p:cBhvr>
                                        <p:cTn id="56" dur="3000" fill="hold"/>
                                        <p:tgtEl>
                                          <p:spTgt spid="12290"/>
                                        </p:tgtEl>
                                        <p:attrNameLst>
                                          <p:attrName>ppt_h</p:attrName>
                                        </p:attrNameLst>
                                      </p:cBhvr>
                                      <p:tavLst>
                                        <p:tav tm="0">
                                          <p:val>
                                            <p:strVal val="4/3*#ppt_h"/>
                                          </p:val>
                                        </p:tav>
                                        <p:tav tm="100000">
                                          <p:val>
                                            <p:strVal val="#ppt_h"/>
                                          </p:val>
                                        </p:tav>
                                      </p:tavLst>
                                    </p:anim>
                                  </p:childTnLst>
                                </p:cTn>
                              </p:par>
                            </p:childTnLst>
                          </p:cTn>
                        </p:par>
                        <p:par>
                          <p:cTn id="57" fill="hold">
                            <p:stCondLst>
                              <p:cond delay="3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Effect transition="in" filter="fade">
                                      <p:cBhvr>
                                        <p:cTn id="60" dur="1000"/>
                                        <p:tgtEl>
                                          <p:spTgt spid="19"/>
                                        </p:tgtEl>
                                      </p:cBhvr>
                                    </p:animEffect>
                                    <p:anim calcmode="lin" valueType="num">
                                      <p:cBhvr>
                                        <p:cTn id="61" dur="1000" fill="hold"/>
                                        <p:tgtEl>
                                          <p:spTgt spid="19"/>
                                        </p:tgtEl>
                                        <p:attrNameLst>
                                          <p:attrName>ppt_x</p:attrName>
                                        </p:attrNameLst>
                                      </p:cBhvr>
                                      <p:tavLst>
                                        <p:tav tm="0">
                                          <p:val>
                                            <p:strVal val="#ppt_x-.1"/>
                                          </p:val>
                                        </p:tav>
                                        <p:tav tm="100000">
                                          <p:val>
                                            <p:strVal val="#ppt_x"/>
                                          </p:val>
                                        </p:tav>
                                      </p:tavLst>
                                    </p:anim>
                                    <p:anim calcmode="lin" valueType="num">
                                      <p:cBhvr>
                                        <p:cTn id="6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0" y="0"/>
            <a:ext cx="5004048" cy="571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4513" name="69 Imagen" descr="Diapositiva2"/>
          <p:cNvPicPr>
            <a:picLocks noGrp="1" noChangeAspect="1"/>
          </p:cNvPicPr>
          <p:nvPr isPhoto="1"/>
        </p:nvPicPr>
        <p:blipFill>
          <a:blip r:embed="rId2" cstate="print"/>
          <a:stretch>
            <a:fillRect/>
          </a:stretch>
        </p:blipFill>
        <p:spPr bwMode="auto">
          <a:xfrm>
            <a:off x="0" y="0"/>
            <a:ext cx="5436096" cy="5715000"/>
          </a:xfrm>
          <a:prstGeom prst="rect">
            <a:avLst/>
          </a:prstGeom>
          <a:noFill/>
          <a:ln w="9525">
            <a:noFill/>
            <a:miter lim="800000"/>
            <a:headEnd/>
            <a:tailEnd/>
          </a:ln>
        </p:spPr>
      </p:pic>
      <p:pic>
        <p:nvPicPr>
          <p:cNvPr id="11" name="10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699792" y="0"/>
            <a:ext cx="2736081" cy="1417638"/>
          </a:xfrm>
          <a:prstGeom prst="rect">
            <a:avLst/>
          </a:prstGeom>
          <a:solidFill>
            <a:schemeClr val="bg1"/>
          </a:solidFill>
          <a:ln w="9525">
            <a:noFill/>
            <a:miter lim="800000"/>
            <a:headEnd/>
            <a:tailEnd/>
          </a:ln>
        </p:spPr>
      </p:pic>
      <p:pic>
        <p:nvPicPr>
          <p:cNvPr id="13" name="12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0"/>
            <a:ext cx="2699790" cy="1417638"/>
          </a:xfrm>
          <a:prstGeom prst="rect">
            <a:avLst/>
          </a:prstGeom>
          <a:solidFill>
            <a:schemeClr val="bg1"/>
          </a:solidFill>
          <a:ln w="9525">
            <a:noFill/>
            <a:miter lim="800000"/>
            <a:headEnd/>
            <a:tailEnd/>
          </a:ln>
        </p:spPr>
      </p:pic>
      <p:pic>
        <p:nvPicPr>
          <p:cNvPr id="27" name="26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699792" y="1345332"/>
            <a:ext cx="2736081" cy="1512887"/>
          </a:xfrm>
          <a:prstGeom prst="rect">
            <a:avLst/>
          </a:prstGeom>
          <a:solidFill>
            <a:schemeClr val="bg1"/>
          </a:solidFill>
          <a:ln w="9525">
            <a:noFill/>
            <a:miter lim="800000"/>
            <a:headEnd/>
            <a:tailEnd/>
          </a:ln>
        </p:spPr>
      </p:pic>
      <p:pic>
        <p:nvPicPr>
          <p:cNvPr id="29" name="28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1344613"/>
            <a:ext cx="2699790" cy="1512887"/>
          </a:xfrm>
          <a:prstGeom prst="rect">
            <a:avLst/>
          </a:prstGeom>
          <a:solidFill>
            <a:schemeClr val="bg1"/>
          </a:solidFill>
          <a:ln w="9525">
            <a:noFill/>
            <a:miter lim="800000"/>
            <a:headEnd/>
            <a:tailEnd/>
          </a:ln>
        </p:spPr>
      </p:pic>
      <p:pic>
        <p:nvPicPr>
          <p:cNvPr id="43" name="42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699792" y="2857500"/>
            <a:ext cx="2736081" cy="1439863"/>
          </a:xfrm>
          <a:prstGeom prst="rect">
            <a:avLst/>
          </a:prstGeom>
          <a:solidFill>
            <a:schemeClr val="bg1"/>
          </a:solidFill>
          <a:ln w="9525">
            <a:noFill/>
            <a:miter lim="800000"/>
            <a:headEnd/>
            <a:tailEnd/>
          </a:ln>
        </p:spPr>
      </p:pic>
      <p:pic>
        <p:nvPicPr>
          <p:cNvPr id="45" name="44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2857501"/>
            <a:ext cx="2699790" cy="1439863"/>
          </a:xfrm>
          <a:prstGeom prst="rect">
            <a:avLst/>
          </a:prstGeom>
          <a:solidFill>
            <a:schemeClr val="bg1"/>
          </a:solidFill>
          <a:ln w="9525">
            <a:noFill/>
            <a:miter lim="800000"/>
            <a:headEnd/>
            <a:tailEnd/>
          </a:ln>
        </p:spPr>
      </p:pic>
      <p:pic>
        <p:nvPicPr>
          <p:cNvPr id="59" name="58 Imagen"/>
          <p:cNvPicPr>
            <a:picLocks noChangeAspect="1"/>
          </p:cNvPicPr>
          <p:nvPr/>
        </p:nvPicPr>
        <p:blipFill>
          <a:blip r:embed="rId3" cstate="print">
            <a:clrChange>
              <a:clrFrom>
                <a:srgbClr val="02AFF3"/>
              </a:clrFrom>
              <a:clrTo>
                <a:srgbClr val="02AFF3">
                  <a:alpha val="0"/>
                </a:srgbClr>
              </a:clrTo>
            </a:clrChange>
            <a:grayscl/>
            <a:biLevel thresh="50000"/>
          </a:blip>
          <a:srcRect/>
          <a:stretch>
            <a:fillRect/>
          </a:stretch>
        </p:blipFill>
        <p:spPr bwMode="auto">
          <a:xfrm>
            <a:off x="2699792" y="4286250"/>
            <a:ext cx="2777356" cy="1428750"/>
          </a:xfrm>
          <a:prstGeom prst="rect">
            <a:avLst/>
          </a:prstGeom>
          <a:solidFill>
            <a:schemeClr val="bg1"/>
          </a:solidFill>
          <a:ln w="9525">
            <a:noFill/>
            <a:miter lim="800000"/>
            <a:headEnd/>
            <a:tailEnd/>
          </a:ln>
        </p:spPr>
      </p:pic>
      <p:pic>
        <p:nvPicPr>
          <p:cNvPr id="61" name="60 Imagen"/>
          <p:cNvPicPr>
            <a:picLocks noChangeAspect="1"/>
          </p:cNvPicPr>
          <p:nvPr/>
        </p:nvPicPr>
        <p:blipFill>
          <a:blip r:embed="rId4" cstate="print">
            <a:clrChange>
              <a:clrFrom>
                <a:srgbClr val="02AFF3"/>
              </a:clrFrom>
              <a:clrTo>
                <a:srgbClr val="02AFF3">
                  <a:alpha val="0"/>
                </a:srgbClr>
              </a:clrTo>
            </a:clrChange>
            <a:grayscl/>
            <a:biLevel thresh="50000"/>
          </a:blip>
          <a:srcRect/>
          <a:stretch>
            <a:fillRect/>
          </a:stretch>
        </p:blipFill>
        <p:spPr bwMode="auto">
          <a:xfrm>
            <a:off x="2" y="4286251"/>
            <a:ext cx="2699790" cy="1428750"/>
          </a:xfrm>
          <a:prstGeom prst="rect">
            <a:avLst/>
          </a:prstGeom>
          <a:solidFill>
            <a:schemeClr val="bg1"/>
          </a:solidFill>
          <a:ln w="9525">
            <a:noFill/>
            <a:miter lim="800000"/>
            <a:headEnd/>
            <a:tailEnd/>
          </a:ln>
        </p:spPr>
      </p:pic>
      <p:sp>
        <p:nvSpPr>
          <p:cNvPr id="12" name="11 CuadroTexto"/>
          <p:cNvSpPr txBox="1"/>
          <p:nvPr/>
        </p:nvSpPr>
        <p:spPr>
          <a:xfrm>
            <a:off x="5652120" y="1129308"/>
            <a:ext cx="3240360"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un nivel más práctico, las nutrias de garras pequeñas se entrenan tradicionalmente en partes de India, China y el sudeste asiático para ayudar a los pescadores a capturar peces y devolverlos al bote a cambio de una recompensa.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blinds/>
      </p:transition>
    </mc:Choice>
    <mc:Fallback>
      <p:transition spd="slow" advTm="2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13"/>
                                        </p:tgtEl>
                                      </p:cBhvr>
                                    </p:animEffect>
                                    <p:set>
                                      <p:cBhvr>
                                        <p:cTn id="7" dur="1" fill="hold">
                                          <p:stCondLst>
                                            <p:cond delay="2999"/>
                                          </p:stCondLst>
                                        </p:cTn>
                                        <p:tgtEl>
                                          <p:spTgt spid="1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29"/>
                                        </p:tgtEl>
                                      </p:cBhvr>
                                    </p:animEffect>
                                    <p:set>
                                      <p:cBhvr>
                                        <p:cTn id="13" dur="1" fill="hold">
                                          <p:stCondLst>
                                            <p:cond delay="2999"/>
                                          </p:stCondLst>
                                        </p:cTn>
                                        <p:tgtEl>
                                          <p:spTgt spid="29"/>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3000"/>
                                        <p:tgtEl>
                                          <p:spTgt spid="27"/>
                                        </p:tgtEl>
                                      </p:cBhvr>
                                    </p:animEffect>
                                    <p:set>
                                      <p:cBhvr>
                                        <p:cTn id="16" dur="1" fill="hold">
                                          <p:stCondLst>
                                            <p:cond delay="2999"/>
                                          </p:stCondLst>
                                        </p:cTn>
                                        <p:tgtEl>
                                          <p:spTgt spid="27"/>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3000"/>
                                        <p:tgtEl>
                                          <p:spTgt spid="45"/>
                                        </p:tgtEl>
                                      </p:cBhvr>
                                    </p:animEffect>
                                    <p:set>
                                      <p:cBhvr>
                                        <p:cTn id="19" dur="1" fill="hold">
                                          <p:stCondLst>
                                            <p:cond delay="2999"/>
                                          </p:stCondLst>
                                        </p:cTn>
                                        <p:tgtEl>
                                          <p:spTgt spid="45"/>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43"/>
                                        </p:tgtEl>
                                      </p:cBhvr>
                                    </p:animEffect>
                                    <p:set>
                                      <p:cBhvr>
                                        <p:cTn id="22" dur="1" fill="hold">
                                          <p:stCondLst>
                                            <p:cond delay="2999"/>
                                          </p:stCondLst>
                                        </p:cTn>
                                        <p:tgtEl>
                                          <p:spTgt spid="43"/>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3000"/>
                                        <p:tgtEl>
                                          <p:spTgt spid="61"/>
                                        </p:tgtEl>
                                      </p:cBhvr>
                                    </p:animEffect>
                                    <p:set>
                                      <p:cBhvr>
                                        <p:cTn id="25" dur="1" fill="hold">
                                          <p:stCondLst>
                                            <p:cond delay="2999"/>
                                          </p:stCondLst>
                                        </p:cTn>
                                        <p:tgtEl>
                                          <p:spTgt spid="61"/>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3000"/>
                                        <p:tgtEl>
                                          <p:spTgt spid="59"/>
                                        </p:tgtEl>
                                      </p:cBhvr>
                                    </p:animEffect>
                                    <p:set>
                                      <p:cBhvr>
                                        <p:cTn id="28" dur="1" fill="hold">
                                          <p:stCondLst>
                                            <p:cond delay="2999"/>
                                          </p:stCondLst>
                                        </p:cTn>
                                        <p:tgtEl>
                                          <p:spTgt spid="59"/>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64513"/>
                                        </p:tgtEl>
                                        <p:attrNameLst>
                                          <p:attrName>style.visibility</p:attrName>
                                        </p:attrNameLst>
                                      </p:cBhvr>
                                      <p:to>
                                        <p:strVal val="visible"/>
                                      </p:to>
                                    </p:set>
                                    <p:anim calcmode="lin" valueType="num">
                                      <p:cBhvr>
                                        <p:cTn id="31" dur="3000" fill="hold"/>
                                        <p:tgtEl>
                                          <p:spTgt spid="64513"/>
                                        </p:tgtEl>
                                        <p:attrNameLst>
                                          <p:attrName>ppt_w</p:attrName>
                                        </p:attrNameLst>
                                      </p:cBhvr>
                                      <p:tavLst>
                                        <p:tav tm="0">
                                          <p:val>
                                            <p:strVal val="2/3*#ppt_w"/>
                                          </p:val>
                                        </p:tav>
                                        <p:tav tm="100000">
                                          <p:val>
                                            <p:strVal val="#ppt_w"/>
                                          </p:val>
                                        </p:tav>
                                      </p:tavLst>
                                    </p:anim>
                                    <p:anim calcmode="lin" valueType="num">
                                      <p:cBhvr>
                                        <p:cTn id="32" dur="3000" fill="hold"/>
                                        <p:tgtEl>
                                          <p:spTgt spid="64513"/>
                                        </p:tgtEl>
                                        <p:attrNameLst>
                                          <p:attrName>ppt_h</p:attrName>
                                        </p:attrNameLst>
                                      </p:cBhvr>
                                      <p:tavLst>
                                        <p:tav tm="0">
                                          <p:val>
                                            <p:strVal val="2/3*#ppt_h"/>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1"/>
                                          </p:val>
                                        </p:tav>
                                        <p:tav tm="100000">
                                          <p:val>
                                            <p:strVal val="#ppt_x"/>
                                          </p:val>
                                        </p:tav>
                                      </p:tavLst>
                                    </p:anim>
                                    <p:anim calcmode="lin" valueType="num">
                                      <p:cBhvr>
                                        <p:cTn id="38"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67 Imagen" descr="Diapositiva8"/>
          <p:cNvPicPr>
            <a:picLocks noGrp="1" noChangeAspect="1"/>
          </p:cNvPicPr>
          <p:nvPr isPhoto="1"/>
        </p:nvPicPr>
        <p:blipFill>
          <a:blip r:embed="rId2" cstate="print"/>
          <a:stretch>
            <a:fillRect/>
          </a:stretch>
        </p:blipFill>
        <p:spPr bwMode="auto">
          <a:xfrm>
            <a:off x="0" y="0"/>
            <a:ext cx="5715000" cy="5715000"/>
          </a:xfrm>
          <a:prstGeom prst="rect">
            <a:avLst/>
          </a:prstGeom>
          <a:noFill/>
          <a:ln w="9525">
            <a:noFill/>
            <a:miter lim="800000"/>
            <a:headEnd/>
            <a:tailEnd/>
          </a:ln>
        </p:spPr>
      </p:pic>
      <p:pic>
        <p:nvPicPr>
          <p:cNvPr id="8" name="7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0"/>
            <a:ext cx="2664296" cy="1849388"/>
          </a:xfrm>
          <a:prstGeom prst="rect">
            <a:avLst/>
          </a:prstGeom>
          <a:solidFill>
            <a:schemeClr val="bg1"/>
          </a:solidFill>
          <a:ln>
            <a:noFill/>
          </a:ln>
        </p:spPr>
      </p:pic>
      <p:pic>
        <p:nvPicPr>
          <p:cNvPr id="11" name="10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
            <a:ext cx="3059832" cy="1849388"/>
          </a:xfrm>
          <a:prstGeom prst="rect">
            <a:avLst/>
          </a:prstGeom>
          <a:solidFill>
            <a:schemeClr val="bg1"/>
          </a:solidFill>
          <a:ln>
            <a:noFill/>
          </a:ln>
        </p:spPr>
      </p:pic>
      <p:pic>
        <p:nvPicPr>
          <p:cNvPr id="32" name="31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1705372"/>
            <a:ext cx="2664296" cy="2160240"/>
          </a:xfrm>
          <a:prstGeom prst="rect">
            <a:avLst/>
          </a:prstGeom>
          <a:solidFill>
            <a:schemeClr val="bg1"/>
          </a:solidFill>
          <a:ln>
            <a:noFill/>
          </a:ln>
        </p:spPr>
      </p:pic>
      <p:pic>
        <p:nvPicPr>
          <p:cNvPr id="35" name="34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 y="1849388"/>
            <a:ext cx="3059831" cy="1944216"/>
          </a:xfrm>
          <a:prstGeom prst="rect">
            <a:avLst/>
          </a:prstGeom>
          <a:solidFill>
            <a:schemeClr val="bg1"/>
          </a:solidFill>
          <a:ln>
            <a:noFill/>
          </a:ln>
        </p:spPr>
      </p:pic>
      <p:pic>
        <p:nvPicPr>
          <p:cNvPr id="56" name="55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3793604"/>
            <a:ext cx="2664296" cy="1921396"/>
          </a:xfrm>
          <a:prstGeom prst="rect">
            <a:avLst/>
          </a:prstGeom>
          <a:solidFill>
            <a:schemeClr val="bg1"/>
          </a:solidFill>
          <a:ln>
            <a:noFill/>
          </a:ln>
        </p:spPr>
      </p:pic>
      <p:pic>
        <p:nvPicPr>
          <p:cNvPr id="59" name="58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3793604"/>
            <a:ext cx="3059832" cy="1921396"/>
          </a:xfrm>
          <a:prstGeom prst="rect">
            <a:avLst/>
          </a:prstGeom>
          <a:solidFill>
            <a:schemeClr val="bg1"/>
          </a:solidFill>
          <a:ln>
            <a:noFill/>
          </a:ln>
        </p:spPr>
      </p:pic>
      <p:sp>
        <p:nvSpPr>
          <p:cNvPr id="9" name="8 CuadroTexto"/>
          <p:cNvSpPr txBox="1"/>
          <p:nvPr/>
        </p:nvSpPr>
        <p:spPr>
          <a:xfrm>
            <a:off x="5652120" y="1705372"/>
            <a:ext cx="324036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la naturaleza, estos animales viven una media de hasta 10 años, pero en cautividad y con los cuidados adecuados, la nutria puede vivir mucho más tiempo.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1000">
        <p14:glitte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32"/>
                                        </p:tgtEl>
                                      </p:cBhvr>
                                    </p:animEffect>
                                    <p:set>
                                      <p:cBhvr>
                                        <p:cTn id="13" dur="1" fill="hold">
                                          <p:stCondLst>
                                            <p:cond delay="2999"/>
                                          </p:stCondLst>
                                        </p:cTn>
                                        <p:tgtEl>
                                          <p:spTgt spid="32"/>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3000"/>
                                        <p:tgtEl>
                                          <p:spTgt spid="35"/>
                                        </p:tgtEl>
                                      </p:cBhvr>
                                    </p:animEffect>
                                    <p:set>
                                      <p:cBhvr>
                                        <p:cTn id="16" dur="1" fill="hold">
                                          <p:stCondLst>
                                            <p:cond delay="2999"/>
                                          </p:stCondLst>
                                        </p:cTn>
                                        <p:tgtEl>
                                          <p:spTgt spid="35"/>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3000"/>
                                        <p:tgtEl>
                                          <p:spTgt spid="59"/>
                                        </p:tgtEl>
                                      </p:cBhvr>
                                    </p:animEffect>
                                    <p:set>
                                      <p:cBhvr>
                                        <p:cTn id="19" dur="1" fill="hold">
                                          <p:stCondLst>
                                            <p:cond delay="2999"/>
                                          </p:stCondLst>
                                        </p:cTn>
                                        <p:tgtEl>
                                          <p:spTgt spid="59"/>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3000"/>
                                        <p:tgtEl>
                                          <p:spTgt spid="56"/>
                                        </p:tgtEl>
                                      </p:cBhvr>
                                    </p:animEffect>
                                    <p:set>
                                      <p:cBhvr>
                                        <p:cTn id="22" dur="1" fill="hold">
                                          <p:stCondLst>
                                            <p:cond delay="2999"/>
                                          </p:stCondLst>
                                        </p:cTn>
                                        <p:tgtEl>
                                          <p:spTgt spid="5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11266"/>
                                        </p:tgtEl>
                                        <p:attrNameLst>
                                          <p:attrName>style.visibility</p:attrName>
                                        </p:attrNameLst>
                                      </p:cBhvr>
                                      <p:to>
                                        <p:strVal val="visible"/>
                                      </p:to>
                                    </p:set>
                                    <p:anim calcmode="lin" valueType="num">
                                      <p:cBhvr>
                                        <p:cTn id="25" dur="3000" fill="hold"/>
                                        <p:tgtEl>
                                          <p:spTgt spid="11266"/>
                                        </p:tgtEl>
                                        <p:attrNameLst>
                                          <p:attrName>ppt_w</p:attrName>
                                        </p:attrNameLst>
                                      </p:cBhvr>
                                      <p:tavLst>
                                        <p:tav tm="0">
                                          <p:val>
                                            <p:strVal val="2/3*#ppt_w"/>
                                          </p:val>
                                        </p:tav>
                                        <p:tav tm="100000">
                                          <p:val>
                                            <p:strVal val="#ppt_w"/>
                                          </p:val>
                                        </p:tav>
                                      </p:tavLst>
                                    </p:anim>
                                    <p:anim calcmode="lin" valueType="num">
                                      <p:cBhvr>
                                        <p:cTn id="26" dur="3000" fill="hold"/>
                                        <p:tgtEl>
                                          <p:spTgt spid="11266"/>
                                        </p:tgtEl>
                                        <p:attrNameLst>
                                          <p:attrName>ppt_h</p:attrName>
                                        </p:attrNameLst>
                                      </p:cBhvr>
                                      <p:tavLst>
                                        <p:tav tm="0">
                                          <p:val>
                                            <p:strVal val="2/3*#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26 Rectángulo"/>
          <p:cNvSpPr/>
          <p:nvPr/>
        </p:nvSpPr>
        <p:spPr>
          <a:xfrm>
            <a:off x="0" y="0"/>
            <a:ext cx="4716016" cy="571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5362" name="65 Imagen" descr="Diapositiva13"/>
          <p:cNvPicPr>
            <a:picLocks noGrp="1" noChangeAspect="1"/>
          </p:cNvPicPr>
          <p:nvPr isPhoto="1"/>
        </p:nvPicPr>
        <p:blipFill>
          <a:blip r:embed="rId2" cstate="print"/>
          <a:stretch>
            <a:fillRect/>
          </a:stretch>
        </p:blipFill>
        <p:spPr bwMode="auto">
          <a:xfrm>
            <a:off x="0" y="-12700"/>
            <a:ext cx="4572000" cy="5727700"/>
          </a:xfrm>
          <a:prstGeom prst="rect">
            <a:avLst/>
          </a:prstGeom>
          <a:noFill/>
          <a:ln w="9525">
            <a:noFill/>
            <a:miter lim="800000"/>
            <a:headEnd/>
            <a:tailEnd/>
          </a:ln>
        </p:spPr>
      </p:pic>
      <p:pic>
        <p:nvPicPr>
          <p:cNvPr id="8" name="7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0"/>
            <a:ext cx="1512168" cy="1417340"/>
          </a:xfrm>
          <a:prstGeom prst="rect">
            <a:avLst/>
          </a:prstGeom>
          <a:solidFill>
            <a:schemeClr val="bg1"/>
          </a:solidFill>
          <a:ln>
            <a:noFill/>
          </a:ln>
        </p:spPr>
      </p:pic>
      <p:pic>
        <p:nvPicPr>
          <p:cNvPr id="11" name="10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0"/>
            <a:ext cx="1547664" cy="1417340"/>
          </a:xfrm>
          <a:prstGeom prst="rect">
            <a:avLst/>
          </a:prstGeom>
          <a:solidFill>
            <a:schemeClr val="bg1"/>
          </a:solidFill>
          <a:ln>
            <a:noFill/>
          </a:ln>
        </p:spPr>
      </p:pic>
      <p:pic>
        <p:nvPicPr>
          <p:cNvPr id="23" name="22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1417340"/>
            <a:ext cx="1512168" cy="1440160"/>
          </a:xfrm>
          <a:prstGeom prst="rect">
            <a:avLst/>
          </a:prstGeom>
          <a:solidFill>
            <a:schemeClr val="bg1"/>
          </a:solidFill>
          <a:ln>
            <a:noFill/>
          </a:ln>
        </p:spPr>
      </p:pic>
      <p:pic>
        <p:nvPicPr>
          <p:cNvPr id="24" name="23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1417340"/>
            <a:ext cx="1547664" cy="1440160"/>
          </a:xfrm>
          <a:prstGeom prst="rect">
            <a:avLst/>
          </a:prstGeom>
          <a:solidFill>
            <a:schemeClr val="bg1"/>
          </a:solidFill>
          <a:ln>
            <a:noFill/>
          </a:ln>
        </p:spPr>
      </p:pic>
      <p:pic>
        <p:nvPicPr>
          <p:cNvPr id="32" name="31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1417340"/>
            <a:ext cx="1512168" cy="1440160"/>
          </a:xfrm>
          <a:prstGeom prst="rect">
            <a:avLst/>
          </a:prstGeom>
          <a:solidFill>
            <a:schemeClr val="bg1"/>
          </a:solidFill>
          <a:ln>
            <a:noFill/>
          </a:ln>
        </p:spPr>
      </p:pic>
      <p:pic>
        <p:nvPicPr>
          <p:cNvPr id="122" name="121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2857500"/>
            <a:ext cx="1547664" cy="1440160"/>
          </a:xfrm>
          <a:prstGeom prst="rect">
            <a:avLst/>
          </a:prstGeom>
          <a:solidFill>
            <a:schemeClr val="bg1"/>
          </a:solidFill>
          <a:ln>
            <a:noFill/>
          </a:ln>
        </p:spPr>
      </p:pic>
      <p:pic>
        <p:nvPicPr>
          <p:cNvPr id="123" name="122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2857500"/>
            <a:ext cx="1512168" cy="1440160"/>
          </a:xfrm>
          <a:prstGeom prst="rect">
            <a:avLst/>
          </a:prstGeom>
          <a:solidFill>
            <a:schemeClr val="bg1"/>
          </a:solidFill>
          <a:ln>
            <a:noFill/>
          </a:ln>
        </p:spPr>
      </p:pic>
      <p:pic>
        <p:nvPicPr>
          <p:cNvPr id="126" name="125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2857500"/>
            <a:ext cx="1512168" cy="1440160"/>
          </a:xfrm>
          <a:prstGeom prst="rect">
            <a:avLst/>
          </a:prstGeom>
          <a:solidFill>
            <a:schemeClr val="bg1"/>
          </a:solidFill>
          <a:ln>
            <a:noFill/>
          </a:ln>
        </p:spPr>
      </p:pic>
      <p:pic>
        <p:nvPicPr>
          <p:cNvPr id="128" name="127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0"/>
            <a:ext cx="1512168" cy="1417340"/>
          </a:xfrm>
          <a:prstGeom prst="rect">
            <a:avLst/>
          </a:prstGeom>
          <a:solidFill>
            <a:schemeClr val="bg1"/>
          </a:solidFill>
          <a:ln>
            <a:noFill/>
          </a:ln>
        </p:spPr>
      </p:pic>
      <p:pic>
        <p:nvPicPr>
          <p:cNvPr id="71" name="70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0" y="4274840"/>
            <a:ext cx="1547664" cy="1440160"/>
          </a:xfrm>
          <a:prstGeom prst="rect">
            <a:avLst/>
          </a:prstGeom>
          <a:solidFill>
            <a:schemeClr val="bg1"/>
          </a:solidFill>
          <a:ln>
            <a:noFill/>
          </a:ln>
        </p:spPr>
      </p:pic>
      <p:pic>
        <p:nvPicPr>
          <p:cNvPr id="72" name="71 Imagen"/>
          <p:cNvPicPr>
            <a:picLocks noChangeAspect="1"/>
          </p:cNvPicPr>
          <p:nvPr/>
        </p:nvPicPr>
        <p:blipFill>
          <a:blip r:embed="rId3"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3059832" y="4274840"/>
            <a:ext cx="1512168" cy="1440160"/>
          </a:xfrm>
          <a:prstGeom prst="rect">
            <a:avLst/>
          </a:prstGeom>
          <a:solidFill>
            <a:schemeClr val="bg1"/>
          </a:solidFill>
          <a:ln>
            <a:noFill/>
          </a:ln>
        </p:spPr>
      </p:pic>
      <p:pic>
        <p:nvPicPr>
          <p:cNvPr id="74" name="73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547664" y="4274840"/>
            <a:ext cx="1512168" cy="1440160"/>
          </a:xfrm>
          <a:prstGeom prst="rect">
            <a:avLst/>
          </a:prstGeom>
          <a:solidFill>
            <a:schemeClr val="bg1"/>
          </a:solidFill>
          <a:ln>
            <a:noFill/>
          </a:ln>
        </p:spPr>
      </p:pic>
      <p:sp>
        <p:nvSpPr>
          <p:cNvPr id="16" name="15 CuadroTexto"/>
          <p:cNvSpPr txBox="1"/>
          <p:nvPr/>
        </p:nvSpPr>
        <p:spPr>
          <a:xfrm>
            <a:off x="4716016" y="1417340"/>
            <a:ext cx="417646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Todos hemos visto la imagen de las nutrias «cogidas» de la mano. Es una imagen idealizada de la especie. Pero como todos los animales, las nutrias marinas tienen comportamientos inquietantes. Como violar hasta la muerte a cachorros de foca.</a:t>
            </a:r>
            <a:endParaRPr lang="es-ES" sz="2000"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8000">
        <p14:glitte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8" presetClass="exit" presetSubtype="9" fill="hold" nodeType="withEffect">
                                  <p:stCondLst>
                                    <p:cond delay="0"/>
                                  </p:stCondLst>
                                  <p:childTnLst>
                                    <p:animEffect transition="out" filter="strips(upLeft)">
                                      <p:cBhvr>
                                        <p:cTn id="12" dur="3000"/>
                                        <p:tgtEl>
                                          <p:spTgt spid="24"/>
                                        </p:tgtEl>
                                      </p:cBhvr>
                                    </p:animEffect>
                                    <p:set>
                                      <p:cBhvr>
                                        <p:cTn id="13" dur="1" fill="hold">
                                          <p:stCondLst>
                                            <p:cond delay="2999"/>
                                          </p:stCondLst>
                                        </p:cTn>
                                        <p:tgtEl>
                                          <p:spTgt spid="24"/>
                                        </p:tgtEl>
                                        <p:attrNameLst>
                                          <p:attrName>style.visibility</p:attrName>
                                        </p:attrNameLst>
                                      </p:cBhvr>
                                      <p:to>
                                        <p:strVal val="hidden"/>
                                      </p:to>
                                    </p:set>
                                  </p:childTnLst>
                                </p:cTn>
                              </p:par>
                              <p:par>
                                <p:cTn id="14" presetID="18" presetClass="exit" presetSubtype="9" fill="hold" nodeType="withEffect">
                                  <p:stCondLst>
                                    <p:cond delay="0"/>
                                  </p:stCondLst>
                                  <p:childTnLst>
                                    <p:animEffect transition="out" filter="strips(upLeft)">
                                      <p:cBhvr>
                                        <p:cTn id="15" dur="3000"/>
                                        <p:tgtEl>
                                          <p:spTgt spid="32"/>
                                        </p:tgtEl>
                                      </p:cBhvr>
                                    </p:animEffect>
                                    <p:set>
                                      <p:cBhvr>
                                        <p:cTn id="16" dur="1" fill="hold">
                                          <p:stCondLst>
                                            <p:cond delay="2999"/>
                                          </p:stCondLst>
                                        </p:cTn>
                                        <p:tgtEl>
                                          <p:spTgt spid="32"/>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3000"/>
                                        <p:tgtEl>
                                          <p:spTgt spid="122"/>
                                        </p:tgtEl>
                                      </p:cBhvr>
                                    </p:animEffect>
                                    <p:set>
                                      <p:cBhvr>
                                        <p:cTn id="19" dur="1" fill="hold">
                                          <p:stCondLst>
                                            <p:cond delay="2999"/>
                                          </p:stCondLst>
                                        </p:cTn>
                                        <p:tgtEl>
                                          <p:spTgt spid="122"/>
                                        </p:tgtEl>
                                        <p:attrNameLst>
                                          <p:attrName>style.visibility</p:attrName>
                                        </p:attrNameLst>
                                      </p:cBhvr>
                                      <p:to>
                                        <p:strVal val="hidden"/>
                                      </p:to>
                                    </p:set>
                                  </p:childTnLst>
                                </p:cTn>
                              </p:par>
                              <p:par>
                                <p:cTn id="20" presetID="18" presetClass="exit" presetSubtype="9" fill="hold" nodeType="withEffect">
                                  <p:stCondLst>
                                    <p:cond delay="0"/>
                                  </p:stCondLst>
                                  <p:childTnLst>
                                    <p:animEffect transition="out" filter="strips(upLeft)">
                                      <p:cBhvr>
                                        <p:cTn id="21" dur="3000"/>
                                        <p:tgtEl>
                                          <p:spTgt spid="123"/>
                                        </p:tgtEl>
                                      </p:cBhvr>
                                    </p:animEffect>
                                    <p:set>
                                      <p:cBhvr>
                                        <p:cTn id="22" dur="1" fill="hold">
                                          <p:stCondLst>
                                            <p:cond delay="2999"/>
                                          </p:stCondLst>
                                        </p:cTn>
                                        <p:tgtEl>
                                          <p:spTgt spid="123"/>
                                        </p:tgtEl>
                                        <p:attrNameLst>
                                          <p:attrName>style.visibility</p:attrName>
                                        </p:attrNameLst>
                                      </p:cBhvr>
                                      <p:to>
                                        <p:strVal val="hidden"/>
                                      </p:to>
                                    </p:set>
                                  </p:childTnLst>
                                </p:cTn>
                              </p:par>
                              <p:par>
                                <p:cTn id="23" presetID="18" presetClass="exit" presetSubtype="3" fill="hold" nodeType="withEffect">
                                  <p:stCondLst>
                                    <p:cond delay="0"/>
                                  </p:stCondLst>
                                  <p:childTnLst>
                                    <p:animEffect transition="out" filter="strips(upRight)">
                                      <p:cBhvr>
                                        <p:cTn id="24" dur="3000"/>
                                        <p:tgtEl>
                                          <p:spTgt spid="23"/>
                                        </p:tgtEl>
                                      </p:cBhvr>
                                    </p:animEffect>
                                    <p:set>
                                      <p:cBhvr>
                                        <p:cTn id="25" dur="1" fill="hold">
                                          <p:stCondLst>
                                            <p:cond delay="2999"/>
                                          </p:stCondLst>
                                        </p:cTn>
                                        <p:tgtEl>
                                          <p:spTgt spid="23"/>
                                        </p:tgtEl>
                                        <p:attrNameLst>
                                          <p:attrName>style.visibility</p:attrName>
                                        </p:attrNameLst>
                                      </p:cBhvr>
                                      <p:to>
                                        <p:strVal val="hidden"/>
                                      </p:to>
                                    </p:set>
                                  </p:childTnLst>
                                </p:cTn>
                              </p:par>
                              <p:par>
                                <p:cTn id="26" presetID="18" presetClass="exit" presetSubtype="3" fill="hold" nodeType="withEffect">
                                  <p:stCondLst>
                                    <p:cond delay="0"/>
                                  </p:stCondLst>
                                  <p:childTnLst>
                                    <p:animEffect transition="out" filter="strips(upRight)">
                                      <p:cBhvr>
                                        <p:cTn id="27" dur="3000"/>
                                        <p:tgtEl>
                                          <p:spTgt spid="126"/>
                                        </p:tgtEl>
                                      </p:cBhvr>
                                    </p:animEffect>
                                    <p:set>
                                      <p:cBhvr>
                                        <p:cTn id="28" dur="1" fill="hold">
                                          <p:stCondLst>
                                            <p:cond delay="2999"/>
                                          </p:stCondLst>
                                        </p:cTn>
                                        <p:tgtEl>
                                          <p:spTgt spid="126"/>
                                        </p:tgtEl>
                                        <p:attrNameLst>
                                          <p:attrName>style.visibility</p:attrName>
                                        </p:attrNameLst>
                                      </p:cBhvr>
                                      <p:to>
                                        <p:strVal val="hidden"/>
                                      </p:to>
                                    </p:set>
                                  </p:childTnLst>
                                </p:cTn>
                              </p:par>
                              <p:par>
                                <p:cTn id="29" presetID="18" presetClass="exit" presetSubtype="3" fill="hold" nodeType="withEffect">
                                  <p:stCondLst>
                                    <p:cond delay="0"/>
                                  </p:stCondLst>
                                  <p:childTnLst>
                                    <p:animEffect transition="out" filter="strips(upRight)">
                                      <p:cBhvr>
                                        <p:cTn id="30" dur="3000"/>
                                        <p:tgtEl>
                                          <p:spTgt spid="128"/>
                                        </p:tgtEl>
                                      </p:cBhvr>
                                    </p:animEffect>
                                    <p:set>
                                      <p:cBhvr>
                                        <p:cTn id="31" dur="1" fill="hold">
                                          <p:stCondLst>
                                            <p:cond delay="2999"/>
                                          </p:stCondLst>
                                        </p:cTn>
                                        <p:tgtEl>
                                          <p:spTgt spid="128"/>
                                        </p:tgtEl>
                                        <p:attrNameLst>
                                          <p:attrName>style.visibility</p:attrName>
                                        </p:attrNameLst>
                                      </p:cBhvr>
                                      <p:to>
                                        <p:strVal val="hidden"/>
                                      </p:to>
                                    </p:set>
                                  </p:childTnLst>
                                </p:cTn>
                              </p:par>
                              <p:par>
                                <p:cTn id="32" presetID="18" presetClass="exit" presetSubtype="9" fill="hold" nodeType="withEffect">
                                  <p:stCondLst>
                                    <p:cond delay="0"/>
                                  </p:stCondLst>
                                  <p:childTnLst>
                                    <p:animEffect transition="out" filter="strips(upLeft)">
                                      <p:cBhvr>
                                        <p:cTn id="33" dur="3000"/>
                                        <p:tgtEl>
                                          <p:spTgt spid="71"/>
                                        </p:tgtEl>
                                      </p:cBhvr>
                                    </p:animEffect>
                                    <p:set>
                                      <p:cBhvr>
                                        <p:cTn id="34" dur="1" fill="hold">
                                          <p:stCondLst>
                                            <p:cond delay="2999"/>
                                          </p:stCondLst>
                                        </p:cTn>
                                        <p:tgtEl>
                                          <p:spTgt spid="71"/>
                                        </p:tgtEl>
                                        <p:attrNameLst>
                                          <p:attrName>style.visibility</p:attrName>
                                        </p:attrNameLst>
                                      </p:cBhvr>
                                      <p:to>
                                        <p:strVal val="hidden"/>
                                      </p:to>
                                    </p:set>
                                  </p:childTnLst>
                                </p:cTn>
                              </p:par>
                              <p:par>
                                <p:cTn id="35" presetID="18" presetClass="exit" presetSubtype="9" fill="hold" nodeType="withEffect">
                                  <p:stCondLst>
                                    <p:cond delay="0"/>
                                  </p:stCondLst>
                                  <p:childTnLst>
                                    <p:animEffect transition="out" filter="strips(upLeft)">
                                      <p:cBhvr>
                                        <p:cTn id="36" dur="3000"/>
                                        <p:tgtEl>
                                          <p:spTgt spid="72"/>
                                        </p:tgtEl>
                                      </p:cBhvr>
                                    </p:animEffect>
                                    <p:set>
                                      <p:cBhvr>
                                        <p:cTn id="37" dur="1" fill="hold">
                                          <p:stCondLst>
                                            <p:cond delay="2999"/>
                                          </p:stCondLst>
                                        </p:cTn>
                                        <p:tgtEl>
                                          <p:spTgt spid="72"/>
                                        </p:tgtEl>
                                        <p:attrNameLst>
                                          <p:attrName>style.visibility</p:attrName>
                                        </p:attrNameLst>
                                      </p:cBhvr>
                                      <p:to>
                                        <p:strVal val="hidden"/>
                                      </p:to>
                                    </p:set>
                                  </p:childTnLst>
                                </p:cTn>
                              </p:par>
                              <p:par>
                                <p:cTn id="38" presetID="18" presetClass="exit" presetSubtype="3" fill="hold" nodeType="withEffect">
                                  <p:stCondLst>
                                    <p:cond delay="0"/>
                                  </p:stCondLst>
                                  <p:childTnLst>
                                    <p:animEffect transition="out" filter="strips(upRight)">
                                      <p:cBhvr>
                                        <p:cTn id="39" dur="3000"/>
                                        <p:tgtEl>
                                          <p:spTgt spid="74"/>
                                        </p:tgtEl>
                                      </p:cBhvr>
                                    </p:animEffect>
                                    <p:set>
                                      <p:cBhvr>
                                        <p:cTn id="40" dur="1" fill="hold">
                                          <p:stCondLst>
                                            <p:cond delay="2999"/>
                                          </p:stCondLst>
                                        </p:cTn>
                                        <p:tgtEl>
                                          <p:spTgt spid="74"/>
                                        </p:tgtEl>
                                        <p:attrNameLst>
                                          <p:attrName>style.visibility</p:attrName>
                                        </p:attrNameLst>
                                      </p:cBhvr>
                                      <p:to>
                                        <p:strVal val="hidden"/>
                                      </p:to>
                                    </p:set>
                                  </p:childTnLst>
                                </p:cTn>
                              </p:par>
                              <p:par>
                                <p:cTn id="41" presetID="23" presetClass="entr" presetSubtype="272" fill="hold" nodeType="withEffect">
                                  <p:stCondLst>
                                    <p:cond delay="0"/>
                                  </p:stCondLst>
                                  <p:childTnLst>
                                    <p:set>
                                      <p:cBhvr>
                                        <p:cTn id="42" dur="1" fill="hold">
                                          <p:stCondLst>
                                            <p:cond delay="0"/>
                                          </p:stCondLst>
                                        </p:cTn>
                                        <p:tgtEl>
                                          <p:spTgt spid="15362"/>
                                        </p:tgtEl>
                                        <p:attrNameLst>
                                          <p:attrName>style.visibility</p:attrName>
                                        </p:attrNameLst>
                                      </p:cBhvr>
                                      <p:to>
                                        <p:strVal val="visible"/>
                                      </p:to>
                                    </p:set>
                                    <p:anim calcmode="lin" valueType="num">
                                      <p:cBhvr>
                                        <p:cTn id="43" dur="3000" fill="hold"/>
                                        <p:tgtEl>
                                          <p:spTgt spid="15362"/>
                                        </p:tgtEl>
                                        <p:attrNameLst>
                                          <p:attrName>ppt_w</p:attrName>
                                        </p:attrNameLst>
                                      </p:cBhvr>
                                      <p:tavLst>
                                        <p:tav tm="0">
                                          <p:val>
                                            <p:strVal val="2/3*#ppt_w"/>
                                          </p:val>
                                        </p:tav>
                                        <p:tav tm="100000">
                                          <p:val>
                                            <p:strVal val="#ppt_w"/>
                                          </p:val>
                                        </p:tav>
                                      </p:tavLst>
                                    </p:anim>
                                    <p:anim calcmode="lin" valueType="num">
                                      <p:cBhvr>
                                        <p:cTn id="44" dur="3000" fill="hold"/>
                                        <p:tgtEl>
                                          <p:spTgt spid="15362"/>
                                        </p:tgtEl>
                                        <p:attrNameLst>
                                          <p:attrName>ppt_h</p:attrName>
                                        </p:attrNameLst>
                                      </p:cBhvr>
                                      <p:tavLst>
                                        <p:tav tm="0">
                                          <p:val>
                                            <p:strVal val="2/3*#ppt_h"/>
                                          </p:val>
                                        </p:tav>
                                        <p:tav tm="100000">
                                          <p:val>
                                            <p:strVal val="#ppt_h"/>
                                          </p:val>
                                        </p:tav>
                                      </p:tavLst>
                                    </p:anim>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0" y="0"/>
            <a:ext cx="5724128" cy="5715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434" name="75 Imagen" descr="Diapositiva16"/>
          <p:cNvPicPr>
            <a:picLocks noGrp="1" noChangeAspect="1"/>
          </p:cNvPicPr>
          <p:nvPr isPhoto="1"/>
        </p:nvPicPr>
        <p:blipFill>
          <a:blip r:embed="rId2" cstate="print"/>
          <a:stretch>
            <a:fillRect/>
          </a:stretch>
        </p:blipFill>
        <p:spPr bwMode="auto">
          <a:xfrm>
            <a:off x="0" y="0"/>
            <a:ext cx="5715000" cy="5715000"/>
          </a:xfrm>
          <a:prstGeom prst="rect">
            <a:avLst/>
          </a:prstGeom>
          <a:noFill/>
          <a:ln w="9525">
            <a:noFill/>
            <a:miter lim="800000"/>
            <a:headEnd/>
            <a:tailEnd/>
          </a:ln>
        </p:spPr>
      </p:pic>
      <p:pic>
        <p:nvPicPr>
          <p:cNvPr id="4" name="3 Imagen"/>
          <p:cNvPicPr>
            <a:picLocks noChangeAspect="1"/>
          </p:cNvPicPr>
          <p:nvPr/>
        </p:nvPicPr>
        <p:blipFill>
          <a:blip r:embed="rId3" cstate="print">
            <a:grayscl/>
            <a:biLevel thresh="50000"/>
          </a:blip>
          <a:srcRect/>
          <a:stretch>
            <a:fillRect/>
          </a:stretch>
        </p:blipFill>
        <p:spPr bwMode="auto">
          <a:xfrm>
            <a:off x="3635897" y="0"/>
            <a:ext cx="2160240" cy="1921446"/>
          </a:xfrm>
          <a:prstGeom prst="rect">
            <a:avLst/>
          </a:prstGeom>
          <a:noFill/>
          <a:ln w="9525">
            <a:noFill/>
            <a:miter lim="800000"/>
            <a:headEnd/>
            <a:tailEnd/>
          </a:ln>
        </p:spPr>
      </p:pic>
      <p:pic>
        <p:nvPicPr>
          <p:cNvPr id="8" name="7 Imagen"/>
          <p:cNvPicPr>
            <a:picLocks noChangeAspect="1"/>
          </p:cNvPicPr>
          <p:nvPr/>
        </p:nvPicPr>
        <p:blipFill>
          <a:blip r:embed="rId4" cstate="print">
            <a:grayscl/>
            <a:biLevel thresh="50000"/>
          </a:blip>
          <a:srcRect/>
          <a:stretch>
            <a:fillRect/>
          </a:stretch>
        </p:blipFill>
        <p:spPr bwMode="auto">
          <a:xfrm>
            <a:off x="-28575" y="0"/>
            <a:ext cx="1792263" cy="1849438"/>
          </a:xfrm>
          <a:prstGeom prst="rect">
            <a:avLst/>
          </a:prstGeom>
          <a:noFill/>
          <a:ln w="9525">
            <a:noFill/>
            <a:miter lim="800000"/>
            <a:headEnd/>
            <a:tailEnd/>
          </a:ln>
        </p:spPr>
      </p:pic>
      <p:pic>
        <p:nvPicPr>
          <p:cNvPr id="10" name="9 Imagen"/>
          <p:cNvPicPr>
            <a:picLocks noChangeAspect="1"/>
          </p:cNvPicPr>
          <p:nvPr/>
        </p:nvPicPr>
        <p:blipFill>
          <a:blip r:embed="rId5" cstate="print">
            <a:grayscl/>
            <a:biLevel thresh="50000"/>
          </a:blip>
          <a:srcRect/>
          <a:stretch>
            <a:fillRect/>
          </a:stretch>
        </p:blipFill>
        <p:spPr bwMode="auto">
          <a:xfrm>
            <a:off x="1763688" y="0"/>
            <a:ext cx="1944216" cy="1849438"/>
          </a:xfrm>
          <a:prstGeom prst="rect">
            <a:avLst/>
          </a:prstGeom>
          <a:noFill/>
          <a:ln w="9525">
            <a:noFill/>
            <a:miter lim="800000"/>
            <a:headEnd/>
            <a:tailEnd/>
          </a:ln>
        </p:spPr>
      </p:pic>
      <p:pic>
        <p:nvPicPr>
          <p:cNvPr id="31" name="30 Imagen"/>
          <p:cNvPicPr>
            <a:picLocks noChangeAspect="1"/>
          </p:cNvPicPr>
          <p:nvPr/>
        </p:nvPicPr>
        <p:blipFill>
          <a:blip r:embed="rId3" cstate="print">
            <a:grayscl/>
            <a:biLevel thresh="50000"/>
          </a:blip>
          <a:srcRect/>
          <a:stretch>
            <a:fillRect/>
          </a:stretch>
        </p:blipFill>
        <p:spPr bwMode="auto">
          <a:xfrm>
            <a:off x="3635896" y="1849388"/>
            <a:ext cx="2160239" cy="2016126"/>
          </a:xfrm>
          <a:prstGeom prst="rect">
            <a:avLst/>
          </a:prstGeom>
          <a:noFill/>
          <a:ln w="9525">
            <a:noFill/>
            <a:miter lim="800000"/>
            <a:headEnd/>
            <a:tailEnd/>
          </a:ln>
        </p:spPr>
      </p:pic>
      <p:pic>
        <p:nvPicPr>
          <p:cNvPr id="35" name="34 Imagen"/>
          <p:cNvPicPr>
            <a:picLocks noChangeAspect="1"/>
          </p:cNvPicPr>
          <p:nvPr/>
        </p:nvPicPr>
        <p:blipFill>
          <a:blip r:embed="rId4" cstate="print">
            <a:grayscl/>
            <a:biLevel thresh="50000"/>
          </a:blip>
          <a:srcRect/>
          <a:stretch>
            <a:fillRect/>
          </a:stretch>
        </p:blipFill>
        <p:spPr bwMode="auto">
          <a:xfrm>
            <a:off x="3" y="1849438"/>
            <a:ext cx="1763686" cy="2016126"/>
          </a:xfrm>
          <a:prstGeom prst="rect">
            <a:avLst/>
          </a:prstGeom>
          <a:noFill/>
          <a:ln w="9525">
            <a:noFill/>
            <a:miter lim="800000"/>
            <a:headEnd/>
            <a:tailEnd/>
          </a:ln>
        </p:spPr>
      </p:pic>
      <p:pic>
        <p:nvPicPr>
          <p:cNvPr id="37" name="36 Imagen"/>
          <p:cNvPicPr>
            <a:picLocks noChangeAspect="1"/>
          </p:cNvPicPr>
          <p:nvPr/>
        </p:nvPicPr>
        <p:blipFill>
          <a:blip r:embed="rId5" cstate="print">
            <a:grayscl/>
            <a:biLevel thresh="50000"/>
          </a:blip>
          <a:srcRect/>
          <a:stretch>
            <a:fillRect/>
          </a:stretch>
        </p:blipFill>
        <p:spPr bwMode="auto">
          <a:xfrm>
            <a:off x="1763688" y="1849388"/>
            <a:ext cx="1872208" cy="2016126"/>
          </a:xfrm>
          <a:prstGeom prst="rect">
            <a:avLst/>
          </a:prstGeom>
          <a:noFill/>
          <a:ln w="9525">
            <a:noFill/>
            <a:miter lim="800000"/>
            <a:headEnd/>
            <a:tailEnd/>
          </a:ln>
        </p:spPr>
      </p:pic>
      <p:pic>
        <p:nvPicPr>
          <p:cNvPr id="58" name="57 Imagen"/>
          <p:cNvPicPr>
            <a:picLocks noChangeAspect="1"/>
          </p:cNvPicPr>
          <p:nvPr/>
        </p:nvPicPr>
        <p:blipFill>
          <a:blip r:embed="rId3" cstate="print">
            <a:grayscl/>
            <a:biLevel thresh="50000"/>
          </a:blip>
          <a:srcRect/>
          <a:stretch>
            <a:fillRect/>
          </a:stretch>
        </p:blipFill>
        <p:spPr bwMode="auto">
          <a:xfrm>
            <a:off x="3635896" y="3865563"/>
            <a:ext cx="2160240" cy="1849437"/>
          </a:xfrm>
          <a:prstGeom prst="rect">
            <a:avLst/>
          </a:prstGeom>
          <a:noFill/>
          <a:ln w="9525">
            <a:noFill/>
            <a:miter lim="800000"/>
            <a:headEnd/>
            <a:tailEnd/>
          </a:ln>
        </p:spPr>
      </p:pic>
      <p:pic>
        <p:nvPicPr>
          <p:cNvPr id="62" name="61 Imagen"/>
          <p:cNvPicPr>
            <a:picLocks noChangeAspect="1"/>
          </p:cNvPicPr>
          <p:nvPr/>
        </p:nvPicPr>
        <p:blipFill>
          <a:blip r:embed="rId4" cstate="print">
            <a:grayscl/>
            <a:biLevel thresh="50000"/>
          </a:blip>
          <a:srcRect/>
          <a:stretch>
            <a:fillRect/>
          </a:stretch>
        </p:blipFill>
        <p:spPr bwMode="auto">
          <a:xfrm>
            <a:off x="3" y="3865564"/>
            <a:ext cx="1763686" cy="1849437"/>
          </a:xfrm>
          <a:prstGeom prst="rect">
            <a:avLst/>
          </a:prstGeom>
          <a:noFill/>
          <a:ln w="9525">
            <a:noFill/>
            <a:miter lim="800000"/>
            <a:headEnd/>
            <a:tailEnd/>
          </a:ln>
        </p:spPr>
      </p:pic>
      <p:pic>
        <p:nvPicPr>
          <p:cNvPr id="64" name="63 Imagen"/>
          <p:cNvPicPr>
            <a:picLocks noChangeAspect="1"/>
          </p:cNvPicPr>
          <p:nvPr/>
        </p:nvPicPr>
        <p:blipFill>
          <a:blip r:embed="rId5" cstate="print">
            <a:grayscl/>
            <a:biLevel thresh="50000"/>
          </a:blip>
          <a:srcRect/>
          <a:stretch>
            <a:fillRect/>
          </a:stretch>
        </p:blipFill>
        <p:spPr bwMode="auto">
          <a:xfrm>
            <a:off x="1763688" y="3865563"/>
            <a:ext cx="1872208" cy="1849437"/>
          </a:xfrm>
          <a:prstGeom prst="rect">
            <a:avLst/>
          </a:prstGeom>
          <a:noFill/>
          <a:ln w="9525">
            <a:noFill/>
            <a:miter lim="800000"/>
            <a:headEnd/>
            <a:tailEnd/>
          </a:ln>
        </p:spPr>
      </p:pic>
      <p:sp>
        <p:nvSpPr>
          <p:cNvPr id="13" name="12 CuadroTexto"/>
          <p:cNvSpPr txBox="1"/>
          <p:nvPr/>
        </p:nvSpPr>
        <p:spPr>
          <a:xfrm>
            <a:off x="5930516" y="1201316"/>
            <a:ext cx="3096344" cy="440120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Los biólogos son de los pocos privilegiados en observar a los animales comportarse de manera natural, algo mucho más difícil de lo que parece debido a nuestras propias acciones. El comportamiento de la fauna puede sorprendernos muchísimo cuando nos paramos el suficiente tiempo.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glitte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37"/>
                                        </p:tgtEl>
                                      </p:cBhvr>
                                    </p:animEffect>
                                    <p:set>
                                      <p:cBhvr>
                                        <p:cTn id="13" dur="1" fill="hold">
                                          <p:stCondLst>
                                            <p:cond delay="2999"/>
                                          </p:stCondLst>
                                        </p:cTn>
                                        <p:tgtEl>
                                          <p:spTgt spid="37"/>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3000"/>
                                        <p:tgtEl>
                                          <p:spTgt spid="62"/>
                                        </p:tgtEl>
                                      </p:cBhvr>
                                    </p:animEffect>
                                    <p:set>
                                      <p:cBhvr>
                                        <p:cTn id="16" dur="1" fill="hold">
                                          <p:stCondLst>
                                            <p:cond delay="2999"/>
                                          </p:stCondLst>
                                        </p:cTn>
                                        <p:tgtEl>
                                          <p:spTgt spid="62"/>
                                        </p:tgtEl>
                                        <p:attrNameLst>
                                          <p:attrName>style.visibility</p:attrName>
                                        </p:attrNameLst>
                                      </p:cBhvr>
                                      <p:to>
                                        <p:strVal val="hidden"/>
                                      </p:to>
                                    </p:set>
                                  </p:childTnLst>
                                </p:cTn>
                              </p:par>
                              <p:par>
                                <p:cTn id="17" presetID="13" presetClass="exit" presetSubtype="32" fill="hold" nodeType="withEffect">
                                  <p:stCondLst>
                                    <p:cond delay="0"/>
                                  </p:stCondLst>
                                  <p:childTnLst>
                                    <p:animEffect transition="out" filter="plus(out)">
                                      <p:cBhvr>
                                        <p:cTn id="18" dur="3000"/>
                                        <p:tgtEl>
                                          <p:spTgt spid="58"/>
                                        </p:tgtEl>
                                      </p:cBhvr>
                                    </p:animEffect>
                                    <p:set>
                                      <p:cBhvr>
                                        <p:cTn id="19" dur="1" fill="hold">
                                          <p:stCondLst>
                                            <p:cond delay="2999"/>
                                          </p:stCondLst>
                                        </p:cTn>
                                        <p:tgtEl>
                                          <p:spTgt spid="58"/>
                                        </p:tgtEl>
                                        <p:attrNameLst>
                                          <p:attrName>style.visibility</p:attrName>
                                        </p:attrNameLst>
                                      </p:cBhvr>
                                      <p:to>
                                        <p:strVal val="hidden"/>
                                      </p:to>
                                    </p:set>
                                  </p:childTnLst>
                                </p:cTn>
                              </p:par>
                              <p:par>
                                <p:cTn id="20" presetID="13" presetClass="exit" presetSubtype="16" fill="hold" nodeType="withEffect">
                                  <p:stCondLst>
                                    <p:cond delay="0"/>
                                  </p:stCondLst>
                                  <p:childTnLst>
                                    <p:animEffect transition="out" filter="plus(in)">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13" presetClass="exit" presetSubtype="16" fill="hold" nodeType="withEffect">
                                  <p:stCondLst>
                                    <p:cond delay="0"/>
                                  </p:stCondLst>
                                  <p:childTnLst>
                                    <p:animEffect transition="out" filter="plus(in)">
                                      <p:cBhvr>
                                        <p:cTn id="24" dur="3000"/>
                                        <p:tgtEl>
                                          <p:spTgt spid="31"/>
                                        </p:tgtEl>
                                      </p:cBhvr>
                                    </p:animEffect>
                                    <p:set>
                                      <p:cBhvr>
                                        <p:cTn id="25" dur="1" fill="hold">
                                          <p:stCondLst>
                                            <p:cond delay="2999"/>
                                          </p:stCondLst>
                                        </p:cTn>
                                        <p:tgtEl>
                                          <p:spTgt spid="31"/>
                                        </p:tgtEl>
                                        <p:attrNameLst>
                                          <p:attrName>style.visibility</p:attrName>
                                        </p:attrNameLst>
                                      </p:cBhvr>
                                      <p:to>
                                        <p:strVal val="hidden"/>
                                      </p:to>
                                    </p:set>
                                  </p:childTnLst>
                                </p:cTn>
                              </p:par>
                              <p:par>
                                <p:cTn id="26" presetID="13" presetClass="exit" presetSubtype="16" fill="hold" nodeType="withEffect">
                                  <p:stCondLst>
                                    <p:cond delay="0"/>
                                  </p:stCondLst>
                                  <p:childTnLst>
                                    <p:animEffect transition="out" filter="plus(in)">
                                      <p:cBhvr>
                                        <p:cTn id="27" dur="3000"/>
                                        <p:tgtEl>
                                          <p:spTgt spid="35"/>
                                        </p:tgtEl>
                                      </p:cBhvr>
                                    </p:animEffect>
                                    <p:set>
                                      <p:cBhvr>
                                        <p:cTn id="28" dur="1" fill="hold">
                                          <p:stCondLst>
                                            <p:cond delay="2999"/>
                                          </p:stCondLst>
                                        </p:cTn>
                                        <p:tgtEl>
                                          <p:spTgt spid="35"/>
                                        </p:tgtEl>
                                        <p:attrNameLst>
                                          <p:attrName>style.visibility</p:attrName>
                                        </p:attrNameLst>
                                      </p:cBhvr>
                                      <p:to>
                                        <p:strVal val="hidden"/>
                                      </p:to>
                                    </p:set>
                                  </p:childTnLst>
                                </p:cTn>
                              </p:par>
                              <p:par>
                                <p:cTn id="29" presetID="13" presetClass="exit" presetSubtype="16" fill="hold" nodeType="withEffect">
                                  <p:stCondLst>
                                    <p:cond delay="0"/>
                                  </p:stCondLst>
                                  <p:childTnLst>
                                    <p:animEffect transition="out" filter="plus(in)">
                                      <p:cBhvr>
                                        <p:cTn id="30" dur="3000"/>
                                        <p:tgtEl>
                                          <p:spTgt spid="64"/>
                                        </p:tgtEl>
                                      </p:cBhvr>
                                    </p:animEffect>
                                    <p:set>
                                      <p:cBhvr>
                                        <p:cTn id="31" dur="1" fill="hold">
                                          <p:stCondLst>
                                            <p:cond delay="2999"/>
                                          </p:stCondLst>
                                        </p:cTn>
                                        <p:tgtEl>
                                          <p:spTgt spid="64"/>
                                        </p:tgtEl>
                                        <p:attrNameLst>
                                          <p:attrName>style.visibility</p:attrName>
                                        </p:attrNameLst>
                                      </p:cBhvr>
                                      <p:to>
                                        <p:strVal val="hidden"/>
                                      </p:to>
                                    </p:set>
                                  </p:childTnLst>
                                </p:cTn>
                              </p:par>
                              <p:par>
                                <p:cTn id="32" presetID="23" presetClass="entr" presetSubtype="272" fill="hold" nodeType="withEffect">
                                  <p:stCondLst>
                                    <p:cond delay="0"/>
                                  </p:stCondLst>
                                  <p:childTnLst>
                                    <p:set>
                                      <p:cBhvr>
                                        <p:cTn id="33" dur="1" fill="hold">
                                          <p:stCondLst>
                                            <p:cond delay="0"/>
                                          </p:stCondLst>
                                        </p:cTn>
                                        <p:tgtEl>
                                          <p:spTgt spid="18434"/>
                                        </p:tgtEl>
                                        <p:attrNameLst>
                                          <p:attrName>style.visibility</p:attrName>
                                        </p:attrNameLst>
                                      </p:cBhvr>
                                      <p:to>
                                        <p:strVal val="visible"/>
                                      </p:to>
                                    </p:set>
                                    <p:anim calcmode="lin" valueType="num">
                                      <p:cBhvr>
                                        <p:cTn id="34" dur="3000" fill="hold"/>
                                        <p:tgtEl>
                                          <p:spTgt spid="18434"/>
                                        </p:tgtEl>
                                        <p:attrNameLst>
                                          <p:attrName>ppt_w</p:attrName>
                                        </p:attrNameLst>
                                      </p:cBhvr>
                                      <p:tavLst>
                                        <p:tav tm="0">
                                          <p:val>
                                            <p:strVal val="2/3*#ppt_w"/>
                                          </p:val>
                                        </p:tav>
                                        <p:tav tm="100000">
                                          <p:val>
                                            <p:strVal val="#ppt_w"/>
                                          </p:val>
                                        </p:tav>
                                      </p:tavLst>
                                    </p:anim>
                                    <p:anim calcmode="lin" valueType="num">
                                      <p:cBhvr>
                                        <p:cTn id="35" dur="3000" fill="hold"/>
                                        <p:tgtEl>
                                          <p:spTgt spid="18434"/>
                                        </p:tgtEl>
                                        <p:attrNameLst>
                                          <p:attrName>ppt_h</p:attrName>
                                        </p:attrNameLst>
                                      </p:cBhvr>
                                      <p:tavLst>
                                        <p:tav tm="0">
                                          <p:val>
                                            <p:strVal val="2/3*#ppt_h"/>
                                          </p:val>
                                        </p:tav>
                                        <p:tav tm="100000">
                                          <p:val>
                                            <p:strVal val="#ppt_h"/>
                                          </p:val>
                                        </p:tav>
                                      </p:tavLst>
                                    </p:anim>
                                  </p:childTnLst>
                                </p:cTn>
                              </p:par>
                            </p:childTnLst>
                          </p:cTn>
                        </p:par>
                        <p:par>
                          <p:cTn id="36" fill="hold">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1"/>
                                          </p:val>
                                        </p:tav>
                                        <p:tav tm="100000">
                                          <p:val>
                                            <p:strVal val="#ppt_x"/>
                                          </p:val>
                                        </p:tav>
                                      </p:tavLst>
                                    </p:anim>
                                    <p:anim calcmode="lin" valueType="num">
                                      <p:cBhvr>
                                        <p:cTn id="4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20482" name="75 Imagen" descr="Diapositiva18"/>
          <p:cNvPicPr>
            <a:picLocks noGrp="1" noChangeAspect="1"/>
          </p:cNvPicPr>
          <p:nvPr isPhoto="1"/>
        </p:nvPicPr>
        <p:blipFill>
          <a:blip r:embed="rId2" cstate="print"/>
          <a:stretch>
            <a:fillRect/>
          </a:stretch>
        </p:blipFill>
        <p:spPr bwMode="auto">
          <a:xfrm>
            <a:off x="0" y="0"/>
            <a:ext cx="5878285" cy="5715000"/>
          </a:xfrm>
          <a:prstGeom prst="rect">
            <a:avLst/>
          </a:prstGeom>
          <a:noFill/>
          <a:ln w="9525">
            <a:noFill/>
            <a:miter lim="800000"/>
            <a:headEnd/>
            <a:tailEnd/>
          </a:ln>
        </p:spPr>
      </p:pic>
      <p:sp>
        <p:nvSpPr>
          <p:cNvPr id="10" name="9 Rectángulo"/>
          <p:cNvSpPr/>
          <p:nvPr/>
        </p:nvSpPr>
        <p:spPr>
          <a:xfrm>
            <a:off x="0" y="0"/>
            <a:ext cx="5940152"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11" name="10 Rectángulo"/>
          <p:cNvSpPr/>
          <p:nvPr/>
        </p:nvSpPr>
        <p:spPr>
          <a:xfrm>
            <a:off x="0" y="1489075"/>
            <a:ext cx="5940152" cy="1489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Rectángulo"/>
          <p:cNvSpPr/>
          <p:nvPr/>
        </p:nvSpPr>
        <p:spPr>
          <a:xfrm>
            <a:off x="0" y="2928938"/>
            <a:ext cx="6012160" cy="14906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Rectángulo"/>
          <p:cNvSpPr/>
          <p:nvPr/>
        </p:nvSpPr>
        <p:spPr>
          <a:xfrm>
            <a:off x="0" y="4370388"/>
            <a:ext cx="5940152" cy="13446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CuadroTexto"/>
          <p:cNvSpPr txBox="1"/>
          <p:nvPr/>
        </p:nvSpPr>
        <p:spPr>
          <a:xfrm>
            <a:off x="5940152" y="1201316"/>
            <a:ext cx="3024336"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Y aunque estamos hablando de animales, a veces no nos gusta el reflejo de lo que vemos. Por ejemplo, las nutrias marinas tienen una fea costumbre descubierta hace relativamente poco. Son capaces de violar hasta la muerte a los cachorros de foca de la bahía donde conviven.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l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3" presetClass="exit" presetSubtype="10" fill="hold" grpId="0" nodeType="withEffect">
                                  <p:stCondLst>
                                    <p:cond delay="0"/>
                                  </p:stCondLst>
                                  <p:childTnLst>
                                    <p:animEffect transition="out" filter="blinds(horizontal)">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20482"/>
                                        </p:tgtEl>
                                        <p:attrNameLst>
                                          <p:attrName>style.visibility</p:attrName>
                                        </p:attrNameLst>
                                      </p:cBhvr>
                                      <p:to>
                                        <p:strVal val="visible"/>
                                      </p:to>
                                    </p:set>
                                    <p:anim calcmode="lin" valueType="num">
                                      <p:cBhvr>
                                        <p:cTn id="19" dur="3000" fill="hold"/>
                                        <p:tgtEl>
                                          <p:spTgt spid="20482"/>
                                        </p:tgtEl>
                                        <p:attrNameLst>
                                          <p:attrName>ppt_w</p:attrName>
                                        </p:attrNameLst>
                                      </p:cBhvr>
                                      <p:tavLst>
                                        <p:tav tm="0">
                                          <p:val>
                                            <p:strVal val="2/3*#ppt_w"/>
                                          </p:val>
                                        </p:tav>
                                        <p:tav tm="100000">
                                          <p:val>
                                            <p:strVal val="#ppt_w"/>
                                          </p:val>
                                        </p:tav>
                                      </p:tavLst>
                                    </p:anim>
                                    <p:anim calcmode="lin" valueType="num">
                                      <p:cBhvr>
                                        <p:cTn id="20" dur="3000" fill="hold"/>
                                        <p:tgtEl>
                                          <p:spTgt spid="20482"/>
                                        </p:tgtEl>
                                        <p:attrNameLst>
                                          <p:attrName>ppt_h</p:attrName>
                                        </p:attrNameLst>
                                      </p:cBhvr>
                                      <p:tavLst>
                                        <p:tav tm="0">
                                          <p:val>
                                            <p:strVal val="2/3*#ppt_h"/>
                                          </p:val>
                                        </p:tav>
                                        <p:tav tm="100000">
                                          <p:val>
                                            <p:strVal val="#ppt_h"/>
                                          </p:val>
                                        </p:tav>
                                      </p:tavLst>
                                    </p:anim>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7 Imagen" descr="Diapositiva25"/>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iángulo isósceles"/>
          <p:cNvSpPr/>
          <p:nvPr/>
        </p:nvSpPr>
        <p:spPr>
          <a:xfrm>
            <a:off x="-180528" y="-22224"/>
            <a:ext cx="9362628" cy="573722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6" name="5 Triángulo rectángulo"/>
          <p:cNvSpPr/>
          <p:nvPr/>
        </p:nvSpPr>
        <p:spPr>
          <a:xfrm rot="5400000">
            <a:off x="-661764" y="481236"/>
            <a:ext cx="5715000" cy="475252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7" name="6 Triángulo rectángulo"/>
          <p:cNvSpPr/>
          <p:nvPr/>
        </p:nvSpPr>
        <p:spPr>
          <a:xfrm rot="16200000" flipH="1">
            <a:off x="4000500" y="571500"/>
            <a:ext cx="5715000" cy="4572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10" name="9 Triángulo isósceles"/>
          <p:cNvSpPr/>
          <p:nvPr/>
        </p:nvSpPr>
        <p:spPr>
          <a:xfrm rot="10800000">
            <a:off x="-180528" y="0"/>
            <a:ext cx="9324528" cy="573722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anchor="ctr"/>
          <a:lstStyle/>
          <a:p>
            <a:pPr algn="ctr" defTabSz="914310" fontAlgn="auto">
              <a:spcBef>
                <a:spcPts val="0"/>
              </a:spcBef>
              <a:spcAft>
                <a:spcPts val="0"/>
              </a:spcAft>
              <a:defRPr/>
            </a:pPr>
            <a:endParaRPr lang="es-ES_tradnl">
              <a:solidFill>
                <a:prstClr val="white"/>
              </a:solidFill>
            </a:endParaRPr>
          </a:p>
        </p:txBody>
      </p:sp>
      <p:sp>
        <p:nvSpPr>
          <p:cNvPr id="8" name="7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seres humanos tenemos tendencia a "humanizar" al resto de especies. No es nada raro tratar a nuestras mascotas como un miembro más de la familia o buscar una explicación de comportamiento compleja, más propia de una especie distinta, a hechos puramente casuales.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ripple dir="lu"/>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ppt_w/2"/>
                                          </p:val>
                                        </p:tav>
                                      </p:tavLst>
                                    </p:anim>
                                    <p:anim calcmode="lin" valueType="num">
                                      <p:cBhvr>
                                        <p:cTn id="19" dur="3000"/>
                                        <p:tgtEl>
                                          <p:spTgt spid="6"/>
                                        </p:tgtEl>
                                        <p:attrNameLst>
                                          <p:attrName>ppt_y</p:attrName>
                                        </p:attrNameLst>
                                      </p:cBhvr>
                                      <p:tavLst>
                                        <p:tav tm="0">
                                          <p:val>
                                            <p:strVal val="ppt_y"/>
                                          </p:val>
                                        </p:tav>
                                        <p:tav tm="100000">
                                          <p:val>
                                            <p:strVal val="ppt_y"/>
                                          </p:val>
                                        </p:tav>
                                      </p:tavLst>
                                    </p:anim>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10"/>
                                        </p:tgtEl>
                                        <p:attrNameLst>
                                          <p:attrName>ppt_x</p:attrName>
                                        </p:attrNameLst>
                                      </p:cBhvr>
                                      <p:tavLst>
                                        <p:tav tm="0">
                                          <p:val>
                                            <p:strVal val="ppt_x"/>
                                          </p:val>
                                        </p:tav>
                                        <p:tav tm="100000">
                                          <p:val>
                                            <p:strVal val="ppt_x"/>
                                          </p:val>
                                        </p:tav>
                                      </p:tavLst>
                                    </p:anim>
                                    <p:anim calcmode="lin" valueType="num">
                                      <p:cBhvr>
                                        <p:cTn id="25" dur="3000"/>
                                        <p:tgtEl>
                                          <p:spTgt spid="10"/>
                                        </p:tgtEl>
                                        <p:attrNameLst>
                                          <p:attrName>ppt_y</p:attrName>
                                        </p:attrNameLst>
                                      </p:cBhvr>
                                      <p:tavLst>
                                        <p:tav tm="0">
                                          <p:val>
                                            <p:strVal val="ppt_y"/>
                                          </p:val>
                                        </p:tav>
                                        <p:tav tm="100000">
                                          <p:val>
                                            <p:strVal val="ppt_y+ppt_h/2"/>
                                          </p:val>
                                        </p:tav>
                                      </p:tavLst>
                                    </p:anim>
                                    <p:anim calcmode="lin" valueType="num">
                                      <p:cBhvr>
                                        <p:cTn id="26" dur="3000"/>
                                        <p:tgtEl>
                                          <p:spTgt spid="10"/>
                                        </p:tgtEl>
                                        <p:attrNameLst>
                                          <p:attrName>ppt_w</p:attrName>
                                        </p:attrNameLst>
                                      </p:cBhvr>
                                      <p:tavLst>
                                        <p:tav tm="0">
                                          <p:val>
                                            <p:strVal val="ppt_w"/>
                                          </p:val>
                                        </p:tav>
                                        <p:tav tm="100000">
                                          <p:val>
                                            <p:strVal val="ppt_w"/>
                                          </p:val>
                                        </p:tav>
                                      </p:tavLst>
                                    </p:anim>
                                    <p:anim calcmode="lin" valueType="num">
                                      <p:cBhvr>
                                        <p:cTn id="27" dur="3000"/>
                                        <p:tgtEl>
                                          <p:spTgt spid="10"/>
                                        </p:tgtEl>
                                        <p:attrNameLst>
                                          <p:attrName>ppt_h</p:attrName>
                                        </p:attrNameLst>
                                      </p:cBhvr>
                                      <p:tavLst>
                                        <p:tav tm="0">
                                          <p:val>
                                            <p:strVal val="ppt_h"/>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27650"/>
                                        </p:tgtEl>
                                        <p:attrNameLst>
                                          <p:attrName>style.visibility</p:attrName>
                                        </p:attrNameLst>
                                      </p:cBhvr>
                                      <p:to>
                                        <p:strVal val="visible"/>
                                      </p:to>
                                    </p:set>
                                    <p:anim calcmode="lin" valueType="num">
                                      <p:cBhvr>
                                        <p:cTn id="31" dur="4000" fill="hold"/>
                                        <p:tgtEl>
                                          <p:spTgt spid="27650"/>
                                        </p:tgtEl>
                                        <p:attrNameLst>
                                          <p:attrName>ppt_w</p:attrName>
                                        </p:attrNameLst>
                                      </p:cBhvr>
                                      <p:tavLst>
                                        <p:tav tm="0">
                                          <p:val>
                                            <p:strVal val="4/3*#ppt_w"/>
                                          </p:val>
                                        </p:tav>
                                        <p:tav tm="100000">
                                          <p:val>
                                            <p:strVal val="#ppt_w"/>
                                          </p:val>
                                        </p:tav>
                                      </p:tavLst>
                                    </p:anim>
                                    <p:anim calcmode="lin" valueType="num">
                                      <p:cBhvr>
                                        <p:cTn id="32" dur="4000" fill="hold"/>
                                        <p:tgtEl>
                                          <p:spTgt spid="27650"/>
                                        </p:tgtEl>
                                        <p:attrNameLst>
                                          <p:attrName>ppt_h</p:attrName>
                                        </p:attrNameLst>
                                      </p:cBhvr>
                                      <p:tavLst>
                                        <p:tav tm="0">
                                          <p:val>
                                            <p:strVal val="4/3*#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0" grpId="0" animBg="1"/>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475658" y="1"/>
            <a:ext cx="6119813" cy="76835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835696" y="841276"/>
            <a:ext cx="5112568" cy="720080"/>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2" name="WordArt 4"/>
          <p:cNvSpPr>
            <a:spLocks noChangeArrowheads="1" noChangeShapeType="1" noTextEdit="1"/>
          </p:cNvSpPr>
          <p:nvPr/>
        </p:nvSpPr>
        <p:spPr bwMode="auto">
          <a:xfrm>
            <a:off x="1331640" y="1705372"/>
            <a:ext cx="6840760" cy="792162"/>
          </a:xfrm>
          <a:prstGeom prst="rect">
            <a:avLst/>
          </a:prstGeom>
        </p:spPr>
        <p:txBody>
          <a:bodyPr wrap="none" fromWordArt="1">
            <a:prstTxWarp prst="textCanUp">
              <a:avLst>
                <a:gd name="adj" fmla="val 9837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light LET"/>
              </a:rPr>
              <a:t> </a:t>
            </a:r>
            <a:r>
              <a:rPr lang="es-ES" sz="3600" kern="10" dirty="0" smtClean="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rPr>
              <a:t>- Cowboys dance Country</a:t>
            </a:r>
            <a:endParaRPr lang="es-ES" sz="3600" kern="10" dirty="0">
              <a:ln w="9525">
                <a:noFill/>
                <a:round/>
                <a:headEnd/>
                <a:tailEnd/>
              </a:ln>
              <a:solidFill>
                <a:schemeClr val="accent4">
                  <a:lumMod val="20000"/>
                  <a:lumOff val="80000"/>
                </a:schemeClr>
              </a:solidFill>
              <a:effectLst>
                <a:prstShdw prst="shdw17" dist="17961" dir="13500000">
                  <a:srgbClr val="385F99"/>
                </a:prstShdw>
                <a:reflection blurRad="6350" stA="60000" endA="900" endPos="58000" dir="5400000" sy="-100000" algn="bl" rotWithShape="0"/>
              </a:effectLst>
              <a:latin typeface="Highlight LET"/>
            </a:endParaRPr>
          </a:p>
        </p:txBody>
      </p:sp>
      <p:sp>
        <p:nvSpPr>
          <p:cNvPr id="82954" name="WordArt 10"/>
          <p:cNvSpPr>
            <a:spLocks noChangeArrowheads="1" noChangeShapeType="1" noTextEdit="1"/>
          </p:cNvSpPr>
          <p:nvPr/>
        </p:nvSpPr>
        <p:spPr bwMode="auto">
          <a:xfrm>
            <a:off x="1259632" y="2569469"/>
            <a:ext cx="6840760" cy="7572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rPr>
              <a:t>- Montana Country Show </a:t>
            </a:r>
            <a:endParaRPr lang="es-ES" sz="3600" kern="10" dirty="0">
              <a:ln w="9525">
                <a:noFill/>
                <a:round/>
                <a:headEnd/>
                <a:tailEnd/>
              </a:ln>
              <a:solidFill>
                <a:schemeClr val="accent3">
                  <a:lumMod val="60000"/>
                  <a:lumOff val="40000"/>
                </a:schemeClr>
              </a:solidFill>
              <a:effectLst>
                <a:prstShdw prst="shdw17" dist="17961" dir="13500000">
                  <a:srgbClr val="385F99"/>
                </a:prstShdw>
                <a:reflection blurRad="6350" stA="60000" endA="900" endPos="58000" dir="5400000" sy="-100000" algn="bl" rotWithShape="0"/>
              </a:effectLst>
              <a:latin typeface="High Tower Text"/>
            </a:endParaRPr>
          </a:p>
        </p:txBody>
      </p:sp>
      <p:sp>
        <p:nvSpPr>
          <p:cNvPr id="73737" name="WordArt 9"/>
          <p:cNvSpPr>
            <a:spLocks noChangeArrowheads="1" noChangeShapeType="1" noTextEdit="1"/>
          </p:cNvSpPr>
          <p:nvPr/>
        </p:nvSpPr>
        <p:spPr bwMode="auto">
          <a:xfrm>
            <a:off x="827584" y="3649588"/>
            <a:ext cx="6912768" cy="720726"/>
          </a:xfrm>
          <a:prstGeom prst="rect">
            <a:avLst/>
          </a:prstGeom>
        </p:spPr>
        <p:txBody>
          <a:bodyPr wrap="none" fromWordArt="1">
            <a:prstTxWarp prst="textDeflate">
              <a:avLst>
                <a:gd name="adj" fmla="val 18750"/>
              </a:avLst>
            </a:prstTxWarp>
            <a:scene3d>
              <a:camera prst="perspectiveRelaxedModerately"/>
              <a:lightRig rig="threePt" dir="t"/>
            </a:scene3d>
            <a:sp3d extrusionH="57150">
              <a:bevelT w="38100" h="38100" prst="angle"/>
            </a:sp3d>
          </a:bodyPr>
          <a:lstStyle/>
          <a:p>
            <a:pPr algn="ctr">
              <a:defRPr/>
            </a:pPr>
            <a:r>
              <a:rPr lang="es-ES" sz="2800" b="1" kern="10" dirty="0">
                <a:ln w="9525">
                  <a:noFill/>
                  <a:round/>
                  <a:headEnd/>
                  <a:tailEnd/>
                </a:ln>
                <a:gradFill rotWithShape="0">
                  <a:gsLst>
                    <a:gs pos="0">
                      <a:srgbClr val="FFFF00"/>
                    </a:gs>
                    <a:gs pos="100000">
                      <a:srgbClr val="FF9933"/>
                    </a:gs>
                  </a:gsLst>
                  <a:path path="rect">
                    <a:fillToRect l="50000" t="50000" r="50000" b="50000"/>
                  </a:path>
                </a:gradFill>
                <a:latin typeface="Lucida Bright"/>
              </a:rPr>
              <a:t> </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Rodeo </a:t>
            </a:r>
            <a:r>
              <a:rPr lang="es-ES" sz="2800" kern="10" dirty="0" err="1"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Girls</a:t>
            </a:r>
            <a:r>
              <a:rPr lang="es-ES" sz="2800" kern="10" dirty="0" smtClean="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rPr>
              <a:t> </a:t>
            </a:r>
            <a:endParaRPr lang="es-ES" sz="2800" kern="10" dirty="0">
              <a:ln w="9525">
                <a:noFill/>
                <a:round/>
                <a:headEnd/>
                <a:tailEnd/>
              </a:ln>
              <a:gradFill rotWithShape="0">
                <a:gsLst>
                  <a:gs pos="0">
                    <a:srgbClr val="FFFF00"/>
                  </a:gs>
                  <a:gs pos="100000">
                    <a:srgbClr val="FF9933"/>
                  </a:gs>
                </a:gsLst>
                <a:path path="rect">
                  <a:fillToRect l="50000" t="50000" r="50000" b="50000"/>
                </a:path>
              </a:gradFill>
              <a:effectLst>
                <a:reflection blurRad="6350" stA="60000" endA="900" endPos="58000" dir="5400000" sy="-100000" algn="bl" rotWithShape="0"/>
              </a:effectLst>
              <a:latin typeface="Lucida Bright"/>
            </a:endParaRPr>
          </a:p>
        </p:txBody>
      </p:sp>
      <p:sp>
        <p:nvSpPr>
          <p:cNvPr id="8" name="WordArt 10"/>
          <p:cNvSpPr>
            <a:spLocks noChangeArrowheads="1" noChangeShapeType="1" noTextEdit="1"/>
          </p:cNvSpPr>
          <p:nvPr/>
        </p:nvSpPr>
        <p:spPr bwMode="auto">
          <a:xfrm>
            <a:off x="971600" y="4657700"/>
            <a:ext cx="6912768" cy="757237"/>
          </a:xfrm>
          <a:prstGeom prst="rect">
            <a:avLst/>
          </a:prstGeom>
        </p:spPr>
        <p:txBody>
          <a:bodyPr wrap="none" fromWordArt="1">
            <a:prstTxWarp prst="textPlain">
              <a:avLst>
                <a:gd name="adj" fmla="val 49999"/>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Una paloma blanca (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Demis</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a:t>
            </a:r>
            <a:r>
              <a:rPr lang="es-ES" sz="3600" kern="10" dirty="0" err="1"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Roussos</a:t>
            </a:r>
            <a:r>
              <a:rPr lang="es-ES" sz="3600" kern="10" dirty="0" smtClean="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rPr>
              <a:t> )    </a:t>
            </a:r>
            <a:endParaRPr lang="es-ES" sz="3600" kern="10" dirty="0">
              <a:ln w="9525">
                <a:noFill/>
                <a:round/>
                <a:headEnd/>
                <a:tailEnd/>
              </a:ln>
              <a:solidFill>
                <a:schemeClr val="accent3">
                  <a:lumMod val="60000"/>
                  <a:lumOff val="40000"/>
                </a:schemeClr>
              </a:solidFill>
              <a:effectLst>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ripple dir="l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4500"/>
                            </p:stCondLst>
                            <p:childTnLst>
                              <p:par>
                                <p:cTn id="19" presetID="47" presetClass="entr" presetSubtype="0" fill="hold" nodeType="afterEffect">
                                  <p:stCondLst>
                                    <p:cond delay="500"/>
                                  </p:stCondLst>
                                  <p:childTnLst>
                                    <p:set>
                                      <p:cBhvr>
                                        <p:cTn id="20" dur="1" fill="hold">
                                          <p:stCondLst>
                                            <p:cond delay="0"/>
                                          </p:stCondLst>
                                        </p:cTn>
                                        <p:tgtEl>
                                          <p:spTgt spid="78852"/>
                                        </p:tgtEl>
                                        <p:attrNameLst>
                                          <p:attrName>style.visibility</p:attrName>
                                        </p:attrNameLst>
                                      </p:cBhvr>
                                      <p:to>
                                        <p:strVal val="visible"/>
                                      </p:to>
                                    </p:set>
                                    <p:animEffect transition="in" filter="fade">
                                      <p:cBhvr>
                                        <p:cTn id="21" dur="2000"/>
                                        <p:tgtEl>
                                          <p:spTgt spid="78852"/>
                                        </p:tgtEl>
                                      </p:cBhvr>
                                    </p:animEffect>
                                    <p:anim calcmode="lin" valueType="num">
                                      <p:cBhvr>
                                        <p:cTn id="22" dur="2000" fill="hold"/>
                                        <p:tgtEl>
                                          <p:spTgt spid="78852"/>
                                        </p:tgtEl>
                                        <p:attrNameLst>
                                          <p:attrName>ppt_x</p:attrName>
                                        </p:attrNameLst>
                                      </p:cBhvr>
                                      <p:tavLst>
                                        <p:tav tm="0">
                                          <p:val>
                                            <p:strVal val="#ppt_x"/>
                                          </p:val>
                                        </p:tav>
                                        <p:tav tm="100000">
                                          <p:val>
                                            <p:strVal val="#ppt_x"/>
                                          </p:val>
                                        </p:tav>
                                      </p:tavLst>
                                    </p:anim>
                                    <p:anim calcmode="lin" valueType="num">
                                      <p:cBhvr>
                                        <p:cTn id="23" dur="2000" fill="hold"/>
                                        <p:tgtEl>
                                          <p:spTgt spid="78852"/>
                                        </p:tgtEl>
                                        <p:attrNameLst>
                                          <p:attrName>ppt_y</p:attrName>
                                        </p:attrNameLst>
                                      </p:cBhvr>
                                      <p:tavLst>
                                        <p:tav tm="0">
                                          <p:val>
                                            <p:strVal val="#ppt_y-.1"/>
                                          </p:val>
                                        </p:tav>
                                        <p:tav tm="100000">
                                          <p:val>
                                            <p:strVal val="#ppt_y"/>
                                          </p:val>
                                        </p:tav>
                                      </p:tavLst>
                                    </p:anim>
                                  </p:childTnLst>
                                </p:cTn>
                              </p:par>
                            </p:childTnLst>
                          </p:cTn>
                        </p:par>
                        <p:par>
                          <p:cTn id="24" fill="hold">
                            <p:stCondLst>
                              <p:cond delay="7000"/>
                            </p:stCondLst>
                            <p:childTnLst>
                              <p:par>
                                <p:cTn id="25" presetID="23" presetClass="entr" presetSubtype="16" fill="hold" nodeType="afterEffect">
                                  <p:stCondLst>
                                    <p:cond delay="500"/>
                                  </p:stCondLst>
                                  <p:childTnLst>
                                    <p:set>
                                      <p:cBhvr>
                                        <p:cTn id="26" dur="1" fill="hold">
                                          <p:stCondLst>
                                            <p:cond delay="0"/>
                                          </p:stCondLst>
                                        </p:cTn>
                                        <p:tgtEl>
                                          <p:spTgt spid="82954"/>
                                        </p:tgtEl>
                                        <p:attrNameLst>
                                          <p:attrName>style.visibility</p:attrName>
                                        </p:attrNameLst>
                                      </p:cBhvr>
                                      <p:to>
                                        <p:strVal val="visible"/>
                                      </p:to>
                                    </p:set>
                                    <p:anim calcmode="lin" valueType="num">
                                      <p:cBhvr>
                                        <p:cTn id="27" dur="2000" fill="hold"/>
                                        <p:tgtEl>
                                          <p:spTgt spid="82954"/>
                                        </p:tgtEl>
                                        <p:attrNameLst>
                                          <p:attrName>ppt_w</p:attrName>
                                        </p:attrNameLst>
                                      </p:cBhvr>
                                      <p:tavLst>
                                        <p:tav tm="0">
                                          <p:val>
                                            <p:fltVal val="0"/>
                                          </p:val>
                                        </p:tav>
                                        <p:tav tm="100000">
                                          <p:val>
                                            <p:strVal val="#ppt_w"/>
                                          </p:val>
                                        </p:tav>
                                      </p:tavLst>
                                    </p:anim>
                                    <p:anim calcmode="lin" valueType="num">
                                      <p:cBhvr>
                                        <p:cTn id="28" dur="2000" fill="hold"/>
                                        <p:tgtEl>
                                          <p:spTgt spid="82954"/>
                                        </p:tgtEl>
                                        <p:attrNameLst>
                                          <p:attrName>ppt_h</p:attrName>
                                        </p:attrNameLst>
                                      </p:cBhvr>
                                      <p:tavLst>
                                        <p:tav tm="0">
                                          <p:val>
                                            <p:fltVal val="0"/>
                                          </p:val>
                                        </p:tav>
                                        <p:tav tm="100000">
                                          <p:val>
                                            <p:strVal val="#ppt_h"/>
                                          </p:val>
                                        </p:tav>
                                      </p:tavLst>
                                    </p:anim>
                                  </p:childTnLst>
                                </p:cTn>
                              </p:par>
                            </p:childTnLst>
                          </p:cTn>
                        </p:par>
                        <p:par>
                          <p:cTn id="29" fill="hold">
                            <p:stCondLst>
                              <p:cond delay="9500"/>
                            </p:stCondLst>
                            <p:childTnLst>
                              <p:par>
                                <p:cTn id="30" presetID="2" presetClass="entr" presetSubtype="1" fill="hold" nodeType="afterEffect">
                                  <p:stCondLst>
                                    <p:cond delay="500"/>
                                  </p:stCondLst>
                                  <p:childTnLst>
                                    <p:set>
                                      <p:cBhvr>
                                        <p:cTn id="31" dur="1" fill="hold">
                                          <p:stCondLst>
                                            <p:cond delay="0"/>
                                          </p:stCondLst>
                                        </p:cTn>
                                        <p:tgtEl>
                                          <p:spTgt spid="73737"/>
                                        </p:tgtEl>
                                        <p:attrNameLst>
                                          <p:attrName>style.visibility</p:attrName>
                                        </p:attrNameLst>
                                      </p:cBhvr>
                                      <p:to>
                                        <p:strVal val="visible"/>
                                      </p:to>
                                    </p:set>
                                    <p:anim calcmode="lin" valueType="num">
                                      <p:cBhvr additive="base">
                                        <p:cTn id="32" dur="2000" fill="hold"/>
                                        <p:tgtEl>
                                          <p:spTgt spid="73737"/>
                                        </p:tgtEl>
                                        <p:attrNameLst>
                                          <p:attrName>ppt_x</p:attrName>
                                        </p:attrNameLst>
                                      </p:cBhvr>
                                      <p:tavLst>
                                        <p:tav tm="0">
                                          <p:val>
                                            <p:strVal val="#ppt_x"/>
                                          </p:val>
                                        </p:tav>
                                        <p:tav tm="100000">
                                          <p:val>
                                            <p:strVal val="#ppt_x"/>
                                          </p:val>
                                        </p:tav>
                                      </p:tavLst>
                                    </p:anim>
                                    <p:anim calcmode="lin" valueType="num">
                                      <p:cBhvr additive="base">
                                        <p:cTn id="33" dur="2000" fill="hold"/>
                                        <p:tgtEl>
                                          <p:spTgt spid="73737"/>
                                        </p:tgtEl>
                                        <p:attrNameLst>
                                          <p:attrName>ppt_y</p:attrName>
                                        </p:attrNameLst>
                                      </p:cBhvr>
                                      <p:tavLst>
                                        <p:tav tm="0">
                                          <p:val>
                                            <p:strVal val="0-#ppt_h/2"/>
                                          </p:val>
                                        </p:tav>
                                        <p:tav tm="100000">
                                          <p:val>
                                            <p:strVal val="#ppt_y"/>
                                          </p:val>
                                        </p:tav>
                                      </p:tavLst>
                                    </p:anim>
                                  </p:childTnLst>
                                </p:cTn>
                              </p:par>
                            </p:childTnLst>
                          </p:cTn>
                        </p:par>
                        <p:par>
                          <p:cTn id="34" fill="hold">
                            <p:stCondLst>
                              <p:cond delay="12000"/>
                            </p:stCondLst>
                            <p:childTnLst>
                              <p:par>
                                <p:cTn id="35" presetID="2" presetClass="entr" presetSubtype="4" fill="hold" nodeType="afterEffect">
                                  <p:stCondLst>
                                    <p:cond delay="50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3949280"/>
      </p:ext>
    </p:extLst>
  </p:cSld>
  <p:clrMapOvr>
    <a:masterClrMapping/>
  </p:clrMapOvr>
  <mc:AlternateContent xmlns:mc="http://schemas.openxmlformats.org/markup-compatibility/2006">
    <mc:Choice xmlns:p14="http://schemas.microsoft.com/office/powerpoint/2010/main" Requires="p14">
      <p:transition spd="slow" p14:dur="3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2126</Words>
  <Application>Microsoft Office PowerPoint</Application>
  <PresentationFormat>Presentación en pantalla (16:10)</PresentationFormat>
  <Paragraphs>79</Paragraphs>
  <Slides>61</Slides>
  <Notes>2</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61</vt:i4>
      </vt:variant>
    </vt:vector>
  </HeadingPairs>
  <TitlesOfParts>
    <vt:vector size="72" baseType="lpstr">
      <vt:lpstr>Arial</vt:lpstr>
      <vt:lpstr>Arial Black</vt:lpstr>
      <vt:lpstr>Calibri</vt:lpstr>
      <vt:lpstr>High Tower Text</vt:lpstr>
      <vt:lpstr>Highlight LET</vt:lpstr>
      <vt:lpstr>Kristen ITC</vt:lpstr>
      <vt:lpstr>Lucida Bright</vt:lpstr>
      <vt:lpstr>Tahoma</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188</cp:revision>
  <dcterms:created xsi:type="dcterms:W3CDTF">2016-11-02T23:46:46Z</dcterms:created>
  <dcterms:modified xsi:type="dcterms:W3CDTF">2023-09-02T19:12:42Z</dcterms:modified>
</cp:coreProperties>
</file>