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3.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sldIdLst>
    <p:sldId id="257" r:id="rId3"/>
    <p:sldId id="335" r:id="rId4"/>
    <p:sldId id="274" r:id="rId5"/>
    <p:sldId id="287" r:id="rId6"/>
    <p:sldId id="265" r:id="rId7"/>
    <p:sldId id="333" r:id="rId8"/>
    <p:sldId id="295" r:id="rId9"/>
    <p:sldId id="280" r:id="rId10"/>
    <p:sldId id="301" r:id="rId11"/>
    <p:sldId id="302" r:id="rId12"/>
    <p:sldId id="300" r:id="rId13"/>
    <p:sldId id="286" r:id="rId14"/>
    <p:sldId id="282" r:id="rId15"/>
    <p:sldId id="284" r:id="rId16"/>
    <p:sldId id="288" r:id="rId17"/>
    <p:sldId id="279" r:id="rId18"/>
    <p:sldId id="283" r:id="rId19"/>
    <p:sldId id="273" r:id="rId20"/>
    <p:sldId id="281" r:id="rId21"/>
    <p:sldId id="276" r:id="rId22"/>
    <p:sldId id="327" r:id="rId23"/>
    <p:sldId id="330" r:id="rId24"/>
    <p:sldId id="332" r:id="rId25"/>
    <p:sldId id="331" r:id="rId26"/>
    <p:sldId id="326" r:id="rId27"/>
    <p:sldId id="328" r:id="rId28"/>
    <p:sldId id="329" r:id="rId29"/>
    <p:sldId id="318" r:id="rId30"/>
    <p:sldId id="322" r:id="rId31"/>
    <p:sldId id="319" r:id="rId32"/>
    <p:sldId id="320" r:id="rId33"/>
    <p:sldId id="321" r:id="rId34"/>
    <p:sldId id="303" r:id="rId35"/>
    <p:sldId id="275" r:id="rId36"/>
    <p:sldId id="278" r:id="rId37"/>
    <p:sldId id="323" r:id="rId38"/>
    <p:sldId id="325" r:id="rId39"/>
    <p:sldId id="317" r:id="rId40"/>
    <p:sldId id="338" r:id="rId41"/>
    <p:sldId id="308" r:id="rId42"/>
    <p:sldId id="309" r:id="rId43"/>
    <p:sldId id="312" r:id="rId44"/>
    <p:sldId id="310" r:id="rId45"/>
    <p:sldId id="290" r:id="rId46"/>
    <p:sldId id="311" r:id="rId47"/>
    <p:sldId id="313" r:id="rId48"/>
    <p:sldId id="291" r:id="rId49"/>
    <p:sldId id="292" r:id="rId50"/>
    <p:sldId id="316" r:id="rId51"/>
    <p:sldId id="307" r:id="rId52"/>
    <p:sldId id="285" r:id="rId53"/>
    <p:sldId id="314" r:id="rId54"/>
    <p:sldId id="337" r:id="rId55"/>
    <p:sldId id="336"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GwX6QHHvw0llPCyUzWaQ==" hashData="x4Re8sksrxhyD3UFbdv5T1oIkd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07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09/08/2020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11</a:t>
            </a:fld>
            <a:endParaRPr lang="es-ES"/>
          </a:p>
        </p:txBody>
      </p:sp>
    </p:spTree>
    <p:extLst>
      <p:ext uri="{BB962C8B-B14F-4D97-AF65-F5344CB8AC3E}">
        <p14:creationId xmlns:p14="http://schemas.microsoft.com/office/powerpoint/2010/main" val="26674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507987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8C624EA-576A-4CD6-8BF3-87CAA6467177}" type="slidenum">
              <a:rPr lang="es-ES"/>
              <a:pPr>
                <a:defRPr/>
              </a:pPr>
              <a:t>‹Nº›</a:t>
            </a:fld>
            <a:endParaRPr lang="es-ES"/>
          </a:p>
        </p:txBody>
      </p:sp>
    </p:spTree>
    <p:extLst>
      <p:ext uri="{BB962C8B-B14F-4D97-AF65-F5344CB8AC3E}">
        <p14:creationId xmlns:p14="http://schemas.microsoft.com/office/powerpoint/2010/main" val="3967563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2D050"/>
            </a:gs>
            <a:gs pos="50000">
              <a:schemeClr val="accent6">
                <a:lumMod val="60000"/>
                <a:lumOff val="40000"/>
              </a:schemeClr>
            </a:gs>
            <a:gs pos="100000">
              <a:schemeClr val="accent3">
                <a:lumMod val="75000"/>
              </a:schemeClr>
            </a:gs>
          </a:gsLst>
          <a:lin ang="189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09/08/2020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audio" Target="../media/audio3.wav"/><Relationship Id="rId1" Type="http://schemas.openxmlformats.org/officeDocument/2006/relationships/slideLayout" Target="../slideLayouts/slideLayout13.xml"/><Relationship Id="rId6" Type="http://schemas.openxmlformats.org/officeDocument/2006/relationships/audio" Target="../media/audio3.wav"/><Relationship Id="rId5" Type="http://schemas.openxmlformats.org/officeDocument/2006/relationships/image" Target="../media/image49.jpeg"/><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ferentes tipos de nidos y cómo identificarl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448"/>
            <a:ext cx="9173936" cy="688045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 y="-22448"/>
            <a:ext cx="934017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6" y="585791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57164" y="5715019"/>
            <a:ext cx="699094" cy="766986"/>
          </a:xfrm>
          <a:prstGeom prst="rect">
            <a:avLst/>
          </a:prstGeom>
          <a:noFill/>
          <a:ln w="38100">
            <a:solidFill>
              <a:srgbClr val="1CDEF8"/>
            </a:solidFill>
            <a:miter lim="800000"/>
            <a:headEnd/>
            <a:tailEnd/>
          </a:ln>
        </p:spPr>
      </p:pic>
      <p:sp>
        <p:nvSpPr>
          <p:cNvPr id="19" name="18 Rectángulo"/>
          <p:cNvSpPr/>
          <p:nvPr/>
        </p:nvSpPr>
        <p:spPr>
          <a:xfrm>
            <a:off x="1980360" y="4572029"/>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19672" y="260648"/>
            <a:ext cx="6578972" cy="264947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nidos</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7" y="5611366"/>
            <a:ext cx="2008835" cy="934064"/>
          </a:xfrm>
          <a:prstGeom prst="rect">
            <a:avLst/>
          </a:prstGeom>
          <a:noFill/>
        </p:spPr>
      </p:pic>
      <p:sp>
        <p:nvSpPr>
          <p:cNvPr id="13" name="12 Rectángulo"/>
          <p:cNvSpPr/>
          <p:nvPr/>
        </p:nvSpPr>
        <p:spPr>
          <a:xfrm>
            <a:off x="-4571999" y="-642966"/>
            <a:ext cx="457200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537543930"/>
      </p:ext>
    </p:extLst>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night_and_day.wav"/>
          </p:stSnd>
        </p:sndAc>
      </p:transition>
    </mc:Choice>
    <mc:Fallback xmlns="">
      <p:transition spd="slow" advTm="12000">
        <p:fade/>
        <p:sndAc>
          <p:stSnd>
            <p:snd r:embed="rId8" name="night_and_d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Nido Ave Vacío - Foto gratis en Pixab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7592" y="-107241"/>
            <a:ext cx="4787311" cy="364252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043608" y="3500286"/>
            <a:ext cx="7666421"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smtClean="0">
                <a:solidFill>
                  <a:srgbClr val="FF0000"/>
                </a:solidFill>
                <a:latin typeface="+mj-lt"/>
              </a:rPr>
              <a:t>NIDO</a:t>
            </a:r>
            <a:r>
              <a:rPr lang="es-ES" altLang="es-ES" sz="2400" b="1" i="1" dirty="0" smtClean="0">
                <a:solidFill>
                  <a:srgbClr val="FF0000"/>
                </a:solidFill>
                <a:latin typeface="+mj-lt"/>
              </a:rPr>
              <a:t> Refugio </a:t>
            </a:r>
            <a:r>
              <a:rPr lang="es-ES" altLang="es-ES" sz="2400" b="1" i="1" dirty="0">
                <a:solidFill>
                  <a:srgbClr val="FF0000"/>
                </a:solidFill>
                <a:latin typeface="+mj-lt"/>
              </a:rPr>
              <a:t>que construyen las aves con hierbas, ramas, plumas u otros materiales blandos para poner sus huevos y albergar a sus crías</a:t>
            </a:r>
            <a:r>
              <a:rPr lang="es-ES" altLang="es-ES" sz="2400" b="1" i="1" dirty="0" smtClean="0">
                <a:solidFill>
                  <a:srgbClr val="FF0000"/>
                </a:solidFill>
                <a:latin typeface="+mj-lt"/>
              </a:rPr>
              <a:t>. "</a:t>
            </a:r>
            <a:r>
              <a:rPr lang="es-ES" altLang="es-ES" sz="2400" b="1" i="1" dirty="0">
                <a:solidFill>
                  <a:srgbClr val="FF0000"/>
                </a:solidFill>
                <a:latin typeface="+mj-lt"/>
              </a:rPr>
              <a:t>los nidos suelen tener forma de lecho cóncavo y estar asentado sobre una rama de un árbol o suspendido de ella, aunque algunas aves aprovechan los agujeros de las peñas, los troncos o los edificios, y otras lo forman directamente sobre el suelo"</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733256"/>
            <a:ext cx="1440735" cy="1366752"/>
          </a:xfrm>
          <a:prstGeom prst="rect">
            <a:avLst/>
          </a:prstGeom>
          <a:noFill/>
        </p:spPr>
      </p:pic>
    </p:spTree>
    <p:extLst>
      <p:ext uri="{BB962C8B-B14F-4D97-AF65-F5344CB8AC3E}">
        <p14:creationId xmlns:p14="http://schemas.microsoft.com/office/powerpoint/2010/main" val="1207263633"/>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2" descr="C:\Users\user\Pictures\ATT00003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125569" y="-34925"/>
            <a:ext cx="5040313" cy="6892925"/>
          </a:xfrm>
          <a:noFill/>
        </p:spPr>
      </p:pic>
      <p:pic>
        <p:nvPicPr>
          <p:cNvPr id="4" name="Picture 2" descr="C:\Users\user\Pictures\ATT00006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649" y="0"/>
            <a:ext cx="4502588" cy="7029400"/>
          </a:xfrm>
          <a:prstGeom prst="rect">
            <a:avLst/>
          </a:prstGeom>
          <a:noFill/>
        </p:spPr>
      </p:pic>
    </p:spTree>
    <p:extLst>
      <p:ext uri="{BB962C8B-B14F-4D97-AF65-F5344CB8AC3E}">
        <p14:creationId xmlns:p14="http://schemas.microsoft.com/office/powerpoint/2010/main" val="66792005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endParaRPr lang="es-ES" smtClean="0"/>
          </a:p>
        </p:txBody>
      </p:sp>
      <p:pic>
        <p:nvPicPr>
          <p:cNvPr id="18435" name="Picture 2" descr="C:\Users\user\Pictures\ATT0001616.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21316"/>
            <a:ext cx="9229725" cy="6879316"/>
          </a:xfrm>
          <a:noFill/>
        </p:spPr>
      </p:pic>
    </p:spTree>
    <p:extLst>
      <p:ext uri="{BB962C8B-B14F-4D97-AF65-F5344CB8AC3E}">
        <p14:creationId xmlns:p14="http://schemas.microsoft.com/office/powerpoint/2010/main" val="174145602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39013" y="3294832"/>
            <a:ext cx="608224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Con materiales que la naturaleza les aporta y mucha paciencia y esfuerzo, estos animales levantan nidos en los que descansar y protegerse de los depredadores que les rodean. ¿Quieres ver los hogares más asombrosos del mundo animal?</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1204728720"/>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 Micro Cámara para controlar pájaros - Camaras-Espi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 y="-33568"/>
            <a:ext cx="9137132" cy="6891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10896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39013" y="3294832"/>
            <a:ext cx="608224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Conoce los refugios más increíbles creados por pequeñas especies animales. Estos increíbles arquitectos innatos nos enseñan que tenemos mucho con qué crear si sabemos dónde mirar y nos animamos a imaginarlo.</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415090902"/>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Pictures\ATT0001414.jpg"/>
          <p:cNvPicPr>
            <a:picLocks noChangeAspect="1" noChangeArrowheads="1"/>
          </p:cNvPicPr>
          <p:nvPr/>
        </p:nvPicPr>
        <p:blipFill rotWithShape="1">
          <a:blip r:embed="rId2">
            <a:extLst>
              <a:ext uri="{28A0092B-C50C-407E-A947-70E740481C1C}">
                <a14:useLocalDpi xmlns:a14="http://schemas.microsoft.com/office/drawing/2010/main" val="0"/>
              </a:ext>
            </a:extLst>
          </a:blip>
          <a:srcRect l="-1666" t="450" r="21358" b="-450"/>
          <a:stretch/>
        </p:blipFill>
        <p:spPr>
          <a:xfrm>
            <a:off x="3693871" y="-24408"/>
            <a:ext cx="5450129" cy="7175051"/>
          </a:xfrm>
          <a:prstGeom prst="rect">
            <a:avLst/>
          </a:prstGeom>
          <a:noFill/>
        </p:spPr>
      </p:pic>
      <p:pic>
        <p:nvPicPr>
          <p:cNvPr id="11267" name="Picture 2" descr="C:\Users\user\Pictures\ATT000099.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68560" y="-24408"/>
            <a:ext cx="4896544" cy="7059100"/>
          </a:xfrm>
          <a:noFill/>
        </p:spPr>
      </p:pic>
    </p:spTree>
    <p:extLst>
      <p:ext uri="{BB962C8B-B14F-4D97-AF65-F5344CB8AC3E}">
        <p14:creationId xmlns:p14="http://schemas.microsoft.com/office/powerpoint/2010/main" val="15051366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cdn.doers.video/embed/cb562eae4066e956cc9001caa0cd28a1526405008/55e719275991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613210" cy="738944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716016" y="38636"/>
            <a:ext cx="4281305"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1800" b="1" i="1" dirty="0">
              <a:solidFill>
                <a:srgbClr val="FFC000"/>
              </a:solidFill>
              <a:latin typeface="+mj-lt"/>
            </a:endParaRPr>
          </a:p>
          <a:p>
            <a:pPr algn="ctr" fontAlgn="base">
              <a:spcBef>
                <a:spcPct val="0"/>
              </a:spcBef>
              <a:spcAft>
                <a:spcPct val="0"/>
              </a:spcAft>
            </a:pPr>
            <a:r>
              <a:rPr lang="es-ES" altLang="es-ES" sz="1800" b="1" i="1" dirty="0" smtClean="0">
                <a:solidFill>
                  <a:srgbClr val="FFC000"/>
                </a:solidFill>
                <a:latin typeface="+mj-lt"/>
              </a:rPr>
              <a:t>Los Pájaros </a:t>
            </a:r>
            <a:r>
              <a:rPr lang="es-ES" altLang="es-ES" sz="1800" b="1" i="1" dirty="0">
                <a:solidFill>
                  <a:srgbClr val="FFC000"/>
                </a:solidFill>
                <a:latin typeface="+mj-lt"/>
              </a:rPr>
              <a:t>Tejedores, Además </a:t>
            </a:r>
            <a:r>
              <a:rPr lang="es-ES" altLang="es-ES" sz="1800" b="1" i="1" dirty="0">
                <a:solidFill>
                  <a:srgbClr val="FFC000"/>
                </a:solidFill>
                <a:latin typeface="+mj-lt"/>
              </a:rPr>
              <a:t>de ser un ejemplo de destreza,  esta especie también brinda una enseñanza de compañerismo porque suelen construir su refugio para la comunidad entera. </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341209919"/>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cdn.doers.video/embed/9da9c7b391fda3cb20ef3a1fe24494f1526405080/55e71928e7dd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7429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0893" y="188640"/>
            <a:ext cx="2232987" cy="2308324"/>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i="1" dirty="0">
                <a:solidFill>
                  <a:srgbClr val="FF0000"/>
                </a:solidFill>
                <a:latin typeface="+mj-lt"/>
              </a:rPr>
              <a:t>Así es la vista desde abajo de un nido construido por los Pájaros Tejedores, capaz de albergar a muchas generaciones de estas especies. ¡Puede llegar a pesar más de 1 tonelada!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3125810392"/>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os nidos más asombrosos del mundo animal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r="22109"/>
          <a:stretch/>
        </p:blipFill>
        <p:spPr bwMode="auto">
          <a:xfrm>
            <a:off x="-108520" y="-1"/>
            <a:ext cx="9253233" cy="6858001"/>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3191" y="116632"/>
            <a:ext cx="229093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j-lt"/>
              </a:rPr>
              <a:t>Así se ve terminado el nido de los "Tejedores Baya" que en general suelen colgar de palmeras y acacias espinosas o por encima de los cuerpos de agua, para protegerse de los depredadores.</a:t>
            </a:r>
          </a:p>
          <a:p>
            <a:pPr algn="ctr" fontAlgn="base">
              <a:spcBef>
                <a:spcPct val="0"/>
              </a:spcBef>
              <a:spcAft>
                <a:spcPct val="0"/>
              </a:spcAft>
            </a:pPr>
            <a:endParaRPr lang="es-ES" altLang="es-ES" sz="2400" b="1" i="1" dirty="0">
              <a:solidFill>
                <a:srgbClr val="FF0000"/>
              </a:solidFill>
              <a:latin typeface="+mj-lt"/>
            </a:endParaRP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2159878522"/>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p:txBody>
          <a:bodyPr/>
          <a:lstStyle/>
          <a:p>
            <a:endParaRPr lang="es-ES" smtClean="0"/>
          </a:p>
        </p:txBody>
      </p:sp>
      <p:pic>
        <p:nvPicPr>
          <p:cNvPr id="17411" name="Picture 2" descr="C:\Users\user\Pictures\ATT0001515.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spTree>
    <p:extLst>
      <p:ext uri="{BB962C8B-B14F-4D97-AF65-F5344CB8AC3E}">
        <p14:creationId xmlns:p14="http://schemas.microsoft.com/office/powerpoint/2010/main" val="29536480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endParaRPr lang="es-ES" smtClean="0"/>
          </a:p>
        </p:txBody>
      </p:sp>
      <p:pic>
        <p:nvPicPr>
          <p:cNvPr id="13315" name="Picture 2" descr="C:\Users\user\Pictures\ATT000111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252520" cy="6858000"/>
          </a:xfrm>
          <a:noFill/>
        </p:spPr>
      </p:pic>
    </p:spTree>
    <p:extLst>
      <p:ext uri="{BB962C8B-B14F-4D97-AF65-F5344CB8AC3E}">
        <p14:creationId xmlns:p14="http://schemas.microsoft.com/office/powerpoint/2010/main" val="42714292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endParaRPr lang="es-ES" smtClean="0"/>
          </a:p>
        </p:txBody>
      </p:sp>
      <p:pic>
        <p:nvPicPr>
          <p:cNvPr id="15363" name="Picture 2" descr="C:\Users\user\Pictures\ATT000131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spTree>
    <p:extLst>
      <p:ext uri="{BB962C8B-B14F-4D97-AF65-F5344CB8AC3E}">
        <p14:creationId xmlns:p14="http://schemas.microsoft.com/office/powerpoint/2010/main" val="337074128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endParaRPr lang="es-ES" smtClean="0"/>
          </a:p>
        </p:txBody>
      </p:sp>
      <p:pic>
        <p:nvPicPr>
          <p:cNvPr id="19459" name="Picture 2" descr="C:\Users\user\Pictures\ATT000171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4613" y="-27144"/>
            <a:ext cx="9218613" cy="6885143"/>
          </a:xfrm>
          <a:noFill/>
        </p:spPr>
      </p:pic>
    </p:spTree>
    <p:extLst>
      <p:ext uri="{BB962C8B-B14F-4D97-AF65-F5344CB8AC3E}">
        <p14:creationId xmlns:p14="http://schemas.microsoft.com/office/powerpoint/2010/main" val="54983319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Pictures\ATT00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3142217" y="0"/>
            <a:ext cx="6035675" cy="6858000"/>
          </a:xfrm>
          <a:prstGeom prst="rect">
            <a:avLst/>
          </a:prstGeom>
          <a:noFill/>
        </p:spPr>
      </p:pic>
      <p:pic>
        <p:nvPicPr>
          <p:cNvPr id="10243" name="Picture 2" descr="C:\Users\user\Pictures\ATT000088.jpg"/>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1880" r="21748"/>
          <a:stretch/>
        </p:blipFill>
        <p:spPr>
          <a:xfrm>
            <a:off x="-324544" y="0"/>
            <a:ext cx="4932219" cy="6850062"/>
          </a:xfrm>
          <a:noFill/>
        </p:spPr>
      </p:pic>
    </p:spTree>
    <p:extLst>
      <p:ext uri="{BB962C8B-B14F-4D97-AF65-F5344CB8AC3E}">
        <p14:creationId xmlns:p14="http://schemas.microsoft.com/office/powerpoint/2010/main" val="38168353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9144000"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2" descr="C:\Users\user\Pictures\ATT0001212.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35696" y="0"/>
            <a:ext cx="5729288" cy="6897688"/>
          </a:xfrm>
          <a:noFill/>
        </p:spPr>
      </p:pic>
    </p:spTree>
    <p:extLst>
      <p:ext uri="{BB962C8B-B14F-4D97-AF65-F5344CB8AC3E}">
        <p14:creationId xmlns:p14="http://schemas.microsoft.com/office/powerpoint/2010/main" val="247143388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p:txBody>
          <a:bodyPr/>
          <a:lstStyle/>
          <a:p>
            <a:endParaRPr lang="es-ES" smtClean="0"/>
          </a:p>
        </p:txBody>
      </p:sp>
      <p:pic>
        <p:nvPicPr>
          <p:cNvPr id="4099" name="Picture 2" descr="C:\Users\user\Pictures\ATT00002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spTree>
    <p:extLst>
      <p:ext uri="{BB962C8B-B14F-4D97-AF65-F5344CB8AC3E}">
        <p14:creationId xmlns:p14="http://schemas.microsoft.com/office/powerpoint/2010/main" val="27218813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endParaRPr lang="es-ES" smtClean="0"/>
          </a:p>
        </p:txBody>
      </p:sp>
      <p:pic>
        <p:nvPicPr>
          <p:cNvPr id="12291" name="Picture 2" descr="C:\Users\user\Pictures\ATT000101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1763" y="0"/>
            <a:ext cx="9293226" cy="6858000"/>
          </a:xfrm>
          <a:noFill/>
        </p:spPr>
      </p:pic>
    </p:spTree>
    <p:extLst>
      <p:ext uri="{BB962C8B-B14F-4D97-AF65-F5344CB8AC3E}">
        <p14:creationId xmlns:p14="http://schemas.microsoft.com/office/powerpoint/2010/main" val="11273341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9144000" cy="7098659"/>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2" descr="C:\Users\user\Pictures\ATT000055.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763688" y="-61913"/>
            <a:ext cx="5472112" cy="6919913"/>
          </a:xfrm>
          <a:noFill/>
        </p:spPr>
      </p:pic>
    </p:spTree>
    <p:extLst>
      <p:ext uri="{BB962C8B-B14F-4D97-AF65-F5344CB8AC3E}">
        <p14:creationId xmlns:p14="http://schemas.microsoft.com/office/powerpoint/2010/main" val="25347994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Chlorostilbon lucidus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70" y="-11507"/>
            <a:ext cx="9180153" cy="686950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27784" y="332656"/>
            <a:ext cx="2494529" cy="369332"/>
          </a:xfrm>
          <a:prstGeom prst="rect">
            <a:avLst/>
          </a:prstGeom>
          <a:solidFill>
            <a:srgbClr val="FFFF00"/>
          </a:solidFill>
        </p:spPr>
        <p:txBody>
          <a:bodyPr wrap="none">
            <a:spAutoFit/>
          </a:bodyPr>
          <a:lstStyle/>
          <a:p>
            <a:r>
              <a:rPr lang="es-ES" dirty="0" smtClean="0"/>
              <a:t>Nidos </a:t>
            </a:r>
            <a:r>
              <a:rPr lang="es-ES" dirty="0"/>
              <a:t>de </a:t>
            </a:r>
            <a:r>
              <a:rPr lang="es-ES" dirty="0" smtClean="0"/>
              <a:t>Colibrí -Picaflor</a:t>
            </a:r>
            <a:endParaRPr lang="es-ES" dirty="0"/>
          </a:p>
        </p:txBody>
      </p:sp>
    </p:spTree>
    <p:extLst>
      <p:ext uri="{BB962C8B-B14F-4D97-AF65-F5344CB8AC3E}">
        <p14:creationId xmlns:p14="http://schemas.microsoft.com/office/powerpoint/2010/main" val="4240375042"/>
      </p:ext>
    </p:extLst>
  </p:cSld>
  <p:clrMapOvr>
    <a:masterClrMapping/>
  </p:clrMapOvr>
  <mc:AlternateContent xmlns:mc="http://schemas.openxmlformats.org/markup-compatibility/2006" xmlns:p14="http://schemas.microsoft.com/office/powerpoint/2010/main">
    <mc:Choice Requires="p14">
      <p:transition spd="slow" p14:dur="4000" advTm="8000">
        <p14:vortex dir="r"/>
        <p:sndAc>
          <p:stSnd>
            <p:snd r:embed="rId2" name="ernesto cortazar - our love never dies.wav"/>
          </p:stSnd>
        </p:sndAc>
      </p:transition>
    </mc:Choice>
    <mc:Fallback xmlns="">
      <p:transition spd="slow" advTm="8000">
        <p:fade/>
        <p:sndAc>
          <p:stSnd>
            <p:snd r:embed="rId4" name="ernesto cortazar - our love never dies.wav"/>
          </p:stSnd>
        </p:sndAc>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Pin en Hummingbi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9121013"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7228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una historia de imagenes de cuando encontramos un nido de picaflor en uno de mis arboles, viendo a los bebes crecer hasta que se fueron del nido&#10;&#10;#picaflor #picaflores #bebespajaros #colibri #babybirds #pajarosennido #bird #birds #hummingbird #babyhummingbirds #picaflorchico #greenbackedfirecrown #green #birdsinstagram #nidodepicaflor #nido #bebescolibrí #instachile #instasanfernandochile #chile #instapaja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2" y="-14242"/>
            <a:ext cx="9148401" cy="6872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9040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Lo lindo de trabajar rodeada de naturaleza es que te encuentras con estas sorpresas 🤗 🌿 😍 #nidodepicaflor #picaflor #polluelos #peluqueriacampestre  #tijerasdealicia #amola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24" y="-2259632"/>
            <a:ext cx="9179024" cy="10081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56433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404 Not Found | Picaflores, Nidos de aves, Colibrí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10" y="-171400"/>
            <a:ext cx="4806534" cy="7029400"/>
          </a:xfrm>
          <a:prstGeom prst="rect">
            <a:avLst/>
          </a:prstGeom>
          <a:noFill/>
          <a:extLst>
            <a:ext uri="{909E8E84-426E-40DD-AFC4-6F175D3DCCD1}">
              <a14:hiddenFill xmlns:a14="http://schemas.microsoft.com/office/drawing/2010/main">
                <a:solidFill>
                  <a:srgbClr val="FFFFFF"/>
                </a:solidFill>
              </a14:hiddenFill>
            </a:ext>
          </a:extLst>
        </p:spPr>
      </p:pic>
      <p:pic>
        <p:nvPicPr>
          <p:cNvPr id="46084" name="Picture 4" descr="kari sosa en Twitter: &quot;Estamos por dejar el nido #colibri #picaflor… &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9991" y="0"/>
            <a:ext cx="442400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4571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Nido de picaflor chico (Sephanoides sephaniodes) hecho con musg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85" y="-4491880"/>
            <a:ext cx="9525000" cy="12696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4547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Pin en Animales Volado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6975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Archivo:Rufous hornero (Red ovenbird)(Furnarius rufus) and nes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568" y="-20425"/>
            <a:ext cx="9940986" cy="684940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3452" y="188640"/>
            <a:ext cx="1161985" cy="369332"/>
          </a:xfrm>
          <a:prstGeom prst="rect">
            <a:avLst/>
          </a:prstGeom>
          <a:solidFill>
            <a:srgbClr val="FFFF00"/>
          </a:solidFill>
        </p:spPr>
        <p:txBody>
          <a:bodyPr wrap="none">
            <a:spAutoFit/>
          </a:bodyPr>
          <a:lstStyle/>
          <a:p>
            <a:r>
              <a:rPr lang="es-ES" dirty="0"/>
              <a:t>El hornero</a:t>
            </a:r>
          </a:p>
        </p:txBody>
      </p:sp>
    </p:spTree>
    <p:extLst>
      <p:ext uri="{BB962C8B-B14F-4D97-AF65-F5344CB8AC3E}">
        <p14:creationId xmlns:p14="http://schemas.microsoft.com/office/powerpoint/2010/main" val="354668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5058" name="Picture 2" descr="File:Rufous hornero (Red ovenbird)(Furnarius rufus) and nest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446" y="32792"/>
            <a:ext cx="9420678" cy="70686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260648"/>
            <a:ext cx="2736304" cy="1600438"/>
          </a:xfrm>
          <a:prstGeom prst="rect">
            <a:avLst/>
          </a:prstGeom>
          <a:solidFill>
            <a:srgbClr val="FFFF00"/>
          </a:solidFill>
        </p:spPr>
        <p:txBody>
          <a:bodyPr wrap="square">
            <a:spAutoFit/>
          </a:bodyPr>
          <a:lstStyle/>
          <a:p>
            <a:pPr algn="ctr"/>
            <a:r>
              <a:rPr lang="es-ES" sz="1400" b="1" dirty="0"/>
              <a:t>Un pájaro emblemático que no se distingue por su plumaje ni por su canto, sino por el fantástico nido que construye. Su casita de adobe se puede encontrar en casi cualquier rincón del país, en medio del paisaje rural o urbano...</a:t>
            </a:r>
          </a:p>
        </p:txBody>
      </p:sp>
    </p:spTree>
    <p:extLst>
      <p:ext uri="{BB962C8B-B14F-4D97-AF65-F5344CB8AC3E}">
        <p14:creationId xmlns:p14="http://schemas.microsoft.com/office/powerpoint/2010/main" val="2779136279"/>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1986" name="Picture 2" descr="Nidos de las aves [ los conocias] - Imágenes en Tari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90"/>
            <a:ext cx="9225287" cy="6891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76862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0962" name="Picture 2" descr="APUNTES - REVISTA DIGITAL DE ARQUITECTURA: Trece Hogares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 y="-11152"/>
            <a:ext cx="9159680" cy="68691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88640"/>
            <a:ext cx="3078088" cy="1384995"/>
          </a:xfrm>
          <a:prstGeom prst="rect">
            <a:avLst/>
          </a:prstGeom>
          <a:solidFill>
            <a:srgbClr val="FFFF00"/>
          </a:solidFill>
        </p:spPr>
        <p:txBody>
          <a:bodyPr wrap="square">
            <a:spAutoFit/>
          </a:bodyPr>
          <a:lstStyle/>
          <a:p>
            <a:pPr algn="ctr"/>
            <a:r>
              <a:rPr lang="es-ES" sz="1400" dirty="0"/>
              <a:t>Cada nido se utiliza una vez, por lo que se construye otro al año siguiente. Los usados quedan libres para quien quiera utilizarlo, ya sea otra especie de ave o el hombre para adorno, lo que frecuentemente ocurre</a:t>
            </a:r>
          </a:p>
        </p:txBody>
      </p:sp>
    </p:spTree>
    <p:extLst>
      <p:ext uri="{BB962C8B-B14F-4D97-AF65-F5344CB8AC3E}">
        <p14:creationId xmlns:p14="http://schemas.microsoft.com/office/powerpoint/2010/main" val="4199768622"/>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La imagen puede contener: pájaro y exter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61475" cy="68669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3068960"/>
            <a:ext cx="2376799" cy="2677656"/>
          </a:xfrm>
          <a:prstGeom prst="rect">
            <a:avLst/>
          </a:prstGeom>
          <a:noFill/>
        </p:spPr>
        <p:txBody>
          <a:bodyPr wrap="square">
            <a:spAutoFit/>
          </a:bodyPr>
          <a:lstStyle/>
          <a:p>
            <a:pPr algn="ctr"/>
            <a:r>
              <a:rPr lang="es-ES" sz="1400" dirty="0"/>
              <a:t>La pareja construye el nido. Su peso final promedia los 5 kg, y adquiere una dureza considerable una vez seco. Posee forma exterior redondeada con una abertura redondeada a la derecha, dando acceso a un pasillo que separa mediante una pared interna al lecho o "habitación" en donde se incubarán los huevos</a:t>
            </a:r>
            <a:r>
              <a:rPr lang="es-ES" sz="1400" dirty="0" smtClean="0"/>
              <a:t>..</a:t>
            </a:r>
            <a:endParaRPr lang="es-ES" sz="1400" dirty="0"/>
          </a:p>
        </p:txBody>
      </p:sp>
    </p:spTree>
    <p:extLst>
      <p:ext uri="{BB962C8B-B14F-4D97-AF65-F5344CB8AC3E}">
        <p14:creationId xmlns:p14="http://schemas.microsoft.com/office/powerpoint/2010/main" val="2689175650"/>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cdn.doers.video/embed/4920b84e491b5d532a6f53b99ca1526405068/55e71928a6a9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4" y="-17156"/>
            <a:ext cx="9152384" cy="716972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95536" y="404664"/>
            <a:ext cx="2665035"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i="1" dirty="0">
                <a:solidFill>
                  <a:srgbClr val="FF0000"/>
                </a:solidFill>
                <a:latin typeface="+mj-lt"/>
              </a:rPr>
              <a:t>Una de las curiosidades de esta especie son sus nidos colgantes que construyen utilizando los postes de </a:t>
            </a:r>
            <a:r>
              <a:rPr lang="es-ES" altLang="es-ES" sz="1600" b="1" i="1" dirty="0" smtClean="0">
                <a:solidFill>
                  <a:srgbClr val="FF0000"/>
                </a:solidFill>
                <a:latin typeface="+mj-lt"/>
              </a:rPr>
              <a:t>alumbrado. En </a:t>
            </a:r>
            <a:r>
              <a:rPr lang="es-ES" altLang="es-ES" sz="1600" b="1" i="1" dirty="0">
                <a:solidFill>
                  <a:srgbClr val="FF0000"/>
                </a:solidFill>
                <a:latin typeface="+mj-lt"/>
              </a:rPr>
              <a:t>cierta forma crean la imagen de árboles artificiales con las formas más asombrosas. </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2882684911"/>
      </p:ext>
    </p:extLst>
  </p:cSld>
  <p:clrMapOvr>
    <a:masterClrMapping/>
  </p:clrMapOvr>
  <mc:AlternateContent xmlns:mc="http://schemas.openxmlformats.org/markup-compatibility/2006" xmlns:p14="http://schemas.microsoft.com/office/powerpoint/2010/main">
    <mc:Choice Requires="p14">
      <p:transition spd="slow" p14:dur="4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p:cNvSpPr>
            <a:spLocks noGrp="1"/>
          </p:cNvSpPr>
          <p:nvPr>
            <p:ph type="title"/>
          </p:nvPr>
        </p:nvSpPr>
        <p:spPr/>
        <p:txBody>
          <a:bodyPr/>
          <a:lstStyle/>
          <a:p>
            <a:endParaRPr lang="es-ES" smtClean="0"/>
          </a:p>
        </p:txBody>
      </p:sp>
      <p:pic>
        <p:nvPicPr>
          <p:cNvPr id="6147" name="Picture 2" descr="C:\Users\user\Pictures\ATT00004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42125"/>
          </a:xfrm>
          <a:noFill/>
        </p:spPr>
      </p:pic>
    </p:spTree>
    <p:extLst>
      <p:ext uri="{BB962C8B-B14F-4D97-AF65-F5344CB8AC3E}">
        <p14:creationId xmlns:p14="http://schemas.microsoft.com/office/powerpoint/2010/main" val="204449522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endParaRPr lang="es-ES" smtClean="0"/>
          </a:p>
        </p:txBody>
      </p:sp>
      <p:pic>
        <p:nvPicPr>
          <p:cNvPr id="9219" name="Picture 2" descr="C:\Users\user\Pictures\ATT00007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7522" y="0"/>
            <a:ext cx="9326285" cy="6900863"/>
          </a:xfrm>
          <a:noFill/>
        </p:spPr>
      </p:pic>
    </p:spTree>
    <p:extLst>
      <p:ext uri="{BB962C8B-B14F-4D97-AF65-F5344CB8AC3E}">
        <p14:creationId xmlns:p14="http://schemas.microsoft.com/office/powerpoint/2010/main" val="35823507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cdn.doers.video/embed/1ebe35258e69ef972226e6bb42331526405045/55e719282c09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 y="1"/>
            <a:ext cx="9324975" cy="685799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22815" y="305092"/>
            <a:ext cx="4464496" cy="830997"/>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UN </a:t>
            </a:r>
            <a:r>
              <a:rPr lang="es-ES" altLang="es-ES" sz="2400" b="1" i="1" dirty="0" smtClean="0">
                <a:solidFill>
                  <a:srgbClr val="FF0000"/>
                </a:solidFill>
                <a:latin typeface="+mj-lt"/>
              </a:rPr>
              <a:t>VERDADERO NIDO </a:t>
            </a:r>
            <a:r>
              <a:rPr lang="es-ES" altLang="es-ES" sz="2400" b="1" i="1" dirty="0">
                <a:solidFill>
                  <a:srgbClr val="FF0000"/>
                </a:solidFill>
                <a:latin typeface="+mj-lt"/>
              </a:rPr>
              <a:t>DE </a:t>
            </a:r>
            <a:r>
              <a:rPr lang="es-ES" altLang="es-ES" sz="2400" b="1" i="1" dirty="0" smtClean="0">
                <a:solidFill>
                  <a:srgbClr val="FF0000"/>
                </a:solidFill>
                <a:latin typeface="+mj-lt"/>
              </a:rPr>
              <a:t>AMOR: LOS </a:t>
            </a:r>
            <a:r>
              <a:rPr lang="es-ES" altLang="es-ES" sz="2400" b="1" i="1" dirty="0">
                <a:solidFill>
                  <a:srgbClr val="FF0000"/>
                </a:solidFill>
                <a:latin typeface="+mj-lt"/>
              </a:rPr>
              <a:t>PÁJAROS JARDINEROS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751603899"/>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s mejores arquitectos del mundo animal | Reino animal, Animai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99" y="0"/>
            <a:ext cx="9337135" cy="7002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3680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95536" y="1340768"/>
            <a:ext cx="273630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FF0000"/>
                </a:solidFill>
                <a:latin typeface="+mj-lt"/>
              </a:rPr>
              <a:t>Cómo ligan los pájaros jardineros Para atraer a una hembra, los jardineros decoran con conchas, latas e incluso clips de color rosa. Mira las fotografías </a:t>
            </a: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pic>
        <p:nvPicPr>
          <p:cNvPr id="4" name="Picture 2" descr="El amor es una ilusión&quot;, según el Pergolero Grande de Australi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230" y="0"/>
            <a:ext cx="556539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666644"/>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02589"/>
            <a:ext cx="3739551" cy="5555411"/>
          </a:xfrm>
          <a:prstGeom prst="rect">
            <a:avLst/>
          </a:prstGeom>
        </p:spPr>
      </p:pic>
      <p:pic>
        <p:nvPicPr>
          <p:cNvPr id="3" name="Image 2"/>
          <p:cNvPicPr>
            <a:picLocks noChangeAspect="1"/>
          </p:cNvPicPr>
          <p:nvPr/>
        </p:nvPicPr>
        <p:blipFill>
          <a:blip r:embed="rId4"/>
          <a:stretch>
            <a:fillRect/>
          </a:stretch>
        </p:blipFill>
        <p:spPr>
          <a:xfrm flipH="1">
            <a:off x="5395824" y="1181819"/>
            <a:ext cx="3748177" cy="5676181"/>
          </a:xfrm>
          <a:prstGeom prst="rect">
            <a:avLst/>
          </a:prstGeom>
        </p:spPr>
      </p:pic>
      <p:sp>
        <p:nvSpPr>
          <p:cNvPr id="5" name="Rectangle 4"/>
          <p:cNvSpPr/>
          <p:nvPr/>
        </p:nvSpPr>
        <p:spPr>
          <a:xfrm>
            <a:off x="1170130" y="599536"/>
            <a:ext cx="6583774" cy="1199072"/>
          </a:xfrm>
          <a:prstGeom prst="rect">
            <a:avLst/>
          </a:prstGeom>
          <a:noFill/>
        </p:spPr>
        <p:txBody>
          <a:bodyPr wrap="none" lIns="91440" tIns="45720" rIns="91440" bIns="45720">
            <a:prstTxWarp prst="textDeflate">
              <a:avLst/>
            </a:prstTxWarp>
            <a:spAutoFit/>
            <a:scene3d>
              <a:camera prst="orthographicFront"/>
              <a:lightRig rig="soft" dir="t">
                <a:rot lat="0" lon="0" rev="15600000"/>
              </a:lightRig>
            </a:scene3d>
            <a:sp3d extrusionH="57150" prstMaterial="softEdge">
              <a:bevelT w="25400" h="38100"/>
            </a:sp3d>
          </a:bodyPr>
          <a:lstStyle/>
          <a:p>
            <a:pPr algn="ctr"/>
            <a:r>
              <a:rPr lang="fr-FR" sz="6000" b="1" dirty="0" smtClean="0">
                <a:ln w="38100">
                  <a:solidFill>
                    <a:schemeClr val="bg1"/>
                  </a:solidFill>
                </a:ln>
                <a:solidFill>
                  <a:schemeClr val="accent4"/>
                </a:solidFill>
              </a:rPr>
              <a:t>Magnifiques coins du monde</a:t>
            </a:r>
            <a:endParaRPr lang="fr-FR" sz="6000" b="1" cap="none" spc="0" dirty="0">
              <a:ln w="38100">
                <a:solidFill>
                  <a:schemeClr val="bg1"/>
                </a:solidFill>
              </a:ln>
              <a:solidFill>
                <a:schemeClr val="accent4"/>
              </a:solidFill>
              <a:effectLst/>
            </a:endParaRPr>
          </a:p>
        </p:txBody>
      </p:sp>
      <p:pic>
        <p:nvPicPr>
          <p:cNvPr id="6" name="Picture 2" descr="https://cdn.doers.video/embed/a6eeaa321ffee05febd91e85691526405032/55e71927e9f6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0"/>
            <a:ext cx="930450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1184627"/>
      </p:ext>
    </p:extLst>
  </p:cSld>
  <p:clrMapOvr>
    <a:masterClrMapping/>
  </p:clrMapOvr>
  <mc:AlternateContent xmlns:mc="http://schemas.openxmlformats.org/markup-compatibility/2006" xmlns:p14="http://schemas.microsoft.com/office/powerpoint/2010/main">
    <mc:Choice Requires="p14">
      <p:transition spd="slow" p14:dur="2000" advTm="6000">
        <p:sndAc>
          <p:stSnd loop="1">
            <p:snd r:embed="rId2" name="Nikos Ignatiadis   Flight To Rhodos.wav"/>
          </p:stSnd>
        </p:sndAc>
      </p:transition>
    </mc:Choice>
    <mc:Fallback xmlns="">
      <p:transition spd="slow" advTm="6000">
        <p:sndAc>
          <p:stSnd loop="1">
            <p:snd r:embed="rId6" name="Nikos Ignatiadis   Flight To Rhod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2000"/>
                                        <p:tgtEl>
                                          <p:spTgt spid="3"/>
                                        </p:tgtEl>
                                      </p:cBhvr>
                                    </p:animEffect>
                                  </p:childTnLst>
                                </p:cTn>
                              </p:par>
                            </p:childTnLst>
                          </p:cTn>
                        </p:par>
                        <p:par>
                          <p:cTn id="11" fill="hold">
                            <p:stCondLst>
                              <p:cond delay="2000"/>
                            </p:stCondLst>
                            <p:childTnLst>
                              <p:par>
                                <p:cTn id="12" presetID="16" presetClass="entr" presetSubtype="21" fill="hold" grpId="0"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barn(inVertical)">
                                      <p:cBhvr>
                                        <p:cTn id="14"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elaborado nido de los pájaros Jardineros – TOLOM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6953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66406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l elaborado nido de los pájaros Jardineros – TOLOM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46"/>
            <a:ext cx="9310608" cy="6893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46566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63274" y="3042089"/>
            <a:ext cx="624117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Los machos </a:t>
            </a:r>
            <a:r>
              <a:rPr lang="es-ES" altLang="es-ES" sz="2400" b="1" i="1" dirty="0" smtClean="0">
                <a:solidFill>
                  <a:srgbClr val="FF0000"/>
                </a:solidFill>
                <a:latin typeface="+mj-lt"/>
              </a:rPr>
              <a:t>de LOS </a:t>
            </a:r>
            <a:r>
              <a:rPr lang="es-ES" altLang="es-ES" sz="2400" b="1" i="1" dirty="0">
                <a:solidFill>
                  <a:srgbClr val="FF0000"/>
                </a:solidFill>
                <a:latin typeface="+mj-lt"/>
              </a:rPr>
              <a:t>PÁJAROS </a:t>
            </a:r>
            <a:r>
              <a:rPr lang="es-ES" altLang="es-ES" sz="2400" b="1" i="1" dirty="0" smtClean="0">
                <a:solidFill>
                  <a:srgbClr val="FF0000"/>
                </a:solidFill>
                <a:latin typeface="+mj-lt"/>
              </a:rPr>
              <a:t>JARDINEROS , </a:t>
            </a:r>
            <a:r>
              <a:rPr lang="es-ES" altLang="es-ES" sz="2400" b="1" i="1" dirty="0">
                <a:solidFill>
                  <a:srgbClr val="FF0000"/>
                </a:solidFill>
                <a:latin typeface="+mj-lt"/>
              </a:rPr>
              <a:t>esta especie de aves que habita en los bosques de Nueva Guinea y en Australia, construyen sus refugios decorando la entrada con flores, plumas, pequeñas piedras y todo elemento llamativo que elija el ave. Incluso, algunos utilizan los materiales de desecho que arrojan los hombres, como las tapitas de gaseosa.</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214385508"/>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in en Nes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442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4518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LAS PARIDAS DE MARCELO DEL CAMPO: El pájaro jardin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9120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onquistas basadas en ilusiones ópt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24" y="0"/>
            <a:ext cx="91790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2490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39013" y="3294832"/>
            <a:ext cx="6082245"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FF0000"/>
                </a:solidFill>
                <a:latin typeface="+mj-lt"/>
              </a:rPr>
              <a:t>LOS PÁJAROS </a:t>
            </a:r>
            <a:r>
              <a:rPr lang="es-ES" altLang="es-ES" sz="4000" b="1" i="1" dirty="0" smtClean="0">
                <a:solidFill>
                  <a:srgbClr val="FF0000"/>
                </a:solidFill>
                <a:latin typeface="+mj-lt"/>
              </a:rPr>
              <a:t>JARDINEROS  </a:t>
            </a:r>
            <a:r>
              <a:rPr lang="es-ES" altLang="es-ES" sz="2400" b="1" i="1" dirty="0" smtClean="0">
                <a:solidFill>
                  <a:srgbClr val="FF0000"/>
                </a:solidFill>
                <a:latin typeface="+mj-lt"/>
              </a:rPr>
              <a:t>Para </a:t>
            </a:r>
            <a:r>
              <a:rPr lang="es-ES" altLang="es-ES" sz="2400" b="1" i="1" dirty="0">
                <a:solidFill>
                  <a:srgbClr val="FF0000"/>
                </a:solidFill>
                <a:latin typeface="+mj-lt"/>
              </a:rPr>
              <a:t>estos pájaros, el nido es una increíble herramienta de seducción: lo utilizan durante la época de apareamiento para atraer a las hembras. Época durante la cual los machos suelen robarse entre ellos elementos para adornar sus nidos de la manera más atractiva posible.</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3" y="5306266"/>
            <a:ext cx="1440735" cy="1366752"/>
          </a:xfrm>
          <a:prstGeom prst="rect">
            <a:avLst/>
          </a:prstGeom>
          <a:noFill/>
        </p:spPr>
      </p:pic>
    </p:spTree>
    <p:extLst>
      <p:ext uri="{BB962C8B-B14F-4D97-AF65-F5344CB8AC3E}">
        <p14:creationId xmlns:p14="http://schemas.microsoft.com/office/powerpoint/2010/main" val="1957483629"/>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Pergoleros (Amblyornis inornata) - Vídeo Dailymo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53" y="14599"/>
            <a:ext cx="9404853"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6493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See The Homes Of The World's Best Architects: Animals | Natur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9181020"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3606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Pin en bowebi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9296774" cy="748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6656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animales | El mundo, mi hog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447" y="0"/>
            <a:ext cx="928956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0942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l &quot;nido de amor&quot; del ave Tilonorrinco - Diseño - Diseñ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928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1328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Los mejores arquitectos del mundo animal | Reino animal, Animai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8" y="0"/>
            <a:ext cx="9337135" cy="7002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40139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6">
                <a:lumMod val="60000"/>
                <a:lumOff val="40000"/>
              </a:schemeClr>
            </a:gs>
            <a:gs pos="100000">
              <a:schemeClr val="accent3">
                <a:lumMod val="75000"/>
              </a:schemeClr>
            </a:gs>
          </a:gsLst>
          <a:lin ang="18900000" scaled="1"/>
        </a:gradFill>
        <a:effectLst/>
      </p:bgPr>
    </p:bg>
    <p:spTree>
      <p:nvGrpSpPr>
        <p:cNvPr id="1" name=""/>
        <p:cNvGrpSpPr/>
        <p:nvPr/>
      </p:nvGrpSpPr>
      <p:grpSpPr>
        <a:xfrm>
          <a:off x="0" y="0"/>
          <a:ext cx="0" cy="0"/>
          <a:chOff x="0" y="0"/>
          <a:chExt cx="0" cy="0"/>
        </a:xfrm>
      </p:grpSpPr>
      <p:sp>
        <p:nvSpPr>
          <p:cNvPr id="2" name="1 Rectángulo"/>
          <p:cNvSpPr/>
          <p:nvPr/>
        </p:nvSpPr>
        <p:spPr>
          <a:xfrm>
            <a:off x="4982474" y="3224433"/>
            <a:ext cx="3864568" cy="1200329"/>
          </a:xfrm>
          <a:prstGeom prst="rect">
            <a:avLst/>
          </a:prstGeom>
          <a:solidFill>
            <a:srgbClr val="150779"/>
          </a:solidFill>
        </p:spPr>
        <p:txBody>
          <a:bodyPr wrap="square">
            <a:spAutoFit/>
          </a:bodyPr>
          <a:lstStyle/>
          <a:p>
            <a:pPr algn="ctr"/>
            <a:r>
              <a:rPr lang="es-ES" dirty="0">
                <a:solidFill>
                  <a:schemeClr val="bg1"/>
                </a:solidFill>
              </a:rPr>
              <a:t>“Ya el sol esconde sus rayos, el mundo en sombras se vela, el ave a su nido vuela. Busca asilo el trovador.”</a:t>
            </a:r>
          </a:p>
          <a:p>
            <a:pPr algn="ctr"/>
            <a:r>
              <a:rPr lang="es-ES" dirty="0">
                <a:solidFill>
                  <a:schemeClr val="bg1"/>
                </a:solidFill>
              </a:rPr>
              <a:t>― José de </a:t>
            </a:r>
            <a:r>
              <a:rPr lang="es-ES" dirty="0" smtClean="0">
                <a:solidFill>
                  <a:schemeClr val="bg1"/>
                </a:solidFill>
              </a:rPr>
              <a:t>Espronceda</a:t>
            </a:r>
            <a:endParaRPr lang="es-ES" dirty="0">
              <a:solidFill>
                <a:schemeClr val="bg1"/>
              </a:solidFill>
            </a:endParaRPr>
          </a:p>
        </p:txBody>
      </p:sp>
      <p:sp>
        <p:nvSpPr>
          <p:cNvPr id="3" name="2 Rectángulo"/>
          <p:cNvSpPr/>
          <p:nvPr/>
        </p:nvSpPr>
        <p:spPr>
          <a:xfrm>
            <a:off x="502272" y="4978761"/>
            <a:ext cx="3637680" cy="923330"/>
          </a:xfrm>
          <a:prstGeom prst="rect">
            <a:avLst/>
          </a:prstGeom>
          <a:solidFill>
            <a:srgbClr val="150779"/>
          </a:solidFill>
        </p:spPr>
        <p:txBody>
          <a:bodyPr wrap="square">
            <a:spAutoFit/>
          </a:bodyPr>
          <a:lstStyle/>
          <a:p>
            <a:pPr algn="ctr"/>
            <a:r>
              <a:rPr lang="es-ES" dirty="0">
                <a:solidFill>
                  <a:schemeClr val="bg1"/>
                </a:solidFill>
              </a:rPr>
              <a:t>“No busques en nidos de antaño, pájaros volando.”</a:t>
            </a:r>
          </a:p>
          <a:p>
            <a:pPr algn="ctr"/>
            <a:r>
              <a:rPr lang="es-ES" dirty="0">
                <a:solidFill>
                  <a:schemeClr val="bg1"/>
                </a:solidFill>
              </a:rPr>
              <a:t>― Miguel de </a:t>
            </a:r>
            <a:r>
              <a:rPr lang="es-ES" dirty="0" smtClean="0">
                <a:solidFill>
                  <a:schemeClr val="bg1"/>
                </a:solidFill>
              </a:rPr>
              <a:t>Cervantes</a:t>
            </a:r>
            <a:endParaRPr lang="es-ES" dirty="0">
              <a:solidFill>
                <a:schemeClr val="bg1"/>
              </a:solidFill>
            </a:endParaRPr>
          </a:p>
        </p:txBody>
      </p:sp>
      <p:sp>
        <p:nvSpPr>
          <p:cNvPr id="4" name="3 Rectángulo"/>
          <p:cNvSpPr/>
          <p:nvPr/>
        </p:nvSpPr>
        <p:spPr>
          <a:xfrm>
            <a:off x="535417" y="506368"/>
            <a:ext cx="1944216" cy="646331"/>
          </a:xfrm>
          <a:prstGeom prst="rect">
            <a:avLst/>
          </a:prstGeom>
          <a:solidFill>
            <a:srgbClr val="150779"/>
          </a:solidFill>
        </p:spPr>
        <p:txBody>
          <a:bodyPr wrap="square">
            <a:spAutoFit/>
          </a:bodyPr>
          <a:lstStyle/>
          <a:p>
            <a:pPr algn="ctr"/>
            <a:r>
              <a:rPr lang="es-ES" dirty="0">
                <a:solidFill>
                  <a:schemeClr val="bg1"/>
                </a:solidFill>
              </a:rPr>
              <a:t>Bien está el pájaro en su nido.</a:t>
            </a:r>
          </a:p>
        </p:txBody>
      </p:sp>
      <p:sp>
        <p:nvSpPr>
          <p:cNvPr id="5" name="4 Rectángulo"/>
          <p:cNvSpPr/>
          <p:nvPr/>
        </p:nvSpPr>
        <p:spPr>
          <a:xfrm>
            <a:off x="6548400" y="926517"/>
            <a:ext cx="2100881" cy="646331"/>
          </a:xfrm>
          <a:prstGeom prst="rect">
            <a:avLst/>
          </a:prstGeom>
          <a:solidFill>
            <a:srgbClr val="150779"/>
          </a:solidFill>
        </p:spPr>
        <p:txBody>
          <a:bodyPr wrap="square">
            <a:spAutoFit/>
          </a:bodyPr>
          <a:lstStyle/>
          <a:p>
            <a:pPr algn="ctr"/>
            <a:r>
              <a:rPr lang="es-ES" dirty="0">
                <a:solidFill>
                  <a:schemeClr val="bg1"/>
                </a:solidFill>
              </a:rPr>
              <a:t>Cantó el cuquillo</a:t>
            </a:r>
            <a:r>
              <a:rPr lang="es-ES" dirty="0" smtClean="0">
                <a:solidFill>
                  <a:schemeClr val="bg1"/>
                </a:solidFill>
              </a:rPr>
              <a:t>,</a:t>
            </a:r>
          </a:p>
          <a:p>
            <a:pPr algn="ctr"/>
            <a:r>
              <a:rPr lang="es-ES" dirty="0" smtClean="0">
                <a:solidFill>
                  <a:schemeClr val="bg1"/>
                </a:solidFill>
              </a:rPr>
              <a:t> </a:t>
            </a:r>
            <a:r>
              <a:rPr lang="es-ES" dirty="0">
                <a:solidFill>
                  <a:schemeClr val="bg1"/>
                </a:solidFill>
              </a:rPr>
              <a:t>y descubrió su nido.</a:t>
            </a:r>
          </a:p>
        </p:txBody>
      </p:sp>
      <p:sp>
        <p:nvSpPr>
          <p:cNvPr id="6" name="5 Rectángulo"/>
          <p:cNvSpPr/>
          <p:nvPr/>
        </p:nvSpPr>
        <p:spPr>
          <a:xfrm>
            <a:off x="502272" y="4101597"/>
            <a:ext cx="3240360" cy="646331"/>
          </a:xfrm>
          <a:prstGeom prst="rect">
            <a:avLst/>
          </a:prstGeom>
          <a:solidFill>
            <a:srgbClr val="150779"/>
          </a:solidFill>
        </p:spPr>
        <p:txBody>
          <a:bodyPr wrap="square">
            <a:spAutoFit/>
          </a:bodyPr>
          <a:lstStyle/>
          <a:p>
            <a:pPr algn="ctr"/>
            <a:r>
              <a:rPr lang="es-ES" dirty="0">
                <a:solidFill>
                  <a:schemeClr val="bg1"/>
                </a:solidFill>
              </a:rPr>
              <a:t>Cuando no hay calor en el nido, lo busca fuera el marido.</a:t>
            </a:r>
          </a:p>
        </p:txBody>
      </p:sp>
      <p:sp>
        <p:nvSpPr>
          <p:cNvPr id="7" name="6 Rectángulo"/>
          <p:cNvSpPr/>
          <p:nvPr/>
        </p:nvSpPr>
        <p:spPr>
          <a:xfrm>
            <a:off x="5796136" y="1916832"/>
            <a:ext cx="2933283" cy="923330"/>
          </a:xfrm>
          <a:prstGeom prst="rect">
            <a:avLst/>
          </a:prstGeom>
          <a:solidFill>
            <a:srgbClr val="150779"/>
          </a:solidFill>
        </p:spPr>
        <p:txBody>
          <a:bodyPr wrap="square">
            <a:spAutoFit/>
          </a:bodyPr>
          <a:lstStyle/>
          <a:p>
            <a:pPr algn="ctr"/>
            <a:r>
              <a:rPr lang="es-ES" dirty="0">
                <a:solidFill>
                  <a:schemeClr val="bg1"/>
                </a:solidFill>
              </a:rPr>
              <a:t>Dios le da una lombriz a cada pájaro, pero no se la lleva hasta el nido.</a:t>
            </a:r>
          </a:p>
        </p:txBody>
      </p:sp>
      <p:sp>
        <p:nvSpPr>
          <p:cNvPr id="8" name="7 Rectángulo"/>
          <p:cNvSpPr/>
          <p:nvPr/>
        </p:nvSpPr>
        <p:spPr>
          <a:xfrm>
            <a:off x="502272" y="1602047"/>
            <a:ext cx="2164375" cy="923330"/>
          </a:xfrm>
          <a:prstGeom prst="rect">
            <a:avLst/>
          </a:prstGeom>
          <a:solidFill>
            <a:srgbClr val="150779"/>
          </a:solidFill>
        </p:spPr>
        <p:txBody>
          <a:bodyPr wrap="square">
            <a:spAutoFit/>
          </a:bodyPr>
          <a:lstStyle/>
          <a:p>
            <a:pPr algn="ctr"/>
            <a:r>
              <a:rPr lang="es-ES" dirty="0">
                <a:solidFill>
                  <a:schemeClr val="bg1"/>
                </a:solidFill>
              </a:rPr>
              <a:t>El cuco pone el huevo en el nido ajeno.</a:t>
            </a:r>
          </a:p>
        </p:txBody>
      </p:sp>
      <p:sp>
        <p:nvSpPr>
          <p:cNvPr id="9" name="8 Rectángulo"/>
          <p:cNvSpPr/>
          <p:nvPr/>
        </p:nvSpPr>
        <p:spPr>
          <a:xfrm>
            <a:off x="535417" y="2890089"/>
            <a:ext cx="2055041" cy="923330"/>
          </a:xfrm>
          <a:prstGeom prst="rect">
            <a:avLst/>
          </a:prstGeom>
          <a:solidFill>
            <a:srgbClr val="150779"/>
          </a:solidFill>
        </p:spPr>
        <p:txBody>
          <a:bodyPr wrap="square">
            <a:spAutoFit/>
          </a:bodyPr>
          <a:lstStyle/>
          <a:p>
            <a:pPr algn="ctr"/>
            <a:r>
              <a:rPr lang="es-ES" dirty="0">
                <a:solidFill>
                  <a:schemeClr val="bg1"/>
                </a:solidFill>
              </a:rPr>
              <a:t>El nido del monte, uno lo sabe y otro lo coge</a:t>
            </a:r>
            <a:r>
              <a:rPr lang="es-ES" dirty="0" smtClean="0">
                <a:solidFill>
                  <a:schemeClr val="bg1"/>
                </a:solidFill>
              </a:rPr>
              <a:t>.</a:t>
            </a:r>
            <a:endParaRPr lang="es-ES" dirty="0">
              <a:solidFill>
                <a:schemeClr val="bg1"/>
              </a:solidFill>
            </a:endParaRPr>
          </a:p>
        </p:txBody>
      </p:sp>
      <p:sp>
        <p:nvSpPr>
          <p:cNvPr id="10" name="9 Rectángulo"/>
          <p:cNvSpPr/>
          <p:nvPr/>
        </p:nvSpPr>
        <p:spPr>
          <a:xfrm>
            <a:off x="4309168" y="4670435"/>
            <a:ext cx="4583311" cy="1200329"/>
          </a:xfrm>
          <a:prstGeom prst="rect">
            <a:avLst/>
          </a:prstGeom>
          <a:solidFill>
            <a:srgbClr val="150779"/>
          </a:solidFill>
        </p:spPr>
        <p:txBody>
          <a:bodyPr wrap="square">
            <a:spAutoFit/>
          </a:bodyPr>
          <a:lstStyle/>
          <a:p>
            <a:pPr algn="ctr"/>
            <a:r>
              <a:rPr lang="es-ES" dirty="0">
                <a:solidFill>
                  <a:schemeClr val="bg1"/>
                </a:solidFill>
              </a:rPr>
              <a:t>La hembra es la que hace el nido. Mal haya la pájara que en su nido caga. Ningún pájaro ha nacido, para quedarse en el nido. Pájaro mal nacido es el que se ensucia en el nido.</a:t>
            </a:r>
          </a:p>
        </p:txBody>
      </p:sp>
      <p:pic>
        <p:nvPicPr>
          <p:cNvPr id="1026" name="Picture 2" descr="Hemos aprendido a volar como los pajaros, A nadar como los pec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2881" y="185778"/>
            <a:ext cx="2971247" cy="29712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685" y="5902091"/>
            <a:ext cx="1190747" cy="1129601"/>
          </a:xfrm>
          <a:prstGeom prst="rect">
            <a:avLst/>
          </a:prstGeom>
          <a:noFill/>
        </p:spPr>
      </p:pic>
    </p:spTree>
    <p:extLst>
      <p:ext uri="{BB962C8B-B14F-4D97-AF65-F5344CB8AC3E}">
        <p14:creationId xmlns:p14="http://schemas.microsoft.com/office/powerpoint/2010/main" val="1365916401"/>
      </p:ext>
    </p:extLst>
  </p:cSld>
  <p:clrMapOvr>
    <a:masterClrMapping/>
  </p:clrMapOvr>
  <mc:AlternateContent xmlns:mc="http://schemas.openxmlformats.org/markup-compatibility/2006" xmlns:p14="http://schemas.microsoft.com/office/powerpoint/2010/main">
    <mc:Choice Requires="p14">
      <p:transition spd="slow" p14:dur="4000" advTm="54000">
        <p14:vortex dir="r"/>
      </p:transition>
    </mc:Choice>
    <mc:Fallback xmlns="">
      <p:transition spd="slow" advTm="5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ID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NIDOS</Template>
  <TotalTime>16</TotalTime>
  <Words>773</Words>
  <Application>Microsoft Office PowerPoint</Application>
  <PresentationFormat>Presentación en pantalla (4:3)</PresentationFormat>
  <Paragraphs>35</Paragraphs>
  <Slides>54</Slides>
  <Notes>1</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NIDOS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2020-08-09T16:14:33Z</dcterms:created>
  <dcterms:modified xsi:type="dcterms:W3CDTF">2020-08-09T16:31:05Z</dcterms:modified>
</cp:coreProperties>
</file>