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357" r:id="rId4"/>
    <p:sldId id="304" r:id="rId5"/>
    <p:sldId id="303" r:id="rId6"/>
    <p:sldId id="305" r:id="rId7"/>
    <p:sldId id="359" r:id="rId8"/>
    <p:sldId id="308" r:id="rId9"/>
    <p:sldId id="336" r:id="rId10"/>
    <p:sldId id="311" r:id="rId11"/>
    <p:sldId id="347" r:id="rId12"/>
    <p:sldId id="344" r:id="rId13"/>
    <p:sldId id="306" r:id="rId14"/>
    <p:sldId id="358" r:id="rId15"/>
    <p:sldId id="307" r:id="rId16"/>
    <p:sldId id="363" r:id="rId17"/>
    <p:sldId id="313" r:id="rId18"/>
    <p:sldId id="364" r:id="rId19"/>
    <p:sldId id="362" r:id="rId20"/>
    <p:sldId id="360" r:id="rId21"/>
    <p:sldId id="361" r:id="rId22"/>
    <p:sldId id="377" r:id="rId23"/>
    <p:sldId id="365" r:id="rId24"/>
    <p:sldId id="368" r:id="rId25"/>
    <p:sldId id="371" r:id="rId26"/>
    <p:sldId id="376" r:id="rId27"/>
    <p:sldId id="372" r:id="rId28"/>
    <p:sldId id="370" r:id="rId29"/>
    <p:sldId id="369" r:id="rId30"/>
    <p:sldId id="373" r:id="rId31"/>
    <p:sldId id="375" r:id="rId32"/>
    <p:sldId id="366" r:id="rId33"/>
    <p:sldId id="374" r:id="rId34"/>
    <p:sldId id="378" r:id="rId35"/>
    <p:sldId id="379" r:id="rId36"/>
    <p:sldId id="380" r:id="rId37"/>
    <p:sldId id="367" r:id="rId38"/>
    <p:sldId id="264" r:id="rId39"/>
    <p:sldId id="302" r:id="rId40"/>
  </p:sldIdLst>
  <p:sldSz cx="10585450" cy="666115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K3/vuwAVG4X/fkkNJ+5XQ==" hashData="be2EEnMsHoIfH3lOgCSar8ToAyQ="/>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40" d="100"/>
          <a:sy n="40" d="100"/>
        </p:scale>
        <p:origin x="-1686" y="-858"/>
      </p:cViewPr>
      <p:guideLst>
        <p:guide orient="horz" pos="2098"/>
        <p:guide pos="3334"/>
      </p:guideLst>
    </p:cSldViewPr>
  </p:slideViewPr>
  <p:notesTextViewPr>
    <p:cViewPr>
      <p:scale>
        <a:sx n="100" d="100"/>
        <a:sy n="100" d="100"/>
      </p:scale>
      <p:origin x="0" y="0"/>
    </p:cViewPr>
  </p:notesTextViewPr>
  <p:sorterViewPr>
    <p:cViewPr>
      <p:scale>
        <a:sx n="70" d="100"/>
        <a:sy n="7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3911" y="2069276"/>
            <a:ext cx="8997632" cy="142783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7819" y="3774652"/>
            <a:ext cx="7409816" cy="170229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6179" y="4280409"/>
            <a:ext cx="8997632" cy="132297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6179" y="2823282"/>
            <a:ext cx="8997632" cy="145712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9273" y="1554271"/>
            <a:ext cx="4675240"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80937" y="1554271"/>
            <a:ext cx="4675240"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9273" y="1491050"/>
            <a:ext cx="4677078"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9273" y="2112451"/>
            <a:ext cx="4677078" cy="383787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77265" y="1491050"/>
            <a:ext cx="4678916"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77265" y="2112451"/>
            <a:ext cx="4678916" cy="383787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9274" y="265215"/>
            <a:ext cx="3482540" cy="112869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38618" y="265215"/>
            <a:ext cx="5917561" cy="56851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9274" y="1393909"/>
            <a:ext cx="3482540" cy="4556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74825" y="4662806"/>
            <a:ext cx="6351270" cy="55047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74825" y="595187"/>
            <a:ext cx="6351270" cy="399669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74825" y="5213277"/>
            <a:ext cx="6351270" cy="78176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674454" y="266758"/>
            <a:ext cx="2381726" cy="568356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9274" y="266758"/>
            <a:ext cx="6968755" cy="568356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AD6014-E2E2-48ED-B712-88E8D4CEDA50}" type="datetimeFigureOut">
              <a:rPr lang="es-ES" smtClean="0"/>
              <a:pPr/>
              <a:t>31/10/2021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97FBCCC-4C28-4109-9CCE-24BD775D6247}" type="slidenum">
              <a:rPr lang="es-ES" smtClean="0"/>
              <a:pPr/>
              <a:t>‹Nº›</a:t>
            </a:fld>
            <a:endParaRPr lang="es-ES"/>
          </a:p>
        </p:txBody>
      </p:sp>
    </p:spTree>
  </p:cSld>
  <p:clrMapOvr>
    <a:masterClrMapping/>
  </p:clrMapOvr>
  <p:transition spd="slow" advTm="8000">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3909" y="2069274"/>
            <a:ext cx="8997632" cy="1427830"/>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7818" y="3774652"/>
            <a:ext cx="7409815" cy="1702294"/>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9273" y="266755"/>
            <a:ext cx="9526904" cy="1110192"/>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9273" y="1554271"/>
            <a:ext cx="9526904" cy="439605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9275" y="6173903"/>
            <a:ext cx="2469939" cy="354644"/>
          </a:xfrm>
          <a:prstGeom prst="rect">
            <a:avLst/>
          </a:prstGeom>
        </p:spPr>
        <p:txBody>
          <a:bodyPr vert="horz" lIns="91440" tIns="45720" rIns="91440" bIns="45720" rtlCol="0" anchor="ctr"/>
          <a:lstStyle>
            <a:lvl1pPr algn="l">
              <a:defRPr sz="1200">
                <a:solidFill>
                  <a:schemeClr val="tx1">
                    <a:tint val="75000"/>
                  </a:schemeClr>
                </a:solidFill>
              </a:defRPr>
            </a:lvl1pPr>
          </a:lstStyle>
          <a:p>
            <a:fld id="{48AD6014-E2E2-48ED-B712-88E8D4CEDA50}" type="datetimeFigureOut">
              <a:rPr lang="es-ES" smtClean="0"/>
              <a:pPr/>
              <a:t>31/10/2021</a:t>
            </a:fld>
            <a:endParaRPr lang="es-ES"/>
          </a:p>
        </p:txBody>
      </p:sp>
      <p:sp>
        <p:nvSpPr>
          <p:cNvPr id="5" name="4 Marcador de pie de página"/>
          <p:cNvSpPr>
            <a:spLocks noGrp="1"/>
          </p:cNvSpPr>
          <p:nvPr>
            <p:ph type="ftr" sz="quarter" idx="3"/>
          </p:nvPr>
        </p:nvSpPr>
        <p:spPr>
          <a:xfrm>
            <a:off x="3616698" y="6173903"/>
            <a:ext cx="3352059" cy="3546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86241" y="6173903"/>
            <a:ext cx="2469939" cy="354644"/>
          </a:xfrm>
          <a:prstGeom prst="rect">
            <a:avLst/>
          </a:prstGeom>
        </p:spPr>
        <p:txBody>
          <a:bodyPr vert="horz" lIns="91440" tIns="45720" rIns="91440" bIns="45720" rtlCol="0" anchor="ctr"/>
          <a:lstStyle>
            <a:lvl1pPr algn="r">
              <a:defRPr sz="1200">
                <a:solidFill>
                  <a:schemeClr val="tx1">
                    <a:tint val="75000"/>
                  </a:schemeClr>
                </a:solidFill>
              </a:defRPr>
            </a:lvl1pPr>
          </a:lstStyle>
          <a:p>
            <a:fld id="{697FBCCC-4C28-4109-9CCE-24BD775D6247}"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trips dir="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9273" y="6065964"/>
            <a:ext cx="2469938" cy="46258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6.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7.jpeg"/></Relationships>
</file>

<file path=ppt/slides/_rels/slide38.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10585451" cy="666115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90286" y="3290290"/>
            <a:ext cx="6661150" cy="8057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214589" y="3290290"/>
            <a:ext cx="6661150" cy="8057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585450" cy="6751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588608"/>
            <a:ext cx="10585450" cy="72545"/>
          </a:xfrm>
          <a:prstGeom prst="rect">
            <a:avLst/>
          </a:prstGeom>
          <a:noFill/>
          <a:ln w="9525">
            <a:noFill/>
            <a:miter lim="800000"/>
            <a:headEnd/>
            <a:tailEnd/>
          </a:ln>
        </p:spPr>
      </p:pic>
      <p:sp>
        <p:nvSpPr>
          <p:cNvPr id="155665" name="Rectangle 17"/>
          <p:cNvSpPr>
            <a:spLocks noChangeArrowheads="1"/>
          </p:cNvSpPr>
          <p:nvPr/>
        </p:nvSpPr>
        <p:spPr bwMode="auto">
          <a:xfrm>
            <a:off x="413466" y="568975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13465" y="5550979"/>
            <a:ext cx="666012" cy="744971"/>
          </a:xfrm>
          <a:prstGeom prst="rect">
            <a:avLst/>
          </a:prstGeom>
          <a:noFill/>
          <a:ln w="38100">
            <a:solidFill>
              <a:srgbClr val="1CDEF8"/>
            </a:solidFill>
            <a:miter lim="800000"/>
            <a:headEnd/>
            <a:tailEnd/>
          </a:ln>
        </p:spPr>
      </p:pic>
      <p:sp>
        <p:nvSpPr>
          <p:cNvPr id="19" name="18 Rectángulo"/>
          <p:cNvSpPr/>
          <p:nvPr/>
        </p:nvSpPr>
        <p:spPr>
          <a:xfrm>
            <a:off x="2292536" y="4440786"/>
            <a:ext cx="311662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79477" y="1248952"/>
            <a:ext cx="8396727" cy="423263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avie" pitchFamily="82" charset="0"/>
              </a:rPr>
              <a:t>NATURALEZA</a:t>
            </a:r>
          </a:p>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avie" pitchFamily="82" charset="0"/>
              </a:rPr>
              <a:t> VIVA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142361" y="5330840"/>
            <a:ext cx="2325509" cy="907253"/>
          </a:xfrm>
          <a:prstGeom prst="rect">
            <a:avLst/>
          </a:prstGeom>
          <a:noFill/>
        </p:spPr>
      </p:pic>
    </p:spTree>
  </p:cSld>
  <p:clrMapOvr>
    <a:masterClrMapping/>
  </p:clrMapOvr>
  <p:transition spd="slow" advTm="12000">
    <p:strips dir="ru"/>
    <p:sndAc>
      <p:stSnd>
        <p:snd r:embed="rId2" name="lionel richie &amp; stevie wonder &amp; micheal jackson - we are the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https://i.pinimg.com/originals/0d/1e/e5/0d1ee5df0205db4272c3e09f8d6d60b6.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40196"/>
            <a:ext cx="10993113" cy="6701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108782"/>
      </p:ext>
    </p:extLst>
  </p:cSld>
  <p:clrMapOvr>
    <a:masterClrMapping/>
  </p:clrMapOvr>
  <mc:AlternateContent xmlns:mc="http://schemas.openxmlformats.org/markup-compatibility/2006">
    <mc:Choice xmlns:p14="http://schemas.microsoft.com/office/powerpoint/2010/main" Requires="p14">
      <p:transition spd="slow" p14:dur="3000" advClick="0" advTm="8000">
        <p:blinds dir="vert"/>
      </p:transition>
    </mc:Choice>
    <mc:Fallback>
      <p:transition spd="slow" advClick="0" advTm="8000">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6" y="-446245"/>
            <a:ext cx="10780918" cy="7107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1410514"/>
      </p:ext>
    </p:extLst>
  </p:cSld>
  <p:clrMapOvr>
    <a:masterClrMapping/>
  </p:clrMapOvr>
  <mc:AlternateContent xmlns:mc="http://schemas.openxmlformats.org/markup-compatibility/2006" xmlns:p14="http://schemas.microsoft.com/office/powerpoint/2010/main">
    <mc:Choice Requires="p14">
      <p:transition spd="slow" p14:dur="3000" advClick="0" advTm="6000">
        <p:blinds dir="vert"/>
      </p:transition>
    </mc:Choice>
    <mc:Fallback xmlns="">
      <p:transition spd="slow" advClick="0" advTm="6000">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426175" y="835146"/>
            <a:ext cx="7684800" cy="5078313"/>
          </a:xfrm>
          <a:prstGeom prst="rect">
            <a:avLst/>
          </a:prstGeom>
        </p:spPr>
        <p:txBody>
          <a:bodyPr wrap="square">
            <a:spAutoFit/>
          </a:bodyPr>
          <a:lstStyle/>
          <a:p>
            <a:pPr algn="ctr"/>
            <a:r>
              <a:rPr lang="es-ES" sz="3600" b="1" dirty="0"/>
              <a:t>Como naturaleza denominamos todo aquello que se ha formado de manera espontánea en el planeta Tierra. En este sentido, forman parte de la naturaleza todos los organismos vivos que habitan el planeta (animales y plantas), todas las sustancias materiales y minerales (agua, tierra, hierro, etc.)</a:t>
            </a:r>
          </a:p>
        </p:txBody>
      </p:sp>
      <p:pic>
        <p:nvPicPr>
          <p:cNvPr id="3" name="Picture 2" descr="http://4.bp.blogspot.com/-Ftpy6cIxwPo/TzMs-fwIrgI/AAAAAAAACV8/_z1VmN7c5n8/s1600/0k0289_gif-sicodelicos-18.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24151" y="-125809"/>
            <a:ext cx="10585451" cy="6830686"/>
          </a:xfrm>
          <a:prstGeom prst="rect">
            <a:avLst/>
          </a:prstGeom>
          <a:noFill/>
        </p:spPr>
      </p:pic>
    </p:spTree>
    <p:extLst>
      <p:ext uri="{BB962C8B-B14F-4D97-AF65-F5344CB8AC3E}">
        <p14:creationId xmlns:p14="http://schemas.microsoft.com/office/powerpoint/2010/main" val="2971127698"/>
      </p:ext>
    </p:extLst>
  </p:cSld>
  <p:clrMapOvr>
    <a:masterClrMapping/>
  </p:clrMapOvr>
  <mc:AlternateContent xmlns:mc="http://schemas.openxmlformats.org/markup-compatibility/2006" xmlns:p14="http://schemas.microsoft.com/office/powerpoint/2010/main">
    <mc:Choice Requires="p14">
      <p:transition spd="slow" p14:dur="3000" advClick="0" advTm="18000">
        <p:blinds dir="vert"/>
      </p:transition>
    </mc:Choice>
    <mc:Fallback xmlns="">
      <p:transition spd="slow" advClick="0" advTm="1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598680" cy="666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1336476"/>
      </p:ext>
    </p:extLst>
  </p:cSld>
  <p:clrMapOvr>
    <a:masterClrMapping/>
  </p:clrMapOvr>
  <mc:AlternateContent xmlns:mc="http://schemas.openxmlformats.org/markup-compatibility/2006" xmlns:p14="http://schemas.microsoft.com/office/powerpoint/2010/main">
    <mc:Choice Requires="p14">
      <p:transition spd="slow" p14:dur="3000" advClick="0" advTm="6000">
        <p:blinds dir="vert"/>
      </p:transition>
    </mc:Choice>
    <mc:Fallback xmlns="">
      <p:transition spd="slow" advClick="0" advTm="6000">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portancia de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 y="0"/>
            <a:ext cx="10586885" cy="7165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213940"/>
      </p:ext>
    </p:extLst>
  </p:cSld>
  <p:clrMapOvr>
    <a:masterClrMapping/>
  </p:clrMapOvr>
  <p:transition spd="slow" advTm="8000">
    <p:strips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Naturaleza viva - Friki.ne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2386" y="12997"/>
            <a:ext cx="10674795" cy="6648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3177124"/>
      </p:ext>
    </p:extLst>
  </p:cSld>
  <p:clrMapOvr>
    <a:masterClrMapping/>
  </p:clrMapOvr>
  <mc:AlternateContent xmlns:mc="http://schemas.openxmlformats.org/markup-compatibility/2006">
    <mc:Choice xmlns:p14="http://schemas.microsoft.com/office/powerpoint/2010/main" Requires="p14">
      <p:transition spd="slow" p14:dur="3000" advClick="0" advTm="8000">
        <p:blinds dir="vert"/>
      </p:transition>
    </mc:Choice>
    <mc:Fallback>
      <p:transition spd="slow" advClick="0" advTm="8000">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949" y="-166480"/>
            <a:ext cx="10585450" cy="6827630"/>
          </a:xfrm>
          <a:prstGeom prst="rect">
            <a:avLst/>
          </a:prstGeom>
          <a:noFill/>
          <a:ln>
            <a:noFill/>
          </a:ln>
        </p:spPr>
      </p:pic>
    </p:spTree>
    <p:extLst>
      <p:ext uri="{BB962C8B-B14F-4D97-AF65-F5344CB8AC3E}">
        <p14:creationId xmlns:p14="http://schemas.microsoft.com/office/powerpoint/2010/main" val="2526290527"/>
      </p:ext>
    </p:extLst>
  </p:cSld>
  <p:clrMapOvr>
    <a:masterClrMapping/>
  </p:clrMapOvr>
  <mc:AlternateContent xmlns:mc="http://schemas.openxmlformats.org/markup-compatibility/2006" xmlns:p14="http://schemas.microsoft.com/office/powerpoint/2010/main">
    <mc:Choice Requires="p14">
      <p:transition spd="slow" p14:dur="3000" advClick="0" advTm="6000">
        <p:blinds dir="vert"/>
      </p:transition>
    </mc:Choice>
    <mc:Fallback xmlns="">
      <p:transition spd="slow" advClick="0" advTm="6000">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Verde: el color de la naturaleza viva - El blog de misarticulos"/>
          <p:cNvSpPr>
            <a:spLocks noChangeAspect="1" noChangeArrowheads="1"/>
          </p:cNvSpPr>
          <p:nvPr/>
        </p:nvSpPr>
        <p:spPr bwMode="auto">
          <a:xfrm>
            <a:off x="180099" y="-140316"/>
            <a:ext cx="352849" cy="29605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9" name="Picture 5" descr="NATURALEZA VIVA: COLORES QUE PROVIENEN DE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9204"/>
            <a:ext cx="10582233" cy="6680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644698"/>
      </p:ext>
    </p:extLst>
  </p:cSld>
  <p:clrMapOvr>
    <a:masterClrMapping/>
  </p:clrMapOvr>
  <mc:AlternateContent xmlns:mc="http://schemas.openxmlformats.org/markup-compatibility/2006" xmlns:p14="http://schemas.microsoft.com/office/powerpoint/2010/main">
    <mc:Choice Requires="p14">
      <p:transition spd="slow" p14:dur="3000" advClick="0" advTm="6000">
        <p:blinds dir="vert"/>
      </p:transition>
    </mc:Choice>
    <mc:Fallback xmlns="">
      <p:transition spd="slow" advClick="0" advTm="6000">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descr="Fondos de pantalla de paisajes relajantes - FondosM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4815"/>
            <a:ext cx="12557608" cy="728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948754"/>
      </p:ext>
    </p:extLst>
  </p:cSld>
  <p:clrMapOvr>
    <a:masterClrMapping/>
  </p:clrMapOvr>
  <mc:AlternateContent xmlns:mc="http://schemas.openxmlformats.org/markup-compatibility/2006" xmlns:p14="http://schemas.microsoft.com/office/powerpoint/2010/main">
    <mc:Choice Requires="p14">
      <p:transition spd="slow" p14:dur="3000" advClick="0" advTm="6000">
        <p:blinds dir="vert"/>
      </p:transition>
    </mc:Choice>
    <mc:Fallback xmlns="">
      <p:transition spd="slow" advClick="0" advTm="6000">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41833"/>
            <a:ext cx="10585450" cy="7002983"/>
          </a:xfrm>
          <a:prstGeom prst="rect">
            <a:avLst/>
          </a:prstGeom>
          <a:noFill/>
          <a:ln>
            <a:noFill/>
          </a:ln>
        </p:spPr>
      </p:pic>
    </p:spTree>
    <p:extLst>
      <p:ext uri="{BB962C8B-B14F-4D97-AF65-F5344CB8AC3E}">
        <p14:creationId xmlns:p14="http://schemas.microsoft.com/office/powerpoint/2010/main" val="1323293629"/>
      </p:ext>
    </p:extLst>
  </p:cSld>
  <p:clrMapOvr>
    <a:masterClrMapping/>
  </p:clrMapOvr>
  <mc:AlternateContent xmlns:mc="http://schemas.openxmlformats.org/markup-compatibility/2006" xmlns:p14="http://schemas.microsoft.com/office/powerpoint/2010/main">
    <mc:Choice Requires="p14">
      <p:transition spd="slow" p14:dur="3000" advClick="0" advTm="6000">
        <p:blinds dir="vert"/>
      </p:transition>
    </mc:Choice>
    <mc:Fallback xmlns="">
      <p:transition spd="slow" advClick="0" advTm="6000">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74984" y="1372224"/>
            <a:ext cx="8438211" cy="3970318"/>
          </a:xfrm>
          <a:prstGeom prst="rect">
            <a:avLst/>
          </a:prstGeom>
        </p:spPr>
        <p:txBody>
          <a:bodyPr wrap="square">
            <a:spAutoFit/>
          </a:bodyPr>
          <a:lstStyle/>
          <a:p>
            <a:pPr algn="ctr"/>
            <a:r>
              <a:rPr lang="es-ES" sz="3600" b="1" dirty="0"/>
              <a:t>En la naturaleza se generan los diferentes tipos de vegetales que alimentan a los animales y humanos alrededor de todo el planeta tierra. En general, se considera a la naturaleza como una especie de Dios de vida, ya que es la que nos da la posibilidad de vivir y desarrollarnos.</a:t>
            </a:r>
          </a:p>
        </p:txBody>
      </p:sp>
      <p:pic>
        <p:nvPicPr>
          <p:cNvPr id="3" name="Picture 2" descr="http://4.bp.blogspot.com/-Ftpy6cIxwPo/TzMs-fwIrgI/AAAAAAAACV8/_z1VmN7c5n8/s1600/0k0289_gif-sicodelicos-18.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1" y="0"/>
            <a:ext cx="10585451" cy="6661150"/>
          </a:xfrm>
          <a:prstGeom prst="rect">
            <a:avLst/>
          </a:prstGeom>
          <a:noFill/>
        </p:spPr>
      </p:pic>
    </p:spTree>
    <p:extLst>
      <p:ext uri="{BB962C8B-B14F-4D97-AF65-F5344CB8AC3E}">
        <p14:creationId xmlns:p14="http://schemas.microsoft.com/office/powerpoint/2010/main" val="2522939822"/>
      </p:ext>
    </p:extLst>
  </p:cSld>
  <p:clrMapOvr>
    <a:masterClrMapping/>
  </p:clrMapOvr>
  <mc:AlternateContent xmlns:mc="http://schemas.openxmlformats.org/markup-compatibility/2006" xmlns:p14="http://schemas.microsoft.com/office/powerpoint/2010/main">
    <mc:Choice Requires="p14">
      <p:transition spd="slow" p14:dur="3000" advClick="0" advTm="15000">
        <p:blinds dir="vert"/>
      </p:transition>
    </mc:Choice>
    <mc:Fallback xmlns="">
      <p:transition spd="slow" advClick="0" advTm="1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portancia de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6" y="0"/>
            <a:ext cx="10579853" cy="6750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8032528"/>
      </p:ext>
    </p:extLst>
  </p:cSld>
  <p:clrMapOvr>
    <a:masterClrMapping/>
  </p:clrMapOvr>
  <p:transition spd="slow" advTm="6000">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Imagenes Con Movimiento De Paisajes Naturales Con Agu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2574081"/>
            <a:ext cx="10585449" cy="1094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508524"/>
      </p:ext>
    </p:extLst>
  </p:cSld>
  <p:clrMapOvr>
    <a:masterClrMapping/>
  </p:clrMapOvr>
  <mc:AlternateContent xmlns:mc="http://schemas.openxmlformats.org/markup-compatibility/2006" xmlns:p14="http://schemas.microsoft.com/office/powerpoint/2010/main">
    <mc:Choice Requires="p14">
      <p:transition spd="slow" p14:dur="3000" advClick="0" advTm="6000">
        <p:blinds dir="vert"/>
      </p:transition>
    </mc:Choice>
    <mc:Fallback xmlns="">
      <p:transition spd="slow" advClick="0" advTm="6000">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alida del sol en la jungla de Bal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805" y="-341833"/>
            <a:ext cx="10752255" cy="7174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579513"/>
      </p:ext>
    </p:extLst>
  </p:cSld>
  <p:clrMapOvr>
    <a:masterClrMapping/>
  </p:clrMapOvr>
  <p:transition spd="slow" advTm="6000">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7" descr="300 ideas de Naturaleza gif en 2021 | naturaleza, gif, gifs naturaleza"/>
          <p:cNvSpPr>
            <a:spLocks noChangeAspect="1" noChangeArrowheads="1"/>
          </p:cNvSpPr>
          <p:nvPr/>
        </p:nvSpPr>
        <p:spPr bwMode="auto">
          <a:xfrm>
            <a:off x="162776" y="-132606"/>
            <a:ext cx="310605" cy="28834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177" name="Picture 9" descr="300 ideas de Naturaleza gif en 2021 | naturaleza, gif, gifs naturalez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487" y="-795950"/>
            <a:ext cx="10589937" cy="9830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5220088"/>
      </p:ext>
    </p:extLst>
  </p:cSld>
  <p:clrMapOvr>
    <a:masterClrMapping/>
  </p:clrMapOvr>
  <mc:AlternateContent xmlns:mc="http://schemas.openxmlformats.org/markup-compatibility/2006">
    <mc:Choice xmlns:p14="http://schemas.microsoft.com/office/powerpoint/2010/main" Requires="p14">
      <p:transition spd="slow" p14:dur="3000" advClick="0" advTm="8000">
        <p:blinds dir="vert"/>
      </p:transition>
    </mc:Choice>
    <mc:Fallback>
      <p:transition spd="slow" advClick="0" advTm="8000">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ormigu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883" y="-197817"/>
            <a:ext cx="11150600" cy="7437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931371"/>
      </p:ext>
    </p:extLst>
  </p:cSld>
  <p:clrMapOvr>
    <a:masterClrMapping/>
  </p:clrMapOvr>
  <p:transition spd="slow" advTm="6000">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88269" y="1027879"/>
            <a:ext cx="8334994" cy="4401205"/>
          </a:xfrm>
          <a:prstGeom prst="rect">
            <a:avLst/>
          </a:prstGeom>
        </p:spPr>
        <p:txBody>
          <a:bodyPr wrap="square">
            <a:spAutoFit/>
          </a:bodyPr>
          <a:lstStyle/>
          <a:p>
            <a:pPr algn="ctr"/>
            <a:r>
              <a:rPr lang="es-ES" sz="2800" b="1" dirty="0"/>
              <a:t>Uno de los valores más importantes que podemos transmitir a los niños desde la primera infancia es el amor por la naturaleza. Cuidar y respetar el medio ambiente no sólo se está convirtiendo en una necesidad cada vez más urgente en nuestra sociedad actual (por el impacto negativo que generamos en nuestro planeta), sino que puede devolvernos aquella conexión con nosotros mismos y con nuestra fuente que estamos perdiendo y que es tan necesaria para nuestro bienestar físico y emocional.</a:t>
            </a:r>
          </a:p>
        </p:txBody>
      </p:sp>
      <p:pic>
        <p:nvPicPr>
          <p:cNvPr id="3" name="Picture 2" descr="http://4.bp.blogspot.com/-Ftpy6cIxwPo/TzMs-fwIrgI/AAAAAAAACV8/_z1VmN7c5n8/s1600/0k0289_gif-sicodelicos-18.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12995" y="0"/>
            <a:ext cx="10585451" cy="6661150"/>
          </a:xfrm>
          <a:prstGeom prst="rect">
            <a:avLst/>
          </a:prstGeom>
          <a:noFill/>
        </p:spPr>
      </p:pic>
    </p:spTree>
    <p:extLst>
      <p:ext uri="{BB962C8B-B14F-4D97-AF65-F5344CB8AC3E}">
        <p14:creationId xmlns:p14="http://schemas.microsoft.com/office/powerpoint/2010/main" val="1371498665"/>
      </p:ext>
    </p:extLst>
  </p:cSld>
  <p:clrMapOvr>
    <a:masterClrMapping/>
  </p:clrMapOvr>
  <p:transition spd="slow" advTm="29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portancia de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585450" cy="6924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259535"/>
      </p:ext>
    </p:extLst>
  </p:cSld>
  <p:clrMapOvr>
    <a:masterClrMapping/>
  </p:clrMapOvr>
  <p:transition spd="slow" advTm="7000">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ÓMO TRANSMITIR A LOS NIÑOS EL AMOR POR LA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9" y="-269825"/>
            <a:ext cx="10621057" cy="7078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275271"/>
      </p:ext>
    </p:extLst>
  </p:cSld>
  <p:clrMapOvr>
    <a:masterClrMapping/>
  </p:clrMapOvr>
  <p:transition spd="slow" advTm="6000">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Bienvenidos al Aula de Naturaleza Emilio Hurtado - adnE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14922" cy="666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776556"/>
      </p:ext>
    </p:extLst>
  </p:cSld>
  <p:clrMapOvr>
    <a:masterClrMapping/>
  </p:clrMapOvr>
  <p:transition spd="slow" advTm="7000">
    <p:strips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creciendofelices.com/wp-content/uploads/2021/04/hand-planting-corn-seed-of-marrow-in-the-vegetable-garden-with-sunshin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75" y="-341833"/>
            <a:ext cx="10901270" cy="7002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3869301"/>
      </p:ext>
    </p:extLst>
  </p:cSld>
  <p:clrMapOvr>
    <a:masterClrMapping/>
  </p:clrMapOvr>
  <p:transition spd="slow" advTm="6000">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60277" y="882303"/>
            <a:ext cx="7992888" cy="5016758"/>
          </a:xfrm>
          <a:prstGeom prst="rect">
            <a:avLst/>
          </a:prstGeom>
        </p:spPr>
        <p:txBody>
          <a:bodyPr wrap="square">
            <a:spAutoFit/>
          </a:bodyPr>
          <a:lstStyle/>
          <a:p>
            <a:pPr algn="ctr"/>
            <a:r>
              <a:rPr lang="es-ES" sz="3200" b="1" dirty="0"/>
              <a:t>Los residuos que generamos los seres humanos en nuestro día a día tienen un impacto cada vez mayor y más grave en el medioambiente. Todo empieza en nosotros. Conocer la cantidad de residuos que generamos en casa y saber lo que pasa después con estos residuos puede ayudar a toda la familia a tomar consciencia y a implementar iniciativas familiares para reducir su consumo.</a:t>
            </a:r>
          </a:p>
        </p:txBody>
      </p:sp>
      <p:pic>
        <p:nvPicPr>
          <p:cNvPr id="3" name="Picture 2" descr="http://4.bp.blogspot.com/-Ftpy6cIxwPo/TzMs-fwIrgI/AAAAAAAACV8/_z1VmN7c5n8/s1600/0k0289_gif-sicodelicos-18.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12995" y="0"/>
            <a:ext cx="10585451" cy="6661150"/>
          </a:xfrm>
          <a:prstGeom prst="rect">
            <a:avLst/>
          </a:prstGeom>
          <a:noFill/>
        </p:spPr>
      </p:pic>
    </p:spTree>
    <p:extLst>
      <p:ext uri="{BB962C8B-B14F-4D97-AF65-F5344CB8AC3E}">
        <p14:creationId xmlns:p14="http://schemas.microsoft.com/office/powerpoint/2010/main" val="1349606060"/>
      </p:ext>
    </p:extLst>
  </p:cSld>
  <p:clrMapOvr>
    <a:masterClrMapping/>
  </p:clrMapOvr>
  <p:transition spd="slow" advTm="31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Jugar en la naturaleza puede hacer a tus hijos más inteligentes, según  nuevo estudio | Diario El Luch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2" y="-197817"/>
            <a:ext cx="10578867" cy="7217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1965568"/>
      </p:ext>
    </p:extLst>
  </p:cSld>
  <p:clrMapOvr>
    <a:masterClrMapping/>
  </p:clrMapOvr>
  <p:transition spd="slow" advTm="6000">
    <p:strips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Recoger Flores Niños Gente Prado - Foto gratis en Pixab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1873"/>
            <a:ext cx="10704513" cy="775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6537509"/>
      </p:ext>
    </p:extLst>
  </p:cSld>
  <p:clrMapOvr>
    <a:masterClrMapping/>
  </p:clrMapOvr>
  <p:transition spd="slow" advTm="6000">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Jardinería Con Niños. Plantando Flores. Los Niños Pequeños Están Trabajando  En El Parque De Las Flores. Foto de archivo - Imagen de cosechas,  jardinero: 1782481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57857"/>
            <a:ext cx="11221694" cy="8114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486535"/>
      </p:ext>
    </p:extLst>
  </p:cSld>
  <p:clrMapOvr>
    <a:masterClrMapping/>
  </p:clrMapOvr>
  <p:transition spd="slow" advTm="6000">
    <p:strips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Beneficios de la naturaleza para los niños - Sentirse bien se no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9" y="0"/>
            <a:ext cx="11239208" cy="666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6984012"/>
      </p:ext>
    </p:extLst>
  </p:cSld>
  <p:clrMapOvr>
    <a:masterClrMapping/>
  </p:clrMapOvr>
  <p:transition spd="slow" advTm="6000">
    <p:strips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88269" y="882303"/>
            <a:ext cx="8696602" cy="4893647"/>
          </a:xfrm>
          <a:prstGeom prst="rect">
            <a:avLst/>
          </a:prstGeom>
        </p:spPr>
        <p:txBody>
          <a:bodyPr wrap="square">
            <a:spAutoFit/>
          </a:bodyPr>
          <a:lstStyle/>
          <a:p>
            <a:r>
              <a:rPr lang="es-ES" sz="2000" b="1" dirty="0"/>
              <a:t>Recuerdo un día, hace un par de años, en el que salimos a pasear con mis hijos y vimos una familia con dos niños pequeños que estaban limpiando la playa recogiendo toda la basura que encontraban. Yo siempre me había quejado de la gente que tiraba cosas por el suelo. En la montaña, en el parque o en la playa, cada vez que veía porquería me ponía </a:t>
            </a:r>
            <a:r>
              <a:rPr lang="es-ES" sz="2000" b="1" dirty="0" smtClean="0"/>
              <a:t>enfermo, </a:t>
            </a:r>
            <a:r>
              <a:rPr lang="es-ES" sz="2000" b="1" dirty="0"/>
              <a:t>pero nunca me había parado a limpiar lo que otros habían ensuciado. Sentía rabia y pensaba: ¿porqué lo tengo que hacer yo si no soy responsable de esto? Entonces me venían a la mente los impuestos que pagamos todos para que nuestro entorno esté limpio y todavía me indignaba más…</a:t>
            </a:r>
          </a:p>
          <a:p>
            <a:endParaRPr lang="es-ES" sz="2000" b="1" dirty="0"/>
          </a:p>
          <a:p>
            <a:r>
              <a:rPr lang="es-ES" sz="2000" b="1" dirty="0"/>
              <a:t>Cuando vimos aquella familia recogiendo con tanta naturalidad, sin quejarse y totalmente en paz, esto me removió y me hizo darme cuenta del poder que tenemos todos y cada uno de nosotros.  Me vino a la cabeza la famosa frase…</a:t>
            </a:r>
          </a:p>
          <a:p>
            <a:endParaRPr lang="es-ES" sz="2000" b="1" dirty="0"/>
          </a:p>
          <a:p>
            <a:r>
              <a:rPr lang="es-ES" sz="2000" b="1" dirty="0"/>
              <a:t>«Sé el cambio que quieres ver en el mundo», </a:t>
            </a:r>
            <a:r>
              <a:rPr lang="es-ES" sz="2800" b="1" dirty="0"/>
              <a:t>Mahatma Gandhi</a:t>
            </a:r>
          </a:p>
        </p:txBody>
      </p:sp>
      <p:pic>
        <p:nvPicPr>
          <p:cNvPr id="3" name="Picture 2" descr="http://4.bp.blogspot.com/-Ftpy6cIxwPo/TzMs-fwIrgI/AAAAAAAACV8/_z1VmN7c5n8/s1600/0k0289_gif-sicodelicos-18.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22149" y="0"/>
            <a:ext cx="10585451" cy="6661150"/>
          </a:xfrm>
          <a:prstGeom prst="rect">
            <a:avLst/>
          </a:prstGeom>
          <a:noFill/>
        </p:spPr>
      </p:pic>
    </p:spTree>
    <p:extLst>
      <p:ext uri="{BB962C8B-B14F-4D97-AF65-F5344CB8AC3E}">
        <p14:creationId xmlns:p14="http://schemas.microsoft.com/office/powerpoint/2010/main" val="3304798200"/>
      </p:ext>
    </p:extLst>
  </p:cSld>
  <p:clrMapOvr>
    <a:masterClrMapping/>
  </p:clrMapOvr>
  <p:transition spd="slow" advTm="41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Niño Persistente Recogiendo Basura En El Fondo De Voluntarios De Varias  Edades En El Parque Contra El Concepto De Contaminación Imagen de archivo -  Imagen de parque, ecosistema: 198607119"/>
          <p:cNvSpPr>
            <a:spLocks noChangeAspect="1" noChangeArrowheads="1"/>
          </p:cNvSpPr>
          <p:nvPr/>
        </p:nvSpPr>
        <p:spPr bwMode="auto">
          <a:xfrm>
            <a:off x="155575" y="-144463"/>
            <a:ext cx="301625" cy="3016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3318" name="Picture 6" descr="Foto Pequeño niño recogiendo basura al aire libre en la naturaleza,  plogging concepto de halfpoint en Envato Elemen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95" y="-253881"/>
            <a:ext cx="10620845" cy="7069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41089"/>
      </p:ext>
    </p:extLst>
  </p:cSld>
  <p:clrMapOvr>
    <a:masterClrMapping/>
  </p:clrMapOvr>
  <p:transition spd="slow" advTm="6000">
    <p:strips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Familia de voluntarios con niños recogiendo basura en el parque. guarde el  concepto de medio ambiente. niño y su padre limpiando el bosque | Foto  Premi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641"/>
            <a:ext cx="10585450" cy="705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9671503"/>
      </p:ext>
    </p:extLst>
  </p:cSld>
  <p:clrMapOvr>
    <a:masterClrMapping/>
  </p:clrMapOvr>
  <p:transition spd="slow" advTm="6000">
    <p:strips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creciendofelices.com/wp-content/uploads/2021/04/limpieza-naturalez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946" y="0"/>
            <a:ext cx="12241360" cy="666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667550"/>
      </p:ext>
    </p:extLst>
  </p:cSld>
  <p:clrMapOvr>
    <a:masterClrMapping/>
  </p:clrMapOvr>
  <p:transition spd="slow" advTm="6000">
    <p:strips dir="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Foto Niña joven con amigos niños recogiendo basura en el parque. Concepto  voluntario de twenty20photos en Envato Elemen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585451" cy="684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47677"/>
      </p:ext>
    </p:extLst>
  </p:cSld>
  <p:clrMapOvr>
    <a:masterClrMapping/>
  </p:clrMapOvr>
  <p:transition spd="slow" advTm="6000">
    <p:strips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Niños Que Ayudan Al Padre Para Recoger Las Hojas De Otoño En El Jardín  Fotos, Retratos, Imágenes Y Fotografía De Archivo Libres De Derecho. Image  780793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14" y="-312306"/>
            <a:ext cx="10596964" cy="7003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9060"/>
      </p:ext>
    </p:extLst>
  </p:cSld>
  <p:clrMapOvr>
    <a:masterClrMapping/>
  </p:clrMapOvr>
  <p:transition spd="slow" advTm="6000">
    <p:strips dir="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otos de Niño, Persona, Feliz., Naturaleza, Estante - Imagen de ©  Syda_Productions #9014837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891" y="-817273"/>
            <a:ext cx="11407775" cy="7493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552111"/>
      </p:ext>
    </p:extLst>
  </p:cSld>
  <p:clrMapOvr>
    <a:masterClrMapping/>
  </p:clrMapOvr>
  <p:transition spd="slow" advTm="6000">
    <p:strips dir="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Limpieza del Río Henares el 9 de Noviembre a las 11 h. | AMPA Colegio  Cervantes de Alcal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3" y="-760932"/>
            <a:ext cx="10606873" cy="7955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883193"/>
      </p:ext>
    </p:extLst>
  </p:cSld>
  <p:clrMapOvr>
    <a:masterClrMapping/>
  </p:clrMapOvr>
  <p:transition spd="slow" advTm="6000">
    <p:strips dir="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reciendofelices.com/wp-content/uploads/2021/04/debris-pile-for-processing-in-the-plant-1024x6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8" y="-567"/>
            <a:ext cx="10596758" cy="685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799766"/>
      </p:ext>
    </p:extLst>
  </p:cSld>
  <p:clrMapOvr>
    <a:masterClrMapping/>
  </p:clrMapOvr>
  <p:transition spd="slow" advTm="6000">
    <p:strips dir="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585451" cy="666115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90285" y="3290296"/>
            <a:ext cx="6661150" cy="80578"/>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214590" y="3290296"/>
            <a:ext cx="6661150" cy="80578"/>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0585450" cy="6751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588612"/>
            <a:ext cx="10585450" cy="7254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6244" y="5637339"/>
            <a:ext cx="631886" cy="664865"/>
          </a:xfrm>
          <a:prstGeom prst="rect">
            <a:avLst/>
          </a:prstGeom>
          <a:noFill/>
          <a:ln w="38100">
            <a:solidFill>
              <a:srgbClr val="1CDEF8"/>
            </a:solidFill>
            <a:miter lim="800000"/>
            <a:headEnd/>
            <a:tailEnd/>
          </a:ln>
        </p:spPr>
      </p:pic>
      <p:sp>
        <p:nvSpPr>
          <p:cNvPr id="19" name="18 Rectángulo"/>
          <p:cNvSpPr/>
          <p:nvPr/>
        </p:nvSpPr>
        <p:spPr>
          <a:xfrm>
            <a:off x="2292542" y="4440785"/>
            <a:ext cx="31166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5767" y="486840"/>
            <a:ext cx="3242839" cy="3056473"/>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sp>
        <p:nvSpPr>
          <p:cNvPr id="12" name="Text Box 3"/>
          <p:cNvSpPr txBox="1">
            <a:spLocks noChangeArrowheads="1"/>
          </p:cNvSpPr>
          <p:nvPr/>
        </p:nvSpPr>
        <p:spPr bwMode="auto">
          <a:xfrm>
            <a:off x="6165038" y="6"/>
            <a:ext cx="4049650"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31 de octubre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19:31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67983" y="5450300"/>
            <a:ext cx="2325509" cy="907253"/>
          </a:xfrm>
          <a:prstGeom prst="rect">
            <a:avLst/>
          </a:prstGeom>
          <a:noFill/>
        </p:spPr>
      </p:pic>
    </p:spTree>
  </p:cSld>
  <p:clrMapOvr>
    <a:masterClrMapping/>
  </p:clrMapOvr>
  <p:transition spd="slow" advTm="11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54269"/>
            <a:ext cx="10585450" cy="222038"/>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76309"/>
            <a:ext cx="10585450" cy="4884843"/>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93515" y="0"/>
            <a:ext cx="5645573" cy="1517262"/>
          </a:xfrm>
          <a:prstGeom prst="rect">
            <a:avLst/>
          </a:prstGeom>
          <a:noFill/>
        </p:spPr>
      </p:pic>
      <p:sp>
        <p:nvSpPr>
          <p:cNvPr id="4104" name="Text Box 8"/>
          <p:cNvSpPr txBox="1">
            <a:spLocks noChangeArrowheads="1"/>
          </p:cNvSpPr>
          <p:nvPr/>
        </p:nvSpPr>
        <p:spPr bwMode="auto">
          <a:xfrm>
            <a:off x="0" y="1850320"/>
            <a:ext cx="105854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23182" y="4588794"/>
            <a:ext cx="308742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27696" y="4070703"/>
            <a:ext cx="2734574" cy="2294396"/>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75241" y="4736818"/>
            <a:ext cx="1411393" cy="962166"/>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886501"/>
            <a:ext cx="617485" cy="51808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404590"/>
            <a:ext cx="617485" cy="51808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922677"/>
            <a:ext cx="617485" cy="51808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440769"/>
            <a:ext cx="617485" cy="51808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NATURALEZA VIV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NATURALEZA VIVA</Template>
  <TotalTime>11</TotalTime>
  <Words>486</Words>
  <Application>Microsoft Office PowerPoint</Application>
  <PresentationFormat>Personalizado</PresentationFormat>
  <Paragraphs>21</Paragraphs>
  <Slides>38</Slides>
  <Notes>0</Notes>
  <HiddenSlides>0</HiddenSlides>
  <MMClips>0</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NATURALEZA VIVA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5</cp:revision>
  <dcterms:created xsi:type="dcterms:W3CDTF">2021-10-31T18:31:22Z</dcterms:created>
  <dcterms:modified xsi:type="dcterms:W3CDTF">2021-10-31T18:43:17Z</dcterms:modified>
</cp:coreProperties>
</file>