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10" r:id="rId2"/>
  </p:sldMasterIdLst>
  <p:notesMasterIdLst>
    <p:notesMasterId r:id="rId48"/>
  </p:notesMasterIdLst>
  <p:sldIdLst>
    <p:sldId id="310" r:id="rId3"/>
    <p:sldId id="292" r:id="rId4"/>
    <p:sldId id="290" r:id="rId5"/>
    <p:sldId id="289" r:id="rId6"/>
    <p:sldId id="280" r:id="rId7"/>
    <p:sldId id="283" r:id="rId8"/>
    <p:sldId id="291" r:id="rId9"/>
    <p:sldId id="273" r:id="rId10"/>
    <p:sldId id="285" r:id="rId11"/>
    <p:sldId id="297" r:id="rId12"/>
    <p:sldId id="294" r:id="rId13"/>
    <p:sldId id="259" r:id="rId14"/>
    <p:sldId id="295" r:id="rId15"/>
    <p:sldId id="270" r:id="rId16"/>
    <p:sldId id="258" r:id="rId17"/>
    <p:sldId id="299" r:id="rId18"/>
    <p:sldId id="260" r:id="rId19"/>
    <p:sldId id="279" r:id="rId20"/>
    <p:sldId id="277" r:id="rId21"/>
    <p:sldId id="278" r:id="rId22"/>
    <p:sldId id="306" r:id="rId23"/>
    <p:sldId id="262" r:id="rId24"/>
    <p:sldId id="271" r:id="rId25"/>
    <p:sldId id="263" r:id="rId26"/>
    <p:sldId id="281" r:id="rId27"/>
    <p:sldId id="300" r:id="rId28"/>
    <p:sldId id="265" r:id="rId29"/>
    <p:sldId id="266" r:id="rId30"/>
    <p:sldId id="261" r:id="rId31"/>
    <p:sldId id="308" r:id="rId32"/>
    <p:sldId id="301" r:id="rId33"/>
    <p:sldId id="309" r:id="rId34"/>
    <p:sldId id="257" r:id="rId35"/>
    <p:sldId id="268" r:id="rId36"/>
    <p:sldId id="284" r:id="rId37"/>
    <p:sldId id="302" r:id="rId38"/>
    <p:sldId id="276" r:id="rId39"/>
    <p:sldId id="282" r:id="rId40"/>
    <p:sldId id="269" r:id="rId41"/>
    <p:sldId id="274" r:id="rId42"/>
    <p:sldId id="303" r:id="rId43"/>
    <p:sldId id="288" r:id="rId44"/>
    <p:sldId id="275" r:id="rId45"/>
    <p:sldId id="314" r:id="rId46"/>
    <p:sldId id="316" r:id="rId4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4fg3C4DYH+wCQU96/pG0g==" hashData="UwIo2FitjzHNB69oAUo8A+NXlM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16B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01F124-5156-4C5E-914A-8A7DA7A7DE89}" type="datetimeFigureOut">
              <a:rPr lang="es-ES" smtClean="0"/>
              <a:pPr/>
              <a:t>24/09/2014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1DA79D-772D-40E5-9586-C493B524FC8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s-ES" smtClean="0"/>
              <a:t>Haga clic para modificar el estilo de título del patrón</a:t>
            </a:r>
            <a:endParaRPr kumimoji="0" lang="en-US"/>
          </a:p>
        </p:txBody>
      </p:sp>
      <p:sp>
        <p:nvSpPr>
          <p:cNvPr id="28" name="Espace réservé de la date 27"/>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29" name="Espace réservé du numéro de diapositive 28"/>
          <p:cNvSpPr>
            <a:spLocks noGrp="1"/>
          </p:cNvSpPr>
          <p:nvPr>
            <p:ph type="sldNum" sz="quarter" idx="12"/>
          </p:nvPr>
        </p:nvSpPr>
        <p:spPr/>
        <p:txBody>
          <a:bodyPr/>
          <a:lstStyle/>
          <a:p>
            <a:fld id="{3DDD7F21-4256-4DB5-90C7-6E4E35DE408D}" type="slidenum">
              <a:rPr lang="fr-FR" smtClean="0"/>
              <a:pPr/>
              <a:t>‹Nº›</a:t>
            </a:fld>
            <a:endParaRPr lang="fr-FR"/>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Tree>
  </p:cSld>
  <p:clrMapOvr>
    <a:masterClrMapping/>
  </p:clrMapOvr>
  <p:transition spd="slow" advTm="6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Espace réservé du contenu 2"/>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Espace réservé de la date 3"/>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Espace réservé du texte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Espace réservé de la date 3"/>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7924800" y="6416675"/>
            <a:ext cx="762000" cy="365125"/>
          </a:xfrm>
        </p:spPr>
        <p:txBody>
          <a:bodyPr/>
          <a:lstStyle/>
          <a:p>
            <a:fld id="{3DDD7F21-4256-4DB5-90C7-6E4E35DE408D}" type="slidenum">
              <a:rPr lang="fr-FR" smtClean="0"/>
              <a:pPr/>
              <a:t>‹Nº›</a:t>
            </a:fld>
            <a:endParaRPr lang="fr-FR"/>
          </a:p>
        </p:txBody>
      </p:sp>
    </p:spTree>
  </p:cSld>
  <p:clrMapOvr>
    <a:overrideClrMapping bg1="dk1" tx1="lt1" bg2="dk2" tx2="lt2" accent1="accent1" accent2="accent2" accent3="accent3" accent4="accent4" accent5="accent5" accent6="accent6" hlink="hlink" folHlink="folHlink"/>
  </p:clrMapOvr>
  <p:transition spd="slow" advTm="6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Espace réservé de la date 4"/>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Espace réservé de la date 6"/>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Espace réservé de la date 2"/>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s-ES" smtClean="0"/>
              <a:t>Haga clic para modificar el estilo de título del patrón</a:t>
            </a:r>
            <a:endParaRPr kumimoji="0"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Espace réservé de la date 4"/>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s-ES" smtClean="0"/>
              <a:t>Haga clic para modificar el estilo de título del patrón</a:t>
            </a:r>
            <a:endParaRPr kumimoji="0"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4" name="Espace réservé du texte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Espace réservé de la date 4"/>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Espace réservé de la date 3"/>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Espace réservé de la date 3"/>
          <p:cNvSpPr>
            <a:spLocks noGrp="1"/>
          </p:cNvSpPr>
          <p:nvPr>
            <p:ph type="dt" sz="half" idx="10"/>
          </p:nvPr>
        </p:nvSpPr>
        <p:spPr/>
        <p:txBody>
          <a:bodyPr/>
          <a:lstStyle/>
          <a:p>
            <a:fld id="{3732D03F-1E2F-4DCE-9D9D-125D60AB4740}" type="datetimeFigureOut">
              <a:rPr lang="fr-FR" smtClean="0"/>
              <a:pPr/>
              <a:t>24/09/2014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DDD7F21-4256-4DB5-90C7-6E4E35DE408D}" type="slidenum">
              <a:rPr lang="fr-FR" smtClean="0"/>
              <a:pPr/>
              <a:t>‹Nº›</a:t>
            </a:fld>
            <a:endParaRPr lang="fr-FR"/>
          </a:p>
        </p:txBody>
      </p:sp>
    </p:spTree>
  </p:cSld>
  <p:clrMapOvr>
    <a:masterClrMapping/>
  </p:clrMapOvr>
  <p:transition spd="slow" advTm="6000">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DF5DF2D-0B79-482A-A411-DAD6095030C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732D03F-1E2F-4DCE-9D9D-125D60AB4740}" type="datetimeFigureOut">
              <a:rPr lang="fr-FR" smtClean="0"/>
              <a:pPr/>
              <a:t>24/09/2014</a:t>
            </a:fld>
            <a:endParaRPr lang="fr-F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r-F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3DDD7F21-4256-4DB5-90C7-6E4E35DE408D}" type="slidenum">
              <a:rPr lang="fr-FR" smtClean="0"/>
              <a:pPr/>
              <a:t>‹Nº›</a:t>
            </a:fld>
            <a:endParaRPr lang="fr-FR"/>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6000">
    <p:wedge/>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AD2F0A8-1BFF-496D-873B-32F2ED6EFD5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1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audio" Target="file:///C:\Users\bernard\Desktop\fg\Various%20-%2020%20-%20Sep%20Nyai%20Cour%20Orchestra%20-%20Manora%20Dance.mp3" TargetMode="Externa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1" descr="fg (13).jpg"/>
          <p:cNvPicPr>
            <a:picLocks noChangeAspect="1"/>
          </p:cNvPicPr>
          <p:nvPr/>
        </p:nvPicPr>
        <p:blipFill>
          <a:blip r:embed="rId3" cstate="print"/>
          <a:stretch>
            <a:fillRect/>
          </a:stretch>
        </p:blipFill>
        <p:spPr>
          <a:xfrm>
            <a:off x="0" y="0"/>
            <a:ext cx="9144000" cy="6858000"/>
          </a:xfrm>
          <a:prstGeom prst="rect">
            <a:avLst/>
          </a:prstGeom>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3779912" y="260648"/>
            <a:ext cx="5650907" cy="2123658"/>
          </a:xfrm>
          <a:prstGeom prst="rect">
            <a:avLst/>
          </a:prstGeom>
        </p:spPr>
        <p:txBody>
          <a:bodyPr wrap="none">
            <a:spAutoFit/>
          </a:bodyPr>
          <a:lstStyle/>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MUJERES </a:t>
            </a:r>
          </a:p>
          <a:p>
            <a:pPr algn="ctr">
              <a:defRPr/>
            </a:pPr>
            <a:r>
              <a:rPr lang="es-ES" sz="6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  JIRAFA</a:t>
            </a:r>
            <a:endParaRPr lang="es-ES" sz="66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0000">
    <p:wedge/>
    <p:sndAc>
      <p:stSnd loop="1">
        <p:snd r:embed="rId2" name="02-Song For Sarah_WA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7" dur="200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200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9" dur="2000"/>
                                        <p:tgtEl>
                                          <p:spTgt spid="10">
                                            <p:txEl>
                                              <p:pRg st="0" end="0"/>
                                            </p:txEl>
                                          </p:spTgt>
                                        </p:tgtEl>
                                        <p:attrNameLst>
                                          <p:attrName>fill.type</p:attrName>
                                        </p:attrNameLst>
                                      </p:cBhvr>
                                      <p:to>
                                        <p:strVal val="solid"/>
                                      </p:to>
                                    </p:set>
                                  </p:childTnLst>
                                </p:cTn>
                              </p:par>
                            </p:childTnLst>
                          </p:cTn>
                        </p:par>
                        <p:par>
                          <p:cTn id="10" fill="hold">
                            <p:stCondLst>
                              <p:cond delay="8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0">
                                            <p:txEl>
                                              <p:pRg st="1" end="1"/>
                                            </p:txEl>
                                          </p:spTgt>
                                        </p:tgtEl>
                                        <p:attrNameLst>
                                          <p:attrName>style.visibility</p:attrName>
                                        </p:attrNameLst>
                                      </p:cBhvr>
                                      <p:to>
                                        <p:strVal val="visible"/>
                                      </p:to>
                                    </p:set>
                                    <p:anim calcmode="discrete" valueType="clr">
                                      <p:cBhvr override="childStyle">
                                        <p:cTn id="13" dur="2000"/>
                                        <p:tgtEl>
                                          <p:spTgt spid="10">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2000"/>
                                        <p:tgtEl>
                                          <p:spTgt spid="10">
                                            <p:txEl>
                                              <p:pRg st="1" end="1"/>
                                            </p:txEl>
                                          </p:spTgt>
                                        </p:tgtEl>
                                        <p:attrNameLst>
                                          <p:attrName>fillcolor</p:attrName>
                                        </p:attrNameLst>
                                      </p:cBhvr>
                                      <p:tavLst>
                                        <p:tav tm="0">
                                          <p:val>
                                            <p:clrVal>
                                              <a:schemeClr val="accent2"/>
                                            </p:clrVal>
                                          </p:val>
                                        </p:tav>
                                        <p:tav tm="50000">
                                          <p:val>
                                            <p:clrVal>
                                              <a:schemeClr val="hlink"/>
                                            </p:clrVal>
                                          </p:val>
                                        </p:tav>
                                      </p:tavLst>
                                    </p:anim>
                                    <p:set>
                                      <p:cBhvr>
                                        <p:cTn id="15" dur="2000"/>
                                        <p:tgtEl>
                                          <p:spTgt spid="10">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ae Hong son, Tribu Karen 2 1792x1215.jpg"/>
          <p:cNvPicPr>
            <a:picLocks noChangeAspect="1" noChangeArrowheads="1"/>
          </p:cNvPicPr>
          <p:nvPr/>
        </p:nvPicPr>
        <p:blipFill>
          <a:blip r:embed="rId2" cstate="print"/>
          <a:srcRect/>
          <a:stretch>
            <a:fillRect/>
          </a:stretch>
        </p:blipFill>
        <p:spPr bwMode="auto">
          <a:xfrm>
            <a:off x="-1" y="0"/>
            <a:ext cx="9304065" cy="7101408"/>
          </a:xfrm>
          <a:prstGeom prst="rect">
            <a:avLst/>
          </a:prstGeom>
          <a:noFill/>
        </p:spPr>
      </p:pic>
    </p:spTree>
  </p:cSld>
  <p:clrMapOvr>
    <a:masterClrMapping/>
  </p:clrMapOvr>
  <p:transition spd="slow" advTm="6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jirafa-3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788024" y="1412776"/>
            <a:ext cx="3744416" cy="5078313"/>
          </a:xfrm>
          <a:prstGeom prst="rect">
            <a:avLst/>
          </a:prstGeom>
        </p:spPr>
        <p:txBody>
          <a:bodyPr wrap="square">
            <a:spAutoFit/>
          </a:bodyPr>
          <a:lstStyle/>
          <a:p>
            <a:pPr algn="r"/>
            <a:r>
              <a:rPr lang="es-ES" dirty="0" smtClean="0">
                <a:solidFill>
                  <a:srgbClr val="FF0000"/>
                </a:solidFill>
              </a:rPr>
              <a:t/>
            </a:r>
            <a:br>
              <a:rPr lang="es-ES" dirty="0" smtClean="0">
                <a:solidFill>
                  <a:srgbClr val="FF0000"/>
                </a:solidFill>
              </a:rPr>
            </a:br>
            <a:r>
              <a:rPr lang="es-ES" b="1" i="1" dirty="0" smtClean="0">
                <a:solidFill>
                  <a:schemeClr val="bg1"/>
                </a:solidFill>
                <a:latin typeface="Arial Black" pitchFamily="34" charset="0"/>
              </a:rPr>
              <a:t>Las Kayan son unas mujeres que pertenecen a la tribu Karen, situada a 40 km de Mae Hong Song (Frontera con Birmania). </a:t>
            </a:r>
            <a:br>
              <a:rPr lang="es-ES" b="1" i="1" dirty="0" smtClean="0">
                <a:solidFill>
                  <a:schemeClr val="bg1"/>
                </a:solidFill>
                <a:latin typeface="Arial Black" pitchFamily="34" charset="0"/>
              </a:rPr>
            </a:br>
            <a:r>
              <a:rPr lang="es-ES" b="1" i="1" dirty="0" smtClean="0">
                <a:solidFill>
                  <a:schemeClr val="bg1"/>
                </a:solidFill>
                <a:latin typeface="Arial Black" pitchFamily="34" charset="0"/>
              </a:rPr>
              <a:t/>
            </a:r>
            <a:br>
              <a:rPr lang="es-ES" b="1" i="1" dirty="0" smtClean="0">
                <a:solidFill>
                  <a:schemeClr val="bg1"/>
                </a:solidFill>
                <a:latin typeface="Arial Black" pitchFamily="34" charset="0"/>
              </a:rPr>
            </a:br>
            <a:r>
              <a:rPr lang="es-ES" b="1" i="1" dirty="0" smtClean="0">
                <a:solidFill>
                  <a:schemeClr val="bg1"/>
                </a:solidFill>
                <a:latin typeface="Arial Black" pitchFamily="34" charset="0"/>
              </a:rPr>
              <a:t>Las mujeres de la tribu siguen una antigua tradición, consta de mantener su cuello lo más alargado posible, para ello utilizan unas anillas doradas que rodean su cuello hasta el punto de alargarlo a dimensiones increíbles. </a:t>
            </a: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3" name="Picture 2" descr="C:\Documents and Settings\Dell\Escritorio\Padaung las mujeres jirafa de las tribus Kayan, Karen o Karenni_g.jpg"/>
          <p:cNvPicPr>
            <a:picLocks noChangeAspect="1" noChangeArrowheads="1"/>
          </p:cNvPicPr>
          <p:nvPr/>
        </p:nvPicPr>
        <p:blipFill>
          <a:blip r:embed="rId3" cstate="print"/>
          <a:srcRect b="5814"/>
          <a:stretch>
            <a:fillRect/>
          </a:stretch>
        </p:blipFill>
        <p:spPr bwMode="auto">
          <a:xfrm>
            <a:off x="323528" y="476672"/>
            <a:ext cx="3943457" cy="5832648"/>
          </a:xfrm>
          <a:prstGeom prst="rect">
            <a:avLst/>
          </a:prstGeom>
          <a:noFill/>
        </p:spPr>
      </p:pic>
      <p:sp>
        <p:nvSpPr>
          <p:cNvPr id="5" name="Cadre 4"/>
          <p:cNvSpPr>
            <a:spLocks/>
          </p:cNvSpPr>
          <p:nvPr/>
        </p:nvSpPr>
        <p:spPr bwMode="auto">
          <a:xfrm>
            <a:off x="251520" y="332656"/>
            <a:ext cx="4104456" cy="6048672"/>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2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4).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8).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ae Hong Son, Tribu Karen 3 900x580.JPG"/>
          <p:cNvPicPr>
            <a:picLocks noChangeAspect="1" noChangeArrowheads="1"/>
          </p:cNvPicPr>
          <p:nvPr/>
        </p:nvPicPr>
        <p:blipFill>
          <a:blip r:embed="rId2" cstate="print"/>
          <a:srcRect/>
          <a:stretch>
            <a:fillRect/>
          </a:stretch>
        </p:blipFill>
        <p:spPr bwMode="auto">
          <a:xfrm>
            <a:off x="-1" y="0"/>
            <a:ext cx="9119905" cy="6858000"/>
          </a:xfrm>
          <a:prstGeom prst="rect">
            <a:avLst/>
          </a:prstGeom>
          <a:noFill/>
        </p:spPr>
      </p:pic>
    </p:spTree>
  </p:cSld>
  <p:clrMapOvr>
    <a:masterClrMapping/>
  </p:clrMapOvr>
  <p:transition spd="slow" advTm="6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fg (3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0"/>
            <a:ext cx="9144000" cy="6877050"/>
          </a:xfrm>
          <a:prstGeom prst="rect">
            <a:avLst/>
          </a:prstGeom>
          <a:solidFill>
            <a:srgbClr val="FFFF00">
              <a:alpha val="53000"/>
            </a:srgbClr>
          </a:solidFill>
        </p:spPr>
      </p:pic>
      <p:sp>
        <p:nvSpPr>
          <p:cNvPr id="3" name="2 Rectángulo"/>
          <p:cNvSpPr/>
          <p:nvPr/>
        </p:nvSpPr>
        <p:spPr>
          <a:xfrm>
            <a:off x="323528" y="620688"/>
            <a:ext cx="4248472" cy="6463308"/>
          </a:xfrm>
          <a:prstGeom prst="rect">
            <a:avLst/>
          </a:prstGeom>
        </p:spPr>
        <p:txBody>
          <a:bodyPr wrap="square">
            <a:spAutoFit/>
          </a:bodyPr>
          <a:lstStyle/>
          <a:p>
            <a:pPr algn="ctr"/>
            <a:r>
              <a:rPr lang="es-ES" b="1" i="1" dirty="0" smtClean="0">
                <a:solidFill>
                  <a:schemeClr val="bg1"/>
                </a:solidFill>
                <a:latin typeface="Arial Black" pitchFamily="34" charset="0"/>
              </a:rPr>
              <a:t>No todas las mujeres de la tribu son las que consiguen ser mujer jirafa, solo las que nacen los miércoles de luna llena son consideradas las privilegiadas de ese honor, para ellas toda una honra pues son admiradas por el resto de la tribu, desde temprana edad empiezan a colocarle los aros a su cuello, hechos de alambre de bronce. </a:t>
            </a:r>
            <a:br>
              <a:rPr lang="es-ES" b="1" i="1" dirty="0" smtClean="0">
                <a:solidFill>
                  <a:schemeClr val="bg1"/>
                </a:solidFill>
                <a:latin typeface="Arial Black" pitchFamily="34" charset="0"/>
              </a:rPr>
            </a:br>
            <a:r>
              <a:rPr lang="es-ES" b="1" i="1" dirty="0" smtClean="0">
                <a:solidFill>
                  <a:schemeClr val="bg1"/>
                </a:solidFill>
                <a:latin typeface="Arial Black" pitchFamily="34" charset="0"/>
              </a:rPr>
              <a:t/>
            </a:r>
            <a:br>
              <a:rPr lang="es-ES" b="1" i="1" dirty="0" smtClean="0">
                <a:solidFill>
                  <a:schemeClr val="bg1"/>
                </a:solidFill>
                <a:latin typeface="Arial Black" pitchFamily="34" charset="0"/>
              </a:rPr>
            </a:br>
            <a:r>
              <a:rPr lang="es-ES" b="1" i="1" dirty="0" smtClean="0">
                <a:solidFill>
                  <a:schemeClr val="bg1"/>
                </a:solidFill>
                <a:latin typeface="Arial Black" pitchFamily="34" charset="0"/>
              </a:rPr>
              <a:t>Los alambres se los van incorporando conforme van transcurriendo los años y así los llevaran toda su vida, ya que si se desprendieran de ellos morirían desnucadas por la flacidez de los músculos del cuello al no soportar el peso de la cabeza. </a:t>
            </a:r>
            <a:r>
              <a:rPr lang="es-ES" dirty="0" smtClean="0">
                <a:solidFill>
                  <a:srgbClr val="FF0000"/>
                </a:solidFill>
              </a:rPr>
              <a:t/>
            </a:r>
            <a:br>
              <a:rPr lang="es-ES" dirty="0" smtClean="0">
                <a:solidFill>
                  <a:srgbClr val="FF0000"/>
                </a:solidFill>
              </a:rPr>
            </a:br>
            <a:r>
              <a:rPr lang="es-ES" dirty="0" smtClean="0">
                <a:solidFill>
                  <a:srgbClr val="FF0000"/>
                </a:solidFill>
              </a:rPr>
              <a:t/>
            </a:r>
            <a:br>
              <a:rPr lang="es-ES" dirty="0" smtClean="0">
                <a:solidFill>
                  <a:srgbClr val="FF0000"/>
                </a:solidFill>
              </a:rPr>
            </a:br>
            <a:endParaRPr lang="es-ES" dirty="0">
              <a:solidFill>
                <a:srgbClr val="FF0000"/>
              </a:solidFill>
            </a:endParaRPr>
          </a:p>
        </p:txBody>
      </p:sp>
      <p:pic>
        <p:nvPicPr>
          <p:cNvPr id="4" name="Picture 2" descr="C:\Documents and Settings\Dell\Escritorio\Padaung las mujeres jirafa de las tribus Kayan, Karen o Karenni_.jpg"/>
          <p:cNvPicPr>
            <a:picLocks noChangeAspect="1" noChangeArrowheads="1"/>
          </p:cNvPicPr>
          <p:nvPr/>
        </p:nvPicPr>
        <p:blipFill>
          <a:blip r:embed="rId3" cstate="print"/>
          <a:srcRect b="5501"/>
          <a:stretch>
            <a:fillRect/>
          </a:stretch>
        </p:blipFill>
        <p:spPr bwMode="auto">
          <a:xfrm>
            <a:off x="4788024" y="476672"/>
            <a:ext cx="4082796" cy="5472608"/>
          </a:xfrm>
          <a:prstGeom prst="rect">
            <a:avLst/>
          </a:prstGeom>
          <a:noFill/>
        </p:spPr>
      </p:pic>
      <p:sp>
        <p:nvSpPr>
          <p:cNvPr id="6" name="Cadre 4"/>
          <p:cNvSpPr>
            <a:spLocks/>
          </p:cNvSpPr>
          <p:nvPr/>
        </p:nvSpPr>
        <p:spPr bwMode="auto">
          <a:xfrm>
            <a:off x="179512" y="260648"/>
            <a:ext cx="4536504" cy="6408712"/>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7" name="Cadre 4"/>
          <p:cNvSpPr>
            <a:spLocks/>
          </p:cNvSpPr>
          <p:nvPr/>
        </p:nvSpPr>
        <p:spPr bwMode="auto">
          <a:xfrm>
            <a:off x="4716016" y="332656"/>
            <a:ext cx="4259456" cy="5688632"/>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FF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dirty="0">
              <a:solidFill>
                <a:srgbClr val="FFFF00"/>
              </a:solidFill>
            </a:endParaRPr>
          </a:p>
        </p:txBody>
      </p:sp>
    </p:spTree>
  </p:cSld>
  <p:clrMapOvr>
    <a:masterClrMapping/>
  </p:clrMapOvr>
  <p:transition spd="slow" advTm="3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5000"/>
                                        <p:tgtEl>
                                          <p:spTgt spid="6"/>
                                        </p:tgtEl>
                                      </p:cBhvr>
                                    </p:animEffect>
                                  </p:childTnLst>
                                </p:cTn>
                              </p:par>
                              <p:par>
                                <p:cTn id="11" presetID="8" presetClass="emph" presetSubtype="0" fill="hold" grpId="1" nodeType="withEffect">
                                  <p:stCondLst>
                                    <p:cond delay="0"/>
                                  </p:stCondLst>
                                  <p:childTnLst>
                                    <p:animRot by="21600000">
                                      <p:cBhvr>
                                        <p:cTn id="12" dur="5000" fill="hold"/>
                                        <p:tgtEl>
                                          <p:spTgt spid="6"/>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0" fill="hold"/>
                                        <p:tgtEl>
                                          <p:spTgt spid="6"/>
                                        </p:tgtEl>
                                        <p:attrNameLst>
                                          <p:attrName>ppt_x</p:attrName>
                                        </p:attrNameLst>
                                      </p:cBhvr>
                                      <p:tavLst>
                                        <p:tav tm="0">
                                          <p:val>
                                            <p:strVal val="0-#ppt_w/2"/>
                                          </p:val>
                                        </p:tav>
                                        <p:tav tm="100000">
                                          <p:val>
                                            <p:strVal val="#ppt_x"/>
                                          </p:val>
                                        </p:tav>
                                      </p:tavLst>
                                    </p:anim>
                                    <p:anim calcmode="lin" valueType="num">
                                      <p:cBhvr additive="base">
                                        <p:cTn id="16" dur="5000" fill="hold"/>
                                        <p:tgtEl>
                                          <p:spTgt spid="6"/>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downLeft)">
                                      <p:cBhvr>
                                        <p:cTn id="19" dur="5000"/>
                                        <p:tgtEl>
                                          <p:spTgt spid="7"/>
                                        </p:tgtEl>
                                      </p:cBhvr>
                                    </p:animEffect>
                                  </p:childTnLst>
                                </p:cTn>
                              </p:par>
                              <p:par>
                                <p:cTn id="20" presetID="8" presetClass="emph" presetSubtype="0" fill="hold" grpId="1" nodeType="withEffect">
                                  <p:stCondLst>
                                    <p:cond delay="0"/>
                                  </p:stCondLst>
                                  <p:childTnLst>
                                    <p:animRot by="21600000">
                                      <p:cBhvr>
                                        <p:cTn id="21" dur="5000" fill="hold"/>
                                        <p:tgtEl>
                                          <p:spTgt spid="7"/>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0" fill="hold"/>
                                        <p:tgtEl>
                                          <p:spTgt spid="7"/>
                                        </p:tgtEl>
                                        <p:attrNameLst>
                                          <p:attrName>ppt_x</p:attrName>
                                        </p:attrNameLst>
                                      </p:cBhvr>
                                      <p:tavLst>
                                        <p:tav tm="0">
                                          <p:val>
                                            <p:strVal val="0-#ppt_w/2"/>
                                          </p:val>
                                        </p:tav>
                                        <p:tav tm="100000">
                                          <p:val>
                                            <p:strVal val="#ppt_x"/>
                                          </p:val>
                                        </p:tav>
                                      </p:tavLst>
                                    </p:anim>
                                    <p:anim calcmode="lin" valueType="num">
                                      <p:cBhvr additive="base">
                                        <p:cTn id="25"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ujeres-padaung c.jpg"/>
          <p:cNvPicPr>
            <a:picLocks noChangeAspect="1" noChangeArrowheads="1"/>
          </p:cNvPicPr>
          <p:nvPr/>
        </p:nvPicPr>
        <p:blipFill>
          <a:blip r:embed="rId2" cstate="print"/>
          <a:srcRect b="7620"/>
          <a:stretch>
            <a:fillRect/>
          </a:stretch>
        </p:blipFill>
        <p:spPr bwMode="auto">
          <a:xfrm>
            <a:off x="0" y="0"/>
            <a:ext cx="9144000" cy="6858000"/>
          </a:xfrm>
          <a:prstGeom prst="rect">
            <a:avLst/>
          </a:prstGeom>
          <a:noFill/>
        </p:spPr>
      </p:pic>
    </p:spTree>
  </p:cSld>
  <p:clrMapOvr>
    <a:masterClrMapping/>
  </p:clrMapOvr>
  <p:transition spd="slow" advTm="6000">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ujeres de la tribu Karen.jpg"/>
          <p:cNvPicPr>
            <a:picLocks noChangeAspect="1" noChangeArrowheads="1"/>
          </p:cNvPicPr>
          <p:nvPr/>
        </p:nvPicPr>
        <p:blipFill>
          <a:blip r:embed="rId2" cstate="print"/>
          <a:srcRect b="8651"/>
          <a:stretch>
            <a:fillRect/>
          </a:stretch>
        </p:blipFill>
        <p:spPr bwMode="auto">
          <a:xfrm>
            <a:off x="0" y="0"/>
            <a:ext cx="9144000" cy="6858000"/>
          </a:xfrm>
          <a:prstGeom prst="rect">
            <a:avLst/>
          </a:prstGeom>
          <a:noFill/>
        </p:spPr>
      </p:pic>
    </p:spTree>
  </p:cSld>
  <p:clrMapOvr>
    <a:masterClrMapping/>
  </p:clrMapOvr>
  <p:transition spd="slow" advTm="6000">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4).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503040" y="5229200"/>
            <a:ext cx="8640960" cy="2031325"/>
          </a:xfrm>
          <a:prstGeom prst="rect">
            <a:avLst/>
          </a:prstGeom>
        </p:spPr>
        <p:txBody>
          <a:bodyPr wrap="square">
            <a:spAutoFit/>
          </a:bodyPr>
          <a:lstStyle/>
          <a:p>
            <a:r>
              <a:rPr lang="es-ES" b="1" i="1" dirty="0" smtClean="0">
                <a:solidFill>
                  <a:schemeClr val="bg1"/>
                </a:solidFill>
                <a:latin typeface="Arial Black" pitchFamily="34" charset="0"/>
              </a:rPr>
              <a:t>El cambio de collar es delicado y necesita la intervención de una especialista que va volviendo a curvar la espiral de bronce con sus manos antes de colocarla alrededor del cuello de la mujer. Para encajar el último anillo se ayuda de la parte roma de un gran cuchillo. Una segunda espiral, más ancha, termina el adorno. </a:t>
            </a: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mujeres-padaung.jpg"/>
          <p:cNvPicPr>
            <a:picLocks noChangeAspect="1" noChangeArrowheads="1"/>
          </p:cNvPicPr>
          <p:nvPr/>
        </p:nvPicPr>
        <p:blipFill>
          <a:blip r:embed="rId3" cstate="print"/>
          <a:srcRect/>
          <a:stretch>
            <a:fillRect/>
          </a:stretch>
        </p:blipFill>
        <p:spPr bwMode="auto">
          <a:xfrm>
            <a:off x="1691680" y="332656"/>
            <a:ext cx="5616624" cy="4608936"/>
          </a:xfrm>
          <a:prstGeom prst="rect">
            <a:avLst/>
          </a:prstGeom>
          <a:noFill/>
        </p:spPr>
      </p:pic>
      <p:sp>
        <p:nvSpPr>
          <p:cNvPr id="5" name="Cadre 4"/>
          <p:cNvSpPr>
            <a:spLocks/>
          </p:cNvSpPr>
          <p:nvPr/>
        </p:nvSpPr>
        <p:spPr bwMode="auto">
          <a:xfrm>
            <a:off x="1547664" y="260648"/>
            <a:ext cx="5904656" cy="4752528"/>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2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4).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2).jpg"/>
          <p:cNvPicPr>
            <a:picLocks noChangeAspect="1"/>
          </p:cNvPicPr>
          <p:nvPr/>
        </p:nvPicPr>
        <p:blipFill>
          <a:blip r:embed="rId3" cstate="print"/>
          <a:stretch>
            <a:fillRect/>
          </a:stretch>
        </p:blipFill>
        <p:spPr>
          <a:xfrm>
            <a:off x="0" y="0"/>
            <a:ext cx="9144000" cy="6858000"/>
          </a:xfrm>
          <a:prstGeom prst="rect">
            <a:avLst/>
          </a:prstGeom>
        </p:spPr>
      </p:pic>
      <p:pic>
        <p:nvPicPr>
          <p:cNvPr id="5" name="Various - 20 - Sep Nyai Cour Orchestra - Manora Dance.mp3">
            <a:hlinkClick r:id="" action="ppaction://media"/>
          </p:cNvPr>
          <p:cNvPicPr>
            <a:picLocks noRot="1" noChangeAspect="1"/>
          </p:cNvPicPr>
          <p:nvPr>
            <a:audioFile r:link="rId1"/>
          </p:nvPr>
        </p:nvPicPr>
        <p:blipFill>
          <a:blip r:embed="rId4" cstate="print"/>
          <a:stretch>
            <a:fillRect/>
          </a:stretch>
        </p:blipFill>
        <p:spPr>
          <a:xfrm>
            <a:off x="4419600" y="3276600"/>
            <a:ext cx="304800" cy="304800"/>
          </a:xfrm>
          <a:prstGeom prst="rect">
            <a:avLst/>
          </a:prstGeom>
        </p:spPr>
      </p:pic>
    </p:spTree>
  </p:cSld>
  <p:clrMapOvr>
    <a:masterClrMapping/>
  </p:clrMapOvr>
  <p:transition spd="slow" advTm="6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7" showWhenStopped="0">
                <p:cTn id="7" fill="remove"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0242" name="Picture 2" descr="C:\Documents and Settings\Dell\Escritorio\cuelloslargosto2.jpg"/>
          <p:cNvPicPr>
            <a:picLocks noChangeAspect="1" noChangeArrowheads="1"/>
          </p:cNvPicPr>
          <p:nvPr/>
        </p:nvPicPr>
        <p:blipFill>
          <a:blip r:embed="rId3" cstate="print"/>
          <a:srcRect l="11934" t="11812" r="11377" b="7864"/>
          <a:stretch>
            <a:fillRect/>
          </a:stretch>
        </p:blipFill>
        <p:spPr bwMode="auto">
          <a:xfrm>
            <a:off x="395536" y="476672"/>
            <a:ext cx="4392488" cy="5688632"/>
          </a:xfrm>
          <a:prstGeom prst="rect">
            <a:avLst/>
          </a:prstGeom>
          <a:noFill/>
        </p:spPr>
      </p:pic>
      <p:sp>
        <p:nvSpPr>
          <p:cNvPr id="3" name="2 Rectángulo"/>
          <p:cNvSpPr/>
          <p:nvPr/>
        </p:nvSpPr>
        <p:spPr>
          <a:xfrm>
            <a:off x="5580112" y="548680"/>
            <a:ext cx="3168352" cy="5509200"/>
          </a:xfrm>
          <a:prstGeom prst="rect">
            <a:avLst/>
          </a:prstGeom>
        </p:spPr>
        <p:txBody>
          <a:bodyPr wrap="square">
            <a:spAutoFit/>
          </a:bodyPr>
          <a:lstStyle/>
          <a:p>
            <a:pPr algn="r"/>
            <a:r>
              <a:rPr lang="es-ES" sz="1600" b="1" i="1" dirty="0" smtClean="0">
                <a:solidFill>
                  <a:schemeClr val="bg1"/>
                </a:solidFill>
                <a:latin typeface="Arial Black" pitchFamily="34" charset="0"/>
                <a:cs typeface="Arial" pitchFamily="34" charset="0"/>
              </a:rPr>
              <a:t>Actualmente, sólo un puñado de ancianas kayan conoce la técnica para cambiarse los collares, lo que suele hacerse en celebraciones organizadas en noches de luna llena. </a:t>
            </a:r>
            <a:br>
              <a:rPr lang="es-ES" sz="1600" b="1" i="1" dirty="0" smtClean="0">
                <a:solidFill>
                  <a:schemeClr val="bg1"/>
                </a:solidFill>
                <a:latin typeface="Arial Black" pitchFamily="34" charset="0"/>
                <a:cs typeface="Arial" pitchFamily="34" charset="0"/>
              </a:rPr>
            </a:br>
            <a:r>
              <a:rPr lang="es-ES" sz="1600" b="1" i="1" dirty="0" smtClean="0">
                <a:solidFill>
                  <a:schemeClr val="bg1"/>
                </a:solidFill>
                <a:latin typeface="Arial Black" pitchFamily="34" charset="0"/>
                <a:cs typeface="Arial" pitchFamily="34" charset="0"/>
              </a:rPr>
              <a:t>El gobierno birmano trató de hacer desaparecer la costumbre intentando cambiar la imagen de país poco desarrollado, por ello muchas mujeres rompieron la tradición. Pero viendo que los turistas en los últimos años van buscando a las famosas mujeres de cuello de jirafa y que es un negocio rentable, no han permitido que se pierda la tradición</a:t>
            </a:r>
            <a:r>
              <a:rPr lang="es-ES" sz="1600" b="1" i="1" dirty="0" smtClean="0">
                <a:solidFill>
                  <a:schemeClr val="bg1"/>
                </a:solidFill>
                <a:latin typeface="Arial" pitchFamily="34" charset="0"/>
                <a:cs typeface="Arial" pitchFamily="34" charset="0"/>
              </a:rPr>
              <a:t>.</a:t>
            </a:r>
            <a:endParaRPr lang="es-ES" sz="1600" b="1" i="1" dirty="0">
              <a:solidFill>
                <a:schemeClr val="bg1"/>
              </a:solidFill>
              <a:latin typeface="Arial" pitchFamily="34" charset="0"/>
              <a:cs typeface="Arial" pitchFamily="34" charset="0"/>
            </a:endParaRPr>
          </a:p>
        </p:txBody>
      </p:sp>
      <p:sp>
        <p:nvSpPr>
          <p:cNvPr id="5" name="Cadre 4"/>
          <p:cNvSpPr>
            <a:spLocks/>
          </p:cNvSpPr>
          <p:nvPr/>
        </p:nvSpPr>
        <p:spPr bwMode="auto">
          <a:xfrm>
            <a:off x="251520" y="404664"/>
            <a:ext cx="4680520" cy="597666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C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dirty="0">
              <a:solidFill>
                <a:srgbClr val="FFC000"/>
              </a:solidFill>
            </a:endParaRPr>
          </a:p>
        </p:txBody>
      </p:sp>
    </p:spTree>
  </p:cSld>
  <p:clrMapOvr>
    <a:masterClrMapping/>
  </p:clrMapOvr>
  <p:transition spd="slow" advTm="2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6).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932040" y="692696"/>
            <a:ext cx="3923928" cy="5940088"/>
          </a:xfrm>
          <a:prstGeom prst="rect">
            <a:avLst/>
          </a:prstGeom>
        </p:spPr>
        <p:txBody>
          <a:bodyPr wrap="square">
            <a:spAutoFit/>
          </a:bodyPr>
          <a:lstStyle/>
          <a:p>
            <a:pPr algn="r"/>
            <a:r>
              <a:rPr lang="es-ES" sz="2800" i="1" dirty="0" smtClean="0">
                <a:solidFill>
                  <a:schemeClr val="bg1"/>
                </a:solidFill>
                <a:latin typeface="Arial Black" pitchFamily="34" charset="0"/>
              </a:rPr>
              <a:t>Muestra de riqueza. </a:t>
            </a:r>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Los collares se consideraban joyas. Cuanto más largos, mayor el atractivo de la mujer, puesto que, aparte de resaltar la belleza de quien lo llevaba, era prueba de que provenía de una familia rica.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Hoy en día, quedan unas 120 mujeres kayan que llevan collares enteros, así como aros en las manos y en los pies. Muchas de las más jóvenes sólo llevan algunos collares, puesto que no se deciden a llevar una carga de más de diez kilos en adornos por el resto de la vida. </a:t>
            </a: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NIA_PA~1.JPG"/>
          <p:cNvPicPr>
            <a:picLocks noChangeAspect="1" noChangeArrowheads="1"/>
          </p:cNvPicPr>
          <p:nvPr/>
        </p:nvPicPr>
        <p:blipFill>
          <a:blip r:embed="rId3" cstate="print"/>
          <a:srcRect/>
          <a:stretch>
            <a:fillRect/>
          </a:stretch>
        </p:blipFill>
        <p:spPr bwMode="auto">
          <a:xfrm>
            <a:off x="395536" y="332656"/>
            <a:ext cx="4338187" cy="6048672"/>
          </a:xfrm>
          <a:prstGeom prst="rect">
            <a:avLst/>
          </a:prstGeom>
          <a:noFill/>
        </p:spPr>
      </p:pic>
      <p:sp>
        <p:nvSpPr>
          <p:cNvPr id="5" name="Cadre 4"/>
          <p:cNvSpPr>
            <a:spLocks/>
          </p:cNvSpPr>
          <p:nvPr/>
        </p:nvSpPr>
        <p:spPr bwMode="auto">
          <a:xfrm>
            <a:off x="251520" y="188640"/>
            <a:ext cx="4536504" cy="6264696"/>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0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dirty="0">
              <a:solidFill>
                <a:srgbClr val="FF0000"/>
              </a:solidFill>
            </a:endParaRPr>
          </a:p>
        </p:txBody>
      </p:sp>
    </p:spTree>
  </p:cSld>
  <p:clrMapOvr>
    <a:masterClrMapping/>
  </p:clrMapOvr>
  <p:transition spd="slow" advTm="23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fg (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5).jpg"/>
          <p:cNvPicPr>
            <a:picLocks noChangeAspect="1"/>
          </p:cNvPicPr>
          <p:nvPr/>
        </p:nvPicPr>
        <p:blipFill>
          <a:blip r:embed="rId2" cstate="print"/>
          <a:stretch>
            <a:fillRect/>
          </a:stretch>
        </p:blipFill>
        <p:spPr>
          <a:xfrm>
            <a:off x="0" y="14287"/>
            <a:ext cx="9144000" cy="6829425"/>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2290" name="Picture 2" descr="C:\Documents and Settings\Dell\Escritorio\NIAS_J~1.JPG"/>
          <p:cNvPicPr>
            <a:picLocks noChangeAspect="1" noChangeArrowheads="1"/>
          </p:cNvPicPr>
          <p:nvPr/>
        </p:nvPicPr>
        <p:blipFill>
          <a:blip r:embed="rId3" cstate="print"/>
          <a:srcRect/>
          <a:stretch>
            <a:fillRect/>
          </a:stretch>
        </p:blipFill>
        <p:spPr bwMode="auto">
          <a:xfrm>
            <a:off x="323528" y="548680"/>
            <a:ext cx="8432876" cy="5544616"/>
          </a:xfrm>
          <a:prstGeom prst="rect">
            <a:avLst/>
          </a:prstGeom>
          <a:noFill/>
        </p:spPr>
      </p:pic>
      <p:sp>
        <p:nvSpPr>
          <p:cNvPr id="5" name="Cadre 4"/>
          <p:cNvSpPr>
            <a:spLocks/>
          </p:cNvSpPr>
          <p:nvPr/>
        </p:nvSpPr>
        <p:spPr bwMode="auto">
          <a:xfrm>
            <a:off x="251520" y="404664"/>
            <a:ext cx="8712968" cy="576064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6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5076056" y="671691"/>
            <a:ext cx="3816424" cy="6186309"/>
          </a:xfrm>
          <a:prstGeom prst="rect">
            <a:avLst/>
          </a:prstGeom>
        </p:spPr>
        <p:txBody>
          <a:bodyPr wrap="square">
            <a:spAutoFit/>
          </a:bodyPr>
          <a:lstStyle/>
          <a:p>
            <a:pPr algn="r"/>
            <a:r>
              <a:rPr lang="es-ES" b="1" i="1" dirty="0" smtClean="0">
                <a:solidFill>
                  <a:schemeClr val="bg1"/>
                </a:solidFill>
                <a:latin typeface="Arial Black" pitchFamily="34" charset="0"/>
              </a:rPr>
              <a:t>Una mujer kayan llegó a ponerse 27 collares, una marca todavía inigualada, que pesaba unos nueve kilos y que estiraba su cuello unos diez centímetros. En un artículo de National Geographic, publicado en 1979, se mostraba la radiografía de una mujer kayan, en la que se apreciaba que los collares no aumentaban la separación entre las vértebras del cuello, sino que oprimía hacia abajo la clavícula y la cavidad de las costillas, creando así el efecto de un cuello muy estirado. </a:t>
            </a:r>
            <a:r>
              <a:rPr lang="es-ES" dirty="0" smtClean="0">
                <a:solidFill>
                  <a:schemeClr val="bg1"/>
                </a:solidFill>
              </a:rPr>
              <a:t/>
            </a:r>
            <a:br>
              <a:rPr lang="es-ES" dirty="0" smtClean="0">
                <a:solidFill>
                  <a:schemeClr val="bg1"/>
                </a:solidFill>
              </a:rPr>
            </a:br>
            <a:r>
              <a:rPr lang="es-ES" dirty="0" smtClean="0"/>
              <a:t/>
            </a:r>
            <a:br>
              <a:rPr lang="es-ES" dirty="0" smtClean="0"/>
            </a:br>
            <a:endParaRPr lang="es-ES" dirty="0"/>
          </a:p>
        </p:txBody>
      </p:sp>
      <p:pic>
        <p:nvPicPr>
          <p:cNvPr id="3" name="Picture 2" descr="C:\Documents and Settings\Dell\Escritorio\Picture Karen Long Neck Paduang 0035.JPG"/>
          <p:cNvPicPr>
            <a:picLocks noChangeAspect="1" noChangeArrowheads="1"/>
          </p:cNvPicPr>
          <p:nvPr/>
        </p:nvPicPr>
        <p:blipFill>
          <a:blip r:embed="rId3" cstate="print"/>
          <a:srcRect/>
          <a:stretch>
            <a:fillRect/>
          </a:stretch>
        </p:blipFill>
        <p:spPr bwMode="auto">
          <a:xfrm>
            <a:off x="467544" y="476672"/>
            <a:ext cx="4327449" cy="5832648"/>
          </a:xfrm>
          <a:prstGeom prst="rect">
            <a:avLst/>
          </a:prstGeom>
          <a:noFill/>
        </p:spPr>
      </p:pic>
      <p:sp>
        <p:nvSpPr>
          <p:cNvPr id="6" name="Cadre 4"/>
          <p:cNvSpPr>
            <a:spLocks/>
          </p:cNvSpPr>
          <p:nvPr/>
        </p:nvSpPr>
        <p:spPr bwMode="auto">
          <a:xfrm>
            <a:off x="323528" y="404664"/>
            <a:ext cx="4608512" cy="597666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EA16B2"/>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dirty="0">
              <a:solidFill>
                <a:srgbClr val="FFC000"/>
              </a:solidFill>
            </a:endParaRPr>
          </a:p>
        </p:txBody>
      </p:sp>
    </p:spTree>
  </p:cSld>
  <p:clrMapOvr>
    <a:masterClrMapping/>
  </p:clrMapOvr>
  <p:transition spd="slow" advTm="23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5000"/>
                                        <p:tgtEl>
                                          <p:spTgt spid="6"/>
                                        </p:tgtEl>
                                      </p:cBhvr>
                                    </p:animEffect>
                                  </p:childTnLst>
                                </p:cTn>
                              </p:par>
                              <p:par>
                                <p:cTn id="11" presetID="8" presetClass="emph" presetSubtype="0" fill="hold" grpId="1" nodeType="withEffect">
                                  <p:stCondLst>
                                    <p:cond delay="0"/>
                                  </p:stCondLst>
                                  <p:childTnLst>
                                    <p:animRot by="21600000">
                                      <p:cBhvr>
                                        <p:cTn id="12" dur="5000" fill="hold"/>
                                        <p:tgtEl>
                                          <p:spTgt spid="6"/>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0" fill="hold"/>
                                        <p:tgtEl>
                                          <p:spTgt spid="6"/>
                                        </p:tgtEl>
                                        <p:attrNameLst>
                                          <p:attrName>ppt_x</p:attrName>
                                        </p:attrNameLst>
                                      </p:cBhvr>
                                      <p:tavLst>
                                        <p:tav tm="0">
                                          <p:val>
                                            <p:strVal val="0-#ppt_w/2"/>
                                          </p:val>
                                        </p:tav>
                                        <p:tav tm="100000">
                                          <p:val>
                                            <p:strVal val="#ppt_x"/>
                                          </p:val>
                                        </p:tav>
                                      </p:tavLst>
                                    </p:anim>
                                    <p:anim calcmode="lin" valueType="num">
                                      <p:cBhvr additive="base">
                                        <p:cTn id="16"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3314" name="Picture 2" descr="C:\Documents and Settings\Dell\Escritorio\370712410_QXSJMOFVESMSNNX.jpg"/>
          <p:cNvPicPr>
            <a:picLocks noChangeAspect="1" noChangeArrowheads="1"/>
          </p:cNvPicPr>
          <p:nvPr/>
        </p:nvPicPr>
        <p:blipFill>
          <a:blip r:embed="rId4" cstate="print"/>
          <a:srcRect b="3865"/>
          <a:stretch>
            <a:fillRect/>
          </a:stretch>
        </p:blipFill>
        <p:spPr bwMode="auto">
          <a:xfrm>
            <a:off x="251520" y="620688"/>
            <a:ext cx="8468545" cy="5373216"/>
          </a:xfrm>
          <a:prstGeom prst="rect">
            <a:avLst/>
          </a:prstGeom>
          <a:noFill/>
        </p:spPr>
      </p:pic>
      <p:sp>
        <p:nvSpPr>
          <p:cNvPr id="5" name="Cadre 4"/>
          <p:cNvSpPr>
            <a:spLocks/>
          </p:cNvSpPr>
          <p:nvPr/>
        </p:nvSpPr>
        <p:spPr bwMode="auto">
          <a:xfrm>
            <a:off x="251520" y="548680"/>
            <a:ext cx="8640960" cy="5544616"/>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6000">
    <p:wedge/>
    <p:sndAc>
      <p:stSnd loop="1">
        <p:snd r:embed="rId2" name="ray conif - el amor es una cosa esplendorosa(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2).jpg"/>
          <p:cNvPicPr>
            <a:picLocks noChangeAspect="1"/>
          </p:cNvPicPr>
          <p:nvPr/>
        </p:nvPicPr>
        <p:blipFill>
          <a:blip r:embed="rId2" cstate="print"/>
          <a:stretch>
            <a:fillRect/>
          </a:stretch>
        </p:blipFill>
        <p:spPr>
          <a:xfrm>
            <a:off x="0" y="14287"/>
            <a:ext cx="9144000" cy="6829425"/>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67544" y="332656"/>
            <a:ext cx="8496944" cy="6247864"/>
          </a:xfrm>
          <a:prstGeom prst="rect">
            <a:avLst/>
          </a:prstGeom>
        </p:spPr>
        <p:txBody>
          <a:bodyPr wrap="square">
            <a:spAutoFit/>
          </a:bodyPr>
          <a:lstStyle/>
          <a:p>
            <a:r>
              <a:rPr lang="es-ES" sz="1600" b="1" i="1" dirty="0" smtClean="0">
                <a:solidFill>
                  <a:schemeClr val="bg1"/>
                </a:solidFill>
                <a:latin typeface="Arial Black" pitchFamily="34" charset="0"/>
              </a:rPr>
              <a:t>Según viejos documentales sobre la región, en el procedimiento se emplea una reacción química que en teoría se guarda con mucho celo. Sin embargo, vi cómo le quitaban un collar a una chica y está claro que se consigue ensanchando a la fuerza el aro hasta lograr sacarlo hacia arriba por la cabeza. Durante toda la operación la chica no dejó de tocarse el cuello, señal de que sentía molestias, mientras se cubría la parte desnuda con una toalla. </a:t>
            </a:r>
            <a:br>
              <a:rPr lang="es-ES" sz="1600" b="1" i="1" dirty="0" smtClean="0">
                <a:solidFill>
                  <a:schemeClr val="bg1"/>
                </a:solidFill>
                <a:latin typeface="Arial Black" pitchFamily="34" charset="0"/>
              </a:rPr>
            </a:br>
            <a:r>
              <a:rPr lang="es-ES" sz="1600" b="1" i="1" dirty="0" smtClean="0">
                <a:solidFill>
                  <a:schemeClr val="bg1"/>
                </a:solidFill>
                <a:latin typeface="Arial Black" pitchFamily="34" charset="0"/>
              </a:rPr>
              <a:t/>
            </a:r>
            <a:br>
              <a:rPr lang="es-ES" sz="1600" b="1" i="1" dirty="0" smtClean="0">
                <a:solidFill>
                  <a:schemeClr val="bg1"/>
                </a:solidFill>
                <a:latin typeface="Arial Black" pitchFamily="34" charset="0"/>
              </a:rPr>
            </a:br>
            <a:r>
              <a:rPr lang="es-ES" sz="1600" b="1" i="1" dirty="0" smtClean="0">
                <a:solidFill>
                  <a:schemeClr val="bg1"/>
                </a:solidFill>
                <a:latin typeface="Arial Black" pitchFamily="34" charset="0"/>
              </a:rPr>
              <a:t>A continuación, la anciana hizo una hoguera y colocó el collar sobre el fuego. Al ponerse al rojo vivo perdió la forma de muelle. A la mañana siguiente se limpiaron los aros y se frotaron primero con un pasta y después con limones. Acto seguido, lo colocaron sobre la cabeza de la niña y estuvieron doblándolo lentamente durante una hora hasta que fue adquiriendo su forma original. Sólo hizo falta emplear la fuerza para acomodar el extremo. </a:t>
            </a:r>
            <a:br>
              <a:rPr lang="es-ES" sz="1600" b="1" i="1" dirty="0" smtClean="0">
                <a:solidFill>
                  <a:schemeClr val="bg1"/>
                </a:solidFill>
                <a:latin typeface="Arial Black" pitchFamily="34" charset="0"/>
              </a:rPr>
            </a:br>
            <a:r>
              <a:rPr lang="es-ES" sz="1600" b="1" i="1" dirty="0" smtClean="0">
                <a:solidFill>
                  <a:schemeClr val="bg1"/>
                </a:solidFill>
                <a:latin typeface="Arial Black" pitchFamily="34" charset="0"/>
              </a:rPr>
              <a:t/>
            </a:r>
            <a:br>
              <a:rPr lang="es-ES" sz="1600" b="1" i="1" dirty="0" smtClean="0">
                <a:solidFill>
                  <a:schemeClr val="bg1"/>
                </a:solidFill>
                <a:latin typeface="Arial Black" pitchFamily="34" charset="0"/>
              </a:rPr>
            </a:br>
            <a:r>
              <a:rPr lang="es-ES" sz="1600" b="1" i="1" dirty="0" smtClean="0">
                <a:solidFill>
                  <a:schemeClr val="bg1"/>
                </a:solidFill>
                <a:latin typeface="Arial Black" pitchFamily="34" charset="0"/>
              </a:rPr>
              <a:t>El último aro lo colocaron golpeándolo ligeramente con la parte sin filo de un largo cuchillo. Por último, ajustaron el collar plano, que va sobre los hombros, seguido de otro que insertaron por detrás del cuello como se mete una llave en un llavero, de modo que quedó en ángulo recto en relación a los demás aros. </a:t>
            </a:r>
            <a:br>
              <a:rPr lang="es-ES" sz="1600" b="1" i="1" dirty="0" smtClean="0">
                <a:solidFill>
                  <a:schemeClr val="bg1"/>
                </a:solidFill>
                <a:latin typeface="Arial Black" pitchFamily="34" charset="0"/>
              </a:rPr>
            </a:br>
            <a:r>
              <a:rPr lang="es-ES" sz="1600" b="1" i="1" dirty="0" smtClean="0">
                <a:solidFill>
                  <a:schemeClr val="bg1"/>
                </a:solidFill>
                <a:latin typeface="Arial Black" pitchFamily="34" charset="0"/>
              </a:rPr>
              <a:t/>
            </a:r>
            <a:br>
              <a:rPr lang="es-ES" sz="1600" b="1" i="1" dirty="0" smtClean="0">
                <a:solidFill>
                  <a:schemeClr val="bg1"/>
                </a:solidFill>
                <a:latin typeface="Arial Black" pitchFamily="34" charset="0"/>
              </a:rPr>
            </a:br>
            <a:r>
              <a:rPr lang="es-ES" sz="1600" b="1" i="1" dirty="0" smtClean="0">
                <a:solidFill>
                  <a:schemeClr val="bg1"/>
                </a:solidFill>
                <a:latin typeface="Arial Black" pitchFamily="34" charset="0"/>
              </a:rPr>
              <a:t>En otra ocasión vi a las mujeres limpiando los collares y los brazaletes. Sentadas en el cauce del río, se echaban agua entre el cuello y los collares. Luego enjabonaban los aros. </a:t>
            </a:r>
            <a:endParaRPr lang="es-ES" sz="1600" b="1" i="1" dirty="0">
              <a:solidFill>
                <a:schemeClr val="bg1"/>
              </a:solidFill>
              <a:latin typeface="Arial Black" pitchFamily="34" charset="0"/>
            </a:endParaRPr>
          </a:p>
        </p:txBody>
      </p:sp>
    </p:spTree>
  </p:cSld>
  <p:clrMapOvr>
    <a:masterClrMapping/>
  </p:clrMapOvr>
  <p:transition spd="slow" advTm="69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2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8).jpg"/>
          <p:cNvPicPr>
            <a:picLocks noChangeAspect="1"/>
          </p:cNvPicPr>
          <p:nvPr/>
        </p:nvPicPr>
        <p:blipFill>
          <a:blip r:embed="rId2" cstate="print"/>
          <a:stretch>
            <a:fillRect/>
          </a:stretch>
        </p:blipFill>
        <p:spPr>
          <a:xfrm>
            <a:off x="0" y="14287"/>
            <a:ext cx="9144000" cy="6829425"/>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67544" y="302359"/>
            <a:ext cx="8136904" cy="6555641"/>
          </a:xfrm>
          <a:prstGeom prst="rect">
            <a:avLst/>
          </a:prstGeom>
        </p:spPr>
        <p:txBody>
          <a:bodyPr wrap="square">
            <a:spAutoFit/>
          </a:bodyPr>
          <a:lstStyle/>
          <a:p>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Era evidente que la chica a la que le habían quitado los collares padecía alguna enfermedad. Tenía grandes bultos en el cuello, aunque no parecían infectados.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La mayoría de las mujeres se recogen el cabello en un moño con una larga aguja de metal y de vez en cuando la introducen entre los collares para rascarse. </a:t>
            </a:r>
          </a:p>
          <a:p>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A los hombres kayan probablemente no les molesta que sus mujeres lleven tantos collares, porque sin duda les resta movilidad y las obliga a permanecer más tiempo dentro de casa.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Las ancianas correrían peligro de asfixia si les retiraran los collares, ya que los músculos del cuello quedan tan atrofiados que no pueden mantener la cabeza erguida. No obstante, no conocían la historia del marido que mató a su mujer adúltera quitándole los collares para que muriera asfixiada.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
            </a:r>
            <a:br>
              <a:rPr lang="es-ES" sz="1600" i="1" dirty="0" smtClean="0">
                <a:solidFill>
                  <a:schemeClr val="bg1"/>
                </a:solidFill>
                <a:latin typeface="Arial Black" pitchFamily="34" charset="0"/>
              </a:rPr>
            </a:br>
            <a:r>
              <a:rPr lang="es-ES" sz="1600" i="1" dirty="0" smtClean="0">
                <a:solidFill>
                  <a:schemeClr val="bg1"/>
                </a:solidFill>
                <a:latin typeface="Arial Black" pitchFamily="34" charset="0"/>
              </a:rPr>
              <a:t>En cualquier caso, los kayan castigan el adulterio con la muerte. Presencié la ejecución de un hombre casado, que fue ajusticiado por el Ejército karenni, por haber seducido a una chica de 14 años.</a:t>
            </a:r>
          </a:p>
          <a:p>
            <a:r>
              <a:rPr lang="es-ES" sz="1600" i="1" dirty="0" smtClean="0">
                <a:solidFill>
                  <a:schemeClr val="bg1"/>
                </a:solidFill>
                <a:latin typeface="Arial Black" pitchFamily="34" charset="0"/>
              </a:rPr>
              <a:t>El everedicto había sido emitido por el consejo de ancianos. </a:t>
            </a:r>
            <a:br>
              <a:rPr lang="es-ES" sz="1600" i="1" dirty="0" smtClean="0">
                <a:solidFill>
                  <a:schemeClr val="bg1"/>
                </a:solidFill>
                <a:latin typeface="Arial Black" pitchFamily="34" charset="0"/>
              </a:rPr>
            </a:br>
            <a:r>
              <a:rPr lang="es-ES" dirty="0" smtClean="0"/>
              <a:t/>
            </a:r>
            <a:br>
              <a:rPr lang="es-ES" dirty="0" smtClean="0"/>
            </a:br>
            <a:endParaRPr lang="es-ES" dirty="0"/>
          </a:p>
        </p:txBody>
      </p:sp>
    </p:spTree>
  </p:cSld>
  <p:clrMapOvr>
    <a:masterClrMapping/>
  </p:clrMapOvr>
  <p:transition spd="slow" advTm="4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3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g (1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slow" advTm="6000">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370712410_QXSJMOFVESMSNNX.jpg"/>
          <p:cNvPicPr>
            <a:picLocks noChangeAspect="1" noChangeArrowheads="1"/>
          </p:cNvPicPr>
          <p:nvPr/>
        </p:nvPicPr>
        <p:blipFill>
          <a:blip r:embed="rId2" cstate="print"/>
          <a:srcRect b="3865"/>
          <a:stretch>
            <a:fillRect/>
          </a:stretch>
        </p:blipFill>
        <p:spPr bwMode="auto">
          <a:xfrm>
            <a:off x="0" y="0"/>
            <a:ext cx="9149481" cy="6669360"/>
          </a:xfrm>
          <a:prstGeom prst="rect">
            <a:avLst/>
          </a:prstGeom>
          <a:noFill/>
        </p:spPr>
      </p:pic>
      <p:sp>
        <p:nvSpPr>
          <p:cNvPr id="6" name="5 Rectángulo"/>
          <p:cNvSpPr/>
          <p:nvPr/>
        </p:nvSpPr>
        <p:spPr>
          <a:xfrm>
            <a:off x="-714412" y="357166"/>
            <a:ext cx="4572000" cy="2062085"/>
          </a:xfrm>
          <a:prstGeom prst="rect">
            <a:avLst/>
          </a:prstGeom>
        </p:spPr>
        <p:txBody>
          <a:bodyPr lIns="91422" tIns="45711" rIns="91422" bIns="45711">
            <a:spAutoFit/>
          </a:bodyPr>
          <a:lstStyle/>
          <a:p>
            <a:pPr lvl="1" algn="ctr">
              <a:defRPr/>
            </a:pPr>
            <a:r>
              <a:rPr lang="es-ES" sz="3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6000">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UJERES JIRAFA">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MUJERES JIRAFA</Template>
  <TotalTime>26</TotalTime>
  <Words>412</Words>
  <Application>Microsoft Office PowerPoint</Application>
  <PresentationFormat>Presentación en pantalla (4:3)</PresentationFormat>
  <Paragraphs>44</Paragraphs>
  <Slides>45</Slides>
  <Notes>0</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MUJERES JIRAFA</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kamdou.net</dc:subject>
  <dc:creator>JOSE LUIS</dc:creator>
  <cp:lastModifiedBy>JOSE LUIS</cp:lastModifiedBy>
  <cp:revision>1</cp:revision>
  <dcterms:created xsi:type="dcterms:W3CDTF">2014-09-24T16:19:13Z</dcterms:created>
  <dcterms:modified xsi:type="dcterms:W3CDTF">2014-09-24T16:46:09Z</dcterms:modified>
</cp:coreProperties>
</file>