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28"/>
  </p:notesMasterIdLst>
  <p:sldIdLst>
    <p:sldId id="377" r:id="rId3"/>
    <p:sldId id="476" r:id="rId4"/>
    <p:sldId id="481" r:id="rId5"/>
    <p:sldId id="479" r:id="rId6"/>
    <p:sldId id="480" r:id="rId7"/>
    <p:sldId id="475" r:id="rId8"/>
    <p:sldId id="482" r:id="rId9"/>
    <p:sldId id="485" r:id="rId10"/>
    <p:sldId id="484" r:id="rId11"/>
    <p:sldId id="483" r:id="rId12"/>
    <p:sldId id="487" r:id="rId13"/>
    <p:sldId id="488" r:id="rId14"/>
    <p:sldId id="486" r:id="rId15"/>
    <p:sldId id="489" r:id="rId16"/>
    <p:sldId id="491" r:id="rId17"/>
    <p:sldId id="493" r:id="rId18"/>
    <p:sldId id="494" r:id="rId19"/>
    <p:sldId id="496" r:id="rId20"/>
    <p:sldId id="495" r:id="rId21"/>
    <p:sldId id="497" r:id="rId22"/>
    <p:sldId id="492" r:id="rId23"/>
    <p:sldId id="499" r:id="rId24"/>
    <p:sldId id="498" r:id="rId25"/>
    <p:sldId id="378" r:id="rId26"/>
    <p:sldId id="503" r:id="rId27"/>
  </p:sldIdLst>
  <p:sldSz cx="9612313" cy="63373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uAJt5KjHiqdWaljQgGKV9w" hashData="EwSdjala1h2w1VvjYzAwm1MldHU"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FF"/>
    <a:srgbClr val="FF99FF"/>
    <a:srgbClr val="0F5D32"/>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5620"/>
    <p:restoredTop sz="94660"/>
  </p:normalViewPr>
  <p:slideViewPr>
    <p:cSldViewPr>
      <p:cViewPr>
        <p:scale>
          <a:sx n="50" d="100"/>
          <a:sy n="50" d="100"/>
        </p:scale>
        <p:origin x="-1878" y="-930"/>
      </p:cViewPr>
      <p:guideLst>
        <p:guide orient="horz" pos="1997"/>
        <p:guide pos="3028"/>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notesMaster" Target="notesMasters/notesMaster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D352D298-FFA8-48C3-A663-6D9ECF3D242D}" type="datetimeFigureOut">
              <a:rPr lang="es-ES" smtClean="0"/>
              <a:pPr/>
              <a:t>13/02/2019</a:t>
            </a:fld>
            <a:endParaRPr lang="es-ES"/>
          </a:p>
        </p:txBody>
      </p:sp>
      <p:sp>
        <p:nvSpPr>
          <p:cNvPr id="4" name="3 Marcador de imagen de diapositiva"/>
          <p:cNvSpPr>
            <a:spLocks noGrp="1" noRot="1" noChangeAspect="1"/>
          </p:cNvSpPr>
          <p:nvPr>
            <p:ph type="sldImg" idx="2"/>
          </p:nvPr>
        </p:nvSpPr>
        <p:spPr>
          <a:xfrm>
            <a:off x="828675" y="685800"/>
            <a:ext cx="520065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54B6C893-7007-41EF-8A9F-BD20465E14A9}" type="slidenum">
              <a:rPr lang="es-ES" smtClean="0"/>
              <a:pPr/>
              <a:t>‹Nº›</a:t>
            </a:fld>
            <a:endParaRPr lang="es-ES"/>
          </a:p>
        </p:txBody>
      </p:sp>
    </p:spTree>
    <p:extLst>
      <p:ext uri="{BB962C8B-B14F-4D97-AF65-F5344CB8AC3E}">
        <p14:creationId xmlns:p14="http://schemas.microsoft.com/office/powerpoint/2010/main" xmlns="" val="379184451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2.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3.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4.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5.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6.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7.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8.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9.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10.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11.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720925" y="1968672"/>
            <a:ext cx="8170467" cy="1358413"/>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441848" y="3591141"/>
            <a:ext cx="6728619" cy="1619532"/>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47D354C7-5959-4C7D-94DD-666EBFEED782}" type="datetimeFigureOut">
              <a:rPr lang="es-ES" smtClean="0"/>
              <a:pPr/>
              <a:t>13/02/2019</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p:transition spd="slow" advClick="0" advTm="8000">
    <p:dissolve/>
    <p:sndAc>
      <p:stSnd>
        <p:snd r:embed="rId1" name="Snow Sunset.wav"/>
      </p:stSnd>
    </p:sndAc>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47D354C7-5959-4C7D-94DD-666EBFEED782}" type="datetimeFigureOut">
              <a:rPr lang="es-ES" smtClean="0"/>
              <a:pPr/>
              <a:t>13/02/2019</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p:transition spd="slow" advClick="0" advTm="8000">
    <p:dissolve/>
    <p:sndAc>
      <p:stSnd>
        <p:snd r:embed="rId1" name="Snow Sunset.wav"/>
      </p:stSnd>
    </p:sndAc>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59308" y="4072305"/>
            <a:ext cx="8170467" cy="1258658"/>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59308" y="2686020"/>
            <a:ext cx="8170467" cy="1386284"/>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47D354C7-5959-4C7D-94DD-666EBFEED782}" type="datetimeFigureOut">
              <a:rPr lang="es-ES" smtClean="0"/>
              <a:pPr/>
              <a:t>13/02/2019</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p:transition spd="slow" advClick="0" advTm="8000">
    <p:dissolve/>
    <p:sndAc>
      <p:stSnd>
        <p:snd r:embed="rId1" name="Snow Sunset.wav"/>
      </p:stSnd>
    </p:sndAc>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80615" y="1478709"/>
            <a:ext cx="4245440" cy="41823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886259" y="1478709"/>
            <a:ext cx="4245440" cy="41823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47D354C7-5959-4C7D-94DD-666EBFEED782}" type="datetimeFigureOut">
              <a:rPr lang="es-ES" smtClean="0"/>
              <a:pPr/>
              <a:t>13/02/2019</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p:transition spd="slow" advClick="0" advTm="8000">
    <p:dissolve/>
    <p:sndAc>
      <p:stSnd>
        <p:snd r:embed="rId1" name="Snow Sunset.wav"/>
      </p:stSnd>
    </p:sndAc>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80620" y="1418561"/>
            <a:ext cx="4247108" cy="591187"/>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80620" y="2009746"/>
            <a:ext cx="4247108" cy="3651283"/>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882928" y="1418561"/>
            <a:ext cx="4248775" cy="591187"/>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882928" y="2009746"/>
            <a:ext cx="4248775" cy="3651283"/>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47D354C7-5959-4C7D-94DD-666EBFEED782}" type="datetimeFigureOut">
              <a:rPr lang="es-ES" smtClean="0"/>
              <a:pPr/>
              <a:t>13/02/2019</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p:transition spd="slow" advClick="0" advTm="8000">
    <p:dissolve/>
    <p:sndAc>
      <p:stSnd>
        <p:snd r:embed="rId1" name="Snow Sunset.wav"/>
      </p:stSnd>
    </p:sndAc>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47D354C7-5959-4C7D-94DD-666EBFEED782}" type="datetimeFigureOut">
              <a:rPr lang="es-ES" smtClean="0"/>
              <a:pPr/>
              <a:t>13/02/2019</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p:transition spd="slow" advClick="0" advTm="8000">
    <p:dissolve/>
    <p:sndAc>
      <p:stSnd>
        <p:snd r:embed="rId1" name="Snow Sunset.wav"/>
      </p:stSnd>
    </p:sndAc>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47D354C7-5959-4C7D-94DD-666EBFEED782}" type="datetimeFigureOut">
              <a:rPr lang="es-ES" smtClean="0"/>
              <a:pPr/>
              <a:t>13/02/2019</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p:transition spd="slow" advClick="0" advTm="8000">
    <p:dissolve/>
    <p:sndAc>
      <p:stSnd>
        <p:snd r:embed="rId1" name="Snow Sunset.wav"/>
      </p:stSnd>
    </p:sndAc>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80620" y="252323"/>
            <a:ext cx="3162385" cy="1073821"/>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758152" y="252320"/>
            <a:ext cx="5373551" cy="540871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80620" y="1326144"/>
            <a:ext cx="3162385" cy="433488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47D354C7-5959-4C7D-94DD-666EBFEED782}" type="datetimeFigureOut">
              <a:rPr lang="es-ES" smtClean="0"/>
              <a:pPr/>
              <a:t>13/02/2019</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p:transition spd="slow" advClick="0" advTm="8000">
    <p:dissolve/>
    <p:sndAc>
      <p:stSnd>
        <p:snd r:embed="rId1" name="Snow Sunset.wav"/>
      </p:stSnd>
    </p:sndAc>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884081" y="4436111"/>
            <a:ext cx="5767388" cy="52370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884081" y="566250"/>
            <a:ext cx="5767388" cy="380238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884081" y="4959819"/>
            <a:ext cx="5767388" cy="74375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47D354C7-5959-4C7D-94DD-666EBFEED782}" type="datetimeFigureOut">
              <a:rPr lang="es-ES" smtClean="0"/>
              <a:pPr/>
              <a:t>13/02/2019</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p:transition spd="slow" advClick="0" advTm="8000">
    <p:dissolve/>
    <p:sndAc>
      <p:stSnd>
        <p:snd r:embed="rId1" name="Snow Sunset.wav"/>
      </p:stSnd>
    </p:sndAc>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47D354C7-5959-4C7D-94DD-666EBFEED782}" type="datetimeFigureOut">
              <a:rPr lang="es-ES" smtClean="0"/>
              <a:pPr/>
              <a:t>13/02/2019</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p:transition spd="slow" advClick="0" advTm="8000">
    <p:dissolve/>
    <p:sndAc>
      <p:stSnd>
        <p:snd r:embed="rId1" name="Snow Sunset.wav"/>
      </p:stSnd>
    </p:sndAc>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968933" y="253787"/>
            <a:ext cx="2162771" cy="5407242"/>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80617" y="253787"/>
            <a:ext cx="6328105" cy="5407242"/>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47D354C7-5959-4C7D-94DD-666EBFEED782}" type="datetimeFigureOut">
              <a:rPr lang="es-ES" smtClean="0"/>
              <a:pPr/>
              <a:t>13/02/2019</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p:transition spd="slow" advClick="0" advTm="8000">
    <p:dissolve/>
    <p:sndAc>
      <p:stSnd>
        <p:snd r:embed="rId1" name="Snow Sunset.wav"/>
      </p:stSnd>
    </p:sndAc>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720924" y="1968672"/>
            <a:ext cx="8170466" cy="1358412"/>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441847" y="3591137"/>
            <a:ext cx="6728619" cy="1619532"/>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audio" Target="../media/audio1.wav"/><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99FF"/>
        </a:solid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80618" y="253790"/>
            <a:ext cx="8651082" cy="1056217"/>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80618" y="1478709"/>
            <a:ext cx="8651082" cy="4182325"/>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80621" y="5873740"/>
            <a:ext cx="2242873" cy="337402"/>
          </a:xfrm>
          <a:prstGeom prst="rect">
            <a:avLst/>
          </a:prstGeom>
        </p:spPr>
        <p:txBody>
          <a:bodyPr vert="horz" lIns="91440" tIns="45720" rIns="91440" bIns="45720" rtlCol="0" anchor="ctr"/>
          <a:lstStyle>
            <a:lvl1pPr algn="l">
              <a:defRPr sz="1200">
                <a:solidFill>
                  <a:schemeClr val="tx1">
                    <a:tint val="75000"/>
                  </a:schemeClr>
                </a:solidFill>
              </a:defRPr>
            </a:lvl1pPr>
          </a:lstStyle>
          <a:p>
            <a:fld id="{47D354C7-5959-4C7D-94DD-666EBFEED782}" type="datetimeFigureOut">
              <a:rPr lang="es-ES" smtClean="0"/>
              <a:pPr/>
              <a:t>13/02/2019</a:t>
            </a:fld>
            <a:endParaRPr lang="es-ES"/>
          </a:p>
        </p:txBody>
      </p:sp>
      <p:sp>
        <p:nvSpPr>
          <p:cNvPr id="5" name="4 Marcador de pie de página"/>
          <p:cNvSpPr>
            <a:spLocks noGrp="1"/>
          </p:cNvSpPr>
          <p:nvPr>
            <p:ph type="ftr" sz="quarter" idx="3"/>
          </p:nvPr>
        </p:nvSpPr>
        <p:spPr>
          <a:xfrm>
            <a:off x="3284213" y="5873740"/>
            <a:ext cx="3043899" cy="337402"/>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888829" y="5873740"/>
            <a:ext cx="2242873" cy="337402"/>
          </a:xfrm>
          <a:prstGeom prst="rect">
            <a:avLst/>
          </a:prstGeom>
        </p:spPr>
        <p:txBody>
          <a:bodyPr vert="horz" lIns="91440" tIns="45720" rIns="91440" bIns="45720" rtlCol="0" anchor="ctr"/>
          <a:lstStyle>
            <a:lvl1pPr algn="r">
              <a:defRPr sz="1200">
                <a:solidFill>
                  <a:schemeClr val="tx1">
                    <a:tint val="75000"/>
                  </a:schemeClr>
                </a:solidFill>
              </a:defRPr>
            </a:lvl1pPr>
          </a:lstStyle>
          <a:p>
            <a:fld id="{2C6598F0-24D0-433F-814B-ADDEEE8610B1}" type="slidenum">
              <a:rPr lang="es-ES" smtClean="0"/>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Click="0" advTm="8000">
    <p:dissolve/>
    <p:sndAc>
      <p:stSnd>
        <p:snd r:embed="rId13" name="Snow Sunset.wav"/>
      </p:stSnd>
    </p:sndAc>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80616" y="5771051"/>
            <a:ext cx="2242873" cy="44009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gif"/><Relationship Id="rId3" Type="http://schemas.openxmlformats.org/officeDocument/2006/relationships/image" Target="../media/image1.gif"/><Relationship Id="rId7" Type="http://schemas.openxmlformats.org/officeDocument/2006/relationships/image" Target="../media/image5.gif"/><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gif"/><Relationship Id="rId5" Type="http://schemas.openxmlformats.org/officeDocument/2006/relationships/image" Target="../media/image3.jpeg"/><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2" Type="http://schemas.openxmlformats.org/officeDocument/2006/relationships/image" Target="../media/image7.gif"/><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0.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1.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audio" Target="../media/audio2.wav"/><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15.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5.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6.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audio" Target="../media/audio3.wav"/><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21.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8.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1.gif"/><Relationship Id="rId1" Type="http://schemas.openxmlformats.org/officeDocument/2006/relationships/slideLayout" Target="../slideLayouts/slideLayout7.xml"/><Relationship Id="rId5" Type="http://schemas.openxmlformats.org/officeDocument/2006/relationships/image" Target="../media/image4.gif"/><Relationship Id="rId4" Type="http://schemas.openxmlformats.org/officeDocument/2006/relationships/image" Target="../media/image19.jpeg"/></Relationships>
</file>

<file path=ppt/slides/_rels/slide25.xml.rels><?xml version="1.0" encoding="UTF-8" standalone="yes"?>
<Relationships xmlns="http://schemas.openxmlformats.org/package/2006/relationships"><Relationship Id="rId8" Type="http://schemas.openxmlformats.org/officeDocument/2006/relationships/image" Target="../media/image23.png"/><Relationship Id="rId13" Type="http://schemas.openxmlformats.org/officeDocument/2006/relationships/hyperlink" Target="https://vk.com/mispps" TargetMode="External"/><Relationship Id="rId3" Type="http://schemas.openxmlformats.org/officeDocument/2006/relationships/image" Target="../media/image20.png"/><Relationship Id="rId7" Type="http://schemas.openxmlformats.org/officeDocument/2006/relationships/hyperlink" Target="https://www.facebook.com/mispps" TargetMode="External"/><Relationship Id="rId12" Type="http://schemas.openxmlformats.org/officeDocument/2006/relationships/image" Target="../media/image25.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22.png"/><Relationship Id="rId11" Type="http://schemas.openxmlformats.org/officeDocument/2006/relationships/hyperlink" Target="https://plus.google.com/+Mispps/" TargetMode="External"/><Relationship Id="rId5" Type="http://schemas.openxmlformats.org/officeDocument/2006/relationships/image" Target="../media/image21.png"/><Relationship Id="rId10" Type="http://schemas.openxmlformats.org/officeDocument/2006/relationships/image" Target="../media/image24.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26.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Picture 2" descr="http://1.bp.blogspot.com/-DPp_-kGDL64/TzR4_sgEQDI/AAAAAAAACWc/h2pOVQq0Y8Y/s1600/0k0289_gif-sicodelicos-21.gif"/>
          <p:cNvPicPr>
            <a:picLocks noChangeAspect="1" noChangeArrowheads="1" noCrop="1"/>
          </p:cNvPicPr>
          <p:nvPr/>
        </p:nvPicPr>
        <p:blipFill>
          <a:blip r:embed="rId3" cstate="print">
            <a:duotone>
              <a:schemeClr val="accent2">
                <a:shade val="45000"/>
                <a:satMod val="135000"/>
              </a:schemeClr>
              <a:prstClr val="white"/>
            </a:duotone>
          </a:blip>
          <a:srcRect/>
          <a:stretch>
            <a:fillRect/>
          </a:stretch>
        </p:blipFill>
        <p:spPr bwMode="auto">
          <a:xfrm>
            <a:off x="-1" y="0"/>
            <a:ext cx="9612314" cy="6337300"/>
          </a:xfrm>
          <a:prstGeom prst="rect">
            <a:avLst/>
          </a:prstGeom>
          <a:noFill/>
        </p:spPr>
      </p:pic>
      <p:pic>
        <p:nvPicPr>
          <p:cNvPr id="155652" name="Image 2" descr="swirlrainbw3.gif"/>
          <p:cNvPicPr>
            <a:picLocks noChangeAspect="1"/>
          </p:cNvPicPr>
          <p:nvPr/>
        </p:nvPicPr>
        <p:blipFill>
          <a:blip r:embed="rId4" cstate="print"/>
          <a:srcRect/>
          <a:stretch>
            <a:fillRect/>
          </a:stretch>
        </p:blipFill>
        <p:spPr bwMode="auto">
          <a:xfrm rot="5400000">
            <a:off x="-3132064" y="3132072"/>
            <a:ext cx="6337300" cy="73173"/>
          </a:xfrm>
          <a:prstGeom prst="rect">
            <a:avLst/>
          </a:prstGeom>
          <a:noFill/>
          <a:ln w="9525">
            <a:noFill/>
            <a:miter lim="800000"/>
            <a:headEnd/>
            <a:tailEnd/>
          </a:ln>
        </p:spPr>
      </p:pic>
      <p:pic>
        <p:nvPicPr>
          <p:cNvPr id="155653" name="Image 2" descr="swirlrainbw3.gif"/>
          <p:cNvPicPr>
            <a:picLocks noChangeAspect="1"/>
          </p:cNvPicPr>
          <p:nvPr/>
        </p:nvPicPr>
        <p:blipFill>
          <a:blip r:embed="rId4" cstate="print"/>
          <a:srcRect/>
          <a:stretch>
            <a:fillRect/>
          </a:stretch>
        </p:blipFill>
        <p:spPr bwMode="auto">
          <a:xfrm rot="5400000">
            <a:off x="6407080" y="3132072"/>
            <a:ext cx="6337300" cy="73170"/>
          </a:xfrm>
          <a:prstGeom prst="rect">
            <a:avLst/>
          </a:prstGeom>
          <a:noFill/>
          <a:ln w="9525">
            <a:noFill/>
            <a:miter lim="800000"/>
            <a:headEnd/>
            <a:tailEnd/>
          </a:ln>
        </p:spPr>
      </p:pic>
      <p:pic>
        <p:nvPicPr>
          <p:cNvPr id="155654" name="Image 2" descr="swirlrainbw3.gif"/>
          <p:cNvPicPr>
            <a:picLocks noChangeAspect="1"/>
          </p:cNvPicPr>
          <p:nvPr/>
        </p:nvPicPr>
        <p:blipFill>
          <a:blip r:embed="rId4" cstate="print"/>
          <a:srcRect/>
          <a:stretch>
            <a:fillRect/>
          </a:stretch>
        </p:blipFill>
        <p:spPr bwMode="auto">
          <a:xfrm rot="10800000">
            <a:off x="6" y="0"/>
            <a:ext cx="9612313" cy="64234"/>
          </a:xfrm>
          <a:prstGeom prst="rect">
            <a:avLst/>
          </a:prstGeom>
          <a:noFill/>
          <a:ln w="9525">
            <a:noFill/>
            <a:miter lim="800000"/>
            <a:headEnd/>
            <a:tailEnd/>
          </a:ln>
        </p:spPr>
      </p:pic>
      <p:pic>
        <p:nvPicPr>
          <p:cNvPr id="155655" name="Image 2" descr="swirlrainbw3.gif"/>
          <p:cNvPicPr>
            <a:picLocks noChangeAspect="1"/>
          </p:cNvPicPr>
          <p:nvPr/>
        </p:nvPicPr>
        <p:blipFill>
          <a:blip r:embed="rId4" cstate="print"/>
          <a:srcRect/>
          <a:stretch>
            <a:fillRect/>
          </a:stretch>
        </p:blipFill>
        <p:spPr bwMode="auto">
          <a:xfrm rot="10800000">
            <a:off x="6" y="6268288"/>
            <a:ext cx="9612313" cy="69017"/>
          </a:xfrm>
          <a:prstGeom prst="rect">
            <a:avLst/>
          </a:prstGeom>
          <a:noFill/>
          <a:ln w="9525">
            <a:noFill/>
            <a:miter lim="800000"/>
            <a:headEnd/>
            <a:tailEnd/>
          </a:ln>
        </p:spPr>
      </p:pic>
      <p:pic>
        <p:nvPicPr>
          <p:cNvPr id="155650" name="Picture 2" descr="CARA"/>
          <p:cNvPicPr>
            <a:picLocks noChangeAspect="1" noChangeArrowheads="1"/>
          </p:cNvPicPr>
          <p:nvPr/>
        </p:nvPicPr>
        <p:blipFill>
          <a:blip r:embed="rId5" cstate="email"/>
          <a:srcRect/>
          <a:stretch>
            <a:fillRect/>
          </a:stretch>
        </p:blipFill>
        <p:spPr bwMode="auto">
          <a:xfrm>
            <a:off x="256207" y="5185318"/>
            <a:ext cx="650295" cy="708754"/>
          </a:xfrm>
          <a:prstGeom prst="rect">
            <a:avLst/>
          </a:prstGeom>
          <a:noFill/>
          <a:ln w="38100">
            <a:solidFill>
              <a:srgbClr val="1CDEF8"/>
            </a:solidFill>
            <a:miter lim="800000"/>
            <a:headEnd/>
            <a:tailEnd/>
          </a:ln>
        </p:spPr>
      </p:pic>
      <p:sp>
        <p:nvSpPr>
          <p:cNvPr id="19" name="18 Rectángulo"/>
          <p:cNvSpPr/>
          <p:nvPr/>
        </p:nvSpPr>
        <p:spPr>
          <a:xfrm>
            <a:off x="2081781" y="4224885"/>
            <a:ext cx="2830107" cy="1066951"/>
          </a:xfrm>
          <a:prstGeom prst="rect">
            <a:avLst/>
          </a:prstGeom>
        </p:spPr>
        <p:txBody>
          <a:bodyPr wrap="square" lIns="81272" tIns="40636" rIns="81272" bIns="40636">
            <a:spAutoFit/>
          </a:bodyPr>
          <a:lstStyle/>
          <a:p>
            <a:pPr algn="ctr"/>
            <a:endParaRPr lang="es-ES" sz="64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1858078" y="1242578"/>
            <a:ext cx="6510339" cy="4651494"/>
          </a:xfrm>
          <a:prstGeom prst="rect">
            <a:avLst/>
          </a:prstGeom>
        </p:spPr>
        <p:txBody>
          <a:bodyPr wrap="none" lIns="81272" tIns="40636" rIns="81272" bIns="40636" fromWordArt="1">
            <a:prstTxWarp prst="textPlain">
              <a:avLst>
                <a:gd name="adj" fmla="val 50000"/>
              </a:avLst>
            </a:prstTxWarp>
          </a:bodyPr>
          <a:lstStyle/>
          <a:p>
            <a:pPr algn="ctr"/>
            <a:r>
              <a:rPr lang="es-ES" sz="96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Misterios</a:t>
            </a:r>
          </a:p>
          <a:p>
            <a:pPr algn="ctr"/>
            <a:r>
              <a:rPr lang="es-ES" sz="9600" kern="10" dirty="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C</a:t>
            </a:r>
            <a:r>
              <a:rPr lang="es-ES" sz="96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otidianos</a:t>
            </a:r>
          </a:p>
          <a:p>
            <a:pPr algn="ctr"/>
            <a:endParaRPr lang="es-ES" sz="3200" kern="10" dirty="0">
              <a:ln w="19050">
                <a:solidFill>
                  <a:srgbClr val="0000FF"/>
                </a:solidFill>
                <a:round/>
                <a:headEnd/>
                <a:tailEnd/>
              </a:ln>
              <a:solidFill>
                <a:srgbClr val="FFFF00"/>
              </a:solidFill>
              <a:effectLst>
                <a:outerShdw dist="35921" dir="2700000" algn="ctr" rotWithShape="0">
                  <a:srgbClr val="990000"/>
                </a:outerShdw>
              </a:effectLst>
              <a:latin typeface="Ravie" pitchFamily="82" charset="0"/>
            </a:endParaRPr>
          </a:p>
        </p:txBody>
      </p:sp>
      <p:pic>
        <p:nvPicPr>
          <p:cNvPr id="14" name="Picture 6" descr="http://www.nombres-animados.net/Letra-J/Jose-Luis/Nombre-animado-Jose-Luis-04.gif"/>
          <p:cNvPicPr>
            <a:picLocks noChangeAspect="1" noChangeArrowheads="1" noCrop="1"/>
          </p:cNvPicPr>
          <p:nvPr/>
        </p:nvPicPr>
        <p:blipFill>
          <a:blip r:embed="rId6">
            <a:duotone>
              <a:prstClr val="black"/>
              <a:schemeClr val="accent2">
                <a:tint val="45000"/>
                <a:satMod val="400000"/>
              </a:schemeClr>
            </a:duotone>
            <a:lum bright="-23000"/>
          </a:blip>
          <a:srcRect/>
          <a:stretch>
            <a:fillRect/>
          </a:stretch>
        </p:blipFill>
        <p:spPr bwMode="auto">
          <a:xfrm>
            <a:off x="967433" y="5126005"/>
            <a:ext cx="2111720" cy="863145"/>
          </a:xfrm>
          <a:prstGeom prst="rect">
            <a:avLst/>
          </a:prstGeom>
          <a:noFill/>
        </p:spPr>
      </p:pic>
      <p:pic>
        <p:nvPicPr>
          <p:cNvPr id="15" name="Picture 8"/>
          <p:cNvPicPr>
            <a:picLocks noChangeAspect="1" noChangeArrowheads="1"/>
          </p:cNvPicPr>
          <p:nvPr/>
        </p:nvPicPr>
        <p:blipFill>
          <a:blip r:embed="rId7" cstate="print"/>
          <a:srcRect/>
          <a:stretch>
            <a:fillRect/>
          </a:stretch>
        </p:blipFill>
        <p:spPr bwMode="auto">
          <a:xfrm>
            <a:off x="491492" y="706644"/>
            <a:ext cx="1078047" cy="668937"/>
          </a:xfrm>
          <a:prstGeom prst="rect">
            <a:avLst/>
          </a:prstGeom>
          <a:noFill/>
          <a:ln w="9525">
            <a:noFill/>
            <a:round/>
            <a:headEnd/>
            <a:tailEnd/>
          </a:ln>
        </p:spPr>
      </p:pic>
      <p:pic>
        <p:nvPicPr>
          <p:cNvPr id="13" name="Picture 12" descr="Image1"/>
          <p:cNvPicPr>
            <a:picLocks noChangeAspect="1" noChangeArrowheads="1" noCrop="1"/>
          </p:cNvPicPr>
          <p:nvPr/>
        </p:nvPicPr>
        <p:blipFill>
          <a:blip r:embed="rId8" cstate="print"/>
          <a:srcRect/>
          <a:stretch>
            <a:fillRect/>
          </a:stretch>
        </p:blipFill>
        <p:spPr bwMode="auto">
          <a:xfrm>
            <a:off x="188708" y="174321"/>
            <a:ext cx="821052" cy="985801"/>
          </a:xfrm>
          <a:prstGeom prst="rect">
            <a:avLst/>
          </a:prstGeom>
          <a:noFill/>
          <a:ln w="9525">
            <a:noFill/>
            <a:miter lim="800000"/>
            <a:headEnd/>
            <a:tailEnd/>
          </a:ln>
        </p:spPr>
      </p:pic>
    </p:spTree>
  </p:cSld>
  <p:clrMapOvr>
    <a:masterClrMapping/>
  </p:clrMapOvr>
  <p:transition spd="slow" advClick="0" advTm="11000">
    <p:dissolve/>
    <p:sndAc>
      <p:stSnd>
        <p:snd r:embed="rId2" name="Snow Sunset.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6"/>
                                        </p:tgtEl>
                                        <p:attrNameLst>
                                          <p:attrName>style.opacity</p:attrName>
                                        </p:attrNameLst>
                                      </p:cBhvr>
                                      <p:to>
                                        <p:strVal val="0.25"/>
                                      </p:to>
                                    </p:set>
                                    <p:animEffect filter="image" prLst="opacity: 0.25">
                                      <p:cBhvr rctx="IE">
                                        <p:cTn id="7" dur="indefinite"/>
                                        <p:tgtEl>
                                          <p:spTgt spid="16"/>
                                        </p:tgtEl>
                                      </p:cBhvr>
                                    </p:animEffect>
                                  </p:childTnLst>
                                </p:cTn>
                              </p:par>
                              <p:par>
                                <p:cTn id="8" presetID="42" presetClass="entr" presetSubtype="0" fill="hold" grpId="0" nodeType="withEffect">
                                  <p:stCondLst>
                                    <p:cond delay="0"/>
                                  </p:stCondLst>
                                  <p:childTnLst>
                                    <p:set>
                                      <p:cBhvr>
                                        <p:cTn id="9" dur="1" fill="hold">
                                          <p:stCondLst>
                                            <p:cond delay="0"/>
                                          </p:stCondLst>
                                        </p:cTn>
                                        <p:tgtEl>
                                          <p:spTgt spid="22"/>
                                        </p:tgtEl>
                                        <p:attrNameLst>
                                          <p:attrName>style.visibility</p:attrName>
                                        </p:attrNameLst>
                                      </p:cBhvr>
                                      <p:to>
                                        <p:strVal val="visible"/>
                                      </p:to>
                                    </p:set>
                                    <p:animEffect transition="in" filter="fade">
                                      <p:cBhvr>
                                        <p:cTn id="10" dur="2000"/>
                                        <p:tgtEl>
                                          <p:spTgt spid="22"/>
                                        </p:tgtEl>
                                      </p:cBhvr>
                                    </p:animEffect>
                                    <p:anim calcmode="lin" valueType="num">
                                      <p:cBhvr>
                                        <p:cTn id="11" dur="2000" fill="hold"/>
                                        <p:tgtEl>
                                          <p:spTgt spid="22"/>
                                        </p:tgtEl>
                                        <p:attrNameLst>
                                          <p:attrName>ppt_x</p:attrName>
                                        </p:attrNameLst>
                                      </p:cBhvr>
                                      <p:tavLst>
                                        <p:tav tm="0">
                                          <p:val>
                                            <p:strVal val="#ppt_x"/>
                                          </p:val>
                                        </p:tav>
                                        <p:tav tm="100000">
                                          <p:val>
                                            <p:strVal val="#ppt_x"/>
                                          </p:val>
                                        </p:tav>
                                      </p:tavLst>
                                    </p:anim>
                                    <p:anim calcmode="lin" valueType="num">
                                      <p:cBhvr>
                                        <p:cTn id="12" dur="2000" fill="hold"/>
                                        <p:tgtEl>
                                          <p:spTgt spid="22"/>
                                        </p:tgtEl>
                                        <p:attrNameLst>
                                          <p:attrName>ppt_y</p:attrName>
                                        </p:attrNameLst>
                                      </p:cBhvr>
                                      <p:tavLst>
                                        <p:tav tm="0">
                                          <p:val>
                                            <p:strVal val="#ppt_y+.1"/>
                                          </p:val>
                                        </p:tav>
                                        <p:tav tm="100000">
                                          <p:val>
                                            <p:strVal val="#ppt_y"/>
                                          </p:val>
                                        </p:tav>
                                      </p:tavLst>
                                    </p:anim>
                                  </p:childTnLst>
                                </p:cTn>
                              </p:par>
                            </p:childTnLst>
                          </p:cTn>
                        </p:par>
                        <p:par>
                          <p:cTn id="13" fill="hold">
                            <p:stCondLst>
                              <p:cond delay="2000"/>
                            </p:stCondLst>
                            <p:childTnLst>
                              <p:par>
                                <p:cTn id="14" presetID="22" presetClass="emph" presetSubtype="0" repeatCount="indefinite" fill="hold" grpId="1" nodeType="afterEffect">
                                  <p:stCondLst>
                                    <p:cond delay="0"/>
                                  </p:stCondLst>
                                  <p:childTnLst>
                                    <p:animClr clrSpc="hsl" dir="cw">
                                      <p:cBhvr override="childStyle">
                                        <p:cTn id="15" dur="2000" fill="hold"/>
                                        <p:tgtEl>
                                          <p:spTgt spid="22"/>
                                        </p:tgtEl>
                                        <p:attrNameLst>
                                          <p:attrName>style.color</p:attrName>
                                        </p:attrNameLst>
                                      </p:cBhvr>
                                      <p:by>
                                        <p:hsl h="-7200000" s="0" l="0"/>
                                      </p:by>
                                    </p:animClr>
                                    <p:animClr clrSpc="hsl" dir="cw">
                                      <p:cBhvr>
                                        <p:cTn id="16" dur="2000" fill="hold"/>
                                        <p:tgtEl>
                                          <p:spTgt spid="22"/>
                                        </p:tgtEl>
                                        <p:attrNameLst>
                                          <p:attrName>fillcolor</p:attrName>
                                        </p:attrNameLst>
                                      </p:cBhvr>
                                      <p:by>
                                        <p:hsl h="-7200000" s="0" l="0"/>
                                      </p:by>
                                    </p:animClr>
                                    <p:animClr clrSpc="hsl" dir="cw">
                                      <p:cBhvr>
                                        <p:cTn id="17" dur="2000" fill="hold"/>
                                        <p:tgtEl>
                                          <p:spTgt spid="22"/>
                                        </p:tgtEl>
                                        <p:attrNameLst>
                                          <p:attrName>stroke.color</p:attrName>
                                        </p:attrNameLst>
                                      </p:cBhvr>
                                      <p:by>
                                        <p:hsl h="-7200000" s="0" l="0"/>
                                      </p:by>
                                    </p:animClr>
                                    <p:set>
                                      <p:cBhvr>
                                        <p:cTn id="18" dur="2000" fill="hold"/>
                                        <p:tgtEl>
                                          <p:spTgt spid="22"/>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kstvak 7"/>
          <p:cNvSpPr txBox="1"/>
          <p:nvPr/>
        </p:nvSpPr>
        <p:spPr>
          <a:xfrm>
            <a:off x="302283" y="5820701"/>
            <a:ext cx="1412138" cy="276999"/>
          </a:xfrm>
          <a:prstGeom prst="rect">
            <a:avLst/>
          </a:prstGeom>
          <a:noFill/>
        </p:spPr>
        <p:txBody>
          <a:bodyPr>
            <a:spAutoFit/>
          </a:bodyPr>
          <a:lstStyle/>
          <a:p>
            <a:pPr fontAlgn="base">
              <a:spcBef>
                <a:spcPct val="0"/>
              </a:spcBef>
              <a:spcAft>
                <a:spcPct val="0"/>
              </a:spcAft>
              <a:defRPr/>
            </a:pPr>
            <a:r>
              <a:rPr lang="nl-NL" sz="1200" dirty="0" err="1">
                <a:solidFill>
                  <a:srgbClr val="F79646">
                    <a:lumMod val="40000"/>
                    <a:lumOff val="60000"/>
                  </a:srgbClr>
                </a:solidFill>
                <a:latin typeface="A Charming Font Superexpanded" pitchFamily="2" charset="0"/>
                <a:cs typeface="Arial" charset="0"/>
              </a:rPr>
              <a:t>Pps</a:t>
            </a:r>
            <a:r>
              <a:rPr lang="nl-NL" sz="1200" dirty="0">
                <a:solidFill>
                  <a:srgbClr val="F79646">
                    <a:lumMod val="40000"/>
                    <a:lumOff val="60000"/>
                  </a:srgbClr>
                </a:solidFill>
                <a:latin typeface="A Charming Font Superexpanded" pitchFamily="2" charset="0"/>
                <a:cs typeface="Arial" charset="0"/>
              </a:rPr>
              <a:t> Mari@</a:t>
            </a:r>
            <a:r>
              <a:rPr lang="nl-NL" sz="1200" dirty="0" err="1">
                <a:solidFill>
                  <a:srgbClr val="F79646">
                    <a:lumMod val="40000"/>
                    <a:lumOff val="60000"/>
                  </a:srgbClr>
                </a:solidFill>
                <a:latin typeface="A Charming Font Superexpanded" pitchFamily="2" charset="0"/>
                <a:cs typeface="Arial" charset="0"/>
              </a:rPr>
              <a:t>nne</a:t>
            </a:r>
            <a:endParaRPr lang="nl-NL" sz="1200" dirty="0">
              <a:solidFill>
                <a:srgbClr val="F79646">
                  <a:lumMod val="40000"/>
                  <a:lumOff val="60000"/>
                </a:srgbClr>
              </a:solidFill>
              <a:latin typeface="A Charming Font Superexpanded" pitchFamily="2" charset="0"/>
              <a:cs typeface="Arial" charset="0"/>
            </a:endParaRPr>
          </a:p>
        </p:txBody>
      </p:sp>
      <p:sp>
        <p:nvSpPr>
          <p:cNvPr id="9" name="Gelijkbenige driehoek 8"/>
          <p:cNvSpPr/>
          <p:nvPr/>
        </p:nvSpPr>
        <p:spPr>
          <a:xfrm>
            <a:off x="0" y="3153219"/>
            <a:ext cx="9612313" cy="3167838"/>
          </a:xfrm>
          <a:prstGeom prst="triangle">
            <a:avLst/>
          </a:prstGeom>
          <a:gradFill flip="none" rotWithShape="1">
            <a:gsLst>
              <a:gs pos="71000">
                <a:srgbClr val="FF6600">
                  <a:alpha val="0"/>
                </a:srgbClr>
              </a:gs>
              <a:gs pos="17999">
                <a:srgbClr val="FEE7F2"/>
              </a:gs>
              <a:gs pos="92000">
                <a:srgbClr val="FF6600">
                  <a:alpha val="13000"/>
                </a:srgbClr>
              </a:gs>
              <a:gs pos="81000">
                <a:srgbClr val="FF9900">
                  <a:alpha val="0"/>
                </a:srgbClr>
              </a:gs>
              <a:gs pos="82001">
                <a:srgbClr val="FBD49C"/>
              </a:gs>
              <a:gs pos="77000">
                <a:srgbClr val="FF6600">
                  <a:alpha val="57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nl-NL">
              <a:solidFill>
                <a:prstClr val="white"/>
              </a:solidFill>
            </a:endParaRPr>
          </a:p>
        </p:txBody>
      </p:sp>
      <p:sp>
        <p:nvSpPr>
          <p:cNvPr id="11" name="Gelijkbenige driehoek 10"/>
          <p:cNvSpPr/>
          <p:nvPr/>
        </p:nvSpPr>
        <p:spPr>
          <a:xfrm flipV="1">
            <a:off x="0" y="9750"/>
            <a:ext cx="9612313" cy="3169462"/>
          </a:xfrm>
          <a:prstGeom prst="triangle">
            <a:avLst/>
          </a:prstGeom>
          <a:gradFill flip="none" rotWithShape="1">
            <a:gsLst>
              <a:gs pos="71000">
                <a:srgbClr val="FF6600">
                  <a:alpha val="0"/>
                </a:srgbClr>
              </a:gs>
              <a:gs pos="17999">
                <a:srgbClr val="FEE7F2"/>
              </a:gs>
              <a:gs pos="92000">
                <a:srgbClr val="FF6600">
                  <a:alpha val="13000"/>
                </a:srgbClr>
              </a:gs>
              <a:gs pos="81000">
                <a:srgbClr val="FF9900">
                  <a:alpha val="0"/>
                </a:srgbClr>
              </a:gs>
              <a:gs pos="82001">
                <a:srgbClr val="FBD49C"/>
              </a:gs>
              <a:gs pos="77000">
                <a:srgbClr val="FF6600">
                  <a:alpha val="57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nl-NL">
              <a:solidFill>
                <a:prstClr val="white"/>
              </a:solidFill>
            </a:endParaRPr>
          </a:p>
        </p:txBody>
      </p:sp>
      <p:sp>
        <p:nvSpPr>
          <p:cNvPr id="12" name="Gelijkbenige driehoek 11"/>
          <p:cNvSpPr/>
          <p:nvPr/>
        </p:nvSpPr>
        <p:spPr>
          <a:xfrm rot="16200000">
            <a:off x="4039476" y="694841"/>
            <a:ext cx="6337300" cy="4805416"/>
          </a:xfrm>
          <a:prstGeom prst="triangle">
            <a:avLst/>
          </a:prstGeom>
          <a:gradFill flip="none" rotWithShape="1">
            <a:gsLst>
              <a:gs pos="71000">
                <a:srgbClr val="FF6600">
                  <a:alpha val="0"/>
                </a:srgbClr>
              </a:gs>
              <a:gs pos="17999">
                <a:srgbClr val="FEE7F2"/>
              </a:gs>
              <a:gs pos="92000">
                <a:srgbClr val="FF6600">
                  <a:alpha val="13000"/>
                </a:srgbClr>
              </a:gs>
              <a:gs pos="81000">
                <a:srgbClr val="FF9900">
                  <a:alpha val="0"/>
                </a:srgbClr>
              </a:gs>
              <a:gs pos="82001">
                <a:srgbClr val="FBD49C"/>
              </a:gs>
              <a:gs pos="77000">
                <a:srgbClr val="FF6600">
                  <a:alpha val="57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nl-NL">
              <a:solidFill>
                <a:prstClr val="white"/>
              </a:solidFill>
            </a:endParaRPr>
          </a:p>
        </p:txBody>
      </p:sp>
      <p:sp>
        <p:nvSpPr>
          <p:cNvPr id="13" name="Gelijkbenige driehoek 12"/>
          <p:cNvSpPr/>
          <p:nvPr/>
        </p:nvSpPr>
        <p:spPr>
          <a:xfrm rot="5400000" flipH="1">
            <a:off x="-765942" y="765944"/>
            <a:ext cx="6337300" cy="4805416"/>
          </a:xfrm>
          <a:prstGeom prst="triangle">
            <a:avLst/>
          </a:prstGeom>
          <a:gradFill flip="none" rotWithShape="1">
            <a:gsLst>
              <a:gs pos="71000">
                <a:srgbClr val="FF6600">
                  <a:alpha val="0"/>
                </a:srgbClr>
              </a:gs>
              <a:gs pos="17999">
                <a:srgbClr val="FEE7F2"/>
              </a:gs>
              <a:gs pos="92000">
                <a:srgbClr val="FF6600">
                  <a:alpha val="13000"/>
                </a:srgbClr>
              </a:gs>
              <a:gs pos="81000">
                <a:srgbClr val="FF9900">
                  <a:alpha val="0"/>
                </a:srgbClr>
              </a:gs>
              <a:gs pos="82001">
                <a:srgbClr val="FBD49C"/>
              </a:gs>
              <a:gs pos="77000">
                <a:srgbClr val="FF6600">
                  <a:alpha val="57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nl-NL">
              <a:solidFill>
                <a:prstClr val="white"/>
              </a:solidFill>
            </a:endParaRPr>
          </a:p>
        </p:txBody>
      </p:sp>
      <p:sp>
        <p:nvSpPr>
          <p:cNvPr id="2" name="1 Rectángulo"/>
          <p:cNvSpPr/>
          <p:nvPr/>
        </p:nvSpPr>
        <p:spPr>
          <a:xfrm>
            <a:off x="1520008" y="882634"/>
            <a:ext cx="6687937" cy="4524315"/>
          </a:xfrm>
          <a:prstGeom prst="rect">
            <a:avLst/>
          </a:prstGeom>
        </p:spPr>
        <p:txBody>
          <a:bodyPr wrap="square">
            <a:spAutoFit/>
          </a:bodyPr>
          <a:lstStyle/>
          <a:p>
            <a:pPr algn="ctr"/>
            <a:r>
              <a:rPr lang="es-ES" sz="7200" b="1" dirty="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rPr>
              <a:t>Misterios Cotidianos Que Aún No Tienen Explicación</a:t>
            </a:r>
          </a:p>
        </p:txBody>
      </p:sp>
      <p:pic>
        <p:nvPicPr>
          <p:cNvPr id="10" name="Picture 2" descr="E:\formas montar\2cxx0f8.gif"/>
          <p:cNvPicPr>
            <a:picLocks noChangeAspect="1" noChangeArrowheads="1" noCrop="1"/>
          </p:cNvPicPr>
          <p:nvPr/>
        </p:nvPicPr>
        <p:blipFill>
          <a:blip r:embed="rId2"/>
          <a:srcRect/>
          <a:stretch>
            <a:fillRect/>
          </a:stretch>
        </p:blipFill>
        <p:spPr bwMode="auto">
          <a:xfrm>
            <a:off x="305562" y="5080046"/>
            <a:ext cx="1514443" cy="1257254"/>
          </a:xfrm>
          <a:prstGeom prst="rect">
            <a:avLst/>
          </a:prstGeom>
          <a:noFill/>
        </p:spPr>
      </p:pic>
    </p:spTree>
    <p:extLst>
      <p:ext uri="{BB962C8B-B14F-4D97-AF65-F5344CB8AC3E}">
        <p14:creationId xmlns:p14="http://schemas.microsoft.com/office/powerpoint/2010/main" xmlns="" val="1283568401"/>
      </p:ext>
    </p:extLst>
  </p:cSld>
  <p:clrMapOvr>
    <a:masterClrMapping/>
  </p:clrMapOvr>
  <p:transition spd="slow" advClick="0" advTm="11000">
    <p:dissolv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7" presetClass="exit" presetSubtype="4" fill="hold" nodeType="afterEffect">
                                  <p:stCondLst>
                                    <p:cond delay="500"/>
                                  </p:stCondLst>
                                  <p:childTnLst>
                                    <p:anim calcmode="lin" valueType="num">
                                      <p:cBhvr additive="base">
                                        <p:cTn id="6" dur="8000"/>
                                        <p:tgtEl>
                                          <p:spTgt spid="11"/>
                                        </p:tgtEl>
                                        <p:attrNameLst>
                                          <p:attrName>ppt_x</p:attrName>
                                        </p:attrNameLst>
                                      </p:cBhvr>
                                      <p:tavLst>
                                        <p:tav tm="0">
                                          <p:val>
                                            <p:strVal val="ppt_x"/>
                                          </p:val>
                                        </p:tav>
                                        <p:tav tm="100000">
                                          <p:val>
                                            <p:strVal val="ppt_x"/>
                                          </p:val>
                                        </p:tav>
                                      </p:tavLst>
                                    </p:anim>
                                    <p:anim calcmode="lin" valueType="num">
                                      <p:cBhvr additive="base">
                                        <p:cTn id="7" dur="8000"/>
                                        <p:tgtEl>
                                          <p:spTgt spid="11"/>
                                        </p:tgtEl>
                                        <p:attrNameLst>
                                          <p:attrName>ppt_y</p:attrName>
                                        </p:attrNameLst>
                                      </p:cBhvr>
                                      <p:tavLst>
                                        <p:tav tm="0">
                                          <p:val>
                                            <p:strVal val="ppt_y"/>
                                          </p:val>
                                        </p:tav>
                                        <p:tav tm="100000">
                                          <p:val>
                                            <p:strVal val="1+ppt_h/2"/>
                                          </p:val>
                                        </p:tav>
                                      </p:tavLst>
                                    </p:anim>
                                    <p:set>
                                      <p:cBhvr>
                                        <p:cTn id="8" dur="1" fill="hold">
                                          <p:stCondLst>
                                            <p:cond delay="7999"/>
                                          </p:stCondLst>
                                        </p:cTn>
                                        <p:tgtEl>
                                          <p:spTgt spid="11"/>
                                        </p:tgtEl>
                                        <p:attrNameLst>
                                          <p:attrName>style.visibility</p:attrName>
                                        </p:attrNameLst>
                                      </p:cBhvr>
                                      <p:to>
                                        <p:strVal val="hidden"/>
                                      </p:to>
                                    </p:set>
                                  </p:childTnLst>
                                </p:cTn>
                              </p:par>
                              <p:par>
                                <p:cTn id="9" presetID="3" presetClass="exit" presetSubtype="10" fill="hold" nodeType="withEffect">
                                  <p:stCondLst>
                                    <p:cond delay="500"/>
                                  </p:stCondLst>
                                  <p:childTnLst>
                                    <p:animEffect transition="out" filter="blinds(horizontal)">
                                      <p:cBhvr>
                                        <p:cTn id="10" dur="8000"/>
                                        <p:tgtEl>
                                          <p:spTgt spid="11"/>
                                        </p:tgtEl>
                                      </p:cBhvr>
                                    </p:animEffect>
                                    <p:set>
                                      <p:cBhvr>
                                        <p:cTn id="11" dur="1" fill="hold">
                                          <p:stCondLst>
                                            <p:cond delay="7999"/>
                                          </p:stCondLst>
                                        </p:cTn>
                                        <p:tgtEl>
                                          <p:spTgt spid="11"/>
                                        </p:tgtEl>
                                        <p:attrNameLst>
                                          <p:attrName>style.visibility</p:attrName>
                                        </p:attrNameLst>
                                      </p:cBhvr>
                                      <p:to>
                                        <p:strVal val="hidden"/>
                                      </p:to>
                                    </p:set>
                                  </p:childTnLst>
                                </p:cTn>
                              </p:par>
                              <p:par>
                                <p:cTn id="12" presetID="7" presetClass="exit" presetSubtype="1" fill="hold" nodeType="withEffect">
                                  <p:stCondLst>
                                    <p:cond delay="500"/>
                                  </p:stCondLst>
                                  <p:childTnLst>
                                    <p:anim calcmode="lin" valueType="num">
                                      <p:cBhvr additive="base">
                                        <p:cTn id="13" dur="8000"/>
                                        <p:tgtEl>
                                          <p:spTgt spid="9"/>
                                        </p:tgtEl>
                                        <p:attrNameLst>
                                          <p:attrName>ppt_x</p:attrName>
                                        </p:attrNameLst>
                                      </p:cBhvr>
                                      <p:tavLst>
                                        <p:tav tm="0">
                                          <p:val>
                                            <p:strVal val="ppt_x"/>
                                          </p:val>
                                        </p:tav>
                                        <p:tav tm="100000">
                                          <p:val>
                                            <p:strVal val="ppt_x"/>
                                          </p:val>
                                        </p:tav>
                                      </p:tavLst>
                                    </p:anim>
                                    <p:anim calcmode="lin" valueType="num">
                                      <p:cBhvr additive="base">
                                        <p:cTn id="14" dur="8000"/>
                                        <p:tgtEl>
                                          <p:spTgt spid="9"/>
                                        </p:tgtEl>
                                        <p:attrNameLst>
                                          <p:attrName>ppt_y</p:attrName>
                                        </p:attrNameLst>
                                      </p:cBhvr>
                                      <p:tavLst>
                                        <p:tav tm="0">
                                          <p:val>
                                            <p:strVal val="ppt_y"/>
                                          </p:val>
                                        </p:tav>
                                        <p:tav tm="100000">
                                          <p:val>
                                            <p:strVal val="0-ppt_h/2"/>
                                          </p:val>
                                        </p:tav>
                                      </p:tavLst>
                                    </p:anim>
                                    <p:set>
                                      <p:cBhvr>
                                        <p:cTn id="15" dur="1" fill="hold">
                                          <p:stCondLst>
                                            <p:cond delay="7999"/>
                                          </p:stCondLst>
                                        </p:cTn>
                                        <p:tgtEl>
                                          <p:spTgt spid="9"/>
                                        </p:tgtEl>
                                        <p:attrNameLst>
                                          <p:attrName>style.visibility</p:attrName>
                                        </p:attrNameLst>
                                      </p:cBhvr>
                                      <p:to>
                                        <p:strVal val="hidden"/>
                                      </p:to>
                                    </p:set>
                                  </p:childTnLst>
                                </p:cTn>
                              </p:par>
                              <p:par>
                                <p:cTn id="16" presetID="3" presetClass="exit" presetSubtype="10" fill="hold" nodeType="withEffect">
                                  <p:stCondLst>
                                    <p:cond delay="500"/>
                                  </p:stCondLst>
                                  <p:childTnLst>
                                    <p:animEffect transition="out" filter="blinds(horizontal)">
                                      <p:cBhvr>
                                        <p:cTn id="17" dur="8000"/>
                                        <p:tgtEl>
                                          <p:spTgt spid="9"/>
                                        </p:tgtEl>
                                      </p:cBhvr>
                                    </p:animEffect>
                                    <p:set>
                                      <p:cBhvr>
                                        <p:cTn id="18" dur="1" fill="hold">
                                          <p:stCondLst>
                                            <p:cond delay="7999"/>
                                          </p:stCondLst>
                                        </p:cTn>
                                        <p:tgtEl>
                                          <p:spTgt spid="9"/>
                                        </p:tgtEl>
                                        <p:attrNameLst>
                                          <p:attrName>style.visibility</p:attrName>
                                        </p:attrNameLst>
                                      </p:cBhvr>
                                      <p:to>
                                        <p:strVal val="hidden"/>
                                      </p:to>
                                    </p:set>
                                  </p:childTnLst>
                                </p:cTn>
                              </p:par>
                              <p:par>
                                <p:cTn id="19" presetID="7" presetClass="exit" presetSubtype="8" fill="hold" nodeType="withEffect">
                                  <p:stCondLst>
                                    <p:cond delay="500"/>
                                  </p:stCondLst>
                                  <p:childTnLst>
                                    <p:anim calcmode="lin" valueType="num">
                                      <p:cBhvr additive="base">
                                        <p:cTn id="20" dur="8000"/>
                                        <p:tgtEl>
                                          <p:spTgt spid="12"/>
                                        </p:tgtEl>
                                        <p:attrNameLst>
                                          <p:attrName>ppt_x</p:attrName>
                                        </p:attrNameLst>
                                      </p:cBhvr>
                                      <p:tavLst>
                                        <p:tav tm="0">
                                          <p:val>
                                            <p:strVal val="ppt_x"/>
                                          </p:val>
                                        </p:tav>
                                        <p:tav tm="100000">
                                          <p:val>
                                            <p:strVal val="0-ppt_w/2"/>
                                          </p:val>
                                        </p:tav>
                                      </p:tavLst>
                                    </p:anim>
                                    <p:anim calcmode="lin" valueType="num">
                                      <p:cBhvr additive="base">
                                        <p:cTn id="21" dur="8000"/>
                                        <p:tgtEl>
                                          <p:spTgt spid="12"/>
                                        </p:tgtEl>
                                        <p:attrNameLst>
                                          <p:attrName>ppt_y</p:attrName>
                                        </p:attrNameLst>
                                      </p:cBhvr>
                                      <p:tavLst>
                                        <p:tav tm="0">
                                          <p:val>
                                            <p:strVal val="ppt_y"/>
                                          </p:val>
                                        </p:tav>
                                        <p:tav tm="100000">
                                          <p:val>
                                            <p:strVal val="ppt_y"/>
                                          </p:val>
                                        </p:tav>
                                      </p:tavLst>
                                    </p:anim>
                                    <p:set>
                                      <p:cBhvr>
                                        <p:cTn id="22" dur="1" fill="hold">
                                          <p:stCondLst>
                                            <p:cond delay="7999"/>
                                          </p:stCondLst>
                                        </p:cTn>
                                        <p:tgtEl>
                                          <p:spTgt spid="12"/>
                                        </p:tgtEl>
                                        <p:attrNameLst>
                                          <p:attrName>style.visibility</p:attrName>
                                        </p:attrNameLst>
                                      </p:cBhvr>
                                      <p:to>
                                        <p:strVal val="hidden"/>
                                      </p:to>
                                    </p:set>
                                  </p:childTnLst>
                                </p:cTn>
                              </p:par>
                              <p:par>
                                <p:cTn id="23" presetID="3" presetClass="exit" presetSubtype="5" fill="hold" nodeType="withEffect">
                                  <p:stCondLst>
                                    <p:cond delay="500"/>
                                  </p:stCondLst>
                                  <p:childTnLst>
                                    <p:animEffect transition="out" filter="blinds(vertical)">
                                      <p:cBhvr>
                                        <p:cTn id="24" dur="8000"/>
                                        <p:tgtEl>
                                          <p:spTgt spid="12"/>
                                        </p:tgtEl>
                                      </p:cBhvr>
                                    </p:animEffect>
                                    <p:set>
                                      <p:cBhvr>
                                        <p:cTn id="25" dur="1" fill="hold">
                                          <p:stCondLst>
                                            <p:cond delay="7999"/>
                                          </p:stCondLst>
                                        </p:cTn>
                                        <p:tgtEl>
                                          <p:spTgt spid="12"/>
                                        </p:tgtEl>
                                        <p:attrNameLst>
                                          <p:attrName>style.visibility</p:attrName>
                                        </p:attrNameLst>
                                      </p:cBhvr>
                                      <p:to>
                                        <p:strVal val="hidden"/>
                                      </p:to>
                                    </p:set>
                                  </p:childTnLst>
                                </p:cTn>
                              </p:par>
                              <p:par>
                                <p:cTn id="26" presetID="7" presetClass="exit" presetSubtype="2" fill="hold" nodeType="withEffect">
                                  <p:stCondLst>
                                    <p:cond delay="500"/>
                                  </p:stCondLst>
                                  <p:childTnLst>
                                    <p:anim calcmode="lin" valueType="num">
                                      <p:cBhvr additive="base">
                                        <p:cTn id="27" dur="8000"/>
                                        <p:tgtEl>
                                          <p:spTgt spid="13"/>
                                        </p:tgtEl>
                                        <p:attrNameLst>
                                          <p:attrName>ppt_x</p:attrName>
                                        </p:attrNameLst>
                                      </p:cBhvr>
                                      <p:tavLst>
                                        <p:tav tm="0">
                                          <p:val>
                                            <p:strVal val="ppt_x"/>
                                          </p:val>
                                        </p:tav>
                                        <p:tav tm="100000">
                                          <p:val>
                                            <p:strVal val="1+ppt_w/2"/>
                                          </p:val>
                                        </p:tav>
                                      </p:tavLst>
                                    </p:anim>
                                    <p:anim calcmode="lin" valueType="num">
                                      <p:cBhvr additive="base">
                                        <p:cTn id="28" dur="8000"/>
                                        <p:tgtEl>
                                          <p:spTgt spid="13"/>
                                        </p:tgtEl>
                                        <p:attrNameLst>
                                          <p:attrName>ppt_y</p:attrName>
                                        </p:attrNameLst>
                                      </p:cBhvr>
                                      <p:tavLst>
                                        <p:tav tm="0">
                                          <p:val>
                                            <p:strVal val="ppt_y"/>
                                          </p:val>
                                        </p:tav>
                                        <p:tav tm="100000">
                                          <p:val>
                                            <p:strVal val="ppt_y"/>
                                          </p:val>
                                        </p:tav>
                                      </p:tavLst>
                                    </p:anim>
                                    <p:set>
                                      <p:cBhvr>
                                        <p:cTn id="29" dur="1" fill="hold">
                                          <p:stCondLst>
                                            <p:cond delay="7999"/>
                                          </p:stCondLst>
                                        </p:cTn>
                                        <p:tgtEl>
                                          <p:spTgt spid="13"/>
                                        </p:tgtEl>
                                        <p:attrNameLst>
                                          <p:attrName>style.visibility</p:attrName>
                                        </p:attrNameLst>
                                      </p:cBhvr>
                                      <p:to>
                                        <p:strVal val="hidden"/>
                                      </p:to>
                                    </p:set>
                                  </p:childTnLst>
                                </p:cTn>
                              </p:par>
                              <p:par>
                                <p:cTn id="30" presetID="3" presetClass="exit" presetSubtype="5" fill="hold" nodeType="withEffect">
                                  <p:stCondLst>
                                    <p:cond delay="500"/>
                                  </p:stCondLst>
                                  <p:childTnLst>
                                    <p:animEffect transition="out" filter="blinds(vertical)">
                                      <p:cBhvr>
                                        <p:cTn id="31" dur="8000"/>
                                        <p:tgtEl>
                                          <p:spTgt spid="13"/>
                                        </p:tgtEl>
                                      </p:cBhvr>
                                    </p:animEffect>
                                    <p:set>
                                      <p:cBhvr>
                                        <p:cTn id="32" dur="1" fill="hold">
                                          <p:stCondLst>
                                            <p:cond delay="7999"/>
                                          </p:stCondLst>
                                        </p:cTn>
                                        <p:tgtEl>
                                          <p:spTgt spid="13"/>
                                        </p:tgtEl>
                                        <p:attrNameLst>
                                          <p:attrName>style.visibility</p:attrName>
                                        </p:attrNameLst>
                                      </p:cBhvr>
                                      <p:to>
                                        <p:strVal val="hidden"/>
                                      </p:to>
                                    </p:set>
                                  </p:childTnLst>
                                </p:cTn>
                              </p:par>
                              <p:par>
                                <p:cTn id="33" presetID="53" presetClass="entr" presetSubtype="16" fill="hold" nodeType="withEffect">
                                  <p:stCondLst>
                                    <p:cond delay="500"/>
                                  </p:stCondLst>
                                  <p:childTnLst>
                                    <p:set>
                                      <p:cBhvr>
                                        <p:cTn id="34" dur="1" fill="hold">
                                          <p:stCondLst>
                                            <p:cond delay="0"/>
                                          </p:stCondLst>
                                        </p:cTn>
                                        <p:tgtEl>
                                          <p:spTgt spid="2">
                                            <p:txEl>
                                              <p:pRg st="0" end="0"/>
                                            </p:txEl>
                                          </p:spTgt>
                                        </p:tgtEl>
                                        <p:attrNameLst>
                                          <p:attrName>style.visibility</p:attrName>
                                        </p:attrNameLst>
                                      </p:cBhvr>
                                      <p:to>
                                        <p:strVal val="visible"/>
                                      </p:to>
                                    </p:set>
                                    <p:anim calcmode="lin" valueType="num">
                                      <p:cBhvr>
                                        <p:cTn id="35" dur="5000" fill="hold"/>
                                        <p:tgtEl>
                                          <p:spTgt spid="2">
                                            <p:txEl>
                                              <p:pRg st="0" end="0"/>
                                            </p:txEl>
                                          </p:spTgt>
                                        </p:tgtEl>
                                        <p:attrNameLst>
                                          <p:attrName>ppt_w</p:attrName>
                                        </p:attrNameLst>
                                      </p:cBhvr>
                                      <p:tavLst>
                                        <p:tav tm="0">
                                          <p:val>
                                            <p:fltVal val="0"/>
                                          </p:val>
                                        </p:tav>
                                        <p:tav tm="100000">
                                          <p:val>
                                            <p:strVal val="#ppt_w"/>
                                          </p:val>
                                        </p:tav>
                                      </p:tavLst>
                                    </p:anim>
                                    <p:anim calcmode="lin" valueType="num">
                                      <p:cBhvr>
                                        <p:cTn id="36" dur="5000" fill="hold"/>
                                        <p:tgtEl>
                                          <p:spTgt spid="2">
                                            <p:txEl>
                                              <p:pRg st="0" end="0"/>
                                            </p:txEl>
                                          </p:spTgt>
                                        </p:tgtEl>
                                        <p:attrNameLst>
                                          <p:attrName>ppt_h</p:attrName>
                                        </p:attrNameLst>
                                      </p:cBhvr>
                                      <p:tavLst>
                                        <p:tav tm="0">
                                          <p:val>
                                            <p:fltVal val="0"/>
                                          </p:val>
                                        </p:tav>
                                        <p:tav tm="100000">
                                          <p:val>
                                            <p:strVal val="#ppt_h"/>
                                          </p:val>
                                        </p:tav>
                                      </p:tavLst>
                                    </p:anim>
                                    <p:animEffect transition="in" filter="fade">
                                      <p:cBhvr>
                                        <p:cTn id="37" dur="5000"/>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1" name="Picture 6" descr="C:\Users\Marianne\Pictures\winter sunsets\Nieuwe map\27211136eTqhunOu.png"/>
          <p:cNvPicPr>
            <a:picLocks noChangeAspect="1" noChangeArrowheads="1"/>
          </p:cNvPicPr>
          <p:nvPr/>
        </p:nvPicPr>
        <p:blipFill>
          <a:blip r:embed="rId2">
            <a:lum contrast="40000"/>
            <a:extLst>
              <a:ext uri="{28A0092B-C50C-407E-A947-70E740481C1C}">
                <a14:useLocalDpi xmlns:a14="http://schemas.microsoft.com/office/drawing/2010/main" xmlns="" val="0"/>
              </a:ext>
            </a:extLst>
          </a:blip>
          <a:srcRect/>
          <a:stretch>
            <a:fillRect/>
          </a:stretch>
        </p:blipFill>
        <p:spPr bwMode="auto">
          <a:xfrm>
            <a:off x="-28941" y="0"/>
            <a:ext cx="9612313" cy="634867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2" name="1 Rectángulo"/>
          <p:cNvSpPr/>
          <p:nvPr/>
        </p:nvSpPr>
        <p:spPr>
          <a:xfrm>
            <a:off x="1030699" y="792387"/>
            <a:ext cx="7493032" cy="6217087"/>
          </a:xfrm>
          <a:prstGeom prst="rect">
            <a:avLst/>
          </a:prstGeom>
        </p:spPr>
        <p:txBody>
          <a:bodyPr wrap="square">
            <a:spAutoFit/>
          </a:bodyPr>
          <a:lstStyle/>
          <a:p>
            <a:pPr algn="ctr"/>
            <a:endParaRPr lang="es-ES" sz="2800" b="1" dirty="0"/>
          </a:p>
          <a:p>
            <a:pPr algn="ctr"/>
            <a:r>
              <a:rPr lang="es-ES" sz="2800" b="1" dirty="0"/>
              <a:t>El mundo está lleno de misterios, incluyendo nuestro cuerpo, animales y otras de las cosas que nos rodean. La ciencia ha resuelto alguno de esos misterios, pero aún quedan muchos por resolver. Te has preguntado  Por qué las polillas se sienten atraídas por la luz?, ¿Por qué envejecemos? O ¿De dónde vienen los perros? La siguiente información seguramente no va a  satisfacer tu curiosidad, pero que te daremos muchas cosas sobre las cuales reflexionar.</a:t>
            </a:r>
          </a:p>
          <a:p>
            <a:pPr algn="ctr"/>
            <a:r>
              <a:rPr lang="es-ES" b="1" dirty="0"/>
              <a:t> </a:t>
            </a:r>
          </a:p>
          <a:p>
            <a:endParaRPr lang="es-ES" dirty="0"/>
          </a:p>
          <a:p>
            <a:endParaRPr lang="es-ES" dirty="0"/>
          </a:p>
          <a:p>
            <a:r>
              <a:rPr lang="es-ES" dirty="0"/>
              <a:t> </a:t>
            </a:r>
          </a:p>
          <a:p>
            <a:r>
              <a:rPr lang="es-ES" dirty="0"/>
              <a:t> </a:t>
            </a:r>
          </a:p>
        </p:txBody>
      </p:sp>
      <p:pic>
        <p:nvPicPr>
          <p:cNvPr id="4" name="Picture 2" descr="E:\formas montar\2cxx0f8.gif"/>
          <p:cNvPicPr>
            <a:picLocks noChangeAspect="1" noChangeArrowheads="1" noCrop="1"/>
          </p:cNvPicPr>
          <p:nvPr/>
        </p:nvPicPr>
        <p:blipFill>
          <a:blip r:embed="rId3"/>
          <a:srcRect/>
          <a:stretch>
            <a:fillRect/>
          </a:stretch>
        </p:blipFill>
        <p:spPr bwMode="auto">
          <a:xfrm>
            <a:off x="305562" y="5080046"/>
            <a:ext cx="1514443" cy="1257254"/>
          </a:xfrm>
          <a:prstGeom prst="rect">
            <a:avLst/>
          </a:prstGeom>
          <a:noFill/>
        </p:spPr>
      </p:pic>
    </p:spTree>
    <p:extLst>
      <p:ext uri="{BB962C8B-B14F-4D97-AF65-F5344CB8AC3E}">
        <p14:creationId xmlns:p14="http://schemas.microsoft.com/office/powerpoint/2010/main" xmlns="" val="471215477"/>
      </p:ext>
    </p:extLst>
  </p:cSld>
  <p:clrMapOvr>
    <a:masterClrMapping/>
  </p:clrMapOvr>
  <p:transition spd="slow" advClick="0" advTm="25000">
    <p:dissolve/>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445457" y="432346"/>
            <a:ext cx="8721398" cy="5544616"/>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2051" name="Picture 6" descr="C:\Users\Marianne\Pictures\winter sunsets\Nieuwe map\27211136eTqhunOu.png"/>
          <p:cNvPicPr>
            <a:picLocks noChangeAspect="1" noChangeArrowheads="1"/>
          </p:cNvPicPr>
          <p:nvPr/>
        </p:nvPicPr>
        <p:blipFill>
          <a:blip r:embed="rId3">
            <a:lum contrast="40000"/>
            <a:extLst>
              <a:ext uri="{28A0092B-C50C-407E-A947-70E740481C1C}">
                <a14:useLocalDpi xmlns:a14="http://schemas.microsoft.com/office/drawing/2010/main" xmlns="" val="0"/>
              </a:ext>
            </a:extLst>
          </a:blip>
          <a:srcRect/>
          <a:stretch>
            <a:fillRect/>
          </a:stretch>
        </p:blipFill>
        <p:spPr bwMode="auto">
          <a:xfrm>
            <a:off x="-28941" y="0"/>
            <a:ext cx="9612313" cy="634867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2" name="1 Rectángulo"/>
          <p:cNvSpPr/>
          <p:nvPr/>
        </p:nvSpPr>
        <p:spPr>
          <a:xfrm>
            <a:off x="691131" y="720378"/>
            <a:ext cx="1596876" cy="1200329"/>
          </a:xfrm>
          <a:prstGeom prst="rect">
            <a:avLst/>
          </a:prstGeom>
        </p:spPr>
        <p:txBody>
          <a:bodyPr wrap="square">
            <a:spAutoFit/>
          </a:bodyPr>
          <a:lstStyle/>
          <a:p>
            <a:pPr algn="ctr"/>
            <a:r>
              <a:rPr lang="es-ES" b="1" dirty="0"/>
              <a:t>¿De dónde vienen y a dónde van las alergias?</a:t>
            </a:r>
          </a:p>
        </p:txBody>
      </p:sp>
    </p:spTree>
    <p:extLst>
      <p:ext uri="{BB962C8B-B14F-4D97-AF65-F5344CB8AC3E}">
        <p14:creationId xmlns:p14="http://schemas.microsoft.com/office/powerpoint/2010/main" xmlns="" val="2224898268"/>
      </p:ext>
    </p:extLst>
  </p:cSld>
  <p:clrMapOvr>
    <a:masterClrMapping/>
  </p:clrMapOvr>
  <p:transition spd="slow" advClick="0" advTm="8000">
    <p:dissolve/>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1" name="Picture 6" descr="C:\Users\Marianne\Pictures\winter sunsets\Nieuwe map\27211136eTqhunOu.png"/>
          <p:cNvPicPr>
            <a:picLocks noChangeAspect="1" noChangeArrowheads="1"/>
          </p:cNvPicPr>
          <p:nvPr/>
        </p:nvPicPr>
        <p:blipFill>
          <a:blip r:embed="rId2">
            <a:lum contrast="40000"/>
            <a:extLst>
              <a:ext uri="{28A0092B-C50C-407E-A947-70E740481C1C}">
                <a14:useLocalDpi xmlns:a14="http://schemas.microsoft.com/office/drawing/2010/main" xmlns="" val="0"/>
              </a:ext>
            </a:extLst>
          </a:blip>
          <a:srcRect/>
          <a:stretch>
            <a:fillRect/>
          </a:stretch>
        </p:blipFill>
        <p:spPr bwMode="auto">
          <a:xfrm>
            <a:off x="-28941" y="0"/>
            <a:ext cx="9612313" cy="634867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2" name="1 Rectángulo"/>
          <p:cNvSpPr/>
          <p:nvPr/>
        </p:nvSpPr>
        <p:spPr>
          <a:xfrm>
            <a:off x="662752" y="668320"/>
            <a:ext cx="8215370" cy="5262979"/>
          </a:xfrm>
          <a:prstGeom prst="rect">
            <a:avLst/>
          </a:prstGeom>
        </p:spPr>
        <p:txBody>
          <a:bodyPr wrap="square">
            <a:spAutoFit/>
          </a:bodyPr>
          <a:lstStyle/>
          <a:p>
            <a:pPr algn="ctr"/>
            <a:r>
              <a:rPr lang="es-ES" sz="2400" b="1" dirty="0"/>
              <a:t>Las alergias pueden ser difíciles de vivir, pero algunas personas afirman que han desaparecido inesperadamente, mientras que otros dicen sufrir de alguna que nunca antes habían tenido. A pesar de que es científicamente posible, no estamos seguros de la razón detrás.</a:t>
            </a:r>
          </a:p>
          <a:p>
            <a:pPr algn="ctr"/>
            <a:endParaRPr lang="es-ES" sz="2400" b="1" dirty="0"/>
          </a:p>
          <a:p>
            <a:pPr algn="ctr"/>
            <a:r>
              <a:rPr lang="es-ES" sz="2400" b="1" dirty="0"/>
              <a:t>Curiosamente, el 20% de los niños que tienen una alergia al nacer pierden su sensibilidad a medida que crecen, y el 80% de los niños que tienen una alergia a la leche también la pierden cuando llegan a la adolescencia. Se ha observado que en la actualidad  los niños tienen una probabilidad mucho mayor de tener más alergias que los hijos de generaciones pasadas. Todos estos hechos hacen que nos preguntemos más sobre los misterios de este mundo.</a:t>
            </a:r>
          </a:p>
        </p:txBody>
      </p:sp>
      <p:pic>
        <p:nvPicPr>
          <p:cNvPr id="4" name="Picture 2" descr="E:\formas montar\2cxx0f8.gif"/>
          <p:cNvPicPr>
            <a:picLocks noChangeAspect="1" noChangeArrowheads="1" noCrop="1"/>
          </p:cNvPicPr>
          <p:nvPr/>
        </p:nvPicPr>
        <p:blipFill>
          <a:blip r:embed="rId3"/>
          <a:srcRect/>
          <a:stretch>
            <a:fillRect/>
          </a:stretch>
        </p:blipFill>
        <p:spPr bwMode="auto">
          <a:xfrm>
            <a:off x="305562" y="5080046"/>
            <a:ext cx="1514443" cy="1257254"/>
          </a:xfrm>
          <a:prstGeom prst="rect">
            <a:avLst/>
          </a:prstGeom>
          <a:noFill/>
        </p:spPr>
      </p:pic>
    </p:spTree>
    <p:extLst>
      <p:ext uri="{BB962C8B-B14F-4D97-AF65-F5344CB8AC3E}">
        <p14:creationId xmlns:p14="http://schemas.microsoft.com/office/powerpoint/2010/main" xmlns="" val="2224898268"/>
      </p:ext>
    </p:extLst>
  </p:cSld>
  <p:clrMapOvr>
    <a:masterClrMapping/>
  </p:clrMapOvr>
  <p:transition spd="slow" advClick="0" advTm="28000">
    <p:dissolve/>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445457" y="311130"/>
            <a:ext cx="8844234" cy="571504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2051" name="Picture 6" descr="C:\Users\Marianne\Pictures\winter sunsets\Nieuwe map\27211136eTqhunOu.png"/>
          <p:cNvPicPr>
            <a:picLocks noChangeAspect="1" noChangeArrowheads="1"/>
          </p:cNvPicPr>
          <p:nvPr/>
        </p:nvPicPr>
        <p:blipFill>
          <a:blip r:embed="rId3">
            <a:lum contrast="40000"/>
            <a:extLst>
              <a:ext uri="{28A0092B-C50C-407E-A947-70E740481C1C}">
                <a14:useLocalDpi xmlns:a14="http://schemas.microsoft.com/office/drawing/2010/main" xmlns="" val="0"/>
              </a:ext>
            </a:extLst>
          </a:blip>
          <a:srcRect/>
          <a:stretch>
            <a:fillRect/>
          </a:stretch>
        </p:blipFill>
        <p:spPr bwMode="auto">
          <a:xfrm>
            <a:off x="0" y="0"/>
            <a:ext cx="9656275" cy="640350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3" name="2 Rectángulo"/>
          <p:cNvSpPr/>
          <p:nvPr/>
        </p:nvSpPr>
        <p:spPr>
          <a:xfrm>
            <a:off x="813968" y="864394"/>
            <a:ext cx="1169855" cy="923330"/>
          </a:xfrm>
          <a:prstGeom prst="rect">
            <a:avLst/>
          </a:prstGeom>
        </p:spPr>
        <p:txBody>
          <a:bodyPr wrap="square">
            <a:spAutoFit/>
          </a:bodyPr>
          <a:lstStyle/>
          <a:p>
            <a:pPr algn="ctr"/>
            <a:r>
              <a:rPr lang="es-ES" b="1" dirty="0"/>
              <a:t>¿Funciona la cura del hipo?</a:t>
            </a:r>
          </a:p>
        </p:txBody>
      </p:sp>
    </p:spTree>
    <p:extLst>
      <p:ext uri="{BB962C8B-B14F-4D97-AF65-F5344CB8AC3E}">
        <p14:creationId xmlns:p14="http://schemas.microsoft.com/office/powerpoint/2010/main" xmlns="" val="1011641421"/>
      </p:ext>
    </p:extLst>
  </p:cSld>
  <p:clrMapOvr>
    <a:masterClrMapping/>
  </p:clrMapOvr>
  <p:transition spd="slow" advClick="0" advTm="8000">
    <p:dissolve/>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1" name="Picture 6" descr="C:\Users\Marianne\Pictures\winter sunsets\Nieuwe map\27211136eTqhunOu.png"/>
          <p:cNvPicPr>
            <a:picLocks noChangeAspect="1" noChangeArrowheads="1"/>
          </p:cNvPicPr>
          <p:nvPr/>
        </p:nvPicPr>
        <p:blipFill>
          <a:blip r:embed="rId2">
            <a:lum contrast="40000"/>
            <a:extLst>
              <a:ext uri="{28A0092B-C50C-407E-A947-70E740481C1C}">
                <a14:useLocalDpi xmlns:a14="http://schemas.microsoft.com/office/drawing/2010/main" xmlns="" val="0"/>
              </a:ext>
            </a:extLst>
          </a:blip>
          <a:srcRect/>
          <a:stretch>
            <a:fillRect/>
          </a:stretch>
        </p:blipFill>
        <p:spPr bwMode="auto">
          <a:xfrm>
            <a:off x="-28941" y="0"/>
            <a:ext cx="9612313" cy="634867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2" name="1 Rectángulo"/>
          <p:cNvSpPr/>
          <p:nvPr/>
        </p:nvSpPr>
        <p:spPr>
          <a:xfrm>
            <a:off x="998221" y="1589286"/>
            <a:ext cx="7800123" cy="3170099"/>
          </a:xfrm>
          <a:prstGeom prst="rect">
            <a:avLst/>
          </a:prstGeom>
        </p:spPr>
        <p:txBody>
          <a:bodyPr wrap="square">
            <a:spAutoFit/>
          </a:bodyPr>
          <a:lstStyle/>
          <a:p>
            <a:pPr algn="ctr"/>
            <a:r>
              <a:rPr lang="es-ES" sz="2000" b="1" dirty="0"/>
              <a:t>Una de las principales preguntas sobre el cuerpo humano es sin duda el fenómeno del hipo. Nos  han dicho que el hipo aparece debido a un espasmo en el diafragma, lo que desencadena tragos involuntarios molestos que no podemos controlar. Hay varias curas sugeridas para el hipo, desde comer una cucharada de azúcar, hasta contener la respiración. Por extraño que parezca, algunos de ellos realmente funcionan como el aumento de la cantidad de dióxido de carbono en la sangre, a través de un masaje rectal, o estimular el 'nervio vago' pulsando los ojos o tirando de las orejas. Aunque estos métodos han sido probados y funcionan, nadie sabe realmente por qué.</a:t>
            </a:r>
          </a:p>
        </p:txBody>
      </p:sp>
      <p:pic>
        <p:nvPicPr>
          <p:cNvPr id="4" name="Picture 2" descr="E:\formas montar\2cxx0f8.gif"/>
          <p:cNvPicPr>
            <a:picLocks noChangeAspect="1" noChangeArrowheads="1" noCrop="1"/>
          </p:cNvPicPr>
          <p:nvPr/>
        </p:nvPicPr>
        <p:blipFill>
          <a:blip r:embed="rId3"/>
          <a:srcRect/>
          <a:stretch>
            <a:fillRect/>
          </a:stretch>
        </p:blipFill>
        <p:spPr bwMode="auto">
          <a:xfrm>
            <a:off x="305562" y="5080046"/>
            <a:ext cx="1514443" cy="1257254"/>
          </a:xfrm>
          <a:prstGeom prst="rect">
            <a:avLst/>
          </a:prstGeom>
          <a:noFill/>
        </p:spPr>
      </p:pic>
    </p:spTree>
    <p:extLst>
      <p:ext uri="{BB962C8B-B14F-4D97-AF65-F5344CB8AC3E}">
        <p14:creationId xmlns:p14="http://schemas.microsoft.com/office/powerpoint/2010/main" xmlns="" val="471215477"/>
      </p:ext>
    </p:extLst>
  </p:cSld>
  <p:clrMapOvr>
    <a:masterClrMapping/>
  </p:clrMapOvr>
  <p:transition spd="slow" advClick="0" advTm="33000">
    <p:dissolve/>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445457" y="432346"/>
            <a:ext cx="8782816" cy="5544616"/>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2051" name="Picture 6" descr="C:\Users\Marianne\Pictures\winter sunsets\Nieuwe map\27211136eTqhunOu.png"/>
          <p:cNvPicPr>
            <a:picLocks noChangeAspect="1" noChangeArrowheads="1"/>
          </p:cNvPicPr>
          <p:nvPr/>
        </p:nvPicPr>
        <p:blipFill>
          <a:blip r:embed="rId3">
            <a:lum contrast="40000"/>
            <a:extLst>
              <a:ext uri="{28A0092B-C50C-407E-A947-70E740481C1C}">
                <a14:useLocalDpi xmlns:a14="http://schemas.microsoft.com/office/drawing/2010/main" xmlns="" val="0"/>
              </a:ext>
            </a:extLst>
          </a:blip>
          <a:srcRect/>
          <a:stretch>
            <a:fillRect/>
          </a:stretch>
        </p:blipFill>
        <p:spPr bwMode="auto">
          <a:xfrm>
            <a:off x="30709" y="-11372"/>
            <a:ext cx="9612313" cy="634867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2" name="1 Rectángulo"/>
          <p:cNvSpPr/>
          <p:nvPr/>
        </p:nvSpPr>
        <p:spPr>
          <a:xfrm>
            <a:off x="936804" y="792387"/>
            <a:ext cx="2026804" cy="923330"/>
          </a:xfrm>
          <a:prstGeom prst="rect">
            <a:avLst/>
          </a:prstGeom>
        </p:spPr>
        <p:txBody>
          <a:bodyPr wrap="square">
            <a:spAutoFit/>
          </a:bodyPr>
          <a:lstStyle/>
          <a:p>
            <a:r>
              <a:rPr lang="es-ES" b="1" dirty="0">
                <a:solidFill>
                  <a:schemeClr val="bg1"/>
                </a:solidFill>
              </a:rPr>
              <a:t>¿Por qué las polillas se ven atraídas por la luz?</a:t>
            </a:r>
          </a:p>
        </p:txBody>
      </p:sp>
    </p:spTree>
    <p:extLst>
      <p:ext uri="{BB962C8B-B14F-4D97-AF65-F5344CB8AC3E}">
        <p14:creationId xmlns:p14="http://schemas.microsoft.com/office/powerpoint/2010/main" xmlns="" val="804324899"/>
      </p:ext>
    </p:extLst>
  </p:cSld>
  <p:clrMapOvr>
    <a:masterClrMapping/>
  </p:clrMapOvr>
  <p:transition spd="slow" advClick="0" advTm="8000">
    <p:dissolve/>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1" name="Picture 6" descr="C:\Users\Marianne\Pictures\winter sunsets\Nieuwe map\27211136eTqhunOu.png"/>
          <p:cNvPicPr>
            <a:picLocks noChangeAspect="1" noChangeArrowheads="1"/>
          </p:cNvPicPr>
          <p:nvPr/>
        </p:nvPicPr>
        <p:blipFill>
          <a:blip r:embed="rId2">
            <a:lum contrast="40000"/>
            <a:extLst>
              <a:ext uri="{28A0092B-C50C-407E-A947-70E740481C1C}">
                <a14:useLocalDpi xmlns:a14="http://schemas.microsoft.com/office/drawing/2010/main" xmlns="" val="0"/>
              </a:ext>
            </a:extLst>
          </a:blip>
          <a:srcRect/>
          <a:stretch>
            <a:fillRect/>
          </a:stretch>
        </p:blipFill>
        <p:spPr bwMode="auto">
          <a:xfrm>
            <a:off x="-28941" y="0"/>
            <a:ext cx="9612313" cy="634867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2" name="1 Rectángulo"/>
          <p:cNvSpPr/>
          <p:nvPr/>
        </p:nvSpPr>
        <p:spPr>
          <a:xfrm>
            <a:off x="877066" y="1025510"/>
            <a:ext cx="7897731" cy="4154984"/>
          </a:xfrm>
          <a:prstGeom prst="rect">
            <a:avLst/>
          </a:prstGeom>
        </p:spPr>
        <p:txBody>
          <a:bodyPr wrap="square">
            <a:spAutoFit/>
          </a:bodyPr>
          <a:lstStyle/>
          <a:p>
            <a:pPr algn="ctr"/>
            <a:r>
              <a:rPr lang="es-ES" sz="2400" b="1" dirty="0"/>
              <a:t>Claramente, los insectos son atraídos por la luz, especialmente las polillas. Si lo piensas bien te darás cuenta de lo peculiar que realmente es, ya que las polillas prefieren la luz de nuestra lamparita de noche, que es artificial, en lugar de luz natural como la del sol o la de un incendio. De acuerdo con teorías científicas esta es la única fuente de luz que las atrae. Ellos sugieren que hay algo en la luz artificial que interfiere con la capacidad de navegación de los insectos, y también podría haber algo en las frecuencias de la luz que les recuerda a las feromonas emitidas por  sus parejas potenciales. Sin embargo estas son meras hipótesis.</a:t>
            </a:r>
          </a:p>
        </p:txBody>
      </p:sp>
      <p:pic>
        <p:nvPicPr>
          <p:cNvPr id="4" name="Picture 2" descr="E:\formas montar\2cxx0f8.gif"/>
          <p:cNvPicPr>
            <a:picLocks noChangeAspect="1" noChangeArrowheads="1" noCrop="1"/>
          </p:cNvPicPr>
          <p:nvPr/>
        </p:nvPicPr>
        <p:blipFill>
          <a:blip r:embed="rId3"/>
          <a:srcRect/>
          <a:stretch>
            <a:fillRect/>
          </a:stretch>
        </p:blipFill>
        <p:spPr bwMode="auto">
          <a:xfrm>
            <a:off x="305562" y="5080046"/>
            <a:ext cx="1514443" cy="1257254"/>
          </a:xfrm>
          <a:prstGeom prst="rect">
            <a:avLst/>
          </a:prstGeom>
          <a:noFill/>
        </p:spPr>
      </p:pic>
    </p:spTree>
    <p:extLst>
      <p:ext uri="{BB962C8B-B14F-4D97-AF65-F5344CB8AC3E}">
        <p14:creationId xmlns:p14="http://schemas.microsoft.com/office/powerpoint/2010/main" xmlns="" val="804324899"/>
      </p:ext>
    </p:extLst>
  </p:cSld>
  <p:clrMapOvr>
    <a:masterClrMapping/>
  </p:clrMapOvr>
  <p:transition spd="slow" advClick="0" advTm="30000">
    <p:dissolve/>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10 Misterios Cotidianos Que Aún No Tienen Explicación"/>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384039" y="432346"/>
            <a:ext cx="8782816" cy="5544616"/>
          </a:xfrm>
          <a:prstGeom prst="rect">
            <a:avLst/>
          </a:prstGeom>
          <a:noFill/>
          <a:extLst>
            <a:ext uri="{909E8E84-426E-40DD-AFC4-6F175D3DCCD1}">
              <a14:hiddenFill xmlns:a14="http://schemas.microsoft.com/office/drawing/2010/main" xmlns="">
                <a:solidFill>
                  <a:srgbClr val="FFFFFF"/>
                </a:solidFill>
              </a14:hiddenFill>
            </a:ext>
          </a:extLst>
        </p:spPr>
      </p:pic>
      <p:pic>
        <p:nvPicPr>
          <p:cNvPr id="2051" name="Picture 6" descr="C:\Users\Marianne\Pictures\winter sunsets\Nieuwe map\27211136eTqhunOu.png"/>
          <p:cNvPicPr>
            <a:picLocks noChangeAspect="1" noChangeArrowheads="1"/>
          </p:cNvPicPr>
          <p:nvPr/>
        </p:nvPicPr>
        <p:blipFill>
          <a:blip r:embed="rId3">
            <a:lum contrast="40000"/>
            <a:extLst>
              <a:ext uri="{28A0092B-C50C-407E-A947-70E740481C1C}">
                <a14:useLocalDpi xmlns:a14="http://schemas.microsoft.com/office/drawing/2010/main" xmlns="" val="0"/>
              </a:ext>
            </a:extLst>
          </a:blip>
          <a:srcRect/>
          <a:stretch>
            <a:fillRect/>
          </a:stretch>
        </p:blipFill>
        <p:spPr bwMode="auto">
          <a:xfrm>
            <a:off x="-28941" y="0"/>
            <a:ext cx="9612313" cy="634867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2" name="1 Rectángulo"/>
          <p:cNvSpPr/>
          <p:nvPr/>
        </p:nvSpPr>
        <p:spPr>
          <a:xfrm>
            <a:off x="629713" y="792386"/>
            <a:ext cx="2087431" cy="369332"/>
          </a:xfrm>
          <a:prstGeom prst="rect">
            <a:avLst/>
          </a:prstGeom>
        </p:spPr>
        <p:txBody>
          <a:bodyPr wrap="none">
            <a:spAutoFit/>
          </a:bodyPr>
          <a:lstStyle/>
          <a:p>
            <a:r>
              <a:rPr lang="es-ES" b="1" dirty="0"/>
              <a:t>¿Qué es la espuma?</a:t>
            </a:r>
          </a:p>
        </p:txBody>
      </p:sp>
    </p:spTree>
    <p:extLst>
      <p:ext uri="{BB962C8B-B14F-4D97-AF65-F5344CB8AC3E}">
        <p14:creationId xmlns:p14="http://schemas.microsoft.com/office/powerpoint/2010/main" xmlns="" val="804324899"/>
      </p:ext>
    </p:extLst>
  </p:cSld>
  <p:clrMapOvr>
    <a:masterClrMapping/>
  </p:clrMapOvr>
  <p:transition spd="slow" advClick="0" advTm="8000">
    <p:dissolve/>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1" name="Picture 6" descr="C:\Users\Marianne\Pictures\winter sunsets\Nieuwe map\27211136eTqhunOu.png"/>
          <p:cNvPicPr>
            <a:picLocks noChangeAspect="1" noChangeArrowheads="1"/>
          </p:cNvPicPr>
          <p:nvPr/>
        </p:nvPicPr>
        <p:blipFill>
          <a:blip r:embed="rId2">
            <a:lum contrast="40000"/>
            <a:extLst>
              <a:ext uri="{28A0092B-C50C-407E-A947-70E740481C1C}">
                <a14:useLocalDpi xmlns:a14="http://schemas.microsoft.com/office/drawing/2010/main" xmlns="" val="0"/>
              </a:ext>
            </a:extLst>
          </a:blip>
          <a:srcRect/>
          <a:stretch>
            <a:fillRect/>
          </a:stretch>
        </p:blipFill>
        <p:spPr bwMode="auto">
          <a:xfrm>
            <a:off x="-28941" y="0"/>
            <a:ext cx="9612313" cy="634867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2" name="1 Rectángulo"/>
          <p:cNvSpPr/>
          <p:nvPr/>
        </p:nvSpPr>
        <p:spPr>
          <a:xfrm>
            <a:off x="1019942" y="1168386"/>
            <a:ext cx="7615868" cy="3785652"/>
          </a:xfrm>
          <a:prstGeom prst="rect">
            <a:avLst/>
          </a:prstGeom>
        </p:spPr>
        <p:txBody>
          <a:bodyPr wrap="square">
            <a:spAutoFit/>
          </a:bodyPr>
          <a:lstStyle/>
          <a:p>
            <a:pPr algn="ctr"/>
            <a:r>
              <a:rPr lang="es-ES" sz="2000" b="1" dirty="0"/>
              <a:t>¿Alguna vez has pensado en la composición de la espuma? Como la ciencia lo indica, la espuma no está clasificada ni como un líquido ni como gas, ni tampoco como un sólido. Pero es como si fuera estos tres al mismo tiempo. No hay evidencias suficiente para dar una explicación clara con respecto a esta información, sin embargo se ha sugerido que la mayoría de las espumas se componen de gas y entre los pedacitos hay líquido. Su comportamiento, por otro lado, sigue siendo un misterio por descubrir. Lo que sí sabemos con certeza es que hay diferentes tipos de espuma - por ejemplo, la espuma que se forma a partir de un jabón de lavar con respecto a la espuma de afeitar. Aparte de eso, no tenemos nada aparentemente concreto que podamos aprender de esta rara sustancia burbujeante.</a:t>
            </a:r>
          </a:p>
        </p:txBody>
      </p:sp>
      <p:pic>
        <p:nvPicPr>
          <p:cNvPr id="4" name="Picture 2" descr="E:\formas montar\2cxx0f8.gif"/>
          <p:cNvPicPr>
            <a:picLocks noChangeAspect="1" noChangeArrowheads="1" noCrop="1"/>
          </p:cNvPicPr>
          <p:nvPr/>
        </p:nvPicPr>
        <p:blipFill>
          <a:blip r:embed="rId3"/>
          <a:srcRect/>
          <a:stretch>
            <a:fillRect/>
          </a:stretch>
        </p:blipFill>
        <p:spPr bwMode="auto">
          <a:xfrm>
            <a:off x="305562" y="5080046"/>
            <a:ext cx="1514443" cy="1257254"/>
          </a:xfrm>
          <a:prstGeom prst="rect">
            <a:avLst/>
          </a:prstGeom>
          <a:noFill/>
        </p:spPr>
      </p:pic>
    </p:spTree>
    <p:extLst>
      <p:ext uri="{BB962C8B-B14F-4D97-AF65-F5344CB8AC3E}">
        <p14:creationId xmlns:p14="http://schemas.microsoft.com/office/powerpoint/2010/main" xmlns="" val="1564333430"/>
      </p:ext>
    </p:extLst>
  </p:cSld>
  <p:clrMapOvr>
    <a:masterClrMapping/>
  </p:clrMapOvr>
  <p:transition spd="slow" advClick="0" advTm="40000">
    <p:dissolve/>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10 Misterios Cotidianos Que Aún No Tienen Explicación"/>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384039" y="432346"/>
            <a:ext cx="8782816" cy="5472608"/>
          </a:xfrm>
          <a:prstGeom prst="rect">
            <a:avLst/>
          </a:prstGeom>
          <a:noFill/>
          <a:extLst>
            <a:ext uri="{909E8E84-426E-40DD-AFC4-6F175D3DCCD1}">
              <a14:hiddenFill xmlns:a14="http://schemas.microsoft.com/office/drawing/2010/main" xmlns="">
                <a:solidFill>
                  <a:srgbClr val="FFFFFF"/>
                </a:solidFill>
              </a14:hiddenFill>
            </a:ext>
          </a:extLst>
        </p:spPr>
      </p:pic>
      <p:pic>
        <p:nvPicPr>
          <p:cNvPr id="2051" name="Picture 6" descr="C:\Users\Marianne\Pictures\winter sunsets\Nieuwe map\27211136eTqhunOu.png"/>
          <p:cNvPicPr>
            <a:picLocks noChangeAspect="1" noChangeArrowheads="1"/>
          </p:cNvPicPr>
          <p:nvPr/>
        </p:nvPicPr>
        <p:blipFill>
          <a:blip r:embed="rId3">
            <a:lum contrast="40000"/>
            <a:extLst>
              <a:ext uri="{28A0092B-C50C-407E-A947-70E740481C1C}">
                <a14:useLocalDpi xmlns:a14="http://schemas.microsoft.com/office/drawing/2010/main" xmlns="" val="0"/>
              </a:ext>
            </a:extLst>
          </a:blip>
          <a:srcRect/>
          <a:stretch>
            <a:fillRect/>
          </a:stretch>
        </p:blipFill>
        <p:spPr bwMode="auto">
          <a:xfrm>
            <a:off x="0" y="0"/>
            <a:ext cx="9612313" cy="634867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2" name="1 Rectángulo"/>
          <p:cNvSpPr/>
          <p:nvPr/>
        </p:nvSpPr>
        <p:spPr>
          <a:xfrm>
            <a:off x="596682" y="720378"/>
            <a:ext cx="2212749" cy="646331"/>
          </a:xfrm>
          <a:prstGeom prst="rect">
            <a:avLst/>
          </a:prstGeom>
          <a:solidFill>
            <a:srgbClr val="FFFF00"/>
          </a:solidFill>
        </p:spPr>
        <p:txBody>
          <a:bodyPr wrap="square">
            <a:spAutoFit/>
          </a:bodyPr>
          <a:lstStyle/>
          <a:p>
            <a:pPr algn="ctr"/>
            <a:r>
              <a:rPr lang="es-ES" b="1" dirty="0"/>
              <a:t>¿Qué ocurre con la electricidad estática</a:t>
            </a:r>
            <a:r>
              <a:rPr lang="es-ES" dirty="0">
                <a:solidFill>
                  <a:srgbClr val="FFFF00"/>
                </a:solidFill>
              </a:rPr>
              <a:t>?</a:t>
            </a:r>
          </a:p>
        </p:txBody>
      </p:sp>
    </p:spTree>
    <p:extLst>
      <p:ext uri="{BB962C8B-B14F-4D97-AF65-F5344CB8AC3E}">
        <p14:creationId xmlns:p14="http://schemas.microsoft.com/office/powerpoint/2010/main" xmlns="" val="1564333430"/>
      </p:ext>
    </p:extLst>
  </p:cSld>
  <p:clrMapOvr>
    <a:masterClrMapping/>
  </p:clrMapOvr>
  <p:transition spd="slow" advClick="0" advTm="8000">
    <p:dissolve/>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1" name="Picture 6" descr="C:\Users\Marianne\Pictures\winter sunsets\Nieuwe map\27211136eTqhunOu.png"/>
          <p:cNvPicPr>
            <a:picLocks noChangeAspect="1" noChangeArrowheads="1"/>
          </p:cNvPicPr>
          <p:nvPr/>
        </p:nvPicPr>
        <p:blipFill>
          <a:blip r:embed="rId2">
            <a:lum contrast="40000"/>
            <a:extLst>
              <a:ext uri="{28A0092B-C50C-407E-A947-70E740481C1C}">
                <a14:useLocalDpi xmlns:a14="http://schemas.microsoft.com/office/drawing/2010/main" xmlns="" val="0"/>
              </a:ext>
            </a:extLst>
          </a:blip>
          <a:srcRect/>
          <a:stretch>
            <a:fillRect/>
          </a:stretch>
        </p:blipFill>
        <p:spPr bwMode="auto">
          <a:xfrm>
            <a:off x="-28941" y="0"/>
            <a:ext cx="9612313" cy="634867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2" name="1 Rectángulo"/>
          <p:cNvSpPr/>
          <p:nvPr/>
        </p:nvSpPr>
        <p:spPr>
          <a:xfrm>
            <a:off x="1320831" y="1127622"/>
            <a:ext cx="6912768" cy="4093428"/>
          </a:xfrm>
          <a:prstGeom prst="rect">
            <a:avLst/>
          </a:prstGeom>
        </p:spPr>
        <p:txBody>
          <a:bodyPr wrap="square">
            <a:spAutoFit/>
          </a:bodyPr>
          <a:lstStyle/>
          <a:p>
            <a:pPr algn="ctr"/>
            <a:r>
              <a:rPr lang="es-ES" sz="2000" b="1" dirty="0"/>
              <a:t>La electricidad estática es la extraña sensación que sientes cuando estás caminando sobre un piso alfombrado, o cuando agarras un pomo metálico, en condiciones secas. Aunque la ciencia ha descubierto cómo se construye esta energía, no hay ninguna razón definida para la transferencia de la carga eléctrica hacia o desde un material aislante. Lo desconcertante es que, por naturaleza, un aislante no debe permitir que esto suceda. Incluso dos objetos hechos del mismo material pueden desencadenar que la carga eléctrica suceda, lo cual es extraño teniendo en cuenta que, científicamente hablando, es la diferencia entre los materiales que hace que esta carga se produzca. ¿Alguien puede encontrar una explicación comprensible para esto?</a:t>
            </a:r>
          </a:p>
        </p:txBody>
      </p:sp>
      <p:pic>
        <p:nvPicPr>
          <p:cNvPr id="4" name="Picture 2" descr="E:\formas montar\2cxx0f8.gif"/>
          <p:cNvPicPr>
            <a:picLocks noChangeAspect="1" noChangeArrowheads="1" noCrop="1"/>
          </p:cNvPicPr>
          <p:nvPr/>
        </p:nvPicPr>
        <p:blipFill>
          <a:blip r:embed="rId3"/>
          <a:srcRect/>
          <a:stretch>
            <a:fillRect/>
          </a:stretch>
        </p:blipFill>
        <p:spPr bwMode="auto">
          <a:xfrm>
            <a:off x="305562" y="5080046"/>
            <a:ext cx="1514443" cy="1257254"/>
          </a:xfrm>
          <a:prstGeom prst="rect">
            <a:avLst/>
          </a:prstGeom>
          <a:noFill/>
        </p:spPr>
      </p:pic>
    </p:spTree>
    <p:extLst>
      <p:ext uri="{BB962C8B-B14F-4D97-AF65-F5344CB8AC3E}">
        <p14:creationId xmlns:p14="http://schemas.microsoft.com/office/powerpoint/2010/main" xmlns="" val="1564333430"/>
      </p:ext>
    </p:extLst>
  </p:cSld>
  <p:clrMapOvr>
    <a:masterClrMapping/>
  </p:clrMapOvr>
  <p:transition spd="slow" advClick="0" advTm="43000">
    <p:dissolve/>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413668" y="432346"/>
            <a:ext cx="8712968" cy="5549993"/>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2051" name="Picture 6" descr="C:\Users\Marianne\Pictures\winter sunsets\Nieuwe map\27211136eTqhunOu.png"/>
          <p:cNvPicPr>
            <a:picLocks noChangeAspect="1" noChangeArrowheads="1"/>
          </p:cNvPicPr>
          <p:nvPr/>
        </p:nvPicPr>
        <p:blipFill>
          <a:blip r:embed="rId4">
            <a:lum contrast="40000"/>
            <a:extLst>
              <a:ext uri="{28A0092B-C50C-407E-A947-70E740481C1C}">
                <a14:useLocalDpi xmlns:a14="http://schemas.microsoft.com/office/drawing/2010/main" xmlns="" val="0"/>
              </a:ext>
            </a:extLst>
          </a:blip>
          <a:srcRect/>
          <a:stretch>
            <a:fillRect/>
          </a:stretch>
        </p:blipFill>
        <p:spPr bwMode="auto">
          <a:xfrm>
            <a:off x="-28941" y="0"/>
            <a:ext cx="9612313" cy="634867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3" name="2 Rectángulo"/>
          <p:cNvSpPr/>
          <p:nvPr/>
        </p:nvSpPr>
        <p:spPr>
          <a:xfrm>
            <a:off x="701700" y="648370"/>
            <a:ext cx="1849140" cy="646331"/>
          </a:xfrm>
          <a:prstGeom prst="rect">
            <a:avLst/>
          </a:prstGeom>
        </p:spPr>
        <p:txBody>
          <a:bodyPr wrap="square">
            <a:spAutoFit/>
          </a:bodyPr>
          <a:lstStyle/>
          <a:p>
            <a:r>
              <a:rPr lang="es-ES" b="1" dirty="0">
                <a:solidFill>
                  <a:srgbClr val="FFFF00"/>
                </a:solidFill>
              </a:rPr>
              <a:t>¿Cuál es el origen de los perros?</a:t>
            </a:r>
          </a:p>
        </p:txBody>
      </p:sp>
    </p:spTree>
    <p:extLst>
      <p:ext uri="{BB962C8B-B14F-4D97-AF65-F5344CB8AC3E}">
        <p14:creationId xmlns:p14="http://schemas.microsoft.com/office/powerpoint/2010/main" xmlns="" val="3361201244"/>
      </p:ext>
    </p:extLst>
  </p:cSld>
  <p:clrMapOvr>
    <a:masterClrMapping/>
  </p:clrMapOvr>
  <p:transition spd="slow" advClick="0" advTm="8000">
    <p:dissolve/>
    <p:sndAc>
      <p:stSnd>
        <p:snd r:embed="rId2" name="the beatles - yesterday.wav"/>
      </p:stSnd>
    </p:sndAc>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1" name="Picture 6" descr="C:\Users\Marianne\Pictures\winter sunsets\Nieuwe map\27211136eTqhunOu.png"/>
          <p:cNvPicPr>
            <a:picLocks noChangeAspect="1" noChangeArrowheads="1"/>
          </p:cNvPicPr>
          <p:nvPr/>
        </p:nvPicPr>
        <p:blipFill>
          <a:blip r:embed="rId2">
            <a:lum contrast="40000"/>
            <a:extLst>
              <a:ext uri="{28A0092B-C50C-407E-A947-70E740481C1C}">
                <a14:useLocalDpi xmlns:a14="http://schemas.microsoft.com/office/drawing/2010/main" xmlns="" val="0"/>
              </a:ext>
            </a:extLst>
          </a:blip>
          <a:srcRect/>
          <a:stretch>
            <a:fillRect/>
          </a:stretch>
        </p:blipFill>
        <p:spPr bwMode="auto">
          <a:xfrm>
            <a:off x="-28941" y="0"/>
            <a:ext cx="9612313" cy="634867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2" name="1 Rectángulo"/>
          <p:cNvSpPr/>
          <p:nvPr/>
        </p:nvSpPr>
        <p:spPr>
          <a:xfrm>
            <a:off x="1162818" y="1311262"/>
            <a:ext cx="7429552" cy="3785652"/>
          </a:xfrm>
          <a:prstGeom prst="rect">
            <a:avLst/>
          </a:prstGeom>
        </p:spPr>
        <p:txBody>
          <a:bodyPr wrap="square">
            <a:spAutoFit/>
          </a:bodyPr>
          <a:lstStyle/>
          <a:p>
            <a:pPr algn="ctr"/>
            <a:r>
              <a:rPr lang="es-ES" sz="2000" b="1" dirty="0"/>
              <a:t>Si lo pensamos, siempre hemos creído que desde la antigüedad los perros han sido la compañía doméstica del hombre, y con razón, pues esto ha sido así desde hace  9,000-34,000 años. ¿Alguna vez has pensado en cómo sucedió? Realmente ¿De dónde vienen los perros? Hay algo particularmente extraño en la conexión de los perros de hoy en día, con respecto a los perros en los inicios de su domesticación - la investigación científica ha descubierto que el ADN de las dos especies no están relacionadas. Esto sugiere, sorprendentemente, que los "perros" que fueron domesticados hace 33.000 años no son los mismos perros que tenemos hoy en día, pero que eran una clase especie “hermana”. Esto nos deja con un gran interrogante en la historia de los perros y su origen.</a:t>
            </a:r>
          </a:p>
        </p:txBody>
      </p:sp>
      <p:pic>
        <p:nvPicPr>
          <p:cNvPr id="4" name="Picture 2" descr="E:\formas montar\2cxx0f8.gif"/>
          <p:cNvPicPr>
            <a:picLocks noChangeAspect="1" noChangeArrowheads="1" noCrop="1"/>
          </p:cNvPicPr>
          <p:nvPr/>
        </p:nvPicPr>
        <p:blipFill>
          <a:blip r:embed="rId3"/>
          <a:srcRect/>
          <a:stretch>
            <a:fillRect/>
          </a:stretch>
        </p:blipFill>
        <p:spPr bwMode="auto">
          <a:xfrm>
            <a:off x="305562" y="5080046"/>
            <a:ext cx="1514443" cy="1257254"/>
          </a:xfrm>
          <a:prstGeom prst="rect">
            <a:avLst/>
          </a:prstGeom>
          <a:noFill/>
        </p:spPr>
      </p:pic>
    </p:spTree>
    <p:extLst>
      <p:ext uri="{BB962C8B-B14F-4D97-AF65-F5344CB8AC3E}">
        <p14:creationId xmlns:p14="http://schemas.microsoft.com/office/powerpoint/2010/main" xmlns="" val="4232860818"/>
      </p:ext>
    </p:extLst>
  </p:cSld>
  <p:clrMapOvr>
    <a:masterClrMapping/>
  </p:clrMapOvr>
  <p:transition spd="slow" advClick="0" advTm="35000">
    <p:dissolve/>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377000" y="454006"/>
            <a:ext cx="8858312" cy="5506061"/>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2051" name="Picture 6" descr="C:\Users\Marianne\Pictures\winter sunsets\Nieuwe map\27211136eTqhunOu.png"/>
          <p:cNvPicPr>
            <a:picLocks noChangeAspect="1" noChangeArrowheads="1"/>
          </p:cNvPicPr>
          <p:nvPr/>
        </p:nvPicPr>
        <p:blipFill>
          <a:blip r:embed="rId3">
            <a:lum contrast="40000"/>
            <a:extLst>
              <a:ext uri="{28A0092B-C50C-407E-A947-70E740481C1C}">
                <a14:useLocalDpi xmlns:a14="http://schemas.microsoft.com/office/drawing/2010/main" xmlns="" val="0"/>
              </a:ext>
            </a:extLst>
          </a:blip>
          <a:srcRect/>
          <a:stretch>
            <a:fillRect/>
          </a:stretch>
        </p:blipFill>
        <p:spPr bwMode="auto">
          <a:xfrm>
            <a:off x="0" y="-11372"/>
            <a:ext cx="9612313" cy="634867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2" name="1 Rectángulo"/>
          <p:cNvSpPr/>
          <p:nvPr/>
        </p:nvSpPr>
        <p:spPr>
          <a:xfrm>
            <a:off x="805628" y="596882"/>
            <a:ext cx="1398323" cy="646331"/>
          </a:xfrm>
          <a:prstGeom prst="rect">
            <a:avLst/>
          </a:prstGeom>
        </p:spPr>
        <p:txBody>
          <a:bodyPr wrap="square">
            <a:spAutoFit/>
          </a:bodyPr>
          <a:lstStyle/>
          <a:p>
            <a:r>
              <a:rPr lang="es-ES" b="1" dirty="0">
                <a:solidFill>
                  <a:schemeClr val="bg1"/>
                </a:solidFill>
              </a:rPr>
              <a:t>¿Qué son </a:t>
            </a:r>
            <a:endParaRPr lang="es-ES" b="1" dirty="0" smtClean="0">
              <a:solidFill>
                <a:schemeClr val="bg1"/>
              </a:solidFill>
            </a:endParaRPr>
          </a:p>
          <a:p>
            <a:pPr algn="ctr"/>
            <a:r>
              <a:rPr lang="es-ES" b="1" dirty="0" smtClean="0">
                <a:solidFill>
                  <a:schemeClr val="bg1"/>
                </a:solidFill>
              </a:rPr>
              <a:t>los </a:t>
            </a:r>
            <a:r>
              <a:rPr lang="es-ES" b="1" dirty="0">
                <a:solidFill>
                  <a:schemeClr val="bg1"/>
                </a:solidFill>
              </a:rPr>
              <a:t>colores?</a:t>
            </a:r>
          </a:p>
        </p:txBody>
      </p:sp>
    </p:spTree>
    <p:extLst>
      <p:ext uri="{BB962C8B-B14F-4D97-AF65-F5344CB8AC3E}">
        <p14:creationId xmlns:p14="http://schemas.microsoft.com/office/powerpoint/2010/main" xmlns="" val="3689691610"/>
      </p:ext>
    </p:extLst>
  </p:cSld>
  <p:clrMapOvr>
    <a:masterClrMapping/>
  </p:clrMapOvr>
  <p:transition spd="slow" advClick="0" advTm="8000">
    <p:dissolve/>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1" name="Picture 6" descr="C:\Users\Marianne\Pictures\winter sunsets\Nieuwe map\27211136eTqhunOu.png"/>
          <p:cNvPicPr>
            <a:picLocks noChangeAspect="1" noChangeArrowheads="1"/>
          </p:cNvPicPr>
          <p:nvPr/>
        </p:nvPicPr>
        <p:blipFill>
          <a:blip r:embed="rId2">
            <a:lum contrast="40000"/>
            <a:extLst>
              <a:ext uri="{28A0092B-C50C-407E-A947-70E740481C1C}">
                <a14:useLocalDpi xmlns:a14="http://schemas.microsoft.com/office/drawing/2010/main" xmlns="" val="0"/>
              </a:ext>
            </a:extLst>
          </a:blip>
          <a:srcRect/>
          <a:stretch>
            <a:fillRect/>
          </a:stretch>
        </p:blipFill>
        <p:spPr bwMode="auto">
          <a:xfrm>
            <a:off x="-28941" y="0"/>
            <a:ext cx="9612313" cy="634867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2" name="1 Rectángulo"/>
          <p:cNvSpPr/>
          <p:nvPr/>
        </p:nvSpPr>
        <p:spPr>
          <a:xfrm>
            <a:off x="1162818" y="1025510"/>
            <a:ext cx="7215238" cy="4154984"/>
          </a:xfrm>
          <a:prstGeom prst="rect">
            <a:avLst/>
          </a:prstGeom>
        </p:spPr>
        <p:txBody>
          <a:bodyPr wrap="square">
            <a:spAutoFit/>
          </a:bodyPr>
          <a:lstStyle/>
          <a:p>
            <a:pPr algn="ctr"/>
            <a:r>
              <a:rPr lang="es-ES" sz="2400" b="1" dirty="0"/>
              <a:t>Aquí hay un montón de teorías detrás de nuestra capacidad para percibir los colores y la forma en que es posible hacerlo. Según la ciencia, el color puede verse cuando la luz entra en nuestros ojos y es procesada por el cerebro. Así, podemos decir rojo de amarillo y azul de verde. Lo que no somos capaces de decir es si el rojo que veo es idéntico al que ve otra persona. Por ejemplo, sabemos que las personas daltónicas son incapaces de percibir colores porque sus receptores son débiles y '</a:t>
            </a:r>
            <a:r>
              <a:rPr lang="es-ES" sz="2400" b="1" dirty="0" err="1"/>
              <a:t>tetracrómatas</a:t>
            </a:r>
            <a:r>
              <a:rPr lang="es-ES" sz="2400" b="1" dirty="0"/>
              <a:t>', lo que hace que puedan ver más colores que una persona normal.</a:t>
            </a:r>
          </a:p>
        </p:txBody>
      </p:sp>
      <p:pic>
        <p:nvPicPr>
          <p:cNvPr id="4" name="Picture 2" descr="E:\formas montar\2cxx0f8.gif"/>
          <p:cNvPicPr>
            <a:picLocks noChangeAspect="1" noChangeArrowheads="1" noCrop="1"/>
          </p:cNvPicPr>
          <p:nvPr/>
        </p:nvPicPr>
        <p:blipFill>
          <a:blip r:embed="rId3"/>
          <a:srcRect/>
          <a:stretch>
            <a:fillRect/>
          </a:stretch>
        </p:blipFill>
        <p:spPr bwMode="auto">
          <a:xfrm>
            <a:off x="305562" y="5080046"/>
            <a:ext cx="1514443" cy="1257254"/>
          </a:xfrm>
          <a:prstGeom prst="rect">
            <a:avLst/>
          </a:prstGeom>
          <a:noFill/>
        </p:spPr>
      </p:pic>
    </p:spTree>
    <p:extLst>
      <p:ext uri="{BB962C8B-B14F-4D97-AF65-F5344CB8AC3E}">
        <p14:creationId xmlns:p14="http://schemas.microsoft.com/office/powerpoint/2010/main" xmlns="" val="3689691610"/>
      </p:ext>
    </p:extLst>
  </p:cSld>
  <p:clrMapOvr>
    <a:masterClrMapping/>
  </p:clrMapOvr>
  <p:transition spd="slow" advClick="0" advTm="30000">
    <p:dissolve/>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377000" y="382568"/>
            <a:ext cx="8715436" cy="5572164"/>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2051" name="Picture 6" descr="C:\Users\Marianne\Pictures\winter sunsets\Nieuwe map\27211136eTqhunOu.png"/>
          <p:cNvPicPr>
            <a:picLocks noChangeAspect="1" noChangeArrowheads="1"/>
          </p:cNvPicPr>
          <p:nvPr/>
        </p:nvPicPr>
        <p:blipFill>
          <a:blip r:embed="rId3">
            <a:lum contrast="40000"/>
            <a:extLst>
              <a:ext uri="{28A0092B-C50C-407E-A947-70E740481C1C}">
                <a14:useLocalDpi xmlns:a14="http://schemas.microsoft.com/office/drawing/2010/main" xmlns="" val="0"/>
              </a:ext>
            </a:extLst>
          </a:blip>
          <a:srcRect/>
          <a:stretch>
            <a:fillRect/>
          </a:stretch>
        </p:blipFill>
        <p:spPr bwMode="auto">
          <a:xfrm>
            <a:off x="-28941" y="0"/>
            <a:ext cx="9612313" cy="634867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2" name="1 Rectángulo"/>
          <p:cNvSpPr/>
          <p:nvPr/>
        </p:nvSpPr>
        <p:spPr>
          <a:xfrm>
            <a:off x="805628" y="882634"/>
            <a:ext cx="2338589" cy="369332"/>
          </a:xfrm>
          <a:prstGeom prst="rect">
            <a:avLst/>
          </a:prstGeom>
        </p:spPr>
        <p:txBody>
          <a:bodyPr wrap="none">
            <a:spAutoFit/>
          </a:bodyPr>
          <a:lstStyle/>
          <a:p>
            <a:r>
              <a:rPr lang="es-ES" b="1" dirty="0">
                <a:solidFill>
                  <a:schemeClr val="bg1"/>
                </a:solidFill>
              </a:rPr>
              <a:t>¿Los virus están vivos?</a:t>
            </a:r>
          </a:p>
        </p:txBody>
      </p:sp>
    </p:spTree>
    <p:extLst>
      <p:ext uri="{BB962C8B-B14F-4D97-AF65-F5344CB8AC3E}">
        <p14:creationId xmlns:p14="http://schemas.microsoft.com/office/powerpoint/2010/main" xmlns="" val="3689691610"/>
      </p:ext>
    </p:extLst>
  </p:cSld>
  <p:clrMapOvr>
    <a:masterClrMapping/>
  </p:clrMapOvr>
  <p:transition spd="slow" advClick="0" advTm="8000">
    <p:dissolve/>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1" name="Picture 6" descr="C:\Users\Marianne\Pictures\winter sunsets\Nieuwe map\27211136eTqhunOu.png"/>
          <p:cNvPicPr>
            <a:picLocks noChangeAspect="1" noChangeArrowheads="1"/>
          </p:cNvPicPr>
          <p:nvPr/>
        </p:nvPicPr>
        <p:blipFill>
          <a:blip r:embed="rId2">
            <a:lum contrast="40000"/>
            <a:extLst>
              <a:ext uri="{28A0092B-C50C-407E-A947-70E740481C1C}">
                <a14:useLocalDpi xmlns:a14="http://schemas.microsoft.com/office/drawing/2010/main" xmlns="" val="0"/>
              </a:ext>
            </a:extLst>
          </a:blip>
          <a:srcRect/>
          <a:stretch>
            <a:fillRect/>
          </a:stretch>
        </p:blipFill>
        <p:spPr bwMode="auto">
          <a:xfrm>
            <a:off x="-28941" y="0"/>
            <a:ext cx="9612313" cy="634867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2" name="1 Rectángulo"/>
          <p:cNvSpPr/>
          <p:nvPr/>
        </p:nvSpPr>
        <p:spPr>
          <a:xfrm>
            <a:off x="1162818" y="1096948"/>
            <a:ext cx="7143800" cy="4154984"/>
          </a:xfrm>
          <a:prstGeom prst="rect">
            <a:avLst/>
          </a:prstGeom>
        </p:spPr>
        <p:txBody>
          <a:bodyPr wrap="square">
            <a:spAutoFit/>
          </a:bodyPr>
          <a:lstStyle/>
          <a:p>
            <a:pPr algn="ctr"/>
            <a:r>
              <a:rPr lang="es-ES" sz="2400" b="1" dirty="0"/>
              <a:t>En el mundo todo se clasifica en dos partes: está vivo o no. Pero, al parecer, este no es el caso de los virus. Los científicos han detectado algunas rarezas en el comportamiento de los virus, lo cual los lleva a creer que sí son organismos vivos, debido al hecho de que pueden extenderse y multiplicarse. Sin embargo, otras investigación demostraron que los virus también se pueden reproducir, pues muestran indicios de evolución, e incluso son capaces de llevar a cabo sus procesos fuera de un huésped vivo. Esto nos deja con muchas dudas y preguntas sin respuesta.</a:t>
            </a:r>
          </a:p>
        </p:txBody>
      </p:sp>
      <p:pic>
        <p:nvPicPr>
          <p:cNvPr id="4" name="Picture 2" descr="E:\formas montar\2cxx0f8.gif"/>
          <p:cNvPicPr>
            <a:picLocks noChangeAspect="1" noChangeArrowheads="1" noCrop="1"/>
          </p:cNvPicPr>
          <p:nvPr/>
        </p:nvPicPr>
        <p:blipFill>
          <a:blip r:embed="rId3"/>
          <a:srcRect/>
          <a:stretch>
            <a:fillRect/>
          </a:stretch>
        </p:blipFill>
        <p:spPr bwMode="auto">
          <a:xfrm>
            <a:off x="305562" y="5080046"/>
            <a:ext cx="1514443" cy="1257254"/>
          </a:xfrm>
          <a:prstGeom prst="rect">
            <a:avLst/>
          </a:prstGeom>
          <a:noFill/>
        </p:spPr>
      </p:pic>
    </p:spTree>
    <p:extLst>
      <p:ext uri="{BB962C8B-B14F-4D97-AF65-F5344CB8AC3E}">
        <p14:creationId xmlns:p14="http://schemas.microsoft.com/office/powerpoint/2010/main" xmlns="" val="3689691610"/>
      </p:ext>
    </p:extLst>
  </p:cSld>
  <p:clrMapOvr>
    <a:masterClrMapping/>
  </p:clrMapOvr>
  <p:transition spd="slow" advClick="0" advTm="33000">
    <p:dissolve/>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305562" y="311130"/>
            <a:ext cx="8929750" cy="565946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2051" name="Picture 6" descr="C:\Users\Marianne\Pictures\winter sunsets\Nieuwe map\27211136eTqhunOu.png"/>
          <p:cNvPicPr>
            <a:picLocks noChangeAspect="1" noChangeArrowheads="1"/>
          </p:cNvPicPr>
          <p:nvPr/>
        </p:nvPicPr>
        <p:blipFill>
          <a:blip r:embed="rId4">
            <a:lum contrast="40000"/>
            <a:extLst>
              <a:ext uri="{28A0092B-C50C-407E-A947-70E740481C1C}">
                <a14:useLocalDpi xmlns:a14="http://schemas.microsoft.com/office/drawing/2010/main" xmlns="" val="0"/>
              </a:ext>
            </a:extLst>
          </a:blip>
          <a:srcRect/>
          <a:stretch>
            <a:fillRect/>
          </a:stretch>
        </p:blipFill>
        <p:spPr bwMode="auto">
          <a:xfrm>
            <a:off x="-28941" y="0"/>
            <a:ext cx="9612313" cy="634867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2" name="1 Rectángulo"/>
          <p:cNvSpPr/>
          <p:nvPr/>
        </p:nvSpPr>
        <p:spPr>
          <a:xfrm>
            <a:off x="805628" y="739758"/>
            <a:ext cx="2555380" cy="369332"/>
          </a:xfrm>
          <a:prstGeom prst="rect">
            <a:avLst/>
          </a:prstGeom>
        </p:spPr>
        <p:txBody>
          <a:bodyPr wrap="none">
            <a:spAutoFit/>
          </a:bodyPr>
          <a:lstStyle/>
          <a:p>
            <a:r>
              <a:rPr lang="es-ES" b="1" dirty="0"/>
              <a:t>¿Por qué tenemos edad?</a:t>
            </a:r>
          </a:p>
        </p:txBody>
      </p:sp>
    </p:spTree>
    <p:extLst>
      <p:ext uri="{BB962C8B-B14F-4D97-AF65-F5344CB8AC3E}">
        <p14:creationId xmlns:p14="http://schemas.microsoft.com/office/powerpoint/2010/main" xmlns="" val="604217611"/>
      </p:ext>
    </p:extLst>
  </p:cSld>
  <p:clrMapOvr>
    <a:masterClrMapping/>
  </p:clrMapOvr>
  <p:transition spd="slow" advClick="0" advTm="8000">
    <p:dissolve/>
    <p:sndAc>
      <p:stSnd>
        <p:snd r:embed="rId2" name="elvis - in the ghetto.wav"/>
      </p:stSnd>
    </p:sndAc>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1" name="Picture 6" descr="C:\Users\Marianne\Pictures\winter sunsets\Nieuwe map\27211136eTqhunOu.png"/>
          <p:cNvPicPr>
            <a:picLocks noChangeAspect="1" noChangeArrowheads="1"/>
          </p:cNvPicPr>
          <p:nvPr/>
        </p:nvPicPr>
        <p:blipFill>
          <a:blip r:embed="rId2">
            <a:lum contrast="40000"/>
            <a:extLst>
              <a:ext uri="{28A0092B-C50C-407E-A947-70E740481C1C}">
                <a14:useLocalDpi xmlns:a14="http://schemas.microsoft.com/office/drawing/2010/main" xmlns="" val="0"/>
              </a:ext>
            </a:extLst>
          </a:blip>
          <a:srcRect/>
          <a:stretch>
            <a:fillRect/>
          </a:stretch>
        </p:blipFill>
        <p:spPr bwMode="auto">
          <a:xfrm>
            <a:off x="-28941" y="0"/>
            <a:ext cx="9612313" cy="634867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2" name="1 Rectángulo"/>
          <p:cNvSpPr/>
          <p:nvPr/>
        </p:nvSpPr>
        <p:spPr>
          <a:xfrm>
            <a:off x="448438" y="811196"/>
            <a:ext cx="8592371" cy="4801314"/>
          </a:xfrm>
          <a:prstGeom prst="rect">
            <a:avLst/>
          </a:prstGeom>
        </p:spPr>
        <p:txBody>
          <a:bodyPr wrap="square">
            <a:spAutoFit/>
          </a:bodyPr>
          <a:lstStyle/>
          <a:p>
            <a:pPr algn="ctr"/>
            <a:r>
              <a:rPr lang="es-ES" b="1" dirty="0"/>
              <a:t>Ojalá tuviéramos respuesta para esto. La ciencia ha hecho el intento de responder a esta pregunta proporcionando evidencias biológicas reales sobre lo que sucede en nuestras células durante este proceso. Básicamente, a medida que envejecemos, nuestros músculos tienden a perder masa, nuestros tejidos aumentan la rigidez y  las nuevas células producidas por nuestro cuerpo pierden su eficiencia en la absorción de nutrientes y la eliminación de residuos. Todo esto puede ser cierto, pero todavía no nos dicen por qué sucede. </a:t>
            </a:r>
          </a:p>
          <a:p>
            <a:pPr algn="ctr"/>
            <a:endParaRPr lang="es-ES" b="1" dirty="0"/>
          </a:p>
          <a:p>
            <a:pPr algn="ctr"/>
            <a:r>
              <a:rPr lang="es-ES" b="1" dirty="0"/>
              <a:t>Hasta ahora, hemos tenido varias teorías que han tratado de encontrar una respuesta, alegando a que el envejecimiento es un subproducto de los materiales de desecho del cuerpo, o que es el resultado de factores externos como los rayos UV, o incluso que ocurre porque está en nuestra genética. La mala noticia es  que ninguna de ellas se ha demostrado todavía.</a:t>
            </a:r>
          </a:p>
          <a:p>
            <a:pPr algn="ctr"/>
            <a:endParaRPr lang="es-ES" b="1" dirty="0"/>
          </a:p>
          <a:p>
            <a:pPr algn="ctr"/>
            <a:r>
              <a:rPr lang="es-ES" b="1" dirty="0"/>
              <a:t>Otra curiosidad sobre el envejecimiento es el hecho de que las personas envejecen a ritmos diferentes. ¿Cuál podría ser la explicación? ¿Son nuestros genes también? cualquiera que sea la respuesta, aún estamos lejos de descubrirlas.</a:t>
            </a:r>
          </a:p>
        </p:txBody>
      </p:sp>
      <p:pic>
        <p:nvPicPr>
          <p:cNvPr id="4" name="Picture 2" descr="E:\formas montar\2cxx0f8.gif"/>
          <p:cNvPicPr>
            <a:picLocks noChangeAspect="1" noChangeArrowheads="1" noCrop="1"/>
          </p:cNvPicPr>
          <p:nvPr/>
        </p:nvPicPr>
        <p:blipFill>
          <a:blip r:embed="rId3"/>
          <a:srcRect/>
          <a:stretch>
            <a:fillRect/>
          </a:stretch>
        </p:blipFill>
        <p:spPr bwMode="auto">
          <a:xfrm>
            <a:off x="0" y="5080046"/>
            <a:ext cx="1514443" cy="1257254"/>
          </a:xfrm>
          <a:prstGeom prst="rect">
            <a:avLst/>
          </a:prstGeom>
          <a:noFill/>
        </p:spPr>
      </p:pic>
    </p:spTree>
    <p:extLst>
      <p:ext uri="{BB962C8B-B14F-4D97-AF65-F5344CB8AC3E}">
        <p14:creationId xmlns:p14="http://schemas.microsoft.com/office/powerpoint/2010/main" xmlns="" val="4232860818"/>
      </p:ext>
    </p:extLst>
  </p:cSld>
  <p:clrMapOvr>
    <a:masterClrMapping/>
  </p:clrMapOvr>
  <p:transition spd="slow" advClick="0" advTm="49000">
    <p:dissolve/>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377000" y="454006"/>
            <a:ext cx="8786874" cy="5564347"/>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2051" name="Picture 6" descr="C:\Users\Marianne\Pictures\winter sunsets\Nieuwe map\27211136eTqhunOu.png"/>
          <p:cNvPicPr>
            <a:picLocks noChangeAspect="1" noChangeArrowheads="1"/>
          </p:cNvPicPr>
          <p:nvPr/>
        </p:nvPicPr>
        <p:blipFill>
          <a:blip r:embed="rId3">
            <a:lum contrast="40000"/>
            <a:extLst>
              <a:ext uri="{28A0092B-C50C-407E-A947-70E740481C1C}">
                <a14:useLocalDpi xmlns:a14="http://schemas.microsoft.com/office/drawing/2010/main" xmlns="" val="0"/>
              </a:ext>
            </a:extLst>
          </a:blip>
          <a:srcRect/>
          <a:stretch>
            <a:fillRect/>
          </a:stretch>
        </p:blipFill>
        <p:spPr bwMode="auto">
          <a:xfrm>
            <a:off x="-28941" y="0"/>
            <a:ext cx="9612313" cy="634867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2" name="1 Rectángulo"/>
          <p:cNvSpPr/>
          <p:nvPr/>
        </p:nvSpPr>
        <p:spPr>
          <a:xfrm>
            <a:off x="591314" y="811196"/>
            <a:ext cx="2143139" cy="646331"/>
          </a:xfrm>
          <a:prstGeom prst="rect">
            <a:avLst/>
          </a:prstGeom>
        </p:spPr>
        <p:txBody>
          <a:bodyPr wrap="square">
            <a:spAutoFit/>
          </a:bodyPr>
          <a:lstStyle/>
          <a:p>
            <a:pPr algn="ctr"/>
            <a:r>
              <a:rPr lang="es-ES" b="1" dirty="0"/>
              <a:t>¿Cuál es la causa de la migraña?</a:t>
            </a:r>
          </a:p>
        </p:txBody>
      </p:sp>
    </p:spTree>
    <p:extLst>
      <p:ext uri="{BB962C8B-B14F-4D97-AF65-F5344CB8AC3E}">
        <p14:creationId xmlns:p14="http://schemas.microsoft.com/office/powerpoint/2010/main" xmlns="" val="604217611"/>
      </p:ext>
    </p:extLst>
  </p:cSld>
  <p:clrMapOvr>
    <a:masterClrMapping/>
  </p:clrMapOvr>
  <p:transition spd="slow" advClick="0" advTm="8000">
    <p:dissolve/>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1" name="Picture 6" descr="C:\Users\Marianne\Pictures\winter sunsets\Nieuwe map\27211136eTqhunOu.png"/>
          <p:cNvPicPr>
            <a:picLocks noChangeAspect="1" noChangeArrowheads="1"/>
          </p:cNvPicPr>
          <p:nvPr/>
        </p:nvPicPr>
        <p:blipFill>
          <a:blip r:embed="rId2">
            <a:lum contrast="40000"/>
            <a:extLst>
              <a:ext uri="{28A0092B-C50C-407E-A947-70E740481C1C}">
                <a14:useLocalDpi xmlns:a14="http://schemas.microsoft.com/office/drawing/2010/main" xmlns="" val="0"/>
              </a:ext>
            </a:extLst>
          </a:blip>
          <a:srcRect/>
          <a:stretch>
            <a:fillRect/>
          </a:stretch>
        </p:blipFill>
        <p:spPr bwMode="auto">
          <a:xfrm>
            <a:off x="-28941" y="0"/>
            <a:ext cx="9612313" cy="634867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2" name="1 Rectángulo"/>
          <p:cNvSpPr/>
          <p:nvPr/>
        </p:nvSpPr>
        <p:spPr>
          <a:xfrm>
            <a:off x="805628" y="811196"/>
            <a:ext cx="7929618" cy="4893647"/>
          </a:xfrm>
          <a:prstGeom prst="rect">
            <a:avLst/>
          </a:prstGeom>
        </p:spPr>
        <p:txBody>
          <a:bodyPr wrap="square">
            <a:spAutoFit/>
          </a:bodyPr>
          <a:lstStyle/>
          <a:p>
            <a:pPr algn="ctr"/>
            <a:r>
              <a:rPr lang="es-ES" sz="2400" b="1" dirty="0"/>
              <a:t>Las migrañas no son infecciones, enfermedades o condiciones. Son a menudo un tipo de dolor que resultan ser más fuerte que el dolor de cabeza normal, y viene acompañada de varios síntomas como náuseas, visión borrosa, sensibilidad dolorosa a estímulos, vómitos, e incluso pérdida de la conciencia.</a:t>
            </a:r>
          </a:p>
          <a:p>
            <a:pPr algn="ctr"/>
            <a:endParaRPr lang="es-ES" sz="2400" b="1" dirty="0"/>
          </a:p>
          <a:p>
            <a:pPr algn="ctr"/>
            <a:r>
              <a:rPr lang="es-ES" sz="2400" b="1" dirty="0"/>
              <a:t>Los síntomas pueden variar de una persona a otra. Estar expuestos a cambios climáticos, ciertos olores o alimentos, o esfuerzo físico sufrido, pueden ser algunas de las posibles causas. Algunos incluso dicen que la tendencia a sufrir de migrañas es hereditaria.  Sin embargo, no hay pruebas concretas de estas afirmaciones hasta ahora.</a:t>
            </a:r>
          </a:p>
        </p:txBody>
      </p:sp>
      <p:pic>
        <p:nvPicPr>
          <p:cNvPr id="4" name="Picture 2" descr="E:\formas montar\2cxx0f8.gif"/>
          <p:cNvPicPr>
            <a:picLocks noChangeAspect="1" noChangeArrowheads="1" noCrop="1"/>
          </p:cNvPicPr>
          <p:nvPr/>
        </p:nvPicPr>
        <p:blipFill>
          <a:blip r:embed="rId3"/>
          <a:srcRect/>
          <a:stretch>
            <a:fillRect/>
          </a:stretch>
        </p:blipFill>
        <p:spPr bwMode="auto">
          <a:xfrm>
            <a:off x="305562" y="5080046"/>
            <a:ext cx="1514443" cy="1257254"/>
          </a:xfrm>
          <a:prstGeom prst="rect">
            <a:avLst/>
          </a:prstGeom>
          <a:noFill/>
        </p:spPr>
      </p:pic>
    </p:spTree>
    <p:extLst>
      <p:ext uri="{BB962C8B-B14F-4D97-AF65-F5344CB8AC3E}">
        <p14:creationId xmlns:p14="http://schemas.microsoft.com/office/powerpoint/2010/main" xmlns="" val="604217611"/>
      </p:ext>
    </p:extLst>
  </p:cSld>
  <p:clrMapOvr>
    <a:masterClrMapping/>
  </p:clrMapOvr>
  <p:transition spd="slow" advClick="0" advTm="33000">
    <p:dissolve/>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2" descr="http://1.bp.blogspot.com/-DPp_-kGDL64/TzR4_sgEQDI/AAAAAAAACWc/h2pOVQq0Y8Y/s1600/0k0289_gif-sicodelicos-21.gif"/>
          <p:cNvPicPr>
            <a:picLocks noChangeAspect="1" noChangeArrowheads="1" noCrop="1"/>
          </p:cNvPicPr>
          <p:nvPr/>
        </p:nvPicPr>
        <p:blipFill>
          <a:blip r:embed="rId2" cstate="print">
            <a:duotone>
              <a:schemeClr val="accent2">
                <a:shade val="45000"/>
                <a:satMod val="135000"/>
              </a:schemeClr>
              <a:prstClr val="white"/>
            </a:duotone>
          </a:blip>
          <a:srcRect/>
          <a:stretch>
            <a:fillRect/>
          </a:stretch>
        </p:blipFill>
        <p:spPr bwMode="auto">
          <a:xfrm>
            <a:off x="-1" y="0"/>
            <a:ext cx="9612314" cy="6337300"/>
          </a:xfrm>
          <a:prstGeom prst="rect">
            <a:avLst/>
          </a:prstGeom>
          <a:noFill/>
        </p:spPr>
      </p:pic>
      <p:pic>
        <p:nvPicPr>
          <p:cNvPr id="155652" name="Image 2" descr="swirlrainbw3.gif"/>
          <p:cNvPicPr>
            <a:picLocks noChangeAspect="1"/>
          </p:cNvPicPr>
          <p:nvPr/>
        </p:nvPicPr>
        <p:blipFill>
          <a:blip r:embed="rId3" cstate="print"/>
          <a:srcRect/>
          <a:stretch>
            <a:fillRect/>
          </a:stretch>
        </p:blipFill>
        <p:spPr bwMode="auto">
          <a:xfrm rot="5400000">
            <a:off x="-3205235" y="3132065"/>
            <a:ext cx="6337300" cy="73170"/>
          </a:xfrm>
          <a:prstGeom prst="rect">
            <a:avLst/>
          </a:prstGeom>
          <a:noFill/>
          <a:ln w="9525">
            <a:noFill/>
            <a:miter lim="800000"/>
            <a:headEnd/>
            <a:tailEnd/>
          </a:ln>
        </p:spPr>
      </p:pic>
      <p:pic>
        <p:nvPicPr>
          <p:cNvPr id="155653" name="Image 2" descr="swirlrainbw3.gif"/>
          <p:cNvPicPr>
            <a:picLocks noChangeAspect="1"/>
          </p:cNvPicPr>
          <p:nvPr/>
        </p:nvPicPr>
        <p:blipFill>
          <a:blip r:embed="rId3" cstate="print"/>
          <a:srcRect/>
          <a:stretch>
            <a:fillRect/>
          </a:stretch>
        </p:blipFill>
        <p:spPr bwMode="auto">
          <a:xfrm rot="5400000">
            <a:off x="6407080" y="3132072"/>
            <a:ext cx="6337300" cy="73170"/>
          </a:xfrm>
          <a:prstGeom prst="rect">
            <a:avLst/>
          </a:prstGeom>
          <a:noFill/>
          <a:ln w="9525">
            <a:noFill/>
            <a:miter lim="800000"/>
            <a:headEnd/>
            <a:tailEnd/>
          </a:ln>
        </p:spPr>
      </p:pic>
      <p:pic>
        <p:nvPicPr>
          <p:cNvPr id="155654" name="Image 2" descr="swirlrainbw3.gif"/>
          <p:cNvPicPr>
            <a:picLocks noChangeAspect="1"/>
          </p:cNvPicPr>
          <p:nvPr/>
        </p:nvPicPr>
        <p:blipFill>
          <a:blip r:embed="rId3" cstate="print"/>
          <a:srcRect/>
          <a:stretch>
            <a:fillRect/>
          </a:stretch>
        </p:blipFill>
        <p:spPr bwMode="auto">
          <a:xfrm rot="10800000">
            <a:off x="6" y="0"/>
            <a:ext cx="9612313" cy="64234"/>
          </a:xfrm>
          <a:prstGeom prst="rect">
            <a:avLst/>
          </a:prstGeom>
          <a:noFill/>
          <a:ln w="9525">
            <a:noFill/>
            <a:miter lim="800000"/>
            <a:headEnd/>
            <a:tailEnd/>
          </a:ln>
        </p:spPr>
      </p:pic>
      <p:pic>
        <p:nvPicPr>
          <p:cNvPr id="155655" name="Image 2" descr="swirlrainbw3.gif"/>
          <p:cNvPicPr>
            <a:picLocks noChangeAspect="1"/>
          </p:cNvPicPr>
          <p:nvPr/>
        </p:nvPicPr>
        <p:blipFill>
          <a:blip r:embed="rId3" cstate="print"/>
          <a:srcRect/>
          <a:stretch>
            <a:fillRect/>
          </a:stretch>
        </p:blipFill>
        <p:spPr bwMode="auto">
          <a:xfrm rot="10800000">
            <a:off x="6" y="6268288"/>
            <a:ext cx="9612313" cy="69017"/>
          </a:xfrm>
          <a:prstGeom prst="rect">
            <a:avLst/>
          </a:prstGeom>
          <a:noFill/>
          <a:ln w="9525">
            <a:noFill/>
            <a:miter lim="800000"/>
            <a:headEnd/>
            <a:tailEnd/>
          </a:ln>
        </p:spPr>
      </p:pic>
      <p:pic>
        <p:nvPicPr>
          <p:cNvPr id="155650" name="Picture 2" descr="CARA"/>
          <p:cNvPicPr>
            <a:picLocks noChangeAspect="1" noChangeArrowheads="1"/>
          </p:cNvPicPr>
          <p:nvPr/>
        </p:nvPicPr>
        <p:blipFill>
          <a:blip r:embed="rId4" cstate="email"/>
          <a:srcRect/>
          <a:stretch>
            <a:fillRect/>
          </a:stretch>
        </p:blipFill>
        <p:spPr bwMode="auto">
          <a:xfrm>
            <a:off x="577750" y="5363260"/>
            <a:ext cx="633412" cy="632541"/>
          </a:xfrm>
          <a:prstGeom prst="rect">
            <a:avLst/>
          </a:prstGeom>
          <a:noFill/>
          <a:ln w="38100">
            <a:solidFill>
              <a:srgbClr val="1CDEF8"/>
            </a:solidFill>
            <a:miter lim="800000"/>
            <a:headEnd/>
            <a:tailEnd/>
          </a:ln>
        </p:spPr>
      </p:pic>
      <p:sp>
        <p:nvSpPr>
          <p:cNvPr id="19" name="18 Rectángulo"/>
          <p:cNvSpPr/>
          <p:nvPr/>
        </p:nvSpPr>
        <p:spPr>
          <a:xfrm>
            <a:off x="2081781" y="4224885"/>
            <a:ext cx="2830107" cy="1066951"/>
          </a:xfrm>
          <a:prstGeom prst="rect">
            <a:avLst/>
          </a:prstGeom>
        </p:spPr>
        <p:txBody>
          <a:bodyPr wrap="square" lIns="81272" tIns="40636" rIns="81272" bIns="40636">
            <a:spAutoFit/>
          </a:bodyPr>
          <a:lstStyle/>
          <a:p>
            <a:pPr algn="ctr"/>
            <a:endParaRPr lang="es-ES" sz="64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677204" y="463171"/>
            <a:ext cx="2944720" cy="2907875"/>
          </a:xfrm>
          <a:prstGeom prst="rect">
            <a:avLst/>
          </a:prstGeom>
        </p:spPr>
        <p:txBody>
          <a:bodyPr wrap="none" lIns="81272" tIns="40636" rIns="81272" bIns="40636" fromWordArt="1">
            <a:prstTxWarp prst="textPlain">
              <a:avLst>
                <a:gd name="adj" fmla="val 46223"/>
              </a:avLst>
            </a:prstTxWarp>
          </a:bodyPr>
          <a:lstStyle/>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UN FUERTE </a:t>
            </a:r>
          </a:p>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ABRAZO,</a:t>
            </a:r>
          </a:p>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QUE TENGAS</a:t>
            </a:r>
          </a:p>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 UN BUEN DIA</a:t>
            </a:r>
          </a:p>
          <a:p>
            <a:pPr algn="ctr"/>
            <a:endParaRPr lang="es-ES" sz="3200" kern="10" dirty="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endParaRPr>
          </a:p>
        </p:txBody>
      </p:sp>
      <p:sp>
        <p:nvSpPr>
          <p:cNvPr id="12" name="Text Box 3"/>
          <p:cNvSpPr txBox="1">
            <a:spLocks noChangeArrowheads="1"/>
          </p:cNvSpPr>
          <p:nvPr/>
        </p:nvSpPr>
        <p:spPr bwMode="auto">
          <a:xfrm>
            <a:off x="5429439" y="855416"/>
            <a:ext cx="3677360" cy="5704247"/>
          </a:xfrm>
          <a:prstGeom prst="rect">
            <a:avLst/>
          </a:prstGeom>
          <a:noFill/>
          <a:ln w="38100">
            <a:noFill/>
            <a:miter lim="800000"/>
            <a:headEnd/>
            <a:tailEnd/>
          </a:ln>
          <a:effectLst/>
        </p:spPr>
        <p:txBody>
          <a:bodyPr wrap="square" lIns="101720" tIns="50860" rIns="101720" bIns="50860">
            <a:spAutoFit/>
          </a:bodyPr>
          <a:lstStyle/>
          <a:p>
            <a:pPr algn="ctr" defTabSz="1017133" eaLnBrk="0" hangingPunct="0">
              <a:spcBef>
                <a:spcPct val="50000"/>
              </a:spcBef>
            </a:pPr>
            <a:endParaRPr lang="fr-FR" sz="4000" dirty="0">
              <a:solidFill>
                <a:srgbClr val="0000FF"/>
              </a:solidFill>
              <a:latin typeface="Comic Sans MS" pitchFamily="66" charset="0"/>
              <a:cs typeface="Arial" charset="0"/>
            </a:endParaRPr>
          </a:p>
          <a:p>
            <a:pPr algn="ctr" defTabSz="1017133" eaLnBrk="0" hangingPunct="0">
              <a:spcBef>
                <a:spcPct val="50000"/>
              </a:spcBef>
            </a:pPr>
            <a:r>
              <a:rPr lang="fr-FR" sz="4000" dirty="0" err="1">
                <a:solidFill>
                  <a:srgbClr val="0000FF"/>
                </a:solidFill>
                <a:latin typeface="Comic Sans MS" pitchFamily="66" charset="0"/>
                <a:cs typeface="Arial" charset="0"/>
              </a:rPr>
              <a:t>Hoy</a:t>
            </a:r>
            <a:r>
              <a:rPr lang="fr-FR" sz="4000" dirty="0">
                <a:solidFill>
                  <a:srgbClr val="0000FF"/>
                </a:solidFill>
                <a:latin typeface="Comic Sans MS" pitchFamily="66" charset="0"/>
                <a:cs typeface="Arial" charset="0"/>
              </a:rPr>
              <a:t> es </a:t>
            </a:r>
            <a:fld id="{547A8F08-4E97-4815-9C23-5989351D5EDB}" type="datetime2">
              <a:rPr lang="es-ES_tradnl" sz="4000">
                <a:solidFill>
                  <a:srgbClr val="0000FF"/>
                </a:solidFill>
                <a:latin typeface="Comic Sans MS" pitchFamily="66" charset="0"/>
                <a:cs typeface="Arial" charset="0"/>
              </a:rPr>
              <a:pPr algn="ctr" defTabSz="1017133" eaLnBrk="0" hangingPunct="0">
                <a:spcBef>
                  <a:spcPct val="50000"/>
                </a:spcBef>
              </a:pPr>
              <a:t>miércoles, 13 de febrero de 2019</a:t>
            </a:fld>
            <a:endParaRPr lang="es-ES" sz="4000" dirty="0">
              <a:solidFill>
                <a:srgbClr val="0000FF"/>
              </a:solidFill>
              <a:latin typeface="Comic Sans MS" pitchFamily="66" charset="0"/>
              <a:cs typeface="Arial" charset="0"/>
            </a:endParaRPr>
          </a:p>
          <a:p>
            <a:pPr algn="ctr" defTabSz="1017133" eaLnBrk="0" hangingPunct="0">
              <a:spcBef>
                <a:spcPct val="50000"/>
              </a:spcBef>
            </a:pPr>
            <a:r>
              <a:rPr lang="fr-FR" sz="3600" dirty="0" err="1" smtClean="0">
                <a:solidFill>
                  <a:srgbClr val="0000FF"/>
                </a:solidFill>
                <a:latin typeface="Comic Sans MS" pitchFamily="66" charset="0"/>
                <a:cs typeface="Arial" charset="0"/>
              </a:rPr>
              <a:t>Ahora</a:t>
            </a:r>
            <a:r>
              <a:rPr lang="fr-FR" sz="3600" dirty="0" smtClean="0">
                <a:solidFill>
                  <a:srgbClr val="0000FF"/>
                </a:solidFill>
                <a:latin typeface="Comic Sans MS" pitchFamily="66" charset="0"/>
                <a:cs typeface="Arial" charset="0"/>
              </a:rPr>
              <a:t>  </a:t>
            </a:r>
            <a:r>
              <a:rPr lang="fr-FR" sz="3600" dirty="0" err="1">
                <a:solidFill>
                  <a:srgbClr val="0000FF"/>
                </a:solidFill>
                <a:latin typeface="Comic Sans MS" pitchFamily="66" charset="0"/>
                <a:cs typeface="Arial" charset="0"/>
              </a:rPr>
              <a:t>mismo</a:t>
            </a:r>
            <a:r>
              <a:rPr lang="fr-FR" sz="3600" dirty="0">
                <a:solidFill>
                  <a:srgbClr val="0000FF"/>
                </a:solidFill>
                <a:latin typeface="Comic Sans MS" pitchFamily="66" charset="0"/>
                <a:cs typeface="Arial" charset="0"/>
              </a:rPr>
              <a:t> son las </a:t>
            </a:r>
            <a:fld id="{D4F074C5-9B07-4D47-A00C-C4AC33E005FE}" type="datetime10">
              <a:rPr lang="fr-FR" sz="3600">
                <a:solidFill>
                  <a:srgbClr val="0000FF"/>
                </a:solidFill>
                <a:latin typeface="Comic Sans MS" pitchFamily="66" charset="0"/>
                <a:cs typeface="Arial" charset="0"/>
              </a:rPr>
              <a:pPr algn="ctr" defTabSz="1017133" eaLnBrk="0" hangingPunct="0">
                <a:spcBef>
                  <a:spcPct val="50000"/>
                </a:spcBef>
              </a:pPr>
              <a:t>11:08</a:t>
            </a:fld>
            <a:r>
              <a:rPr lang="fr-FR" sz="3600" dirty="0">
                <a:solidFill>
                  <a:srgbClr val="0000FF"/>
                </a:solidFill>
                <a:latin typeface="Comic Sans MS" pitchFamily="66" charset="0"/>
                <a:cs typeface="Arial" charset="0"/>
              </a:rPr>
              <a:t> h.</a:t>
            </a:r>
          </a:p>
          <a:p>
            <a:pPr algn="ctr" defTabSz="1017133" eaLnBrk="0" hangingPunct="0">
              <a:spcBef>
                <a:spcPct val="50000"/>
              </a:spcBef>
            </a:pPr>
            <a:endParaRPr lang="fr-FR" sz="3600" dirty="0">
              <a:solidFill>
                <a:srgbClr val="FFFF00"/>
              </a:solidFill>
              <a:latin typeface="Comic Sans MS" pitchFamily="66" charset="0"/>
              <a:cs typeface="Arial" charset="0"/>
            </a:endParaRPr>
          </a:p>
        </p:txBody>
      </p:sp>
      <p:pic>
        <p:nvPicPr>
          <p:cNvPr id="16" name="Picture 6" descr="http://www.nombres-animados.net/Letra-J/Jose-Luis/Nombre-animado-Jose-Luis-04.gif"/>
          <p:cNvPicPr>
            <a:picLocks noChangeAspect="1" noChangeArrowheads="1" noCrop="1"/>
          </p:cNvPicPr>
          <p:nvPr/>
        </p:nvPicPr>
        <p:blipFill>
          <a:blip r:embed="rId5">
            <a:duotone>
              <a:schemeClr val="accent3">
                <a:shade val="45000"/>
                <a:satMod val="135000"/>
              </a:schemeClr>
              <a:prstClr val="white"/>
            </a:duotone>
            <a:lum bright="-25000" contrast="48000"/>
          </a:blip>
          <a:srcRect/>
          <a:stretch>
            <a:fillRect/>
          </a:stretch>
        </p:blipFill>
        <p:spPr bwMode="auto">
          <a:xfrm>
            <a:off x="1333026" y="5185319"/>
            <a:ext cx="2111720" cy="863145"/>
          </a:xfrm>
          <a:prstGeom prst="rect">
            <a:avLst/>
          </a:prstGeom>
          <a:noFill/>
        </p:spPr>
      </p:pic>
    </p:spTree>
  </p:cSld>
  <p:clrMapOvr>
    <a:masterClrMapping/>
  </p:clrMapOvr>
  <p:transition spd="slow" advClick="0" advTm="16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4"/>
                                        </p:tgtEl>
                                        <p:attrNameLst>
                                          <p:attrName>style.opacity</p:attrName>
                                        </p:attrNameLst>
                                      </p:cBhvr>
                                      <p:to>
                                        <p:strVal val="0.25"/>
                                      </p:to>
                                    </p:set>
                                    <p:animEffect filter="image" prLst="opacity: 0.25">
                                      <p:cBhvr rctx="IE">
                                        <p:cTn id="7" dur="indefinite"/>
                                        <p:tgtEl>
                                          <p:spTgt spid="14"/>
                                        </p:tgtEl>
                                      </p:cBhvr>
                                    </p:animEffect>
                                  </p:childTnLst>
                                </p:cTn>
                              </p:par>
                              <p:par>
                                <p:cTn id="8" presetID="22" presetClass="emph" presetSubtype="0" repeatCount="indefinite" fill="hold" grpId="1" nodeType="withEffect">
                                  <p:stCondLst>
                                    <p:cond delay="0"/>
                                  </p:stCondLst>
                                  <p:childTnLst>
                                    <p:animClr clrSpc="hsl" dir="cw">
                                      <p:cBhvr override="childStyle">
                                        <p:cTn id="9" dur="1000" fill="hold"/>
                                        <p:tgtEl>
                                          <p:spTgt spid="22"/>
                                        </p:tgtEl>
                                        <p:attrNameLst>
                                          <p:attrName>style.color</p:attrName>
                                        </p:attrNameLst>
                                      </p:cBhvr>
                                      <p:by>
                                        <p:hsl h="-7200000" s="0" l="0"/>
                                      </p:by>
                                    </p:animClr>
                                    <p:animClr clrSpc="hsl" dir="cw">
                                      <p:cBhvr>
                                        <p:cTn id="10" dur="1000" fill="hold"/>
                                        <p:tgtEl>
                                          <p:spTgt spid="22"/>
                                        </p:tgtEl>
                                        <p:attrNameLst>
                                          <p:attrName>fillcolor</p:attrName>
                                        </p:attrNameLst>
                                      </p:cBhvr>
                                      <p:by>
                                        <p:hsl h="-7200000" s="0" l="0"/>
                                      </p:by>
                                    </p:animClr>
                                    <p:animClr clrSpc="hsl" dir="cw">
                                      <p:cBhvr>
                                        <p:cTn id="11" dur="1000" fill="hold"/>
                                        <p:tgtEl>
                                          <p:spTgt spid="22"/>
                                        </p:tgtEl>
                                        <p:attrNameLst>
                                          <p:attrName>stroke.color</p:attrName>
                                        </p:attrNameLst>
                                      </p:cBhvr>
                                      <p:by>
                                        <p:hsl h="-7200000" s="0" l="0"/>
                                      </p:by>
                                    </p:animClr>
                                    <p:set>
                                      <p:cBhvr>
                                        <p:cTn id="12" dur="1000" fill="hold"/>
                                        <p:tgtEl>
                                          <p:spTgt spid="22"/>
                                        </p:tgtEl>
                                        <p:attrNameLst>
                                          <p:attrName>fill.type</p:attrName>
                                        </p:attrNameLst>
                                      </p:cBhvr>
                                      <p:to>
                                        <p:strVal val="solid"/>
                                      </p:to>
                                    </p:set>
                                  </p:childTnLst>
                                </p:cTn>
                              </p:par>
                              <p:par>
                                <p:cTn id="13" presetID="42" presetClass="entr" presetSubtype="0" fill="hold" grpId="0" nodeType="withEffect">
                                  <p:stCondLst>
                                    <p:cond delay="0"/>
                                  </p:stCondLst>
                                  <p:childTnLst>
                                    <p:set>
                                      <p:cBhvr>
                                        <p:cTn id="14" dur="1" fill="hold">
                                          <p:stCondLst>
                                            <p:cond delay="0"/>
                                          </p:stCondLst>
                                        </p:cTn>
                                        <p:tgtEl>
                                          <p:spTgt spid="22"/>
                                        </p:tgtEl>
                                        <p:attrNameLst>
                                          <p:attrName>style.visibility</p:attrName>
                                        </p:attrNameLst>
                                      </p:cBhvr>
                                      <p:to>
                                        <p:strVal val="visible"/>
                                      </p:to>
                                    </p:set>
                                    <p:animEffect transition="in" filter="fade">
                                      <p:cBhvr>
                                        <p:cTn id="15" dur="1000"/>
                                        <p:tgtEl>
                                          <p:spTgt spid="22"/>
                                        </p:tgtEl>
                                      </p:cBhvr>
                                    </p:animEffect>
                                    <p:anim calcmode="lin" valueType="num">
                                      <p:cBhvr>
                                        <p:cTn id="16" dur="1000" fill="hold"/>
                                        <p:tgtEl>
                                          <p:spTgt spid="22"/>
                                        </p:tgtEl>
                                        <p:attrNameLst>
                                          <p:attrName>ppt_x</p:attrName>
                                        </p:attrNameLst>
                                      </p:cBhvr>
                                      <p:tavLst>
                                        <p:tav tm="0">
                                          <p:val>
                                            <p:strVal val="#ppt_x"/>
                                          </p:val>
                                        </p:tav>
                                        <p:tav tm="100000">
                                          <p:val>
                                            <p:strVal val="#ppt_x"/>
                                          </p:val>
                                        </p:tav>
                                      </p:tavLst>
                                    </p:anim>
                                    <p:anim calcmode="lin" valueType="num">
                                      <p:cBhvr>
                                        <p:cTn id="17" dur="1000" fill="hold"/>
                                        <p:tgtEl>
                                          <p:spTgt spid="22"/>
                                        </p:tgtEl>
                                        <p:attrNameLst>
                                          <p:attrName>ppt_y</p:attrName>
                                        </p:attrNameLst>
                                      </p:cBhvr>
                                      <p:tavLst>
                                        <p:tav tm="0">
                                          <p:val>
                                            <p:strVal val="#ppt_y+.1"/>
                                          </p:val>
                                        </p:tav>
                                        <p:tav tm="100000">
                                          <p:val>
                                            <p:strVal val="#ppt_y"/>
                                          </p:val>
                                        </p:tav>
                                      </p:tavLst>
                                    </p:anim>
                                  </p:childTnLst>
                                </p:cTn>
                              </p:par>
                            </p:childTnLst>
                          </p:cTn>
                        </p:par>
                        <p:par>
                          <p:cTn id="18" fill="hold">
                            <p:stCondLst>
                              <p:cond delay="1000"/>
                            </p:stCondLst>
                            <p:childTnLst>
                              <p:par>
                                <p:cTn id="19" presetID="12" presetClass="entr" presetSubtype="1" fill="hold" grpId="0" nodeType="afterEffect">
                                  <p:stCondLst>
                                    <p:cond delay="0"/>
                                  </p:stCondLst>
                                  <p:iterate type="lt">
                                    <p:tmPct val="10000"/>
                                  </p:iterate>
                                  <p:childTnLst>
                                    <p:set>
                                      <p:cBhvr>
                                        <p:cTn id="20" dur="1" fill="hold">
                                          <p:stCondLst>
                                            <p:cond delay="0"/>
                                          </p:stCondLst>
                                        </p:cTn>
                                        <p:tgtEl>
                                          <p:spTgt spid="12"/>
                                        </p:tgtEl>
                                        <p:attrNameLst>
                                          <p:attrName>style.visibility</p:attrName>
                                        </p:attrNameLst>
                                      </p:cBhvr>
                                      <p:to>
                                        <p:strVal val="visible"/>
                                      </p:to>
                                    </p:set>
                                    <p:animEffect transition="in" filter="slide(fromTop)">
                                      <p:cBhvr>
                                        <p:cTn id="21" dur="1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P spid="12" grpId="0"/>
    </p:bldLst>
  </p:timing>
</p:sld>
</file>

<file path=ppt/slides/slide25.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478704"/>
            <a:ext cx="9612313" cy="211243"/>
          </a:xfrm>
          <a:prstGeom prst="rect">
            <a:avLst/>
          </a:prstGeom>
          <a:solidFill>
            <a:schemeClr val="bg1"/>
          </a:solidFill>
          <a:ln w="19050">
            <a:solidFill>
              <a:srgbClr val="C0C0C0"/>
            </a:solidFill>
            <a:miter lim="800000"/>
            <a:headEnd/>
            <a:tailEnd/>
          </a:ln>
          <a:effectLst/>
        </p:spPr>
        <p:txBody>
          <a:bodyPr wrap="none" anchor="ctr"/>
          <a:lstStyle/>
          <a:p>
            <a:endParaRPr lang="es-ES"/>
          </a:p>
        </p:txBody>
      </p:sp>
      <p:sp>
        <p:nvSpPr>
          <p:cNvPr id="4101" name="Rectangle 5"/>
          <p:cNvSpPr>
            <a:spLocks noChangeArrowheads="1"/>
          </p:cNvSpPr>
          <p:nvPr/>
        </p:nvSpPr>
        <p:spPr bwMode="auto">
          <a:xfrm>
            <a:off x="0" y="1689948"/>
            <a:ext cx="9612313" cy="4647353"/>
          </a:xfrm>
          <a:prstGeom prst="rect">
            <a:avLst/>
          </a:prstGeom>
          <a:solidFill>
            <a:srgbClr val="B6E8FC"/>
          </a:solidFill>
          <a:ln w="9525">
            <a:noFill/>
            <a:miter lim="800000"/>
            <a:headEnd/>
            <a:tailEnd/>
          </a:ln>
          <a:effectLst/>
        </p:spPr>
        <p:txBody>
          <a:bodyPr wrap="none" anchor="ctr"/>
          <a:lstStyle/>
          <a:p>
            <a:pPr algn="ctr"/>
            <a:endParaRPr lang="es-ES"/>
          </a:p>
        </p:txBody>
      </p:sp>
      <p:pic>
        <p:nvPicPr>
          <p:cNvPr id="4103" name="Picture 7" descr="logo_grande">
            <a:hlinkClick r:id="rId2"/>
          </p:cNvPr>
          <p:cNvPicPr>
            <a:picLocks noChangeAspect="1" noChangeArrowheads="1"/>
          </p:cNvPicPr>
          <p:nvPr/>
        </p:nvPicPr>
        <p:blipFill>
          <a:blip r:embed="rId3"/>
          <a:srcRect/>
          <a:stretch>
            <a:fillRect/>
          </a:stretch>
        </p:blipFill>
        <p:spPr bwMode="auto">
          <a:xfrm>
            <a:off x="2082669" y="0"/>
            <a:ext cx="5126567" cy="1443496"/>
          </a:xfrm>
          <a:prstGeom prst="rect">
            <a:avLst/>
          </a:prstGeom>
          <a:noFill/>
        </p:spPr>
      </p:pic>
      <p:sp>
        <p:nvSpPr>
          <p:cNvPr id="4104" name="Text Box 8"/>
          <p:cNvSpPr txBox="1">
            <a:spLocks noChangeArrowheads="1"/>
          </p:cNvSpPr>
          <p:nvPr/>
        </p:nvSpPr>
        <p:spPr bwMode="auto">
          <a:xfrm>
            <a:off x="0" y="1760362"/>
            <a:ext cx="9612313" cy="2369880"/>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2"/>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201539" y="4365697"/>
            <a:ext cx="2803591" cy="1615827"/>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4"/>
          </p:cNvPr>
          <p:cNvPicPr>
            <a:picLocks noChangeAspect="1" noChangeArrowheads="1"/>
          </p:cNvPicPr>
          <p:nvPr/>
        </p:nvPicPr>
        <p:blipFill>
          <a:blip r:embed="rId5"/>
          <a:srcRect/>
          <a:stretch>
            <a:fillRect/>
          </a:stretch>
        </p:blipFill>
        <p:spPr bwMode="auto">
          <a:xfrm>
            <a:off x="5927594" y="3872794"/>
            <a:ext cx="2483181" cy="2182848"/>
          </a:xfrm>
          <a:prstGeom prst="rect">
            <a:avLst/>
          </a:prstGeom>
          <a:noFill/>
        </p:spPr>
      </p:pic>
      <p:pic>
        <p:nvPicPr>
          <p:cNvPr id="4113" name="Picture 17" descr="flechas-8"/>
          <p:cNvPicPr>
            <a:picLocks noChangeAspect="1" noChangeArrowheads="1"/>
          </p:cNvPicPr>
          <p:nvPr/>
        </p:nvPicPr>
        <p:blipFill>
          <a:blip r:embed="rId6"/>
          <a:srcRect/>
          <a:stretch>
            <a:fillRect/>
          </a:stretch>
        </p:blipFill>
        <p:spPr bwMode="auto">
          <a:xfrm>
            <a:off x="4245438" y="4506524"/>
            <a:ext cx="1281642" cy="915388"/>
          </a:xfrm>
          <a:prstGeom prst="rect">
            <a:avLst/>
          </a:prstGeom>
          <a:noFill/>
        </p:spPr>
      </p:pic>
      <p:pic>
        <p:nvPicPr>
          <p:cNvPr id="4117" name="Picture 21" descr="facebook-icon">
            <a:hlinkClick r:id="rId7"/>
          </p:cNvPr>
          <p:cNvPicPr>
            <a:picLocks noChangeAspect="1" noChangeArrowheads="1"/>
          </p:cNvPicPr>
          <p:nvPr/>
        </p:nvPicPr>
        <p:blipFill>
          <a:blip r:embed="rId8" cstate="print"/>
          <a:srcRect/>
          <a:stretch>
            <a:fillRect/>
          </a:stretch>
        </p:blipFill>
        <p:spPr bwMode="auto">
          <a:xfrm>
            <a:off x="0" y="2746163"/>
            <a:ext cx="560718" cy="492901"/>
          </a:xfrm>
          <a:prstGeom prst="rect">
            <a:avLst/>
          </a:prstGeom>
          <a:noFill/>
        </p:spPr>
      </p:pic>
      <p:pic>
        <p:nvPicPr>
          <p:cNvPr id="4118" name="Picture 22" descr="twitter-icon">
            <a:hlinkClick r:id="rId9"/>
          </p:cNvPr>
          <p:cNvPicPr>
            <a:picLocks noChangeAspect="1" noChangeArrowheads="1"/>
          </p:cNvPicPr>
          <p:nvPr/>
        </p:nvPicPr>
        <p:blipFill>
          <a:blip r:embed="rId10" cstate="print"/>
          <a:srcRect/>
          <a:stretch>
            <a:fillRect/>
          </a:stretch>
        </p:blipFill>
        <p:spPr bwMode="auto">
          <a:xfrm>
            <a:off x="0" y="3239065"/>
            <a:ext cx="560718" cy="492901"/>
          </a:xfrm>
          <a:prstGeom prst="rect">
            <a:avLst/>
          </a:prstGeom>
          <a:noFill/>
        </p:spPr>
      </p:pic>
      <p:pic>
        <p:nvPicPr>
          <p:cNvPr id="4119" name="Picture 23" descr="Web-Google-plus-Metro-icon">
            <a:hlinkClick r:id="rId11"/>
          </p:cNvPr>
          <p:cNvPicPr>
            <a:picLocks noChangeAspect="1" noChangeArrowheads="1"/>
          </p:cNvPicPr>
          <p:nvPr/>
        </p:nvPicPr>
        <p:blipFill>
          <a:blip r:embed="rId12" cstate="print"/>
          <a:srcRect/>
          <a:stretch>
            <a:fillRect/>
          </a:stretch>
        </p:blipFill>
        <p:spPr bwMode="auto">
          <a:xfrm>
            <a:off x="0" y="3731967"/>
            <a:ext cx="560718" cy="492901"/>
          </a:xfrm>
          <a:prstGeom prst="rect">
            <a:avLst/>
          </a:prstGeom>
          <a:noFill/>
        </p:spPr>
      </p:pic>
      <p:pic>
        <p:nvPicPr>
          <p:cNvPr id="4120" name="Picture 24" descr="vkontakte-256">
            <a:hlinkClick r:id="rId13"/>
          </p:cNvPr>
          <p:cNvPicPr>
            <a:picLocks noChangeAspect="1" noChangeArrowheads="1"/>
          </p:cNvPicPr>
          <p:nvPr/>
        </p:nvPicPr>
        <p:blipFill>
          <a:blip r:embed="rId14" cstate="print"/>
          <a:srcRect/>
          <a:stretch>
            <a:fillRect/>
          </a:stretch>
        </p:blipFill>
        <p:spPr bwMode="auto">
          <a:xfrm>
            <a:off x="0" y="4224868"/>
            <a:ext cx="560718" cy="492901"/>
          </a:xfrm>
          <a:prstGeom prst="rect">
            <a:avLst/>
          </a:prstGeom>
          <a:noFill/>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MISTERIOS COTIDIANOS">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MISTERIOS COTIDIANOS</Template>
  <TotalTime>1</TotalTime>
  <Words>1560</Words>
  <Application>Microsoft Office PowerPoint</Application>
  <PresentationFormat>Personalizado</PresentationFormat>
  <Paragraphs>49</Paragraphs>
  <Slides>25</Slides>
  <Notes>0</Notes>
  <HiddenSlides>0</HiddenSlides>
  <MMClips>0</MMClips>
  <ScaleCrop>false</ScaleCrop>
  <HeadingPairs>
    <vt:vector size="4" baseType="variant">
      <vt:variant>
        <vt:lpstr>Tema</vt:lpstr>
      </vt:variant>
      <vt:variant>
        <vt:i4>2</vt:i4>
      </vt:variant>
      <vt:variant>
        <vt:lpstr>Títulos de diapositiva</vt:lpstr>
      </vt:variant>
      <vt:variant>
        <vt:i4>25</vt:i4>
      </vt:variant>
    </vt:vector>
  </HeadingPairs>
  <TitlesOfParts>
    <vt:vector size="27" baseType="lpstr">
      <vt:lpstr>MISTERIOS COTIDIANOS</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cp:lastModifiedBy>B13012CF05D44384F9CBB453D41CFE26..</cp:lastModifiedBy>
  <cp:revision>1</cp:revision>
  <dcterms:created xsi:type="dcterms:W3CDTF">2019-02-13T10:08:23Z</dcterms:created>
  <dcterms:modified xsi:type="dcterms:W3CDTF">2019-02-13T10:09:57Z</dcterms:modified>
</cp:coreProperties>
</file>