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410" r:id="rId3"/>
    <p:sldId id="504" r:id="rId4"/>
    <p:sldId id="511" r:id="rId5"/>
    <p:sldId id="505" r:id="rId6"/>
    <p:sldId id="509" r:id="rId7"/>
    <p:sldId id="512" r:id="rId8"/>
    <p:sldId id="486" r:id="rId9"/>
    <p:sldId id="418" r:id="rId10"/>
    <p:sldId id="489" r:id="rId11"/>
    <p:sldId id="501" r:id="rId12"/>
    <p:sldId id="507" r:id="rId13"/>
    <p:sldId id="491" r:id="rId14"/>
    <p:sldId id="502" r:id="rId15"/>
    <p:sldId id="513" r:id="rId16"/>
    <p:sldId id="493" r:id="rId17"/>
    <p:sldId id="514" r:id="rId18"/>
    <p:sldId id="495" r:id="rId19"/>
    <p:sldId id="515" r:id="rId20"/>
    <p:sldId id="497" r:id="rId21"/>
    <p:sldId id="516" r:id="rId22"/>
    <p:sldId id="499" r:id="rId23"/>
    <p:sldId id="517" r:id="rId24"/>
    <p:sldId id="411" r:id="rId25"/>
    <p:sldId id="518" r:id="rId26"/>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vjhrYo9PQQvssoP6PDZFA==" hashData="AVdKqg74J41mlRzhUKrxkuYFps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40" d="100"/>
          <a:sy n="40" d="100"/>
        </p:scale>
        <p:origin x="-1662" y="-876"/>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21/04/2019</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3203551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399"/>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21/04/2019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21/04/2019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1"/>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21/04/2019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21/04/2019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7"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7"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7" y="2066635"/>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21/04/2019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21/04/2019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21/04/2019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7"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79"/>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21/04/2019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21/04/2019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21/04/2019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8" y="260971"/>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8" y="260971"/>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21/04/2019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4885709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8"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520562"/>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8" y="6040006"/>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21/04/2019</a:t>
            </a:fld>
            <a:endParaRPr lang="es-ES"/>
          </a:p>
        </p:txBody>
      </p:sp>
      <p:sp>
        <p:nvSpPr>
          <p:cNvPr id="5" name="4 Marcador de pie de página"/>
          <p:cNvSpPr>
            <a:spLocks noGrp="1"/>
          </p:cNvSpPr>
          <p:nvPr>
            <p:ph type="ftr" sz="quarter" idx="3"/>
          </p:nvPr>
        </p:nvSpPr>
        <p:spPr>
          <a:xfrm>
            <a:off x="3690462" y="6040006"/>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8" y="6040006"/>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21.jpeg"/><Relationship Id="rId4" Type="http://schemas.openxmlformats.org/officeDocument/2006/relationships/image" Target="../media/image3.gif"/></Relationships>
</file>

<file path=ppt/slides/_rels/slide24.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hyperlink" Target="https://vk.com/mispps" TargetMode="External"/><Relationship Id="rId3" Type="http://schemas.openxmlformats.org/officeDocument/2006/relationships/image" Target="../media/image22.png"/><Relationship Id="rId7" Type="http://schemas.openxmlformats.org/officeDocument/2006/relationships/hyperlink" Target="https://www.facebook.com/mispps" TargetMode="External"/><Relationship Id="rId12" Type="http://schemas.openxmlformats.org/officeDocument/2006/relationships/image" Target="../media/image2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4.png"/><Relationship Id="rId11" Type="http://schemas.openxmlformats.org/officeDocument/2006/relationships/hyperlink" Target="https://plus.google.com/+Mispps/" TargetMode="External"/><Relationship Id="rId5" Type="http://schemas.openxmlformats.org/officeDocument/2006/relationships/image" Target="../media/image23.png"/><Relationship Id="rId10" Type="http://schemas.openxmlformats.org/officeDocument/2006/relationships/image" Target="../media/image2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50" y="-702096"/>
            <a:ext cx="11071225" cy="7187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41111" y="66053"/>
            <a:ext cx="10801351" cy="65166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898" y="556636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4"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43753" y="2041840"/>
            <a:ext cx="8717018" cy="2836109"/>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MIEDO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 LOS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AVIONES</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97921" y="5332097"/>
            <a:ext cx="2372938"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52289" y="726646"/>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2049" y="179253"/>
            <a:ext cx="922615" cy="1013707"/>
          </a:xfrm>
          <a:prstGeom prst="rect">
            <a:avLst/>
          </a:prstGeom>
          <a:noFill/>
          <a:ln w="9525">
            <a:noFill/>
            <a:miter lim="800000"/>
            <a:headEnd/>
            <a:tailEnd/>
          </a:ln>
        </p:spPr>
      </p:pic>
      <p:sp>
        <p:nvSpPr>
          <p:cNvPr id="2" name="1 CuadroTexto"/>
          <p:cNvSpPr txBox="1"/>
          <p:nvPr/>
        </p:nvSpPr>
        <p:spPr>
          <a:xfrm>
            <a:off x="1165707" y="198109"/>
            <a:ext cx="1907317" cy="646331"/>
          </a:xfrm>
          <a:prstGeom prst="rect">
            <a:avLst/>
          </a:prstGeom>
          <a:solidFill>
            <a:srgbClr val="00FFFF"/>
          </a:solidFill>
        </p:spPr>
        <p:txBody>
          <a:bodyPr wrap="none" rtlCol="0">
            <a:spAutoFit/>
          </a:bodyPr>
          <a:lstStyle/>
          <a:p>
            <a:pPr algn="ctr"/>
            <a:r>
              <a:rPr lang="es-ES" b="1" dirty="0" smtClean="0"/>
              <a:t>LOS TRES </a:t>
            </a:r>
          </a:p>
          <a:p>
            <a:pPr algn="ctr"/>
            <a:r>
              <a:rPr lang="es-ES" b="1" dirty="0" smtClean="0"/>
              <a:t>SUDAMERICANOS</a:t>
            </a:r>
            <a:endParaRPr lang="es-ES" b="1" dirty="0"/>
          </a:p>
        </p:txBody>
      </p:sp>
    </p:spTree>
  </p:cSld>
  <p:clrMapOvr>
    <a:masterClrMapping/>
  </p:clrMapOvr>
  <p:transition spd="med" advClick="0" advTm="11000">
    <p:random/>
    <p:sndAc>
      <p:stSnd loop="1">
        <p:snd r:embed="rId2" name="LostressudamericanosPuenteamallor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1236" y="5236059"/>
            <a:ext cx="1701869" cy="1298731"/>
          </a:xfrm>
          <a:prstGeom prst="rect">
            <a:avLst/>
          </a:prstGeom>
          <a:noFill/>
        </p:spPr>
      </p:pic>
      <p:sp>
        <p:nvSpPr>
          <p:cNvPr id="2" name="1 Rectángulo"/>
          <p:cNvSpPr/>
          <p:nvPr/>
        </p:nvSpPr>
        <p:spPr>
          <a:xfrm>
            <a:off x="2700338" y="1964889"/>
            <a:ext cx="7524873" cy="3970318"/>
          </a:xfrm>
          <a:prstGeom prst="rect">
            <a:avLst/>
          </a:prstGeom>
        </p:spPr>
        <p:txBody>
          <a:bodyPr wrap="square">
            <a:spAutoFit/>
          </a:bodyPr>
          <a:lstStyle/>
          <a:p>
            <a:r>
              <a:rPr lang="es-ES" sz="2800" b="1" dirty="0"/>
              <a:t>¿Por qué las ventanillas de los aviones son redondas? ¿Por qué las puntas de sus alas están dobladas? ¿Y por qué los pasajeros salen precisamente por el lado izquierdo del avión?</a:t>
            </a:r>
          </a:p>
          <a:p>
            <a:r>
              <a:rPr lang="es-ES" sz="2800" b="1" dirty="0"/>
              <a:t>Todo lo que respecta a la aviación ha sido pensado hasta en los más mínimos detalles. Posiblemente, por esto es que el avión es el medio de transporte más seguro. Ahora bien ¿Por qué este está diseñado de tal manera?</a:t>
            </a:r>
          </a:p>
        </p:txBody>
      </p:sp>
    </p:spTree>
    <p:extLst>
      <p:ext uri="{BB962C8B-B14F-4D97-AF65-F5344CB8AC3E}">
        <p14:creationId xmlns:p14="http://schemas.microsoft.com/office/powerpoint/2010/main" val="3713417701"/>
      </p:ext>
    </p:extLst>
  </p:cSld>
  <p:clrMapOvr>
    <a:masterClrMapping/>
  </p:clrMapOvr>
  <p:transition spd="med" advTm="4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801351" cy="6516688"/>
          </a:xfrm>
          <a:prstGeom prst="rect">
            <a:avLst/>
          </a:prstGeom>
          <a:noFill/>
        </p:spPr>
      </p:pic>
      <p:sp>
        <p:nvSpPr>
          <p:cNvPr id="19" name="18 Rectángulo"/>
          <p:cNvSpPr/>
          <p:nvPr/>
        </p:nvSpPr>
        <p:spPr>
          <a:xfrm>
            <a:off x="2339294" y="4344474"/>
            <a:ext cx="3180191" cy="1066951"/>
          </a:xfrm>
          <a:prstGeom prst="rect">
            <a:avLst/>
          </a:prstGeom>
        </p:spPr>
        <p:txBody>
          <a:bodyPr wrap="square" lIns="81272" tIns="40636" rIns="81272" bIns="40636">
            <a:spAutoFit/>
          </a:bodyPr>
          <a:lstStyle/>
          <a:p>
            <a:pPr algn="ctr"/>
            <a:endParaRPr lang="es-ES" sz="6400" kern="10" dirty="0">
              <a:ln w="28575">
                <a:solidFill>
                  <a:prstClr val="black"/>
                </a:solidFill>
                <a:round/>
                <a:headEnd/>
                <a:tailEnd/>
              </a:ln>
              <a:solidFill>
                <a:srgbClr val="0066CC"/>
              </a:solidFill>
              <a:effectLst>
                <a:outerShdw dist="35921" dir="2700000" algn="ctr" rotWithShape="0">
                  <a:srgbClr val="990000"/>
                </a:outerShdw>
              </a:effectLst>
              <a:latin typeface="Rockwell Extra Bold"/>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2483" y="1588"/>
            <a:ext cx="7128866" cy="6516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88107" y="3846897"/>
            <a:ext cx="2952328" cy="2062103"/>
          </a:xfrm>
          <a:prstGeom prst="rect">
            <a:avLst/>
          </a:prstGeom>
        </p:spPr>
        <p:txBody>
          <a:bodyPr wrap="square">
            <a:spAutoFit/>
          </a:bodyPr>
          <a:lstStyle/>
          <a:p>
            <a:r>
              <a:rPr lang="es-ES" sz="3200" b="1" dirty="0"/>
              <a:t>¿Por qué las ventanillas de los aviones son redondas? </a:t>
            </a:r>
          </a:p>
        </p:txBody>
      </p:sp>
    </p:spTree>
    <p:extLst>
      <p:ext uri="{BB962C8B-B14F-4D97-AF65-F5344CB8AC3E}">
        <p14:creationId xmlns:p14="http://schemas.microsoft.com/office/powerpoint/2010/main" val="4245632845"/>
      </p:ext>
    </p:extLst>
  </p:cSld>
  <p:clrMapOvr>
    <a:masterClrMapping/>
  </p:clrMapOvr>
  <p:transition spd="med" advClick="0"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1236" y="5236059"/>
            <a:ext cx="1701869" cy="1298731"/>
          </a:xfrm>
          <a:prstGeom prst="rect">
            <a:avLst/>
          </a:prstGeom>
          <a:noFill/>
        </p:spPr>
      </p:pic>
      <p:sp>
        <p:nvSpPr>
          <p:cNvPr id="4" name="3 Rectángulo"/>
          <p:cNvSpPr/>
          <p:nvPr/>
        </p:nvSpPr>
        <p:spPr>
          <a:xfrm>
            <a:off x="2088308" y="1133892"/>
            <a:ext cx="8208912" cy="5262979"/>
          </a:xfrm>
          <a:prstGeom prst="rect">
            <a:avLst/>
          </a:prstGeom>
        </p:spPr>
        <p:txBody>
          <a:bodyPr wrap="square">
            <a:spAutoFit/>
          </a:bodyPr>
          <a:lstStyle/>
          <a:p>
            <a:r>
              <a:rPr lang="es-ES" sz="2400" b="1" dirty="0"/>
              <a:t>A inicios de los años 50, la compañía de </a:t>
            </a:r>
            <a:r>
              <a:rPr lang="es-ES" sz="2400" b="1" dirty="0" err="1"/>
              <a:t>Havilland</a:t>
            </a:r>
            <a:r>
              <a:rPr lang="es-ES" sz="2400" b="1" dirty="0"/>
              <a:t> produjo un avión bajo el nombre de “Cometa”. El avión se consideraba una verdadera maravilla de la aviación. Sin embargo, un año más tarde este se desmoronó en pedacitos directamente en el aire. Después de unos cuantos meses, algo similar ocurrió con dos aviones.</a:t>
            </a:r>
          </a:p>
          <a:p>
            <a:r>
              <a:rPr lang="es-ES" sz="2400" b="1" dirty="0"/>
              <a:t>Los ingenieros realizaron un diagnóstico a cada tornillo del avión y encontraron el problema. El motivo de la catástrofe se debía a las ventanillas del avión, éstas eran cuadradas. El asunto era que las esquinas de las ventanas representaban una fuerte presión, la cual aún se intensificaba durante el vuelo. Los ingenieros resolvieron el problema haciendo redondas las esquinas de las ventanas. Gracias a esto, ahora se ha vuelto mucho más seguro volar.</a:t>
            </a:r>
          </a:p>
        </p:txBody>
      </p:sp>
    </p:spTree>
    <p:extLst>
      <p:ext uri="{BB962C8B-B14F-4D97-AF65-F5344CB8AC3E}">
        <p14:creationId xmlns:p14="http://schemas.microsoft.com/office/powerpoint/2010/main" val="3236112187"/>
      </p:ext>
    </p:extLst>
  </p:cSld>
  <p:clrMapOvr>
    <a:masterClrMapping/>
  </p:clrMapOvr>
  <p:transition spd="med" advClick="0" advTm="5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801351" cy="6516688"/>
          </a:xfrm>
          <a:prstGeom prst="rect">
            <a:avLst/>
          </a:prstGeom>
          <a:noFill/>
        </p:spPr>
      </p:pic>
      <p:sp>
        <p:nvSpPr>
          <p:cNvPr id="19" name="18 Rectángulo"/>
          <p:cNvSpPr/>
          <p:nvPr/>
        </p:nvSpPr>
        <p:spPr>
          <a:xfrm>
            <a:off x="2339294" y="4344474"/>
            <a:ext cx="3180191" cy="1066951"/>
          </a:xfrm>
          <a:prstGeom prst="rect">
            <a:avLst/>
          </a:prstGeom>
        </p:spPr>
        <p:txBody>
          <a:bodyPr wrap="square" lIns="81272" tIns="40636" rIns="81272" bIns="40636">
            <a:spAutoFit/>
          </a:bodyPr>
          <a:lstStyle/>
          <a:p>
            <a:pPr algn="ctr"/>
            <a:endParaRPr lang="es-ES" sz="6400" kern="10" dirty="0">
              <a:ln w="28575">
                <a:solidFill>
                  <a:prstClr val="black"/>
                </a:solidFill>
                <a:round/>
                <a:headEnd/>
                <a:tailEnd/>
              </a:ln>
              <a:solidFill>
                <a:srgbClr val="0066CC"/>
              </a:solidFill>
              <a:effectLst>
                <a:outerShdw dist="35921" dir="2700000" algn="ctr" rotWithShape="0">
                  <a:srgbClr val="990000"/>
                </a:outerShdw>
              </a:effectLst>
              <a:latin typeface="Rockwell Extra Bold"/>
            </a:endParaRPr>
          </a:p>
        </p:txBody>
      </p:sp>
      <p:pic>
        <p:nvPicPr>
          <p:cNvPr id="4" name="Picture 2" descr="C:\Users\Jose Luis\Desktop\b-20.jpg"/>
          <p:cNvPicPr>
            <a:picLocks noChangeAspect="1" noChangeArrowheads="1"/>
          </p:cNvPicPr>
          <p:nvPr/>
        </p:nvPicPr>
        <p:blipFill>
          <a:blip r:embed="rId3"/>
          <a:srcRect/>
          <a:stretch>
            <a:fillRect/>
          </a:stretch>
        </p:blipFill>
        <p:spPr bwMode="auto">
          <a:xfrm>
            <a:off x="5829303" y="0"/>
            <a:ext cx="4972047" cy="6600815"/>
          </a:xfrm>
          <a:prstGeom prst="rect">
            <a:avLst/>
          </a:prstGeom>
          <a:noFill/>
        </p:spPr>
      </p:pic>
      <p:sp>
        <p:nvSpPr>
          <p:cNvPr id="2" name="1 Rectángulo"/>
          <p:cNvSpPr/>
          <p:nvPr/>
        </p:nvSpPr>
        <p:spPr>
          <a:xfrm>
            <a:off x="430197" y="4587217"/>
            <a:ext cx="3818193" cy="1569660"/>
          </a:xfrm>
          <a:prstGeom prst="rect">
            <a:avLst/>
          </a:prstGeom>
        </p:spPr>
        <p:txBody>
          <a:bodyPr wrap="square">
            <a:spAutoFit/>
          </a:bodyPr>
          <a:lstStyle/>
          <a:p>
            <a:r>
              <a:rPr lang="es-ES" sz="3200" b="1" dirty="0"/>
              <a:t>¿Por qué las puntas de alas están dobladas?</a:t>
            </a:r>
          </a:p>
        </p:txBody>
      </p:sp>
    </p:spTree>
    <p:extLst>
      <p:ext uri="{BB962C8B-B14F-4D97-AF65-F5344CB8AC3E}">
        <p14:creationId xmlns:p14="http://schemas.microsoft.com/office/powerpoint/2010/main" val="2144478685"/>
      </p:ext>
    </p:extLst>
  </p:cSld>
  <p:clrMapOvr>
    <a:masterClrMapping/>
  </p:clrMapOvr>
  <p:transition spd="med" advClick="0"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1236" y="5236059"/>
            <a:ext cx="1701869" cy="1298731"/>
          </a:xfrm>
          <a:prstGeom prst="rect">
            <a:avLst/>
          </a:prstGeom>
          <a:noFill/>
        </p:spPr>
      </p:pic>
      <p:sp>
        <p:nvSpPr>
          <p:cNvPr id="2" name="1 Rectángulo"/>
          <p:cNvSpPr/>
          <p:nvPr/>
        </p:nvSpPr>
        <p:spPr>
          <a:xfrm>
            <a:off x="3168427" y="1055131"/>
            <a:ext cx="6588769" cy="4893647"/>
          </a:xfrm>
          <a:prstGeom prst="rect">
            <a:avLst/>
          </a:prstGeom>
        </p:spPr>
        <p:txBody>
          <a:bodyPr wrap="square">
            <a:spAutoFit/>
          </a:bodyPr>
          <a:lstStyle/>
          <a:p>
            <a:r>
              <a:rPr lang="es-ES" sz="2400" b="1" dirty="0"/>
              <a:t>Durante el vuelo, la presión en la parte inferior del avión es mayor que la presión de la parte superior. Por eso, el aire trata de equilibrarlo e intenta ir de la parte superior a la parte inferior. Y la forma más sencilla de hacerlo es en las alas del avión. Pero, una vez que alcanza las puntas de las alas, el aire caía y creaba una fuerte turbulencia.</a:t>
            </a:r>
          </a:p>
          <a:p>
            <a:r>
              <a:rPr lang="es-ES" sz="2400" b="1" dirty="0"/>
              <a:t>Entonces los científicos doblaron las puntas hacia arriba, eliminando la ruptura del flujo del aire. Esto redujo la turbulencia, aumentó la durabilidad del ala y economizó un poco el uso de combustible. Es decir, gracias a tal aspecto, no vamos temblando durante el vuelo.</a:t>
            </a:r>
          </a:p>
        </p:txBody>
      </p:sp>
    </p:spTree>
    <p:extLst>
      <p:ext uri="{BB962C8B-B14F-4D97-AF65-F5344CB8AC3E}">
        <p14:creationId xmlns:p14="http://schemas.microsoft.com/office/powerpoint/2010/main" val="2654192262"/>
      </p:ext>
    </p:extLst>
  </p:cSld>
  <p:clrMapOvr>
    <a:masterClrMapping/>
  </p:clrMapOvr>
  <p:transition spd="med" advClick="0" advTm="5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c-20 (1).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
        <p:nvSpPr>
          <p:cNvPr id="2" name="1 Rectángulo"/>
          <p:cNvSpPr/>
          <p:nvPr/>
        </p:nvSpPr>
        <p:spPr>
          <a:xfrm>
            <a:off x="471453" y="615138"/>
            <a:ext cx="5400675" cy="1077218"/>
          </a:xfrm>
          <a:prstGeom prst="rect">
            <a:avLst/>
          </a:prstGeom>
        </p:spPr>
        <p:txBody>
          <a:bodyPr>
            <a:spAutoFit/>
          </a:bodyPr>
          <a:lstStyle/>
          <a:p>
            <a:r>
              <a:rPr lang="es-ES" sz="3200" b="1" dirty="0" smtClean="0"/>
              <a:t>¿Por qué los aviones tienen una punta de diferente forma?</a:t>
            </a:r>
            <a:endParaRPr lang="es-ES" sz="3200" b="1" dirty="0"/>
          </a:p>
        </p:txBody>
      </p:sp>
    </p:spTree>
  </p:cSld>
  <p:clrMapOvr>
    <a:masterClrMapping/>
  </p:clrMapOvr>
  <p:transition spd="med" advTm="12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4"/>
          <a:srcRect/>
          <a:stretch>
            <a:fillRect/>
          </a:stretch>
        </p:blipFill>
        <p:spPr bwMode="auto">
          <a:xfrm>
            <a:off x="21236" y="5236059"/>
            <a:ext cx="1701869" cy="1298731"/>
          </a:xfrm>
          <a:prstGeom prst="rect">
            <a:avLst/>
          </a:prstGeom>
          <a:noFill/>
        </p:spPr>
      </p:pic>
      <p:sp>
        <p:nvSpPr>
          <p:cNvPr id="2" name="1 Rectángulo"/>
          <p:cNvSpPr/>
          <p:nvPr/>
        </p:nvSpPr>
        <p:spPr>
          <a:xfrm>
            <a:off x="2700338" y="1410891"/>
            <a:ext cx="7740897" cy="4893647"/>
          </a:xfrm>
          <a:prstGeom prst="rect">
            <a:avLst/>
          </a:prstGeom>
        </p:spPr>
        <p:txBody>
          <a:bodyPr wrap="square">
            <a:spAutoFit/>
          </a:bodyPr>
          <a:lstStyle/>
          <a:p>
            <a:r>
              <a:rPr lang="es-ES" sz="2400" b="1" dirty="0"/>
              <a:t>La punta de un avión militar es puntiaguda. Cuanto más puntiaguda es la forma, más aerodinámico y rápido es el avión. Pero debido a una punta larga, la pista de aterrizaje no se ve muy clara, por eso los aviones de pasajeros comerciales tienen una punta redonda.</a:t>
            </a:r>
          </a:p>
          <a:p>
            <a:r>
              <a:rPr lang="es-ES" sz="2400" b="1" dirty="0"/>
              <a:t>Pero ingenieros británicos resolvieron este problema en 1969 e hicieron uno de los aviones de pasajeros más rápidos, cuya nariz podía cambiar de inclinación. Durante el despegue y el aterrizaje la punta cae, y durante el vuelo se coloca en una posición vertical.</a:t>
            </a:r>
          </a:p>
          <a:p>
            <a:r>
              <a:rPr lang="es-ES" sz="2400" b="1" dirty="0"/>
              <a:t>Tal diseño extraordinario está hecho por una sola razón: así, durante el despegue y el aterrizaje, los pilotos pueden ver mejor la pista.</a:t>
            </a:r>
          </a:p>
        </p:txBody>
      </p:sp>
    </p:spTree>
  </p:cSld>
  <p:clrMapOvr>
    <a:masterClrMapping/>
  </p:clrMapOvr>
  <p:transition spd="med" advTm="52000">
    <p:random/>
    <p:sndAc>
      <p:stSnd loop="1">
        <p:snd r:embed="rId2" name="LostressudamericanosVuelo50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d-21.jpg"/>
          <p:cNvPicPr>
            <a:picLocks noChangeAspect="1" noChangeArrowheads="1"/>
          </p:cNvPicPr>
          <p:nvPr/>
        </p:nvPicPr>
        <p:blipFill>
          <a:blip r:embed="rId2"/>
          <a:srcRect t="51016"/>
          <a:stretch>
            <a:fillRect/>
          </a:stretch>
        </p:blipFill>
        <p:spPr bwMode="auto">
          <a:xfrm>
            <a:off x="-1" y="0"/>
            <a:ext cx="10801351" cy="6516688"/>
          </a:xfrm>
          <a:prstGeom prst="rect">
            <a:avLst/>
          </a:prstGeom>
          <a:noFill/>
        </p:spPr>
      </p:pic>
      <p:sp>
        <p:nvSpPr>
          <p:cNvPr id="2" name="1 Rectángulo"/>
          <p:cNvSpPr/>
          <p:nvPr/>
        </p:nvSpPr>
        <p:spPr>
          <a:xfrm>
            <a:off x="614329" y="1472394"/>
            <a:ext cx="4071966" cy="1077218"/>
          </a:xfrm>
          <a:prstGeom prst="rect">
            <a:avLst/>
          </a:prstGeom>
        </p:spPr>
        <p:txBody>
          <a:bodyPr wrap="square">
            <a:spAutoFit/>
          </a:bodyPr>
          <a:lstStyle/>
          <a:p>
            <a:r>
              <a:rPr lang="es-ES" sz="3200" b="1" dirty="0" smtClean="0"/>
              <a:t> ¿Por qué los aviones son blancos?</a:t>
            </a:r>
            <a:endParaRPr lang="es-ES" sz="3200" b="1" dirty="0"/>
          </a:p>
        </p:txBody>
      </p:sp>
    </p:spTree>
  </p:cSld>
  <p:clrMapOvr>
    <a:masterClrMapping/>
  </p:clrMapOvr>
  <p:transition spd="med" advTm="10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71585" y="972328"/>
            <a:ext cx="3417154" cy="369332"/>
          </a:xfrm>
          <a:prstGeom prst="rect">
            <a:avLst/>
          </a:prstGeom>
        </p:spPr>
        <p:txBody>
          <a:bodyPr wrap="none">
            <a:spAutoFit/>
          </a:bodyPr>
          <a:lstStyle/>
          <a:p>
            <a:r>
              <a:rPr lang="es-ES" dirty="0" smtClean="0"/>
              <a:t> ¿Por qué los aviones son blancos?</a:t>
            </a:r>
            <a:endParaRPr lang="es-ES" dirty="0"/>
          </a:p>
        </p:txBody>
      </p:sp>
      <p:pic>
        <p:nvPicPr>
          <p:cNvPr id="4098" name="Picture 2" descr="C:\Users\Jose Luis\Desktop\d-21.jpg"/>
          <p:cNvPicPr>
            <a:picLocks noChangeAspect="1" noChangeArrowheads="1"/>
          </p:cNvPicPr>
          <p:nvPr/>
        </p:nvPicPr>
        <p:blipFill>
          <a:blip r:embed="rId2"/>
          <a:srcRect b="50971"/>
          <a:stretch>
            <a:fillRect/>
          </a:stretch>
        </p:blipFill>
        <p:spPr bwMode="auto">
          <a:xfrm>
            <a:off x="0" y="0"/>
            <a:ext cx="10801350" cy="6516688"/>
          </a:xfrm>
          <a:prstGeom prst="rect">
            <a:avLst/>
          </a:prstGeom>
          <a:noFill/>
        </p:spPr>
      </p:pic>
    </p:spTree>
  </p:cSld>
  <p:clrMapOvr>
    <a:masterClrMapping/>
  </p:clrMapOvr>
  <p:transition spd="med" advTm="7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1236" y="5236059"/>
            <a:ext cx="1701869" cy="1298731"/>
          </a:xfrm>
          <a:prstGeom prst="rect">
            <a:avLst/>
          </a:prstGeom>
          <a:noFill/>
        </p:spPr>
      </p:pic>
      <p:sp>
        <p:nvSpPr>
          <p:cNvPr id="2" name="1 Rectángulo"/>
          <p:cNvSpPr/>
          <p:nvPr/>
        </p:nvSpPr>
        <p:spPr>
          <a:xfrm>
            <a:off x="2376339" y="1133892"/>
            <a:ext cx="8101012" cy="4893647"/>
          </a:xfrm>
          <a:prstGeom prst="rect">
            <a:avLst/>
          </a:prstGeom>
        </p:spPr>
        <p:txBody>
          <a:bodyPr wrap="square">
            <a:spAutoFit/>
          </a:bodyPr>
          <a:lstStyle/>
          <a:p>
            <a:r>
              <a:rPr lang="es-ES" sz="2400" b="1" dirty="0"/>
              <a:t>Existe una gran cantidad de aviones de color blanco y esto es por una razón. Existen unas cuántas razones:</a:t>
            </a:r>
          </a:p>
          <a:p>
            <a:r>
              <a:rPr lang="es-ES" sz="2400" b="1" dirty="0"/>
              <a:t>Reflejo de calor. Si el avión está pintado de un color blanco, éste acumula menos calor. Esto es mejor para los pasajeros y es económico para la compañía aérea.</a:t>
            </a:r>
          </a:p>
          <a:p>
            <a:r>
              <a:rPr lang="es-ES" sz="2400" b="1" dirty="0"/>
              <a:t>La pintura blanca es más barata. Pintar los aviones de color blanco es mucho más barato que pintarlo de algún otro color.</a:t>
            </a:r>
          </a:p>
          <a:p>
            <a:r>
              <a:rPr lang="es-ES" sz="2400" b="1" dirty="0"/>
              <a:t>Previene una colisión con aves. Las aves ven muy bien el reflejo de las superficies blancas y no colisionan con los aviones.</a:t>
            </a:r>
          </a:p>
          <a:p>
            <a:r>
              <a:rPr lang="es-ES" sz="2400" b="1" dirty="0"/>
              <a:t>En el color blanco es más fácil ver las grietas y abolladuras. Los componentes blancos son más simples de reconocer al tener un accidente y es más simple de notar un daño en el cuerpo.</a:t>
            </a:r>
          </a:p>
        </p:txBody>
      </p:sp>
    </p:spTree>
    <p:extLst>
      <p:ext uri="{BB962C8B-B14F-4D97-AF65-F5344CB8AC3E}">
        <p14:creationId xmlns:p14="http://schemas.microsoft.com/office/powerpoint/2010/main" val="3885570190"/>
      </p:ext>
    </p:extLst>
  </p:cSld>
  <p:clrMapOvr>
    <a:masterClrMapping/>
  </p:clrMapOvr>
  <p:transition spd="med" advClick="0" advTm="3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e-20.jpg"/>
          <p:cNvPicPr>
            <a:picLocks noChangeAspect="1" noChangeArrowheads="1"/>
          </p:cNvPicPr>
          <p:nvPr/>
        </p:nvPicPr>
        <p:blipFill>
          <a:blip r:embed="rId2"/>
          <a:srcRect b="49827"/>
          <a:stretch>
            <a:fillRect/>
          </a:stretch>
        </p:blipFill>
        <p:spPr bwMode="auto">
          <a:xfrm>
            <a:off x="0" y="0"/>
            <a:ext cx="10906013" cy="6516688"/>
          </a:xfrm>
          <a:prstGeom prst="rect">
            <a:avLst/>
          </a:prstGeom>
          <a:noFill/>
        </p:spPr>
      </p:pic>
      <p:sp>
        <p:nvSpPr>
          <p:cNvPr id="2" name="1 Rectángulo"/>
          <p:cNvSpPr/>
          <p:nvPr/>
        </p:nvSpPr>
        <p:spPr>
          <a:xfrm>
            <a:off x="471453" y="400824"/>
            <a:ext cx="6764352" cy="584775"/>
          </a:xfrm>
          <a:prstGeom prst="rect">
            <a:avLst/>
          </a:prstGeom>
        </p:spPr>
        <p:txBody>
          <a:bodyPr wrap="none">
            <a:spAutoFit/>
          </a:bodyPr>
          <a:lstStyle/>
          <a:p>
            <a:r>
              <a:rPr lang="es-ES" sz="3200" b="1" dirty="0" smtClean="0">
                <a:solidFill>
                  <a:srgbClr val="FF0000"/>
                </a:solidFill>
              </a:rPr>
              <a:t>¿Por qué la entrada está a la izquierda</a:t>
            </a:r>
            <a:r>
              <a:rPr lang="es-ES" dirty="0" smtClean="0"/>
              <a:t>?</a:t>
            </a:r>
            <a:endParaRPr lang="es-ES" dirty="0"/>
          </a:p>
        </p:txBody>
      </p:sp>
    </p:spTree>
  </p:cSld>
  <p:clrMapOvr>
    <a:masterClrMapping/>
  </p:clrMapOvr>
  <p:transition spd="med" advTm="10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71453" y="400824"/>
            <a:ext cx="3860800" cy="369332"/>
          </a:xfrm>
          <a:prstGeom prst="rect">
            <a:avLst/>
          </a:prstGeom>
        </p:spPr>
        <p:txBody>
          <a:bodyPr wrap="none">
            <a:spAutoFit/>
          </a:bodyPr>
          <a:lstStyle/>
          <a:p>
            <a:r>
              <a:rPr lang="es-ES" dirty="0" smtClean="0"/>
              <a:t>¿Por qué la entrada está a la izquierda?</a:t>
            </a:r>
            <a:endParaRPr lang="es-ES" dirty="0"/>
          </a:p>
        </p:txBody>
      </p:sp>
      <p:pic>
        <p:nvPicPr>
          <p:cNvPr id="5122" name="Picture 2" descr="C:\Users\Jose Luis\Desktop\e-20.jpg"/>
          <p:cNvPicPr>
            <a:picLocks noChangeAspect="1" noChangeArrowheads="1"/>
          </p:cNvPicPr>
          <p:nvPr/>
        </p:nvPicPr>
        <p:blipFill>
          <a:blip r:embed="rId2"/>
          <a:srcRect t="51038"/>
          <a:stretch>
            <a:fillRect/>
          </a:stretch>
        </p:blipFill>
        <p:spPr bwMode="auto">
          <a:xfrm>
            <a:off x="0" y="0"/>
            <a:ext cx="10801350" cy="6516688"/>
          </a:xfrm>
          <a:prstGeom prst="rect">
            <a:avLst/>
          </a:prstGeom>
          <a:noFill/>
        </p:spPr>
      </p:pic>
    </p:spTree>
  </p:cSld>
  <p:clrMapOvr>
    <a:masterClrMapping/>
  </p:clrMapOvr>
  <p:transition spd="med" advTm="10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1236" y="5236059"/>
            <a:ext cx="1701869" cy="1298731"/>
          </a:xfrm>
          <a:prstGeom prst="rect">
            <a:avLst/>
          </a:prstGeom>
          <a:noFill/>
        </p:spPr>
      </p:pic>
      <p:sp>
        <p:nvSpPr>
          <p:cNvPr id="2" name="1 Rectángulo"/>
          <p:cNvSpPr/>
          <p:nvPr/>
        </p:nvSpPr>
        <p:spPr>
          <a:xfrm>
            <a:off x="2376339" y="995393"/>
            <a:ext cx="8425011" cy="5262979"/>
          </a:xfrm>
          <a:prstGeom prst="rect">
            <a:avLst/>
          </a:prstGeom>
        </p:spPr>
        <p:txBody>
          <a:bodyPr wrap="square">
            <a:spAutoFit/>
          </a:bodyPr>
          <a:lstStyle/>
          <a:p>
            <a:r>
              <a:rPr lang="es-ES" sz="2400" b="1" dirty="0"/>
              <a:t>No en todos, pero en muchos de los modelos de aviones, la entrada principal de los pasajeros se encuentra del lado izquierdo. Existen 3 versiones del porqué.</a:t>
            </a:r>
          </a:p>
          <a:p>
            <a:r>
              <a:rPr lang="es-ES" sz="2400" b="1" dirty="0"/>
              <a:t>Versión 1. Del lado derecho se carga el equipaje (las compuertas de equipaje se encuentran a la izquierda), por lo que permitir que los pasajeros suban también por la izquierda no es algo seguro.</a:t>
            </a:r>
          </a:p>
          <a:p>
            <a:r>
              <a:rPr lang="es-ES" sz="2400" b="1" dirty="0"/>
              <a:t>Versión 2. Hay una suposición de que los aviones tomaron esto de los barcos. Los pasajeros entran por la rampa del lado izquierdo de la nave.</a:t>
            </a:r>
          </a:p>
          <a:p>
            <a:r>
              <a:rPr lang="es-ES" sz="2400" b="1" dirty="0"/>
              <a:t>Versión 3. Anteriormente, el comandante siempre se sentaba a la izquierda. La ubicación de la puerta de pasajero también está a la izquierda, esto le daba a él un mejor panorama y le permitía acceder mejor a la zona de pasajeros.</a:t>
            </a:r>
          </a:p>
        </p:txBody>
      </p:sp>
    </p:spTree>
    <p:extLst>
      <p:ext uri="{BB962C8B-B14F-4D97-AF65-F5344CB8AC3E}">
        <p14:creationId xmlns:p14="http://schemas.microsoft.com/office/powerpoint/2010/main" val="1709845044"/>
      </p:ext>
    </p:extLst>
  </p:cSld>
  <p:clrMapOvr>
    <a:masterClrMapping/>
  </p:clrMapOvr>
  <p:transition spd="med" advClick="0" advTm="5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f-21.jpg"/>
          <p:cNvPicPr>
            <a:picLocks noChangeAspect="1" noChangeArrowheads="1"/>
          </p:cNvPicPr>
          <p:nvPr/>
        </p:nvPicPr>
        <p:blipFill>
          <a:blip r:embed="rId2"/>
          <a:srcRect/>
          <a:stretch>
            <a:fillRect/>
          </a:stretch>
        </p:blipFill>
        <p:spPr bwMode="auto">
          <a:xfrm>
            <a:off x="-1" y="0"/>
            <a:ext cx="10801351" cy="6531602"/>
          </a:xfrm>
          <a:prstGeom prst="rect">
            <a:avLst/>
          </a:prstGeom>
          <a:noFill/>
        </p:spPr>
      </p:pic>
      <p:sp>
        <p:nvSpPr>
          <p:cNvPr id="2" name="1 Rectángulo"/>
          <p:cNvSpPr/>
          <p:nvPr/>
        </p:nvSpPr>
        <p:spPr>
          <a:xfrm>
            <a:off x="328577" y="329386"/>
            <a:ext cx="9186041" cy="584775"/>
          </a:xfrm>
          <a:prstGeom prst="rect">
            <a:avLst/>
          </a:prstGeom>
        </p:spPr>
        <p:txBody>
          <a:bodyPr wrap="none">
            <a:spAutoFit/>
          </a:bodyPr>
          <a:lstStyle/>
          <a:p>
            <a:r>
              <a:rPr lang="es-ES" sz="3200" b="1" dirty="0" smtClean="0"/>
              <a:t>¿Por qué algunos aviones tienen esta forma extraña?</a:t>
            </a:r>
            <a:endParaRPr lang="es-ES" sz="3200" b="1" dirty="0"/>
          </a:p>
        </p:txBody>
      </p:sp>
    </p:spTree>
  </p:cSld>
  <p:clrMapOvr>
    <a:masterClrMapping/>
  </p:clrMapOvr>
  <p:transition spd="med" advTm="9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1236" y="5236059"/>
            <a:ext cx="1701869" cy="1298731"/>
          </a:xfrm>
          <a:prstGeom prst="rect">
            <a:avLst/>
          </a:prstGeom>
          <a:noFill/>
        </p:spPr>
      </p:pic>
      <p:sp>
        <p:nvSpPr>
          <p:cNvPr id="2" name="1 Rectángulo"/>
          <p:cNvSpPr/>
          <p:nvPr/>
        </p:nvSpPr>
        <p:spPr>
          <a:xfrm>
            <a:off x="2704877" y="2109120"/>
            <a:ext cx="7740897" cy="3785652"/>
          </a:xfrm>
          <a:prstGeom prst="rect">
            <a:avLst/>
          </a:prstGeom>
        </p:spPr>
        <p:txBody>
          <a:bodyPr wrap="square">
            <a:spAutoFit/>
          </a:bodyPr>
          <a:lstStyle/>
          <a:p>
            <a:r>
              <a:rPr lang="es-ES" sz="2400" b="1" dirty="0"/>
              <a:t>Seguramente, has escuchado hablar de un avión que se llama </a:t>
            </a:r>
            <a:r>
              <a:rPr lang="es-ES" sz="2400" b="1" dirty="0" err="1"/>
              <a:t>Nighthawk</a:t>
            </a:r>
            <a:r>
              <a:rPr lang="es-ES" sz="2400" b="1" dirty="0"/>
              <a:t>. Esta extraña forma es por un simple motivo: vuela como un solo objeto íntegro. Gracias a esto puede transportar una gran cantidad de equipaje y gastar una menor cantidad de combustible.</a:t>
            </a:r>
          </a:p>
          <a:p>
            <a:r>
              <a:rPr lang="es-ES" sz="2400" b="1" dirty="0"/>
              <a:t>La estructura de la aeronave se observa en las aves. Las aves rapaces adoptan una posición similar para aumentar el alcance de vuelo y ser menos visibles.</a:t>
            </a:r>
          </a:p>
          <a:p>
            <a:r>
              <a:rPr lang="es-ES" sz="2400" b="1" dirty="0"/>
              <a:t>Sin embargo, la producción de este tipo de aeronaves es muy costosa, por lo que no se utiliza en la aviación civil.</a:t>
            </a:r>
          </a:p>
        </p:txBody>
      </p:sp>
    </p:spTree>
    <p:extLst>
      <p:ext uri="{BB962C8B-B14F-4D97-AF65-F5344CB8AC3E}">
        <p14:creationId xmlns:p14="http://schemas.microsoft.com/office/powerpoint/2010/main" val="1709845044"/>
      </p:ext>
    </p:extLst>
  </p:cSld>
  <p:clrMapOvr>
    <a:masterClrMapping/>
  </p:clrMapOvr>
  <p:transition spd="med" advTm="3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Jose Luis\Desktop\g-20.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
        <p:nvSpPr>
          <p:cNvPr id="2" name="1 Rectángulo"/>
          <p:cNvSpPr/>
          <p:nvPr/>
        </p:nvSpPr>
        <p:spPr>
          <a:xfrm>
            <a:off x="328577" y="400824"/>
            <a:ext cx="3857652" cy="1077218"/>
          </a:xfrm>
          <a:prstGeom prst="rect">
            <a:avLst/>
          </a:prstGeom>
        </p:spPr>
        <p:txBody>
          <a:bodyPr wrap="square">
            <a:spAutoFit/>
          </a:bodyPr>
          <a:lstStyle/>
          <a:p>
            <a:r>
              <a:rPr lang="es-ES" sz="3200" b="1" dirty="0" smtClean="0"/>
              <a:t>¿Por qué los aviones parecen espaciosos?</a:t>
            </a:r>
            <a:endParaRPr lang="es-ES" sz="3200" b="1" dirty="0"/>
          </a:p>
        </p:txBody>
      </p:sp>
    </p:spTree>
  </p:cSld>
  <p:clrMapOvr>
    <a:masterClrMapping/>
  </p:clrMapOvr>
  <p:transition spd="med" advTm="10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1236" y="5236059"/>
            <a:ext cx="1701869" cy="1298731"/>
          </a:xfrm>
          <a:prstGeom prst="rect">
            <a:avLst/>
          </a:prstGeom>
          <a:noFill/>
        </p:spPr>
      </p:pic>
      <p:sp>
        <p:nvSpPr>
          <p:cNvPr id="2" name="1 Rectángulo"/>
          <p:cNvSpPr/>
          <p:nvPr/>
        </p:nvSpPr>
        <p:spPr>
          <a:xfrm>
            <a:off x="3456459" y="2610272"/>
            <a:ext cx="6804793" cy="3046988"/>
          </a:xfrm>
          <a:prstGeom prst="rect">
            <a:avLst/>
          </a:prstGeom>
        </p:spPr>
        <p:txBody>
          <a:bodyPr wrap="square">
            <a:spAutoFit/>
          </a:bodyPr>
          <a:lstStyle/>
          <a:p>
            <a:r>
              <a:rPr lang="es-ES" sz="2400" b="1" dirty="0"/>
              <a:t>En el diseño de los aviones se utilizan trucos psicológicos para que este parezca más grande y espacioso. Por ejemplo, las paredes tienen un relieve especial para reflejar correctamente la luz. Y la iluminación entre el techo y la sección para el equipaje hace que el techo sea visualmente más alto. Gracias a tales trucos, a las personas con claustrofobia les resulta más fácil realizar un vuelo</a:t>
            </a:r>
          </a:p>
        </p:txBody>
      </p:sp>
    </p:spTree>
    <p:extLst>
      <p:ext uri="{BB962C8B-B14F-4D97-AF65-F5344CB8AC3E}">
        <p14:creationId xmlns:p14="http://schemas.microsoft.com/office/powerpoint/2010/main" val="1709845044"/>
      </p:ext>
    </p:extLst>
  </p:cSld>
  <p:clrMapOvr>
    <a:masterClrMapping/>
  </p:clrMapOvr>
  <p:transition spd="med"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Jose Luis\Desktop\h-21.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
        <p:nvSpPr>
          <p:cNvPr id="2" name="1 Rectángulo"/>
          <p:cNvSpPr/>
          <p:nvPr/>
        </p:nvSpPr>
        <p:spPr>
          <a:xfrm>
            <a:off x="2686032" y="329386"/>
            <a:ext cx="2500329" cy="2062103"/>
          </a:xfrm>
          <a:prstGeom prst="rect">
            <a:avLst/>
          </a:prstGeom>
        </p:spPr>
        <p:txBody>
          <a:bodyPr wrap="square">
            <a:spAutoFit/>
          </a:bodyPr>
          <a:lstStyle/>
          <a:p>
            <a:pPr algn="ctr"/>
            <a:r>
              <a:rPr lang="es-ES" sz="3200" b="1" dirty="0" smtClean="0"/>
              <a:t>¿Por qué hay ceniceros en los aviones</a:t>
            </a:r>
            <a:r>
              <a:rPr lang="es-ES" dirty="0" smtClean="0"/>
              <a:t>?</a:t>
            </a:r>
            <a:endParaRPr lang="es-ES" dirty="0"/>
          </a:p>
        </p:txBody>
      </p:sp>
    </p:spTree>
  </p:cSld>
  <p:clrMapOvr>
    <a:masterClrMapping/>
  </p:clrMapOvr>
  <p:transition spd="med" advTm="10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1236" y="5236059"/>
            <a:ext cx="1701869" cy="1298731"/>
          </a:xfrm>
          <a:prstGeom prst="rect">
            <a:avLst/>
          </a:prstGeom>
          <a:noFill/>
        </p:spPr>
      </p:pic>
      <p:sp>
        <p:nvSpPr>
          <p:cNvPr id="2" name="1 Rectángulo"/>
          <p:cNvSpPr/>
          <p:nvPr/>
        </p:nvSpPr>
        <p:spPr>
          <a:xfrm>
            <a:off x="3312443" y="1962200"/>
            <a:ext cx="6804793" cy="4154984"/>
          </a:xfrm>
          <a:prstGeom prst="rect">
            <a:avLst/>
          </a:prstGeom>
        </p:spPr>
        <p:txBody>
          <a:bodyPr wrap="square">
            <a:spAutoFit/>
          </a:bodyPr>
          <a:lstStyle/>
          <a:p>
            <a:r>
              <a:rPr lang="es-ES" sz="2400" b="1" dirty="0"/>
              <a:t>Todos saben que está prohibido fumar en los aviones. Pero incluso los nuevos modelos están equipados con ceniceros, los cuales se encuentran en la cabina de baño. Todo eso es debido a que, a pesar de la prohibición, algunos vuelos duran demasiadas horas y los fumadores empedernidos de todos modos fuman.</a:t>
            </a:r>
          </a:p>
          <a:p>
            <a:r>
              <a:rPr lang="es-ES" sz="2400" b="1" dirty="0"/>
              <a:t>Por lo tanto, las líneas aéreas decidieron dejar los ceniceros en las cabinas para que tales pasajeros, por lo menos, no arrojaran colillas de cigarrillos en el piso o en el inodoro de la aeronave.</a:t>
            </a:r>
          </a:p>
        </p:txBody>
      </p:sp>
    </p:spTree>
    <p:extLst>
      <p:ext uri="{BB962C8B-B14F-4D97-AF65-F5344CB8AC3E}">
        <p14:creationId xmlns:p14="http://schemas.microsoft.com/office/powerpoint/2010/main" val="1709845044"/>
      </p:ext>
    </p:extLst>
  </p:cSld>
  <p:clrMapOvr>
    <a:masterClrMapping/>
  </p:clrMapOvr>
  <p:transition spd="med" advClick="0"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Jose Luis\Desktop\i-17.jpg"/>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
        <p:nvSpPr>
          <p:cNvPr id="2" name="1 Rectángulo"/>
          <p:cNvSpPr/>
          <p:nvPr/>
        </p:nvSpPr>
        <p:spPr>
          <a:xfrm>
            <a:off x="510918" y="1829584"/>
            <a:ext cx="2513493" cy="2554545"/>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s-ES" sz="3200" b="1" dirty="0" smtClean="0">
                <a:solidFill>
                  <a:srgbClr val="FF0000"/>
                </a:solidFill>
                <a:effectLst>
                  <a:outerShdw blurRad="38100" dist="38100" dir="2700000" algn="tl">
                    <a:srgbClr val="000000">
                      <a:alpha val="43137"/>
                    </a:srgbClr>
                  </a:outerShdw>
                </a:effectLst>
              </a:rPr>
              <a:t>¿Por qué los aviones no tienen un lugar para estar de pie?</a:t>
            </a:r>
            <a:endParaRPr lang="es-ES" sz="3200" b="1" dirty="0">
              <a:solidFill>
                <a:srgbClr val="FF0000"/>
              </a:solidFill>
              <a:effectLst>
                <a:outerShdw blurRad="38100" dist="38100" dir="2700000" algn="tl">
                  <a:srgbClr val="000000">
                    <a:alpha val="43137"/>
                  </a:srgbClr>
                </a:outerShdw>
              </a:effectLst>
            </a:endParaRPr>
          </a:p>
        </p:txBody>
      </p:sp>
      <p:sp>
        <p:nvSpPr>
          <p:cNvPr id="3" name="2 Proceso alternativo"/>
          <p:cNvSpPr/>
          <p:nvPr/>
        </p:nvSpPr>
        <p:spPr>
          <a:xfrm>
            <a:off x="10441235" y="4986536"/>
            <a:ext cx="914400" cy="6126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med" advTm="9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1236" y="5236059"/>
            <a:ext cx="1701869" cy="1298731"/>
          </a:xfrm>
          <a:prstGeom prst="rect">
            <a:avLst/>
          </a:prstGeom>
          <a:noFill/>
        </p:spPr>
      </p:pic>
      <p:sp>
        <p:nvSpPr>
          <p:cNvPr id="2" name="1 Rectángulo"/>
          <p:cNvSpPr/>
          <p:nvPr/>
        </p:nvSpPr>
        <p:spPr>
          <a:xfrm>
            <a:off x="2683899" y="2610272"/>
            <a:ext cx="7236841" cy="3046988"/>
          </a:xfrm>
          <a:prstGeom prst="rect">
            <a:avLst/>
          </a:prstGeom>
        </p:spPr>
        <p:txBody>
          <a:bodyPr wrap="square">
            <a:spAutoFit/>
          </a:bodyPr>
          <a:lstStyle/>
          <a:p>
            <a:r>
              <a:rPr lang="es-ES" sz="2400" b="1" dirty="0"/>
              <a:t>No hay, pero pronto existirán. En la reciente exposición de </a:t>
            </a:r>
            <a:r>
              <a:rPr lang="es-ES" sz="2400" b="1" dirty="0" err="1"/>
              <a:t>Aircraft</a:t>
            </a:r>
            <a:r>
              <a:rPr lang="es-ES" sz="2400" b="1" dirty="0"/>
              <a:t> </a:t>
            </a:r>
            <a:r>
              <a:rPr lang="es-ES" sz="2400" b="1" dirty="0" err="1"/>
              <a:t>Interiors</a:t>
            </a:r>
            <a:r>
              <a:rPr lang="es-ES" sz="2400" b="1" dirty="0"/>
              <a:t> Expo, una compañía italiana presentó un modelo de asientos para las tarifas de muy bajo costo. En tales asientos se puede volar de pie, y el precio del boleto será de un 50 por ciento menor.</a:t>
            </a:r>
          </a:p>
          <a:p>
            <a:r>
              <a:rPr lang="es-ES" sz="2400" b="1" dirty="0"/>
              <a:t>Esto puede parecer incómodo, pero si necesitas volar menos de 2 horas y no deseas pagar en exceso, los lugares de pie serán muy útiles.</a:t>
            </a:r>
          </a:p>
        </p:txBody>
      </p:sp>
    </p:spTree>
    <p:extLst>
      <p:ext uri="{BB962C8B-B14F-4D97-AF65-F5344CB8AC3E}">
        <p14:creationId xmlns:p14="http://schemas.microsoft.com/office/powerpoint/2010/main" val="1709845044"/>
      </p:ext>
    </p:extLst>
  </p:cSld>
  <p:clrMapOvr>
    <a:masterClrMapping/>
  </p:clrMapOvr>
  <p:transition spd="med" advClick="0" advTm="2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aviones tiempo re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 y="77140"/>
            <a:ext cx="10760235" cy="645386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6" y="57433"/>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3" y="3217243"/>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7" y="3217243"/>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49219" y="5515080"/>
            <a:ext cx="711765" cy="650446"/>
          </a:xfrm>
          <a:prstGeom prst="rect">
            <a:avLst/>
          </a:prstGeom>
          <a:noFill/>
          <a:ln w="38100">
            <a:solidFill>
              <a:srgbClr val="1CDEF8"/>
            </a:solidFill>
            <a:miter lim="800000"/>
            <a:headEnd/>
            <a:tailEnd/>
          </a:ln>
        </p:spPr>
      </p:pic>
      <p:sp>
        <p:nvSpPr>
          <p:cNvPr id="19" name="18 Rectángulo"/>
          <p:cNvSpPr/>
          <p:nvPr/>
        </p:nvSpPr>
        <p:spPr>
          <a:xfrm>
            <a:off x="2492070" y="4300816"/>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6" y="476281"/>
            <a:ext cx="3991627" cy="386819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290776" y="1933143"/>
            <a:ext cx="413224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21 de abril de 2019</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12:20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97921" y="5332097"/>
            <a:ext cx="2372938" cy="887577"/>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VION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AVIONES</Template>
  <TotalTime>64</TotalTime>
  <Words>135</Words>
  <Application>Microsoft Office PowerPoint</Application>
  <PresentationFormat>Personalizado</PresentationFormat>
  <Paragraphs>52</Paragraphs>
  <Slides>24</Slides>
  <Notes>0</Notes>
  <HiddenSlides>0</HiddenSlides>
  <MMClips>0</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AVIONES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6</cp:revision>
  <dcterms:created xsi:type="dcterms:W3CDTF">2019-04-21T09:24:38Z</dcterms:created>
  <dcterms:modified xsi:type="dcterms:W3CDTF">2019-04-21T10:29:04Z</dcterms:modified>
</cp:coreProperties>
</file>