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3"/>
  </p:notesMasterIdLst>
  <p:sldIdLst>
    <p:sldId id="356" r:id="rId4"/>
    <p:sldId id="382" r:id="rId5"/>
    <p:sldId id="257" r:id="rId6"/>
    <p:sldId id="349" r:id="rId7"/>
    <p:sldId id="259" r:id="rId8"/>
    <p:sldId id="267" r:id="rId9"/>
    <p:sldId id="265" r:id="rId10"/>
    <p:sldId id="353" r:id="rId11"/>
    <p:sldId id="261" r:id="rId12"/>
    <p:sldId id="268" r:id="rId13"/>
    <p:sldId id="272" r:id="rId14"/>
    <p:sldId id="276" r:id="rId15"/>
    <p:sldId id="350" r:id="rId16"/>
    <p:sldId id="358" r:id="rId17"/>
    <p:sldId id="279" r:id="rId18"/>
    <p:sldId id="359" r:id="rId19"/>
    <p:sldId id="285" r:id="rId20"/>
    <p:sldId id="287" r:id="rId21"/>
    <p:sldId id="288" r:id="rId22"/>
    <p:sldId id="281" r:id="rId23"/>
    <p:sldId id="289" r:id="rId24"/>
    <p:sldId id="294" r:id="rId25"/>
    <p:sldId id="293" r:id="rId26"/>
    <p:sldId id="295" r:id="rId27"/>
    <p:sldId id="292" r:id="rId28"/>
    <p:sldId id="360" r:id="rId29"/>
    <p:sldId id="343" r:id="rId30"/>
    <p:sldId id="296" r:id="rId31"/>
    <p:sldId id="303" r:id="rId32"/>
    <p:sldId id="297" r:id="rId33"/>
    <p:sldId id="326" r:id="rId34"/>
    <p:sldId id="328" r:id="rId35"/>
    <p:sldId id="341" r:id="rId36"/>
    <p:sldId id="348" r:id="rId37"/>
    <p:sldId id="300" r:id="rId38"/>
    <p:sldId id="283" r:id="rId39"/>
    <p:sldId id="361" r:id="rId40"/>
    <p:sldId id="362" r:id="rId41"/>
    <p:sldId id="363" r:id="rId42"/>
    <p:sldId id="364" r:id="rId43"/>
    <p:sldId id="365" r:id="rId44"/>
    <p:sldId id="367" r:id="rId45"/>
    <p:sldId id="368" r:id="rId46"/>
    <p:sldId id="366" r:id="rId47"/>
    <p:sldId id="370" r:id="rId48"/>
    <p:sldId id="371" r:id="rId49"/>
    <p:sldId id="372" r:id="rId50"/>
    <p:sldId id="373" r:id="rId51"/>
    <p:sldId id="378" r:id="rId52"/>
    <p:sldId id="374" r:id="rId53"/>
    <p:sldId id="375" r:id="rId54"/>
    <p:sldId id="376" r:id="rId55"/>
    <p:sldId id="377" r:id="rId56"/>
    <p:sldId id="379" r:id="rId57"/>
    <p:sldId id="380" r:id="rId58"/>
    <p:sldId id="369" r:id="rId59"/>
    <p:sldId id="381" r:id="rId60"/>
    <p:sldId id="357" r:id="rId61"/>
    <p:sldId id="383" r:id="rId62"/>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EjTdMN58BAtt1ZnuUpcqzQ==" hashData="hHGq3d5kIoIX0vElGhFaO8fbFGE="/>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89" autoAdjust="0"/>
    <p:restoredTop sz="94660"/>
  </p:normalViewPr>
  <p:slideViewPr>
    <p:cSldViewPr>
      <p:cViewPr>
        <p:scale>
          <a:sx n="60" d="100"/>
          <a:sy n="60" d="100"/>
        </p:scale>
        <p:origin x="648" y="586"/>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2239D829-F218-4694-A6C3-BD84A478842B}" type="datetimeFigureOut">
              <a:rPr lang="es-ES"/>
              <a:pPr>
                <a:defRPr/>
              </a:pPr>
              <a:t>13/04/2023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18D256F-F838-43E0-8CAC-DC02CF1CFB2F}" type="slidenum">
              <a:rPr lang="es-ES"/>
              <a:pPr>
                <a:defRPr/>
              </a:pPr>
              <a:t>‹Nº›</a:t>
            </a:fld>
            <a:endParaRPr lang="es-ES"/>
          </a:p>
        </p:txBody>
      </p:sp>
    </p:spTree>
    <p:extLst>
      <p:ext uri="{BB962C8B-B14F-4D97-AF65-F5344CB8AC3E}">
        <p14:creationId xmlns:p14="http://schemas.microsoft.com/office/powerpoint/2010/main" val="10002044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s-ES" smtClean="0"/>
          </a:p>
        </p:txBody>
      </p:sp>
      <p:sp>
        <p:nvSpPr>
          <p:cNvPr id="6554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EC55B3D-7831-4592-BFAD-AD218A7CAAA3}" type="slidenum">
              <a:rPr lang="es-ES" smtClean="0"/>
              <a:pPr eaLnBrk="1" hangingPunct="1"/>
              <a:t>4</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656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492BEC7-56FF-4C0D-8BDE-A37327747D89}" type="slidenum">
              <a:rPr lang="es-ES" smtClean="0"/>
              <a:pPr eaLnBrk="1" hangingPunct="1"/>
              <a:t>20</a:t>
            </a:fld>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s-ES" smtClean="0"/>
          </a:p>
        </p:txBody>
      </p:sp>
      <p:sp>
        <p:nvSpPr>
          <p:cNvPr id="6758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3ECACBA-CDD7-4FBA-A457-5DBEF4D81C5E}" type="slidenum">
              <a:rPr lang="es-ES" smtClean="0"/>
              <a:pPr eaLnBrk="1" hangingPunct="1"/>
              <a:t>38</a:t>
            </a:fld>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861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7CBD22C-2D88-4904-9F73-1E1B3CAD2E2E}" type="slidenum">
              <a:rPr lang="es-ES_tradnl" smtClean="0">
                <a:solidFill>
                  <a:srgbClr val="000000"/>
                </a:solidFill>
              </a:rPr>
              <a:pPr eaLnBrk="1" hangingPunct="1"/>
              <a:t>43</a:t>
            </a:fld>
            <a:endParaRPr lang="es-ES_tradnl" smtClean="0">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963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6FAA044-8C97-4E8C-BD65-8ED67C198055}" type="slidenum">
              <a:rPr lang="es-ES_tradnl" smtClean="0">
                <a:solidFill>
                  <a:srgbClr val="000000"/>
                </a:solidFill>
              </a:rPr>
              <a:pPr eaLnBrk="1" hangingPunct="1"/>
              <a:t>47</a:t>
            </a:fld>
            <a:endParaRPr lang="es-ES_tradnl"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2599DAF1-7154-4CB6-A043-076C24124770}" type="datetimeFigureOut">
              <a:rPr lang="es-ES"/>
              <a:pPr>
                <a:defRPr/>
              </a:pPr>
              <a:t>13/04/2023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C88066A-99C1-4186-B8BD-7891E04F5CAE}" type="slidenum">
              <a:rPr lang="es-ES"/>
              <a:pPr>
                <a:defRPr/>
              </a:pPr>
              <a:t>‹Nº›</a:t>
            </a:fld>
            <a:endParaRPr lang="es-ES"/>
          </a:p>
        </p:txBody>
      </p:sp>
    </p:spTree>
    <p:extLst>
      <p:ext uri="{BB962C8B-B14F-4D97-AF65-F5344CB8AC3E}">
        <p14:creationId xmlns:p14="http://schemas.microsoft.com/office/powerpoint/2010/main" val="338787622"/>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44CAB34-BC31-4F68-BE42-698A85CC4E09}" type="datetimeFigureOut">
              <a:rPr lang="es-ES"/>
              <a:pPr>
                <a:defRPr/>
              </a:pPr>
              <a:t>13/04/2023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AB2F318-4ED3-40C4-8A6C-640AF74912AD}" type="slidenum">
              <a:rPr lang="es-ES"/>
              <a:pPr>
                <a:defRPr/>
              </a:pPr>
              <a:t>‹Nº›</a:t>
            </a:fld>
            <a:endParaRPr lang="es-ES"/>
          </a:p>
        </p:txBody>
      </p:sp>
    </p:spTree>
    <p:extLst>
      <p:ext uri="{BB962C8B-B14F-4D97-AF65-F5344CB8AC3E}">
        <p14:creationId xmlns:p14="http://schemas.microsoft.com/office/powerpoint/2010/main" val="2551000951"/>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AF3D04F-6DA5-455C-946D-F97B0A0521A6}" type="datetimeFigureOut">
              <a:rPr lang="es-ES"/>
              <a:pPr>
                <a:defRPr/>
              </a:pPr>
              <a:t>13/04/2023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92BCA67-2B25-4353-9F34-FAD75A3CCA39}" type="slidenum">
              <a:rPr lang="es-ES"/>
              <a:pPr>
                <a:defRPr/>
              </a:pPr>
              <a:t>‹Nº›</a:t>
            </a:fld>
            <a:endParaRPr lang="es-ES"/>
          </a:p>
        </p:txBody>
      </p:sp>
    </p:spTree>
    <p:extLst>
      <p:ext uri="{BB962C8B-B14F-4D97-AF65-F5344CB8AC3E}">
        <p14:creationId xmlns:p14="http://schemas.microsoft.com/office/powerpoint/2010/main" val="2431971590"/>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A60B610-F89E-45AD-9458-74D29933F9D4}" type="datetimeFigureOut">
              <a:rPr lang="es-ES"/>
              <a:pPr>
                <a:defRPr/>
              </a:pPr>
              <a:t>13/04/2023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3A56144-33C0-4214-8725-E423DAEF5367}" type="slidenum">
              <a:rPr lang="es-ES"/>
              <a:pPr>
                <a:defRPr/>
              </a:pPr>
              <a:t>‹Nº›</a:t>
            </a:fld>
            <a:endParaRPr lang="es-ES"/>
          </a:p>
        </p:txBody>
      </p:sp>
    </p:spTree>
    <p:extLst>
      <p:ext uri="{BB962C8B-B14F-4D97-AF65-F5344CB8AC3E}">
        <p14:creationId xmlns:p14="http://schemas.microsoft.com/office/powerpoint/2010/main" val="2489670934"/>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200EEAFD-A2A8-4A80-B0DD-C0309FE3BEA0}" type="datetimeFigureOut">
              <a:rPr lang="es-ES"/>
              <a:pPr>
                <a:defRPr/>
              </a:pPr>
              <a:t>13/04/2023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D4728BC-200A-4927-923C-55F62AC21396}" type="slidenum">
              <a:rPr lang="es-ES"/>
              <a:pPr>
                <a:defRPr/>
              </a:pPr>
              <a:t>‹Nº›</a:t>
            </a:fld>
            <a:endParaRPr lang="es-ES"/>
          </a:p>
        </p:txBody>
      </p:sp>
    </p:spTree>
    <p:extLst>
      <p:ext uri="{BB962C8B-B14F-4D97-AF65-F5344CB8AC3E}">
        <p14:creationId xmlns:p14="http://schemas.microsoft.com/office/powerpoint/2010/main" val="1004993813"/>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D4C13C53-29F9-4BA9-8A24-3BF87EDD5943}" type="datetimeFigureOut">
              <a:rPr lang="es-ES"/>
              <a:pPr>
                <a:defRPr/>
              </a:pPr>
              <a:t>13/04/2023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C2077F38-1DC4-4A9B-BE30-8C1DAC53CDE9}" type="slidenum">
              <a:rPr lang="es-ES"/>
              <a:pPr>
                <a:defRPr/>
              </a:pPr>
              <a:t>‹Nº›</a:t>
            </a:fld>
            <a:endParaRPr lang="es-ES"/>
          </a:p>
        </p:txBody>
      </p:sp>
    </p:spTree>
    <p:extLst>
      <p:ext uri="{BB962C8B-B14F-4D97-AF65-F5344CB8AC3E}">
        <p14:creationId xmlns:p14="http://schemas.microsoft.com/office/powerpoint/2010/main" val="1838587552"/>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05F0B2B-A437-4FB9-9C4E-E388B12D7FE6}" type="datetimeFigureOut">
              <a:rPr lang="es-ES"/>
              <a:pPr>
                <a:defRPr/>
              </a:pPr>
              <a:t>13/04/2023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581DEFB-485F-4BCB-A356-FE1F05DDA3CC}" type="slidenum">
              <a:rPr lang="es-ES"/>
              <a:pPr>
                <a:defRPr/>
              </a:pPr>
              <a:t>‹Nº›</a:t>
            </a:fld>
            <a:endParaRPr lang="es-ES"/>
          </a:p>
        </p:txBody>
      </p:sp>
    </p:spTree>
    <p:extLst>
      <p:ext uri="{BB962C8B-B14F-4D97-AF65-F5344CB8AC3E}">
        <p14:creationId xmlns:p14="http://schemas.microsoft.com/office/powerpoint/2010/main" val="2296735437"/>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49F91AE-7467-4D4B-87C2-55043D894CC3}" type="datetimeFigureOut">
              <a:rPr lang="es-ES"/>
              <a:pPr>
                <a:defRPr/>
              </a:pPr>
              <a:t>13/04/2023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8D96A2E-232E-44FA-8950-B4437469536D}" type="slidenum">
              <a:rPr lang="es-ES"/>
              <a:pPr>
                <a:defRPr/>
              </a:pPr>
              <a:t>‹Nº›</a:t>
            </a:fld>
            <a:endParaRPr lang="es-ES"/>
          </a:p>
        </p:txBody>
      </p:sp>
    </p:spTree>
    <p:extLst>
      <p:ext uri="{BB962C8B-B14F-4D97-AF65-F5344CB8AC3E}">
        <p14:creationId xmlns:p14="http://schemas.microsoft.com/office/powerpoint/2010/main" val="1857723749"/>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4C556C9-792E-487B-9CE5-99EA16CFA0E5}" type="datetimeFigureOut">
              <a:rPr lang="es-ES"/>
              <a:pPr>
                <a:defRPr/>
              </a:pPr>
              <a:t>13/04/2023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68919F1-129F-4065-8BEF-E8912A5BAB48}" type="slidenum">
              <a:rPr lang="es-ES"/>
              <a:pPr>
                <a:defRPr/>
              </a:pPr>
              <a:t>‹Nº›</a:t>
            </a:fld>
            <a:endParaRPr lang="es-ES"/>
          </a:p>
        </p:txBody>
      </p:sp>
    </p:spTree>
    <p:extLst>
      <p:ext uri="{BB962C8B-B14F-4D97-AF65-F5344CB8AC3E}">
        <p14:creationId xmlns:p14="http://schemas.microsoft.com/office/powerpoint/2010/main" val="2974871383"/>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06B2676-D19A-4AC1-8169-31046819F487}" type="datetimeFigureOut">
              <a:rPr lang="es-ES"/>
              <a:pPr>
                <a:defRPr/>
              </a:pPr>
              <a:t>13/04/2023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94B019B-AA64-4CE2-8068-3DCFE20FD0EF}" type="slidenum">
              <a:rPr lang="es-ES"/>
              <a:pPr>
                <a:defRPr/>
              </a:pPr>
              <a:t>‹Nº›</a:t>
            </a:fld>
            <a:endParaRPr lang="es-ES"/>
          </a:p>
        </p:txBody>
      </p:sp>
    </p:spTree>
    <p:extLst>
      <p:ext uri="{BB962C8B-B14F-4D97-AF65-F5344CB8AC3E}">
        <p14:creationId xmlns:p14="http://schemas.microsoft.com/office/powerpoint/2010/main" val="461899011"/>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D423BA9-C4B4-40DD-A8C3-5C448E812364}" type="datetimeFigureOut">
              <a:rPr lang="es-ES"/>
              <a:pPr>
                <a:defRPr/>
              </a:pPr>
              <a:t>13/04/2023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30AFCE4-1B15-4710-A48D-9E0F186690E9}" type="slidenum">
              <a:rPr lang="es-ES"/>
              <a:pPr>
                <a:defRPr/>
              </a:pPr>
              <a:t>‹Nº›</a:t>
            </a:fld>
            <a:endParaRPr lang="es-ES"/>
          </a:p>
        </p:txBody>
      </p:sp>
    </p:spTree>
    <p:extLst>
      <p:ext uri="{BB962C8B-B14F-4D97-AF65-F5344CB8AC3E}">
        <p14:creationId xmlns:p14="http://schemas.microsoft.com/office/powerpoint/2010/main" val="3211420370"/>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1825813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C07AAA7E-D39B-48FA-93A2-DA4CB1610BC1}" type="datetimeFigureOut">
              <a:rPr lang="es-ES"/>
              <a:pPr>
                <a:defRPr/>
              </a:pPr>
              <a:t>13/04/2023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7046A233-4898-4660-A22C-B3AEA805CA46}"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04800"/>
            <a:ext cx="78867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1323" tIns="35662" rIns="71323" bIns="35662"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520825"/>
            <a:ext cx="7886700" cy="362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1323" tIns="35662" rIns="71323" bIns="35662"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5297488"/>
            <a:ext cx="2057400" cy="303212"/>
          </a:xfrm>
          <a:prstGeom prst="rect">
            <a:avLst/>
          </a:prstGeom>
        </p:spPr>
        <p:txBody>
          <a:bodyPr vert="horz" wrap="square" lIns="71323" tIns="35662" rIns="71323" bIns="35662" numCol="1" anchor="ctr" anchorCtr="0" compatLnSpc="1">
            <a:prstTxWarp prst="textNoShape">
              <a:avLst/>
            </a:prstTxWarp>
          </a:bodyPr>
          <a:lstStyle>
            <a:lvl1pPr>
              <a:defRPr sz="900">
                <a:solidFill>
                  <a:srgbClr val="898989"/>
                </a:solidFill>
                <a:latin typeface="Calibri" pitchFamily="34" charset="0"/>
              </a:defRPr>
            </a:lvl1pPr>
          </a:lstStyle>
          <a:p>
            <a:pPr>
              <a:defRPr/>
            </a:pPr>
            <a:fld id="{7DE33325-6E92-4CD7-BC1E-BBB27868A55F}" type="datetimeFigureOut">
              <a:rPr lang="es-ES"/>
              <a:pPr>
                <a:defRPr/>
              </a:pPr>
              <a:t>13/04/2023</a:t>
            </a:fld>
            <a:endParaRPr lang="es-ES"/>
          </a:p>
        </p:txBody>
      </p:sp>
      <p:sp>
        <p:nvSpPr>
          <p:cNvPr id="5" name="Marcador de pie de página 4"/>
          <p:cNvSpPr>
            <a:spLocks noGrp="1"/>
          </p:cNvSpPr>
          <p:nvPr>
            <p:ph type="ftr" sz="quarter" idx="3"/>
          </p:nvPr>
        </p:nvSpPr>
        <p:spPr>
          <a:xfrm>
            <a:off x="3028950" y="5297488"/>
            <a:ext cx="3086100" cy="303212"/>
          </a:xfrm>
          <a:prstGeom prst="rect">
            <a:avLst/>
          </a:prstGeom>
        </p:spPr>
        <p:txBody>
          <a:bodyPr vert="horz" wrap="square" lIns="71323" tIns="35662" rIns="71323" bIns="35662" numCol="1" anchor="ctr" anchorCtr="0" compatLnSpc="1">
            <a:prstTxWarp prst="textNoShape">
              <a:avLst/>
            </a:prstTxWarp>
          </a:bodyPr>
          <a:lstStyle>
            <a:lvl1pPr algn="ctr">
              <a:defRPr sz="900">
                <a:solidFill>
                  <a:srgbClr val="898989"/>
                </a:solidFill>
                <a:latin typeface="Calibri" pitchFamily="34" charset="0"/>
              </a:defRPr>
            </a:lvl1pPr>
          </a:lstStyle>
          <a:p>
            <a:pPr>
              <a:defRPr/>
            </a:pPr>
            <a:endParaRPr lang="es-ES"/>
          </a:p>
        </p:txBody>
      </p:sp>
      <p:sp>
        <p:nvSpPr>
          <p:cNvPr id="6" name="Marcador de número de diapositiva 5"/>
          <p:cNvSpPr>
            <a:spLocks noGrp="1"/>
          </p:cNvSpPr>
          <p:nvPr>
            <p:ph type="sldNum" sz="quarter" idx="4"/>
          </p:nvPr>
        </p:nvSpPr>
        <p:spPr>
          <a:xfrm>
            <a:off x="6457950" y="5297488"/>
            <a:ext cx="2057400" cy="303212"/>
          </a:xfrm>
          <a:prstGeom prst="rect">
            <a:avLst/>
          </a:prstGeom>
        </p:spPr>
        <p:txBody>
          <a:bodyPr vert="horz" wrap="square" lIns="71323" tIns="35662" rIns="71323" bIns="35662" numCol="1" anchor="ctr" anchorCtr="0" compatLnSpc="1">
            <a:prstTxWarp prst="textNoShape">
              <a:avLst/>
            </a:prstTxWarp>
          </a:bodyPr>
          <a:lstStyle>
            <a:lvl1pPr algn="r">
              <a:defRPr sz="900">
                <a:solidFill>
                  <a:srgbClr val="898989"/>
                </a:solidFill>
                <a:latin typeface="Calibri" pitchFamily="34" charset="0"/>
              </a:defRPr>
            </a:lvl1pPr>
          </a:lstStyle>
          <a:p>
            <a:pPr>
              <a:defRPr/>
            </a:pPr>
            <a:fld id="{51949EF9-39B5-4600-BBBD-454659DCA26F}"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9000">
    <p:fade/>
  </p:transition>
  <p:txStyles>
    <p:titleStyle>
      <a:lvl1pPr algn="l" rtl="0" eaLnBrk="0" fontAlgn="base" hangingPunct="0">
        <a:lnSpc>
          <a:spcPct val="90000"/>
        </a:lnSpc>
        <a:spcBef>
          <a:spcPct val="0"/>
        </a:spcBef>
        <a:spcAft>
          <a:spcPct val="0"/>
        </a:spcAft>
        <a:defRPr sz="3400" kern="1200">
          <a:solidFill>
            <a:schemeClr val="tx1"/>
          </a:solidFill>
          <a:latin typeface="+mj-lt"/>
          <a:ea typeface="+mj-ea"/>
          <a:cs typeface="+mj-cs"/>
        </a:defRPr>
      </a:lvl1pPr>
      <a:lvl2pPr algn="l" rtl="0" eaLnBrk="0" fontAlgn="base" hangingPunct="0">
        <a:lnSpc>
          <a:spcPct val="90000"/>
        </a:lnSpc>
        <a:spcBef>
          <a:spcPct val="0"/>
        </a:spcBef>
        <a:spcAft>
          <a:spcPct val="0"/>
        </a:spcAft>
        <a:defRPr sz="3400">
          <a:solidFill>
            <a:schemeClr val="tx1"/>
          </a:solidFill>
          <a:latin typeface="Calibri Light" pitchFamily="34" charset="0"/>
        </a:defRPr>
      </a:lvl2pPr>
      <a:lvl3pPr algn="l" rtl="0" eaLnBrk="0" fontAlgn="base" hangingPunct="0">
        <a:lnSpc>
          <a:spcPct val="90000"/>
        </a:lnSpc>
        <a:spcBef>
          <a:spcPct val="0"/>
        </a:spcBef>
        <a:spcAft>
          <a:spcPct val="0"/>
        </a:spcAft>
        <a:defRPr sz="3400">
          <a:solidFill>
            <a:schemeClr val="tx1"/>
          </a:solidFill>
          <a:latin typeface="Calibri Light" pitchFamily="34" charset="0"/>
        </a:defRPr>
      </a:lvl3pPr>
      <a:lvl4pPr algn="l" rtl="0" eaLnBrk="0" fontAlgn="base" hangingPunct="0">
        <a:lnSpc>
          <a:spcPct val="90000"/>
        </a:lnSpc>
        <a:spcBef>
          <a:spcPct val="0"/>
        </a:spcBef>
        <a:spcAft>
          <a:spcPct val="0"/>
        </a:spcAft>
        <a:defRPr sz="3400">
          <a:solidFill>
            <a:schemeClr val="tx1"/>
          </a:solidFill>
          <a:latin typeface="Calibri Light" pitchFamily="34" charset="0"/>
        </a:defRPr>
      </a:lvl4pPr>
      <a:lvl5pPr algn="l" rtl="0" eaLnBrk="0" fontAlgn="base" hangingPunct="0">
        <a:lnSpc>
          <a:spcPct val="90000"/>
        </a:lnSpc>
        <a:spcBef>
          <a:spcPct val="0"/>
        </a:spcBef>
        <a:spcAft>
          <a:spcPct val="0"/>
        </a:spcAft>
        <a:defRPr sz="3400">
          <a:solidFill>
            <a:schemeClr val="tx1"/>
          </a:solidFill>
          <a:latin typeface="Calibri Light" pitchFamily="34" charset="0"/>
        </a:defRPr>
      </a:lvl5pPr>
      <a:lvl6pPr marL="356616" algn="l" rtl="0" fontAlgn="base">
        <a:lnSpc>
          <a:spcPct val="90000"/>
        </a:lnSpc>
        <a:spcBef>
          <a:spcPct val="0"/>
        </a:spcBef>
        <a:spcAft>
          <a:spcPct val="0"/>
        </a:spcAft>
        <a:defRPr sz="3400">
          <a:solidFill>
            <a:schemeClr val="tx1"/>
          </a:solidFill>
          <a:latin typeface="Calibri Light" pitchFamily="34" charset="0"/>
        </a:defRPr>
      </a:lvl6pPr>
      <a:lvl7pPr marL="713232" algn="l" rtl="0" fontAlgn="base">
        <a:lnSpc>
          <a:spcPct val="90000"/>
        </a:lnSpc>
        <a:spcBef>
          <a:spcPct val="0"/>
        </a:spcBef>
        <a:spcAft>
          <a:spcPct val="0"/>
        </a:spcAft>
        <a:defRPr sz="3400">
          <a:solidFill>
            <a:schemeClr val="tx1"/>
          </a:solidFill>
          <a:latin typeface="Calibri Light" pitchFamily="34" charset="0"/>
        </a:defRPr>
      </a:lvl7pPr>
      <a:lvl8pPr marL="1069848" algn="l" rtl="0" fontAlgn="base">
        <a:lnSpc>
          <a:spcPct val="90000"/>
        </a:lnSpc>
        <a:spcBef>
          <a:spcPct val="0"/>
        </a:spcBef>
        <a:spcAft>
          <a:spcPct val="0"/>
        </a:spcAft>
        <a:defRPr sz="3400">
          <a:solidFill>
            <a:schemeClr val="tx1"/>
          </a:solidFill>
          <a:latin typeface="Calibri Light" pitchFamily="34" charset="0"/>
        </a:defRPr>
      </a:lvl8pPr>
      <a:lvl9pPr marL="1426464" algn="l" rtl="0" fontAlgn="base">
        <a:lnSpc>
          <a:spcPct val="90000"/>
        </a:lnSpc>
        <a:spcBef>
          <a:spcPct val="0"/>
        </a:spcBef>
        <a:spcAft>
          <a:spcPct val="0"/>
        </a:spcAft>
        <a:defRPr sz="3400">
          <a:solidFill>
            <a:schemeClr val="tx1"/>
          </a:solidFill>
          <a:latin typeface="Calibri Light" pitchFamily="34" charset="0"/>
        </a:defRPr>
      </a:lvl9pPr>
    </p:titleStyle>
    <p:bodyStyle>
      <a:lvl1pPr marL="177800" indent="-177800" algn="l" rtl="0" eaLnBrk="0" fontAlgn="base" hangingPunct="0">
        <a:lnSpc>
          <a:spcPct val="90000"/>
        </a:lnSpc>
        <a:spcBef>
          <a:spcPts val="775"/>
        </a:spcBef>
        <a:spcAft>
          <a:spcPct val="0"/>
        </a:spcAft>
        <a:buFont typeface="Arial" charset="0"/>
        <a:buChar char="•"/>
        <a:defRPr sz="2200" kern="1200">
          <a:solidFill>
            <a:schemeClr val="tx1"/>
          </a:solidFill>
          <a:latin typeface="+mn-lt"/>
          <a:ea typeface="+mn-ea"/>
          <a:cs typeface="+mn-cs"/>
        </a:defRPr>
      </a:lvl1pPr>
      <a:lvl2pPr marL="533400" indent="-177800" algn="l" rtl="0" eaLnBrk="0" fontAlgn="base" hangingPunct="0">
        <a:lnSpc>
          <a:spcPct val="90000"/>
        </a:lnSpc>
        <a:spcBef>
          <a:spcPts val="388"/>
        </a:spcBef>
        <a:spcAft>
          <a:spcPct val="0"/>
        </a:spcAft>
        <a:buFont typeface="Arial" charset="0"/>
        <a:buChar char="•"/>
        <a:defRPr sz="1900" kern="1200">
          <a:solidFill>
            <a:schemeClr val="tx1"/>
          </a:solidFill>
          <a:latin typeface="+mn-lt"/>
          <a:ea typeface="+mn-ea"/>
          <a:cs typeface="+mn-cs"/>
        </a:defRPr>
      </a:lvl2pPr>
      <a:lvl3pPr marL="890588" indent="-177800" algn="l" rtl="0" eaLnBrk="0" fontAlgn="base" hangingPunct="0">
        <a:lnSpc>
          <a:spcPct val="90000"/>
        </a:lnSpc>
        <a:spcBef>
          <a:spcPts val="388"/>
        </a:spcBef>
        <a:spcAft>
          <a:spcPct val="0"/>
        </a:spcAft>
        <a:buFont typeface="Arial" charset="0"/>
        <a:buChar char="•"/>
        <a:defRPr sz="1600" kern="1200">
          <a:solidFill>
            <a:schemeClr val="tx1"/>
          </a:solidFill>
          <a:latin typeface="+mn-lt"/>
          <a:ea typeface="+mn-ea"/>
          <a:cs typeface="+mn-cs"/>
        </a:defRPr>
      </a:lvl3pPr>
      <a:lvl4pPr marL="1247775" indent="-177800" algn="l" rtl="0" eaLnBrk="0" fontAlgn="base" hangingPunct="0">
        <a:lnSpc>
          <a:spcPct val="90000"/>
        </a:lnSpc>
        <a:spcBef>
          <a:spcPts val="388"/>
        </a:spcBef>
        <a:spcAft>
          <a:spcPct val="0"/>
        </a:spcAft>
        <a:buFont typeface="Arial" charset="0"/>
        <a:buChar char="•"/>
        <a:defRPr sz="2000" kern="1200">
          <a:solidFill>
            <a:schemeClr val="tx1"/>
          </a:solidFill>
          <a:latin typeface="+mn-lt"/>
          <a:ea typeface="+mn-ea"/>
          <a:cs typeface="+mn-cs"/>
        </a:defRPr>
      </a:lvl4pPr>
      <a:lvl5pPr marL="1603375" indent="-177800" algn="l" rtl="0" eaLnBrk="0" fontAlgn="base" hangingPunct="0">
        <a:lnSpc>
          <a:spcPct val="90000"/>
        </a:lnSpc>
        <a:spcBef>
          <a:spcPts val="388"/>
        </a:spcBef>
        <a:spcAft>
          <a:spcPct val="0"/>
        </a:spcAft>
        <a:buFont typeface="Arial" charset="0"/>
        <a:buChar char="•"/>
        <a:defRPr sz="2000" kern="1200">
          <a:solidFill>
            <a:schemeClr val="tx1"/>
          </a:solidFill>
          <a:latin typeface="+mn-lt"/>
          <a:ea typeface="+mn-ea"/>
          <a:cs typeface="+mn-cs"/>
        </a:defRPr>
      </a:lvl5pPr>
      <a:lvl6pPr marL="1961388"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6pPr>
      <a:lvl7pPr marL="2318004"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7pPr>
      <a:lvl8pPr marL="2674620"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8pPr>
      <a:lvl9pPr marL="3031236"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713232" rtl="0" eaLnBrk="1" latinLnBrk="0" hangingPunct="1">
        <a:defRPr sz="1400" kern="1200">
          <a:solidFill>
            <a:schemeClr val="tx1"/>
          </a:solidFill>
          <a:latin typeface="+mn-lt"/>
          <a:ea typeface="+mn-ea"/>
          <a:cs typeface="+mn-cs"/>
        </a:defRPr>
      </a:lvl1pPr>
      <a:lvl2pPr marL="356616" algn="l" defTabSz="713232" rtl="0" eaLnBrk="1" latinLnBrk="0" hangingPunct="1">
        <a:defRPr sz="1400" kern="1200">
          <a:solidFill>
            <a:schemeClr val="tx1"/>
          </a:solidFill>
          <a:latin typeface="+mn-lt"/>
          <a:ea typeface="+mn-ea"/>
          <a:cs typeface="+mn-cs"/>
        </a:defRPr>
      </a:lvl2pPr>
      <a:lvl3pPr marL="713232" algn="l" defTabSz="713232" rtl="0" eaLnBrk="1" latinLnBrk="0" hangingPunct="1">
        <a:defRPr sz="1400" kern="1200">
          <a:solidFill>
            <a:schemeClr val="tx1"/>
          </a:solidFill>
          <a:latin typeface="+mn-lt"/>
          <a:ea typeface="+mn-ea"/>
          <a:cs typeface="+mn-cs"/>
        </a:defRPr>
      </a:lvl3pPr>
      <a:lvl4pPr marL="1069848" algn="l" defTabSz="713232" rtl="0" eaLnBrk="1" latinLnBrk="0" hangingPunct="1">
        <a:defRPr sz="1400" kern="1200">
          <a:solidFill>
            <a:schemeClr val="tx1"/>
          </a:solidFill>
          <a:latin typeface="+mn-lt"/>
          <a:ea typeface="+mn-ea"/>
          <a:cs typeface="+mn-cs"/>
        </a:defRPr>
      </a:lvl4pPr>
      <a:lvl5pPr marL="1426464" algn="l" defTabSz="713232" rtl="0" eaLnBrk="1" latinLnBrk="0" hangingPunct="1">
        <a:defRPr sz="1400" kern="1200">
          <a:solidFill>
            <a:schemeClr val="tx1"/>
          </a:solidFill>
          <a:latin typeface="+mn-lt"/>
          <a:ea typeface="+mn-ea"/>
          <a:cs typeface="+mn-cs"/>
        </a:defRPr>
      </a:lvl5pPr>
      <a:lvl6pPr marL="1783080" algn="l" defTabSz="713232" rtl="0" eaLnBrk="1" latinLnBrk="0" hangingPunct="1">
        <a:defRPr sz="1400" kern="1200">
          <a:solidFill>
            <a:schemeClr val="tx1"/>
          </a:solidFill>
          <a:latin typeface="+mn-lt"/>
          <a:ea typeface="+mn-ea"/>
          <a:cs typeface="+mn-cs"/>
        </a:defRPr>
      </a:lvl6pPr>
      <a:lvl7pPr marL="2139696" algn="l" defTabSz="713232" rtl="0" eaLnBrk="1" latinLnBrk="0" hangingPunct="1">
        <a:defRPr sz="1400" kern="1200">
          <a:solidFill>
            <a:schemeClr val="tx1"/>
          </a:solidFill>
          <a:latin typeface="+mn-lt"/>
          <a:ea typeface="+mn-ea"/>
          <a:cs typeface="+mn-cs"/>
        </a:defRPr>
      </a:lvl7pPr>
      <a:lvl8pPr marL="2496312" algn="l" defTabSz="713232" rtl="0" eaLnBrk="1" latinLnBrk="0" hangingPunct="1">
        <a:defRPr sz="1400" kern="1200">
          <a:solidFill>
            <a:schemeClr val="tx1"/>
          </a:solidFill>
          <a:latin typeface="+mn-lt"/>
          <a:ea typeface="+mn-ea"/>
          <a:cs typeface="+mn-cs"/>
        </a:defRPr>
      </a:lvl8pPr>
      <a:lvl9pPr marL="2852928" algn="l" defTabSz="713232"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84"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550" y="194028"/>
            <a:ext cx="7416800" cy="877522"/>
          </a:xfrm>
          <a:prstGeom prst="rect">
            <a:avLst/>
          </a:prstGeom>
        </p:spPr>
        <p:txBody>
          <a:bodyPr wrap="none" fromWordArt="1">
            <a:prstTxWarp prst="textTriangle">
              <a:avLst>
                <a:gd name="adj" fmla="val 36152"/>
              </a:avLst>
            </a:prstTxWarp>
            <a:scene3d>
              <a:camera prst="legacyPerspectiveBottom"/>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Maravillas descubiertas por la sequía  </a:t>
            </a:r>
          </a:p>
        </p:txBody>
      </p:sp>
      <p:sp>
        <p:nvSpPr>
          <p:cNvPr id="16388" name="WordArt 4"/>
          <p:cNvSpPr>
            <a:spLocks noChangeArrowheads="1" noChangeShapeType="1" noTextEdit="1"/>
          </p:cNvSpPr>
          <p:nvPr/>
        </p:nvSpPr>
        <p:spPr bwMode="auto">
          <a:xfrm>
            <a:off x="1071538" y="1428740"/>
            <a:ext cx="6985000" cy="797278"/>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recopilada de internet </a:t>
            </a:r>
          </a:p>
        </p:txBody>
      </p:sp>
      <p:sp>
        <p:nvSpPr>
          <p:cNvPr id="16389" name="WordArt 5"/>
          <p:cNvSpPr>
            <a:spLocks noChangeArrowheads="1" noChangeShapeType="1" noTextEdit="1"/>
          </p:cNvSpPr>
          <p:nvPr/>
        </p:nvSpPr>
        <p:spPr bwMode="auto">
          <a:xfrm>
            <a:off x="1571604" y="2857500"/>
            <a:ext cx="5761037" cy="560917"/>
          </a:xfrm>
          <a:prstGeom prst="rect">
            <a:avLst/>
          </a:prstGeom>
        </p:spPr>
        <p:txBody>
          <a:bodyPr wrap="none" fromWordArt="1">
            <a:prstTxWarp prst="textFadeUp">
              <a:avLst>
                <a:gd name="adj" fmla="val 5273"/>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16390" name="WordArt 6"/>
          <p:cNvSpPr>
            <a:spLocks noChangeArrowheads="1" noChangeShapeType="1" noTextEdit="1"/>
          </p:cNvSpPr>
          <p:nvPr/>
        </p:nvSpPr>
        <p:spPr bwMode="auto">
          <a:xfrm>
            <a:off x="1979614" y="4152195"/>
            <a:ext cx="5113337" cy="511528"/>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39" y="4728987"/>
            <a:ext cx="3240087" cy="62441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14313" y="1428750"/>
            <a:ext cx="8643937" cy="3416300"/>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Varias partes del mundo viven una de las peores sequías de los últimos años, que están dejando pantanos, lagos y ríos completamente secos. Este fenómeno, a pesar de ser altamente preocupante debido al contexto de crisis climática en el que vivimos, está a la vez, dejando al descubierto importantes hallazgos, algunos de carácter histórico, otros que recuerdan la historia más reciente de Europa, y algunos que son, sencillamente, macabros.  </a:t>
            </a:r>
          </a:p>
        </p:txBody>
      </p:sp>
      <p:sp>
        <p:nvSpPr>
          <p:cNvPr id="4" name="3 Rectángulo"/>
          <p:cNvSpPr/>
          <p:nvPr/>
        </p:nvSpPr>
        <p:spPr>
          <a:xfrm>
            <a:off x="642910" y="214294"/>
            <a:ext cx="7429552" cy="857256"/>
          </a:xfrm>
          <a:prstGeom prst="rect">
            <a:avLst/>
          </a:prstGeom>
          <a:noFill/>
        </p:spPr>
        <p:txBody>
          <a:bodyPr>
            <a:prstTxWarp prst="textFadeUp">
              <a:avLst>
                <a:gd name="adj" fmla="val 5677"/>
              </a:avLst>
            </a:prstTxWarp>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Reliquias descubiertas por la sequía </a:t>
            </a:r>
          </a:p>
        </p:txBody>
      </p:sp>
    </p:spTree>
  </p:cSld>
  <p:clrMapOvr>
    <a:masterClrMapping/>
  </p:clrMapOvr>
  <mc:AlternateContent xmlns:mc="http://schemas.openxmlformats.org/markup-compatibility/2006" xmlns:p14="http://schemas.microsoft.com/office/powerpoint/2010/main">
    <mc:Choice Requires="p14">
      <p:transition spd="slow" p14:dur="2000" advTm="43000">
        <p14:ripple/>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1"/>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7 Imagen" descr="bird-the-atlantic-deadlock-fratercula-arctica-puffins.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428750" y="857250"/>
            <a:ext cx="5572125" cy="461963"/>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La sequía: causas y consecuencias</a:t>
            </a:r>
          </a:p>
        </p:txBody>
      </p:sp>
      <p:sp>
        <p:nvSpPr>
          <p:cNvPr id="5" name="4 CuadroTexto"/>
          <p:cNvSpPr txBox="1"/>
          <p:nvPr/>
        </p:nvSpPr>
        <p:spPr>
          <a:xfrm>
            <a:off x="428625" y="4514850"/>
            <a:ext cx="8215313"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Las sequías producen más víctimas y provocan más desplazamientos de poblaciones que los ciclones, inundaciones y seísmos juntos. Estas catástrofes naturales, menos espectaculares, resultan en consecuencia menos mediáticas.</a:t>
            </a:r>
          </a:p>
        </p:txBody>
      </p:sp>
    </p:spTree>
  </p:cSld>
  <p:clrMapOvr>
    <a:masterClrMapping/>
  </p:clrMapOvr>
  <mc:AlternateContent xmlns:mc="http://schemas.openxmlformats.org/markup-compatibility/2006">
    <mc:Choice xmlns:p14="http://schemas.microsoft.com/office/powerpoint/2010/main" Requires="p14">
      <p:transition spd="slow" p14:dur="2000" advTm="31000">
        <p14:ripple dir="ru"/>
        <p:sndAc>
          <p:stSnd loop="1">
            <p:snd r:embed="rId2" name="Variadas.wav"/>
          </p:stSnd>
        </p:sndAc>
      </p:transition>
    </mc:Choice>
    <mc:Fallback>
      <p:transition spd="slow" advTm="31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3000" fill="hold"/>
                                        <p:tgtEl>
                                          <p:spTgt spid="18"/>
                                        </p:tgtEl>
                                        <p:attrNameLst>
                                          <p:attrName>ppt_w</p:attrName>
                                        </p:attrNameLst>
                                      </p:cBhvr>
                                      <p:tavLst>
                                        <p:tav tm="0">
                                          <p:val>
                                            <p:strVal val="4/3*#ppt_w"/>
                                          </p:val>
                                        </p:tav>
                                        <p:tav tm="100000">
                                          <p:val>
                                            <p:strVal val="#ppt_w"/>
                                          </p:val>
                                        </p:tav>
                                      </p:tavLst>
                                    </p:anim>
                                    <p:anim calcmode="lin" valueType="num">
                                      <p:cBhvr>
                                        <p:cTn id="8" dur="3000" fill="hold"/>
                                        <p:tgtEl>
                                          <p:spTgt spid="18"/>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3000"/>
                                        <p:tgtEl>
                                          <p:spTgt spid="18"/>
                                        </p:tgtEl>
                                      </p:cBhvr>
                                    </p:animEffect>
                                    <p:anim calcmode="lin" valueType="num">
                                      <p:cBhvr>
                                        <p:cTn id="12" dur="3000" fill="hold"/>
                                        <p:tgtEl>
                                          <p:spTgt spid="18"/>
                                        </p:tgtEl>
                                        <p:attrNameLst>
                                          <p:attrName>ppt_x</p:attrName>
                                        </p:attrNameLst>
                                      </p:cBhvr>
                                      <p:tavLst>
                                        <p:tav tm="0">
                                          <p:val>
                                            <p:strVal val="#ppt_x"/>
                                          </p:val>
                                        </p:tav>
                                        <p:tav tm="100000">
                                          <p:val>
                                            <p:strVal val="#ppt_x"/>
                                          </p:val>
                                        </p:tav>
                                      </p:tavLst>
                                    </p:anim>
                                    <p:anim calcmode="lin" valueType="num">
                                      <p:cBhvr>
                                        <p:cTn id="13" dur="3000" fill="hold"/>
                                        <p:tgtEl>
                                          <p:spTgt spid="18"/>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3000"/>
                                        <p:tgtEl>
                                          <p:spTgt spid="17"/>
                                        </p:tgtEl>
                                      </p:cBhvr>
                                    </p:animEffect>
                                    <p:anim calcmode="lin" valueType="num">
                                      <p:cBhvr>
                                        <p:cTn id="17" dur="3000" fill="hold"/>
                                        <p:tgtEl>
                                          <p:spTgt spid="17"/>
                                        </p:tgtEl>
                                        <p:attrNameLst>
                                          <p:attrName>ppt_x</p:attrName>
                                        </p:attrNameLst>
                                      </p:cBhvr>
                                      <p:tavLst>
                                        <p:tav tm="0">
                                          <p:val>
                                            <p:strVal val="#ppt_x"/>
                                          </p:val>
                                        </p:tav>
                                        <p:tav tm="100000">
                                          <p:val>
                                            <p:strVal val="#ppt_x"/>
                                          </p:val>
                                        </p:tav>
                                      </p:tavLst>
                                    </p:anim>
                                    <p:anim calcmode="lin" valueType="num">
                                      <p:cBhvr>
                                        <p:cTn id="18" dur="3000" fill="hold"/>
                                        <p:tgtEl>
                                          <p:spTgt spid="17"/>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3000" fill="hold"/>
                                        <p:tgtEl>
                                          <p:spTgt spid="17"/>
                                        </p:tgtEl>
                                        <p:attrNameLst>
                                          <p:attrName>ppt_w</p:attrName>
                                        </p:attrNameLst>
                                      </p:cBhvr>
                                      <p:tavLst>
                                        <p:tav tm="0">
                                          <p:val>
                                            <p:strVal val="4/3*#ppt_w"/>
                                          </p:val>
                                        </p:tav>
                                        <p:tav tm="100000">
                                          <p:val>
                                            <p:strVal val="#ppt_w"/>
                                          </p:val>
                                        </p:tav>
                                      </p:tavLst>
                                    </p:anim>
                                    <p:anim calcmode="lin" valueType="num">
                                      <p:cBhvr>
                                        <p:cTn id="22" dur="3000" fill="hold"/>
                                        <p:tgtEl>
                                          <p:spTgt spid="17"/>
                                        </p:tgtEl>
                                        <p:attrNameLst>
                                          <p:attrName>ppt_h</p:attrName>
                                        </p:attrNameLst>
                                      </p:cBhvr>
                                      <p:tavLst>
                                        <p:tav tm="0">
                                          <p:val>
                                            <p:strVal val="4/3*#ppt_h"/>
                                          </p:val>
                                        </p:tav>
                                        <p:tav tm="100000">
                                          <p:val>
                                            <p:strVal val="#ppt_h"/>
                                          </p:val>
                                        </p:tav>
                                      </p:tavLst>
                                    </p:anim>
                                  </p:childTnLst>
                                </p:cTn>
                              </p:par>
                            </p:childTnLst>
                          </p:cTn>
                        </p:par>
                        <p:par>
                          <p:cTn id="23" fill="hold" nodeType="afterGroup">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 by="(-#ppt_w*2)" calcmode="lin" valueType="num">
                                      <p:cBhvr rctx="PPT">
                                        <p:cTn id="26" dur="500" autoRev="1" fill="hold">
                                          <p:stCondLst>
                                            <p:cond delay="0"/>
                                          </p:stCondLst>
                                        </p:cTn>
                                        <p:tgtEl>
                                          <p:spTgt spid="4"/>
                                        </p:tgtEl>
                                        <p:attrNameLst>
                                          <p:attrName>ppt_w</p:attrName>
                                        </p:attrNameLst>
                                      </p:cBhvr>
                                    </p:anim>
                                    <p:anim by="(#ppt_w*0.50)" calcmode="lin" valueType="num">
                                      <p:cBhvr>
                                        <p:cTn id="27" dur="500" decel="50000" autoRev="1" fill="hold">
                                          <p:stCondLst>
                                            <p:cond delay="0"/>
                                          </p:stCondLst>
                                        </p:cTn>
                                        <p:tgtEl>
                                          <p:spTgt spid="4"/>
                                        </p:tgtEl>
                                        <p:attrNameLst>
                                          <p:attrName>ppt_x</p:attrName>
                                        </p:attrNameLst>
                                      </p:cBhvr>
                                    </p:anim>
                                    <p:anim from="(-#ppt_h/2)" to="(#ppt_y)" calcmode="lin" valueType="num">
                                      <p:cBhvr>
                                        <p:cTn id="28" dur="1000" fill="hold">
                                          <p:stCondLst>
                                            <p:cond delay="0"/>
                                          </p:stCondLst>
                                        </p:cTn>
                                        <p:tgtEl>
                                          <p:spTgt spid="4"/>
                                        </p:tgtEl>
                                        <p:attrNameLst>
                                          <p:attrName>ppt_y</p:attrName>
                                        </p:attrNameLst>
                                      </p:cBhvr>
                                    </p:anim>
                                    <p:animRot by="21600000">
                                      <p:cBhvr>
                                        <p:cTn id="29" dur="1000" fill="hold">
                                          <p:stCondLst>
                                            <p:cond delay="0"/>
                                          </p:stCondLst>
                                        </p:cTn>
                                        <p:tgtEl>
                                          <p:spTgt spid="4"/>
                                        </p:tgtEl>
                                        <p:attrNameLst>
                                          <p:attrName>r</p:attrName>
                                        </p:attrNameLst>
                                      </p:cBhvr>
                                    </p:animRot>
                                  </p:childTnLst>
                                </p:cTn>
                              </p:par>
                            </p:childTnLst>
                          </p:cTn>
                        </p:par>
                        <p:par>
                          <p:cTn id="30" fill="hold" nodeType="afterGroup">
                            <p:stCondLst>
                              <p:cond delay="68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0" y="0"/>
            <a:ext cx="9144000" cy="5715000"/>
          </a:xfrm>
        </p:spPr>
      </p:pic>
      <p:pic>
        <p:nvPicPr>
          <p:cNvPr id="30" name="3 Marcador de contenido" descr="2993983350_953e8e3e6b_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643438"/>
            <a:ext cx="821531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Desde la década de los 70 del pasado siglo, las superficies afectadas por la sequía se han duplicado y son sobre todo las mujeres, los niños y las personas mayores los que pagan las consecuencias.</a:t>
            </a:r>
          </a:p>
        </p:txBody>
      </p:sp>
    </p:spTree>
  </p:cSld>
  <p:clrMapOvr>
    <a:masterClrMapping/>
  </p:clrMapOvr>
  <mc:AlternateContent xmlns:mc="http://schemas.openxmlformats.org/markup-compatibility/2006">
    <mc:Choice xmlns:p14="http://schemas.microsoft.com/office/powerpoint/2010/main" Requires="p14">
      <p:transition spd="slow" p14:dur="2000" advTm="23000">
        <p14:ripple dir="lu"/>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3000"/>
                                        <p:tgtEl>
                                          <p:spTgt spid="30"/>
                                        </p:tgtEl>
                                      </p:cBhvr>
                                    </p:animEffect>
                                  </p:childTnLst>
                                </p:cTn>
                              </p:par>
                              <p:par>
                                <p:cTn id="8" presetID="23" presetClass="entr" presetSubtype="288"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p:cTn id="10" dur="3000" fill="hold"/>
                                        <p:tgtEl>
                                          <p:spTgt spid="30"/>
                                        </p:tgtEl>
                                        <p:attrNameLst>
                                          <p:attrName>ppt_w</p:attrName>
                                        </p:attrNameLst>
                                      </p:cBhvr>
                                      <p:tavLst>
                                        <p:tav tm="0">
                                          <p:val>
                                            <p:strVal val="4/3*#ppt_w"/>
                                          </p:val>
                                        </p:tav>
                                        <p:tav tm="100000">
                                          <p:val>
                                            <p:strVal val="#ppt_w"/>
                                          </p:val>
                                        </p:tav>
                                      </p:tavLst>
                                    </p:anim>
                                    <p:anim calcmode="lin" valueType="num">
                                      <p:cBhvr>
                                        <p:cTn id="11" dur="3000" fill="hold"/>
                                        <p:tgtEl>
                                          <p:spTgt spid="30"/>
                                        </p:tgtEl>
                                        <p:attrNameLst>
                                          <p:attrName>ppt_h</p:attrName>
                                        </p:attrNameLst>
                                      </p:cBhvr>
                                      <p:tavLst>
                                        <p:tav tm="0">
                                          <p:val>
                                            <p:strVal val="4/3*#ppt_h"/>
                                          </p:val>
                                        </p:tav>
                                        <p:tav tm="100000">
                                          <p:val>
                                            <p:strVal val="#ppt_h"/>
                                          </p:val>
                                        </p:tav>
                                      </p:tavLst>
                                    </p:anim>
                                  </p:childTnLst>
                                </p:cTn>
                              </p:par>
                              <p:par>
                                <p:cTn id="12" presetID="40" presetClass="entr" presetSubtype="0" fill="hold" nodeType="with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3000"/>
                                        <p:tgtEl>
                                          <p:spTgt spid="4"/>
                                        </p:tgtEl>
                                      </p:cBhvr>
                                    </p:animEffect>
                                    <p:anim calcmode="lin" valueType="num">
                                      <p:cBhvr>
                                        <p:cTn id="15" dur="3000" fill="hold"/>
                                        <p:tgtEl>
                                          <p:spTgt spid="4"/>
                                        </p:tgtEl>
                                        <p:attrNameLst>
                                          <p:attrName>ppt_x</p:attrName>
                                        </p:attrNameLst>
                                      </p:cBhvr>
                                      <p:tavLst>
                                        <p:tav tm="0">
                                          <p:val>
                                            <p:strVal val="#ppt_x-.1"/>
                                          </p:val>
                                        </p:tav>
                                        <p:tav tm="100000">
                                          <p:val>
                                            <p:strVal val="#ppt_x"/>
                                          </p:val>
                                        </p:tav>
                                      </p:tavLst>
                                    </p:anim>
                                    <p:anim calcmode="lin" valueType="num">
                                      <p:cBhvr>
                                        <p:cTn id="16" dur="3000" fill="hold"/>
                                        <p:tgtEl>
                                          <p:spTgt spid="4"/>
                                        </p:tgtEl>
                                        <p:attrNameLst>
                                          <p:attrName>ppt_y</p:attrName>
                                        </p:attrNameLst>
                                      </p:cBhvr>
                                      <p:tavLst>
                                        <p:tav tm="0">
                                          <p:val>
                                            <p:strVal val="#ppt_y"/>
                                          </p:val>
                                        </p:tav>
                                        <p:tav tm="100000">
                                          <p:val>
                                            <p:strVal val="#ppt_y"/>
                                          </p:val>
                                        </p:tav>
                                      </p:tavLst>
                                    </p:anim>
                                  </p:childTnLst>
                                </p:cTn>
                              </p:par>
                              <p:par>
                                <p:cTn id="17" presetID="23" presetClass="entr" presetSubtype="288" fill="hold" nodeType="withEffect">
                                  <p:stCondLst>
                                    <p:cond delay="0"/>
                                  </p:stCondLst>
                                  <p:iterate type="lt">
                                    <p:tmPct val="0"/>
                                  </p:iterate>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2048x1365_puffin-atlanticheskij-tupik.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14313" y="4144963"/>
            <a:ext cx="8572500" cy="1570037"/>
          </a:xfrm>
          <a:prstGeom prst="rect">
            <a:avLst/>
          </a:prstGeom>
          <a:noFill/>
        </p:spPr>
        <p:txBody>
          <a:bodyPr>
            <a:spAutoFit/>
          </a:bodyPr>
          <a:lstStyle/>
          <a:p>
            <a:pPr>
              <a:defRPr/>
            </a:pPr>
            <a:r>
              <a:rPr lang="es-ES" sz="2400" b="1" dirty="0" err="1">
                <a:effectLst>
                  <a:glow rad="101600">
                    <a:srgbClr val="C00000">
                      <a:alpha val="60000"/>
                    </a:srgbClr>
                  </a:glow>
                  <a:outerShdw blurRad="38100" dist="38100" dir="2700000" algn="tl">
                    <a:srgbClr val="000000">
                      <a:alpha val="43137"/>
                    </a:srgbClr>
                  </a:outerShdw>
                </a:effectLst>
              </a:rPr>
              <a:t>Portomarín</a:t>
            </a:r>
            <a:r>
              <a:rPr lang="es-ES" sz="2400" b="1" dirty="0">
                <a:effectLst>
                  <a:glow rad="101600">
                    <a:srgbClr val="C00000">
                      <a:alpha val="60000"/>
                    </a:srgbClr>
                  </a:glow>
                  <a:outerShdw blurRad="38100" dist="38100" dir="2700000" algn="tl">
                    <a:srgbClr val="000000">
                      <a:alpha val="43137"/>
                    </a:srgbClr>
                  </a:outerShdw>
                </a:effectLst>
              </a:rPr>
              <a:t>. </a:t>
            </a:r>
            <a:r>
              <a:rPr lang="es-ES" b="1" dirty="0">
                <a:effectLst>
                  <a:glow rad="101600">
                    <a:srgbClr val="C00000">
                      <a:alpha val="60000"/>
                    </a:srgbClr>
                  </a:glow>
                  <a:outerShdw blurRad="38100" dist="38100" dir="2700000" algn="tl">
                    <a:srgbClr val="000000">
                      <a:alpha val="43137"/>
                    </a:srgbClr>
                  </a:outerShdw>
                </a:effectLst>
              </a:rPr>
              <a:t>Aunque la sequía no aporta ningún beneficio a la naturaleza y los humanos, sí cuenta con un curioso factor. Y es que la falta de agua puede permitir ver ciertas cosas que normalmente resultan imposibles. Algunos de los pueblos abandonados de España se encuentran en el fondo de los embalses.</a:t>
            </a:r>
          </a:p>
        </p:txBody>
      </p:sp>
    </p:spTree>
  </p:cSld>
  <p:clrMapOvr>
    <a:masterClrMapping/>
  </p:clrMapOvr>
  <mc:AlternateContent xmlns:mc="http://schemas.openxmlformats.org/markup-compatibility/2006">
    <mc:Choice xmlns:p14="http://schemas.microsoft.com/office/powerpoint/2010/main" Requires="p14">
      <p:transition spd="slow" p14:dur="2000" advTm="31000">
        <p14:ripple dir="lu"/>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0"/>
                                        <p:tgtEl>
                                          <p:spTgt spid="7"/>
                                        </p:tgtEl>
                                      </p:cBhvr>
                                    </p:animEffect>
                                    <p:anim calcmode="lin" valueType="num">
                                      <p:cBhvr>
                                        <p:cTn id="12" dur="3000" fill="hold"/>
                                        <p:tgtEl>
                                          <p:spTgt spid="7"/>
                                        </p:tgtEl>
                                        <p:attrNameLst>
                                          <p:attrName>ppt_x</p:attrName>
                                        </p:attrNameLst>
                                      </p:cBhvr>
                                      <p:tavLst>
                                        <p:tav tm="0">
                                          <p:val>
                                            <p:strVal val="#ppt_x"/>
                                          </p:val>
                                        </p:tav>
                                        <p:tav tm="100000">
                                          <p:val>
                                            <p:strVal val="#ppt_x"/>
                                          </p:val>
                                        </p:tav>
                                      </p:tavLst>
                                    </p:anim>
                                    <p:anim calcmode="lin" valueType="num">
                                      <p:cBhvr>
                                        <p:cTn id="13" dur="3000" fill="hold"/>
                                        <p:tgtEl>
                                          <p:spTgt spid="7"/>
                                        </p:tgtEl>
                                        <p:attrNameLst>
                                          <p:attrName>ppt_y</p:attrName>
                                        </p:attrNameLst>
                                      </p:cBhvr>
                                      <p:tavLst>
                                        <p:tav tm="0">
                                          <p:val>
                                            <p:strVal val="#ppt_y+.1"/>
                                          </p:val>
                                        </p:tav>
                                        <p:tav tm="100000">
                                          <p:val>
                                            <p:strVal val="#ppt_y"/>
                                          </p:val>
                                        </p:tav>
                                      </p:tavLst>
                                    </p:anim>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48860-1417129347-1600.jpe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14313" y="4452938"/>
            <a:ext cx="8786812" cy="1262062"/>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rPr>
              <a:t>El campanario de </a:t>
            </a:r>
            <a:r>
              <a:rPr lang="es-ES" sz="2200" b="1" dirty="0" err="1">
                <a:effectLst>
                  <a:glow rad="101600">
                    <a:srgbClr val="C00000">
                      <a:alpha val="60000"/>
                    </a:srgbClr>
                  </a:glow>
                  <a:outerShdw blurRad="38100" dist="38100" dir="2700000" algn="tl">
                    <a:srgbClr val="000000">
                      <a:alpha val="43137"/>
                    </a:srgbClr>
                  </a:outerShdw>
                </a:effectLst>
              </a:rPr>
              <a:t>Sau</a:t>
            </a:r>
            <a:r>
              <a:rPr lang="es-ES" sz="2200" b="1" dirty="0">
                <a:effectLst>
                  <a:glow rad="101600">
                    <a:srgbClr val="C00000">
                      <a:alpha val="60000"/>
                    </a:srgbClr>
                  </a:glow>
                  <a:outerShdw blurRad="38100" dist="38100" dir="2700000" algn="tl">
                    <a:srgbClr val="000000">
                      <a:alpha val="43137"/>
                    </a:srgbClr>
                  </a:outerShdw>
                </a:effectLst>
              </a:rPr>
              <a:t> en Barcelona</a:t>
            </a:r>
            <a:r>
              <a:rPr lang="es-ES" b="1" dirty="0">
                <a:effectLst>
                  <a:glow rad="101600">
                    <a:srgbClr val="C00000">
                      <a:alpha val="60000"/>
                    </a:srgbClr>
                  </a:glow>
                  <a:outerShdw blurRad="38100" dist="38100" dir="2700000" algn="tl">
                    <a:srgbClr val="000000">
                      <a:alpha val="43137"/>
                    </a:srgbClr>
                  </a:outerShdw>
                </a:effectLst>
              </a:rPr>
              <a:t>, del siglo XI. La iglesia romana suele ser visible cuando el agua desciende, hecho que pone en alerta a los ciudadanos y autoridades. Bajo el agua está el antiguo pueblo de </a:t>
            </a:r>
            <a:r>
              <a:rPr lang="es-ES" b="1" dirty="0" err="1">
                <a:effectLst>
                  <a:glow rad="101600">
                    <a:srgbClr val="C00000">
                      <a:alpha val="60000"/>
                    </a:srgbClr>
                  </a:glow>
                  <a:outerShdw blurRad="38100" dist="38100" dir="2700000" algn="tl">
                    <a:srgbClr val="000000">
                      <a:alpha val="43137"/>
                    </a:srgbClr>
                  </a:outerShdw>
                </a:effectLst>
              </a:rPr>
              <a:t>Sau</a:t>
            </a:r>
            <a:r>
              <a:rPr lang="es-ES" b="1" dirty="0">
                <a:effectLst>
                  <a:glow rad="101600">
                    <a:srgbClr val="C00000">
                      <a:alpha val="60000"/>
                    </a:srgbClr>
                  </a:glow>
                  <a:outerShdw blurRad="38100" dist="38100" dir="2700000" algn="tl">
                    <a:srgbClr val="000000">
                      <a:alpha val="43137"/>
                    </a:srgbClr>
                  </a:outerShdw>
                </a:effectLst>
              </a:rPr>
              <a:t>, aunque ya había sido abandonado antes de la construcción del embalse.</a:t>
            </a:r>
          </a:p>
        </p:txBody>
      </p:sp>
      <p:sp>
        <p:nvSpPr>
          <p:cNvPr id="7" name="6 CuadroTexto"/>
          <p:cNvSpPr txBox="1"/>
          <p:nvPr/>
        </p:nvSpPr>
        <p:spPr>
          <a:xfrm>
            <a:off x="2143125" y="1214438"/>
            <a:ext cx="4735513" cy="461962"/>
          </a:xfrm>
          <a:prstGeom prst="rect">
            <a:avLst/>
          </a:prstGeom>
          <a:noFill/>
        </p:spPr>
        <p:txBody>
          <a:bodyPr wrap="none">
            <a:spAutoFit/>
          </a:bodyPr>
          <a:lstStyle/>
          <a:p>
            <a:pPr>
              <a:defRPr/>
            </a:pPr>
            <a:r>
              <a:rPr lang="es-ES" sz="2400" b="1" dirty="0" err="1">
                <a:effectLst>
                  <a:glow rad="101600">
                    <a:srgbClr val="C00000">
                      <a:alpha val="60000"/>
                    </a:srgbClr>
                  </a:glow>
                  <a:outerShdw blurRad="38100" dist="38100" dir="2700000" algn="tl">
                    <a:srgbClr val="000000">
                      <a:alpha val="43137"/>
                    </a:srgbClr>
                  </a:outerShdw>
                </a:effectLst>
                <a:latin typeface="Lucida Bright" pitchFamily="18" charset="0"/>
              </a:rPr>
              <a:t>Sant</a:t>
            </a: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dirty="0" err="1">
                <a:effectLst>
                  <a:glow rad="101600">
                    <a:srgbClr val="C00000">
                      <a:alpha val="60000"/>
                    </a:srgbClr>
                  </a:glow>
                  <a:outerShdw blurRad="38100" dist="38100" dir="2700000" algn="tl">
                    <a:srgbClr val="000000">
                      <a:alpha val="43137"/>
                    </a:srgbClr>
                  </a:outerShdw>
                </a:effectLst>
                <a:latin typeface="Lucida Bright" pitchFamily="18" charset="0"/>
              </a:rPr>
              <a:t>Romá</a:t>
            </a: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 de </a:t>
            </a:r>
            <a:r>
              <a:rPr lang="es-ES" sz="2400" b="1" dirty="0" err="1">
                <a:effectLst>
                  <a:glow rad="101600">
                    <a:srgbClr val="C00000">
                      <a:alpha val="60000"/>
                    </a:srgbClr>
                  </a:glow>
                  <a:outerShdw blurRad="38100" dist="38100" dir="2700000" algn="tl">
                    <a:srgbClr val="000000">
                      <a:alpha val="43137"/>
                    </a:srgbClr>
                  </a:outerShdw>
                </a:effectLst>
                <a:latin typeface="Lucida Bright" pitchFamily="18" charset="0"/>
              </a:rPr>
              <a:t>Sau</a:t>
            </a: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 - Barcelona</a:t>
            </a:r>
          </a:p>
        </p:txBody>
      </p:sp>
    </p:spTree>
  </p:cSld>
  <p:clrMapOvr>
    <a:masterClrMapping/>
  </p:clrMapOvr>
  <mc:AlternateContent xmlns:mc="http://schemas.openxmlformats.org/markup-compatibility/2006">
    <mc:Choice xmlns:p14="http://schemas.microsoft.com/office/powerpoint/2010/main" Requires="p14">
      <p:transition spd="slow" p14:dur="2000" advTm="33000">
        <p14:ripple dir="ld"/>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52"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Scale>
                                      <p:cBhvr>
                                        <p:cTn id="18" dur="4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4000" decel="50000" fill="hold">
                                          <p:stCondLst>
                                            <p:cond delay="0"/>
                                          </p:stCondLst>
                                        </p:cTn>
                                        <p:tgtEl>
                                          <p:spTgt spid="10"/>
                                        </p:tgtEl>
                                        <p:attrNameLst>
                                          <p:attrName>ppt_x</p:attrName>
                                          <p:attrName>ppt_y</p:attrName>
                                        </p:attrNameLst>
                                      </p:cBhvr>
                                    </p:animMotion>
                                    <p:animEffect transition="in" filter="fade">
                                      <p:cBhvr>
                                        <p:cTn id="20" dur="4000"/>
                                        <p:tgtEl>
                                          <p:spTgt spid="10"/>
                                        </p:tgtEl>
                                      </p:cBhvr>
                                    </p:animEffect>
                                  </p:childTnLst>
                                </p:cTn>
                              </p:par>
                            </p:childTnLst>
                          </p:cTn>
                        </p:par>
                        <p:par>
                          <p:cTn id="21" fill="hold" nodeType="afterGroup">
                            <p:stCondLst>
                              <p:cond delay="40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nodeType="afterGroup">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706c329b28a7ad873fd18e0fd15fea4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857250" y="1571625"/>
            <a:ext cx="4214813" cy="430213"/>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Iglesia en el pantano de </a:t>
            </a:r>
            <a:r>
              <a:rPr lang="es-ES" sz="2200" b="1" dirty="0" err="1">
                <a:effectLst>
                  <a:glow rad="101600">
                    <a:srgbClr val="C00000">
                      <a:alpha val="60000"/>
                    </a:srgbClr>
                  </a:glow>
                  <a:outerShdw blurRad="38100" dist="38100" dir="2700000" algn="tl">
                    <a:srgbClr val="000000">
                      <a:alpha val="43137"/>
                    </a:srgbClr>
                  </a:outerShdw>
                </a:effectLst>
                <a:latin typeface="Lucida Bright" pitchFamily="18" charset="0"/>
              </a:rPr>
              <a:t>Sau</a:t>
            </a:r>
            <a:endParaRPr lang="es-ES" sz="22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285750" y="4514850"/>
            <a:ext cx="8643938"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el pantano de </a:t>
            </a:r>
            <a:r>
              <a:rPr lang="es-ES" b="1" dirty="0" err="1">
                <a:effectLst>
                  <a:glow rad="101600">
                    <a:srgbClr val="C00000">
                      <a:alpha val="60000"/>
                    </a:srgbClr>
                  </a:glow>
                  <a:outerShdw blurRad="38100" dist="38100" dir="2700000" algn="tl">
                    <a:srgbClr val="000000">
                      <a:alpha val="43137"/>
                    </a:srgbClr>
                  </a:outerShdw>
                </a:effectLst>
              </a:rPr>
              <a:t>Sau</a:t>
            </a:r>
            <a:r>
              <a:rPr lang="es-ES" b="1" dirty="0">
                <a:effectLst>
                  <a:glow rad="101600">
                    <a:srgbClr val="C00000">
                      <a:alpha val="60000"/>
                    </a:srgbClr>
                  </a:glow>
                  <a:outerShdw blurRad="38100" dist="38100" dir="2700000" algn="tl">
                    <a:srgbClr val="000000">
                      <a:alpha val="43137"/>
                    </a:srgbClr>
                  </a:outerShdw>
                </a:effectLst>
              </a:rPr>
              <a:t> (Barcelona), que se encuentra al 39% de su capacidad, asoma debido a la sequía una iglesia románica del siglo XI. Es lo único que queda del antiguo pueblo de </a:t>
            </a:r>
            <a:r>
              <a:rPr lang="es-ES" b="1" dirty="0" err="1">
                <a:effectLst>
                  <a:glow rad="101600">
                    <a:srgbClr val="C00000">
                      <a:alpha val="60000"/>
                    </a:srgbClr>
                  </a:glow>
                  <a:outerShdw blurRad="38100" dist="38100" dir="2700000" algn="tl">
                    <a:srgbClr val="000000">
                      <a:alpha val="43137"/>
                    </a:srgbClr>
                  </a:outerShdw>
                </a:effectLst>
              </a:rPr>
              <a:t>Sant</a:t>
            </a:r>
            <a:r>
              <a:rPr lang="es-ES" b="1" dirty="0">
                <a:effectLst>
                  <a:glow rad="101600">
                    <a:srgbClr val="C00000">
                      <a:alpha val="60000"/>
                    </a:srgbClr>
                  </a:glow>
                  <a:outerShdw blurRad="38100" dist="38100" dir="2700000" algn="tl">
                    <a:srgbClr val="000000">
                      <a:alpha val="43137"/>
                    </a:srgbClr>
                  </a:outerShdw>
                </a:effectLst>
              </a:rPr>
              <a:t> </a:t>
            </a:r>
            <a:r>
              <a:rPr lang="es-ES" b="1" dirty="0" err="1">
                <a:effectLst>
                  <a:glow rad="101600">
                    <a:srgbClr val="C00000">
                      <a:alpha val="60000"/>
                    </a:srgbClr>
                  </a:glow>
                  <a:outerShdw blurRad="38100" dist="38100" dir="2700000" algn="tl">
                    <a:srgbClr val="000000">
                      <a:alpha val="43137"/>
                    </a:srgbClr>
                  </a:outerShdw>
                </a:effectLst>
              </a:rPr>
              <a:t>Romà</a:t>
            </a:r>
            <a:r>
              <a:rPr lang="es-ES" b="1" dirty="0">
                <a:effectLst>
                  <a:glow rad="101600">
                    <a:srgbClr val="C00000">
                      <a:alpha val="60000"/>
                    </a:srgbClr>
                  </a:glow>
                  <a:outerShdw blurRad="38100" dist="38100" dir="2700000" algn="tl">
                    <a:srgbClr val="000000">
                      <a:alpha val="43137"/>
                    </a:srgbClr>
                  </a:outerShdw>
                </a:effectLst>
              </a:rPr>
              <a:t>. Suele asomar solo el campanario pero debido a la falta de agua ahora puede verse casi completa.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3000">
        <p15:prstTrans prst="peelOff"/>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out)">
                                      <p:cBhvr>
                                        <p:cTn id="7" dur="3000"/>
                                        <p:tgtEl>
                                          <p:spTgt spid="10"/>
                                        </p:tgtEl>
                                      </p:cBhvr>
                                    </p:animEffect>
                                  </p:childTnLst>
                                </p:cTn>
                              </p:par>
                              <p:par>
                                <p:cTn id="8" presetID="23" presetClass="entr" presetSubtype="28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3000" fill="hold"/>
                                        <p:tgtEl>
                                          <p:spTgt spid="10"/>
                                        </p:tgtEl>
                                        <p:attrNameLst>
                                          <p:attrName>ppt_w</p:attrName>
                                        </p:attrNameLst>
                                      </p:cBhvr>
                                      <p:tavLst>
                                        <p:tav tm="0">
                                          <p:val>
                                            <p:strVal val="4/3*#ppt_w"/>
                                          </p:val>
                                        </p:tav>
                                        <p:tav tm="100000">
                                          <p:val>
                                            <p:strVal val="#ppt_w"/>
                                          </p:val>
                                        </p:tav>
                                      </p:tavLst>
                                    </p:anim>
                                    <p:anim calcmode="lin" valueType="num">
                                      <p:cBhvr>
                                        <p:cTn id="11" dur="3000" fill="hold"/>
                                        <p:tgtEl>
                                          <p:spTgt spid="10"/>
                                        </p:tgtEl>
                                        <p:attrNameLst>
                                          <p:attrName>ppt_h</p:attrName>
                                        </p:attrNameLst>
                                      </p:cBhvr>
                                      <p:tavLst>
                                        <p:tav tm="0">
                                          <p:val>
                                            <p:strVal val="4/3*#ppt_h"/>
                                          </p:val>
                                        </p:tav>
                                        <p:tav tm="100000">
                                          <p:val>
                                            <p:strVal val="#ppt_h"/>
                                          </p:val>
                                        </p:tav>
                                      </p:tavLst>
                                    </p:anim>
                                  </p:childTnLst>
                                </p:cTn>
                              </p:par>
                              <p:par>
                                <p:cTn id="12" presetID="42"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3000"/>
                                        <p:tgtEl>
                                          <p:spTgt spid="8"/>
                                        </p:tgtEl>
                                      </p:cBhvr>
                                    </p:animEffect>
                                    <p:anim calcmode="lin" valueType="num">
                                      <p:cBhvr>
                                        <p:cTn id="15" dur="3000" fill="hold"/>
                                        <p:tgtEl>
                                          <p:spTgt spid="8"/>
                                        </p:tgtEl>
                                        <p:attrNameLst>
                                          <p:attrName>ppt_x</p:attrName>
                                        </p:attrNameLst>
                                      </p:cBhvr>
                                      <p:tavLst>
                                        <p:tav tm="0">
                                          <p:val>
                                            <p:strVal val="#ppt_x"/>
                                          </p:val>
                                        </p:tav>
                                        <p:tav tm="100000">
                                          <p:val>
                                            <p:strVal val="#ppt_x"/>
                                          </p:val>
                                        </p:tav>
                                      </p:tavLst>
                                    </p:anim>
                                    <p:anim calcmode="lin" valueType="num">
                                      <p:cBhvr>
                                        <p:cTn id="16" dur="3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strVal val="4/3*#ppt_w"/>
                                          </p:val>
                                        </p:tav>
                                        <p:tav tm="100000">
                                          <p:val>
                                            <p:strVal val="#ppt_w"/>
                                          </p:val>
                                        </p:tav>
                                      </p:tavLst>
                                    </p:anim>
                                    <p:anim calcmode="lin" valueType="num">
                                      <p:cBhvr>
                                        <p:cTn id="20" dur="3000" fill="hold"/>
                                        <p:tgtEl>
                                          <p:spTgt spid="8"/>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childTnLst>
                                </p:cTn>
                              </p:par>
                            </p:childTnLst>
                          </p:cTn>
                        </p:par>
                        <p:par>
                          <p:cTn id="26" fill="hold" nodeType="afterGroup">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fd9476e7c0c1ff1a8d02f0b489eb29gh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0fd9476e7c0c1ff1a8d02f0b489eb290.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57187" y="4873724"/>
            <a:ext cx="8429625"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Tras meses de escasa lluvia y con un panorama anormal, algunos de estos pueblos han vuelto a ver la luz del día por la falta de agua.</a:t>
            </a:r>
          </a:p>
        </p:txBody>
      </p:sp>
    </p:spTree>
  </p:cSld>
  <p:clrMapOvr>
    <a:masterClrMapping/>
  </p:clrMapOvr>
  <mc:AlternateContent xmlns:mc="http://schemas.openxmlformats.org/markup-compatibility/2006">
    <mc:Choice xmlns:p14="http://schemas.microsoft.com/office/powerpoint/2010/main" Requires="p14">
      <p:transition spd="slow" p14:dur="2000" advTm="18000">
        <p:wheel spokes="1"/>
      </p:transition>
    </mc:Choice>
    <mc:Fallback>
      <p:transition spd="slow" advTm="18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3000"/>
                                        <p:tgtEl>
                                          <p:spTgt spid="4"/>
                                        </p:tgtEl>
                                      </p:cBhvr>
                                    </p:animEffect>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45ae5ef3b9e000df40c16ee12fcb028e.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642938" y="4791075"/>
            <a:ext cx="814387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sequía golpea a España: los edificios antiguos salen a la luz uno por uno. Una iglesia histórica surgió cuando retrocedieron las aguas de un estanque en el pueblo de </a:t>
            </a:r>
            <a:r>
              <a:rPr lang="es-ES" b="1" dirty="0" err="1">
                <a:effectLst>
                  <a:glow rad="101600">
                    <a:srgbClr val="C00000">
                      <a:alpha val="60000"/>
                    </a:srgbClr>
                  </a:glow>
                  <a:outerShdw blurRad="38100" dist="38100" dir="2700000" algn="tl">
                    <a:srgbClr val="000000">
                      <a:alpha val="43137"/>
                    </a:srgbClr>
                  </a:outerShdw>
                </a:effectLst>
              </a:rPr>
              <a:t>Sant</a:t>
            </a:r>
            <a:r>
              <a:rPr lang="es-ES" b="1" dirty="0">
                <a:effectLst>
                  <a:glow rad="101600">
                    <a:srgbClr val="C00000">
                      <a:alpha val="60000"/>
                    </a:srgbClr>
                  </a:glow>
                  <a:outerShdw blurRad="38100" dist="38100" dir="2700000" algn="tl">
                    <a:srgbClr val="000000">
                      <a:alpha val="43137"/>
                    </a:srgbClr>
                  </a:outerShdw>
                </a:effectLst>
              </a:rPr>
              <a:t> </a:t>
            </a:r>
            <a:r>
              <a:rPr lang="es-ES" b="1" dirty="0" err="1">
                <a:effectLst>
                  <a:glow rad="101600">
                    <a:srgbClr val="C00000">
                      <a:alpha val="60000"/>
                    </a:srgbClr>
                  </a:glow>
                  <a:outerShdw blurRad="38100" dist="38100" dir="2700000" algn="tl">
                    <a:srgbClr val="000000">
                      <a:alpha val="43137"/>
                    </a:srgbClr>
                  </a:outerShdw>
                </a:effectLst>
              </a:rPr>
              <a:t>Romá</a:t>
            </a:r>
            <a:r>
              <a:rPr lang="es-ES" b="1" dirty="0">
                <a:effectLst>
                  <a:glow rad="101600">
                    <a:srgbClr val="C00000">
                      <a:alpha val="60000"/>
                    </a:srgbClr>
                  </a:glow>
                  <a:outerShdw blurRad="38100" dist="38100" dir="2700000" algn="tl">
                    <a:srgbClr val="000000">
                      <a:alpha val="43137"/>
                    </a:srgbClr>
                  </a:outerShdw>
                </a:effectLst>
              </a:rPr>
              <a:t> de </a:t>
            </a:r>
            <a:r>
              <a:rPr lang="es-ES" b="1" dirty="0" err="1">
                <a:effectLst>
                  <a:glow rad="101600">
                    <a:srgbClr val="C00000">
                      <a:alpha val="60000"/>
                    </a:srgbClr>
                  </a:glow>
                  <a:outerShdw blurRad="38100" dist="38100" dir="2700000" algn="tl">
                    <a:srgbClr val="000000">
                      <a:alpha val="43137"/>
                    </a:srgbClr>
                  </a:outerShdw>
                </a:effectLst>
              </a:rPr>
              <a:t>Sau</a:t>
            </a:r>
            <a:r>
              <a:rPr lang="es-ES" b="1" dirty="0">
                <a:effectLst>
                  <a:glow rad="101600">
                    <a:srgbClr val="C00000">
                      <a:alpha val="60000"/>
                    </a:srgbClr>
                  </a:glow>
                  <a:outerShdw blurRad="38100" dist="38100" dir="2700000" algn="tl">
                    <a:srgbClr val="000000">
                      <a:alpha val="43137"/>
                    </a:srgbClr>
                  </a:outerShdw>
                </a:effectLst>
              </a:rPr>
              <a:t> en la región de Cataluña</a:t>
            </a:r>
          </a:p>
        </p:txBody>
      </p:sp>
    </p:spTree>
  </p:cSld>
  <p:clrMapOvr>
    <a:masterClrMapping/>
  </p:clrMapOvr>
  <mc:AlternateContent xmlns:mc="http://schemas.openxmlformats.org/markup-compatibility/2006">
    <mc:Choice xmlns:p14="http://schemas.microsoft.com/office/powerpoint/2010/main" Requires="p14">
      <p:transition spd="slow" p14:dur="2250" advTm="24000">
        <p14:revea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3000" fill="hold"/>
                                        <p:tgtEl>
                                          <p:spTgt spid="13"/>
                                        </p:tgtEl>
                                        <p:attrNameLst>
                                          <p:attrName>ppt_w</p:attrName>
                                        </p:attrNameLst>
                                      </p:cBhvr>
                                      <p:tavLst>
                                        <p:tav tm="0">
                                          <p:val>
                                            <p:strVal val="4/3*#ppt_w"/>
                                          </p:val>
                                        </p:tav>
                                        <p:tav tm="100000">
                                          <p:val>
                                            <p:strVal val="#ppt_w"/>
                                          </p:val>
                                        </p:tav>
                                      </p:tavLst>
                                    </p:anim>
                                    <p:anim calcmode="lin" valueType="num">
                                      <p:cBhvr>
                                        <p:cTn id="8" dur="3000" fill="hold"/>
                                        <p:tgtEl>
                                          <p:spTgt spid="13"/>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3000"/>
                                        <p:tgtEl>
                                          <p:spTgt spid="13"/>
                                        </p:tgtEl>
                                      </p:cBhvr>
                                    </p:animEffect>
                                    <p:anim calcmode="lin" valueType="num">
                                      <p:cBhvr>
                                        <p:cTn id="12" dur="3000" fill="hold"/>
                                        <p:tgtEl>
                                          <p:spTgt spid="13"/>
                                        </p:tgtEl>
                                        <p:attrNameLst>
                                          <p:attrName>ppt_x</p:attrName>
                                        </p:attrNameLst>
                                      </p:cBhvr>
                                      <p:tavLst>
                                        <p:tav tm="0">
                                          <p:val>
                                            <p:strVal val="#ppt_x"/>
                                          </p:val>
                                        </p:tav>
                                        <p:tav tm="100000">
                                          <p:val>
                                            <p:strVal val="#ppt_x"/>
                                          </p:val>
                                        </p:tav>
                                      </p:tavLst>
                                    </p:anim>
                                    <p:anim calcmode="lin" valueType="num">
                                      <p:cBhvr>
                                        <p:cTn id="13" dur="3000" fill="hold"/>
                                        <p:tgtEl>
                                          <p:spTgt spid="13"/>
                                        </p:tgtEl>
                                        <p:attrNameLst>
                                          <p:attrName>ppt_y</p:attrName>
                                        </p:attrNameLst>
                                      </p:cBhvr>
                                      <p:tavLst>
                                        <p:tav tm="0">
                                          <p:val>
                                            <p:strVal val="#ppt_y-.1"/>
                                          </p:val>
                                        </p:tav>
                                        <p:tav tm="100000">
                                          <p:val>
                                            <p:strVal val="#ppt_y"/>
                                          </p:val>
                                        </p:tav>
                                      </p:tavLst>
                                    </p:anim>
                                  </p:childTnLst>
                                </p:cTn>
                              </p:par>
                              <p:par>
                                <p:cTn id="14" presetID="6"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circle(in)">
                                      <p:cBhvr>
                                        <p:cTn id="16" dur="3000"/>
                                        <p:tgtEl>
                                          <p:spTgt spid="12"/>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140915_ptaki-maskonury-skala-kwiatki.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7 Imagen" descr="140915_ptaki-maskonury-skala-kwiatkb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57188" y="4237038"/>
            <a:ext cx="8358187"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casi dos mil habitantes que vivían en este municipio de Málaga fueron desalojados el año 1971 para construir lo que hoy en día es el embalse de </a:t>
            </a:r>
            <a:r>
              <a:rPr lang="es-ES" b="1" dirty="0" err="1">
                <a:effectLst>
                  <a:glow rad="101600">
                    <a:srgbClr val="C00000">
                      <a:alpha val="60000"/>
                    </a:srgbClr>
                  </a:glow>
                  <a:outerShdw blurRad="38100" dist="38100" dir="2700000" algn="tl">
                    <a:srgbClr val="000000">
                      <a:alpha val="43137"/>
                    </a:srgbClr>
                  </a:outerShdw>
                </a:effectLst>
              </a:rPr>
              <a:t>Teba</a:t>
            </a:r>
            <a:r>
              <a:rPr lang="es-ES" b="1" dirty="0">
                <a:effectLst>
                  <a:glow rad="101600">
                    <a:srgbClr val="C00000">
                      <a:alpha val="60000"/>
                    </a:srgbClr>
                  </a:glow>
                  <a:outerShdw blurRad="38100" dist="38100" dir="2700000" algn="tl">
                    <a:srgbClr val="000000">
                      <a:alpha val="43137"/>
                    </a:srgbClr>
                  </a:outerShdw>
                </a:effectLst>
              </a:rPr>
              <a:t>. Aunque las casas fueron derribadas, del pueblo se conservaron la iglesia, el colegio y el cuartel de la Guardia Civil, 40 años después, todavía aguantan en pie y pueden verse en épocas de sequía. </a:t>
            </a:r>
          </a:p>
        </p:txBody>
      </p:sp>
      <p:sp>
        <p:nvSpPr>
          <p:cNvPr id="5" name="4 CuadroTexto"/>
          <p:cNvSpPr txBox="1"/>
          <p:nvPr/>
        </p:nvSpPr>
        <p:spPr>
          <a:xfrm>
            <a:off x="785813" y="428625"/>
            <a:ext cx="4643437" cy="708025"/>
          </a:xfrm>
          <a:prstGeom prst="rect">
            <a:avLst/>
          </a:prstGeom>
          <a:noFill/>
        </p:spPr>
        <p:txBody>
          <a:bodyPr>
            <a:spAutoFit/>
          </a:bodyPr>
          <a:lstStyle/>
          <a:p>
            <a:pPr>
              <a:defRPr/>
            </a:pP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Ruinas de la iglesia de </a:t>
            </a:r>
            <a:r>
              <a:rPr lang="es-ES" sz="2000" b="1" dirty="0" err="1">
                <a:effectLst>
                  <a:glow rad="101600">
                    <a:srgbClr val="C00000">
                      <a:alpha val="60000"/>
                    </a:srgbClr>
                  </a:glow>
                  <a:outerShdw blurRad="38100" dist="38100" dir="2700000" algn="tl">
                    <a:srgbClr val="000000">
                      <a:alpha val="43137"/>
                    </a:srgbClr>
                  </a:outerShdw>
                </a:effectLst>
                <a:latin typeface="Lucida Bright" pitchFamily="18" charset="0"/>
              </a:rPr>
              <a:t>Peñarrubía</a:t>
            </a: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 Diputación de Málaga</a:t>
            </a:r>
          </a:p>
        </p:txBody>
      </p:sp>
    </p:spTree>
  </p:cSld>
  <p:clrMapOvr>
    <a:masterClrMapping/>
  </p:clrMapOvr>
  <mc:AlternateContent xmlns:mc="http://schemas.openxmlformats.org/markup-compatibility/2006">
    <mc:Choice xmlns:p14="http://schemas.microsoft.com/office/powerpoint/2010/main" Requires="p14">
      <p:transition spd="slow" p14:dur="2000" advTm="40000">
        <p:split orient="vert"/>
      </p:transition>
    </mc:Choice>
    <mc:Fallback>
      <p:transition spd="slow" advTm="40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3000" fill="hold"/>
                                        <p:tgtEl>
                                          <p:spTgt spid="18"/>
                                        </p:tgtEl>
                                        <p:attrNameLst>
                                          <p:attrName>ppt_w</p:attrName>
                                        </p:attrNameLst>
                                      </p:cBhvr>
                                      <p:tavLst>
                                        <p:tav tm="0">
                                          <p:val>
                                            <p:strVal val="4/3*#ppt_w"/>
                                          </p:val>
                                        </p:tav>
                                        <p:tav tm="100000">
                                          <p:val>
                                            <p:strVal val="#ppt_w"/>
                                          </p:val>
                                        </p:tav>
                                      </p:tavLst>
                                    </p:anim>
                                    <p:anim calcmode="lin" valueType="num">
                                      <p:cBhvr>
                                        <p:cTn id="8" dur="3000" fill="hold"/>
                                        <p:tgtEl>
                                          <p:spTgt spid="18"/>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3000"/>
                                        <p:tgtEl>
                                          <p:spTgt spid="18"/>
                                        </p:tgtEl>
                                      </p:cBhvr>
                                    </p:animEffect>
                                  </p:childTnLst>
                                </p:cTn>
                              </p:par>
                              <p:par>
                                <p:cTn id="12" presetID="23" presetClass="entr" presetSubtype="288"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3000" fill="hold"/>
                                        <p:tgtEl>
                                          <p:spTgt spid="17"/>
                                        </p:tgtEl>
                                        <p:attrNameLst>
                                          <p:attrName>ppt_w</p:attrName>
                                        </p:attrNameLst>
                                      </p:cBhvr>
                                      <p:tavLst>
                                        <p:tav tm="0">
                                          <p:val>
                                            <p:strVal val="4/3*#ppt_w"/>
                                          </p:val>
                                        </p:tav>
                                        <p:tav tm="100000">
                                          <p:val>
                                            <p:strVal val="#ppt_w"/>
                                          </p:val>
                                        </p:tav>
                                      </p:tavLst>
                                    </p:anim>
                                    <p:anim calcmode="lin" valueType="num">
                                      <p:cBhvr>
                                        <p:cTn id="15" dur="3000" fill="hold"/>
                                        <p:tgtEl>
                                          <p:spTgt spid="1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3000"/>
                                        <p:tgtEl>
                                          <p:spTgt spid="17"/>
                                        </p:tgtEl>
                                      </p:cBhvr>
                                    </p:animEffect>
                                    <p:anim calcmode="lin" valueType="num">
                                      <p:cBhvr>
                                        <p:cTn id="19" dur="3000" fill="hold"/>
                                        <p:tgtEl>
                                          <p:spTgt spid="17"/>
                                        </p:tgtEl>
                                        <p:attrNameLst>
                                          <p:attrName>ppt_x</p:attrName>
                                        </p:attrNameLst>
                                      </p:cBhvr>
                                      <p:tavLst>
                                        <p:tav tm="0">
                                          <p:val>
                                            <p:strVal val="#ppt_x"/>
                                          </p:val>
                                        </p:tav>
                                        <p:tav tm="100000">
                                          <p:val>
                                            <p:strVal val="#ppt_x"/>
                                          </p:val>
                                        </p:tav>
                                      </p:tavLst>
                                    </p:anim>
                                    <p:anim calcmode="lin" valueType="num">
                                      <p:cBhvr>
                                        <p:cTn id="20" dur="3000" fill="hold"/>
                                        <p:tgtEl>
                                          <p:spTgt spid="17"/>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30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by="(-#ppt_w*2)" calcmode="lin" valueType="num">
                                      <p:cBhvr rctx="PPT">
                                        <p:cTn id="24" dur="500" autoRev="1" fill="hold">
                                          <p:stCondLst>
                                            <p:cond delay="0"/>
                                          </p:stCondLst>
                                        </p:cTn>
                                        <p:tgtEl>
                                          <p:spTgt spid="5"/>
                                        </p:tgtEl>
                                        <p:attrNameLst>
                                          <p:attrName>ppt_w</p:attrName>
                                        </p:attrNameLst>
                                      </p:cBhvr>
                                    </p:anim>
                                    <p:anim by="(#ppt_w*0.50)" calcmode="lin" valueType="num">
                                      <p:cBhvr>
                                        <p:cTn id="25" dur="500" decel="50000" autoRev="1" fill="hold">
                                          <p:stCondLst>
                                            <p:cond delay="0"/>
                                          </p:stCondLst>
                                        </p:cTn>
                                        <p:tgtEl>
                                          <p:spTgt spid="5"/>
                                        </p:tgtEl>
                                        <p:attrNameLst>
                                          <p:attrName>ppt_x</p:attrName>
                                        </p:attrNameLst>
                                      </p:cBhvr>
                                    </p:anim>
                                    <p:anim from="(-#ppt_h/2)" to="(#ppt_y)" calcmode="lin" valueType="num">
                                      <p:cBhvr>
                                        <p:cTn id="26" dur="1000" fill="hold">
                                          <p:stCondLst>
                                            <p:cond delay="0"/>
                                          </p:stCondLst>
                                        </p:cTn>
                                        <p:tgtEl>
                                          <p:spTgt spid="5"/>
                                        </p:tgtEl>
                                        <p:attrNameLst>
                                          <p:attrName>ppt_y</p:attrName>
                                        </p:attrNameLst>
                                      </p:cBhvr>
                                    </p:anim>
                                    <p:animRot by="21600000">
                                      <p:cBhvr>
                                        <p:cTn id="27" dur="1000" fill="hold">
                                          <p:stCondLst>
                                            <p:cond delay="0"/>
                                          </p:stCondLst>
                                        </p:cTn>
                                        <p:tgtEl>
                                          <p:spTgt spid="5"/>
                                        </p:tgtEl>
                                        <p:attrNameLst>
                                          <p:attrName>r</p:attrName>
                                        </p:attrNameLst>
                                      </p:cBhvr>
                                    </p:animRot>
                                  </p:childTnLst>
                                </p:cTn>
                              </p:par>
                            </p:childTnLst>
                          </p:cTn>
                        </p:par>
                        <p:par>
                          <p:cTn id="28" fill="hold" nodeType="afterGroup">
                            <p:stCondLst>
                              <p:cond delay="87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1"/>
                                          </p:val>
                                        </p:tav>
                                        <p:tav tm="100000">
                                          <p:val>
                                            <p:strVal val="#ppt_x"/>
                                          </p:val>
                                        </p:tav>
                                      </p:tavLst>
                                    </p:anim>
                                    <p:anim calcmode="lin" valueType="num">
                                      <p:cBhvr>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161056_piekny-ptak-maskonur.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57188" y="4730750"/>
            <a:ext cx="8429625" cy="984250"/>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rPr>
              <a:t>La sequía. </a:t>
            </a:r>
            <a:r>
              <a:rPr lang="es-ES" b="1" dirty="0">
                <a:effectLst>
                  <a:glow rad="101600">
                    <a:srgbClr val="C00000">
                      <a:alpha val="60000"/>
                    </a:srgbClr>
                  </a:glow>
                  <a:outerShdw blurRad="38100" dist="38100" dir="2700000" algn="tl">
                    <a:srgbClr val="000000">
                      <a:alpha val="43137"/>
                    </a:srgbClr>
                  </a:outerShdw>
                </a:effectLst>
              </a:rPr>
              <a:t>Uno de los fenómenos meteorológicos más temidos en todo el mundo y que, en algunas partes del país, no se libran cada cierto tiempo de contar con épocas de escasez de lluvia. </a:t>
            </a:r>
          </a:p>
        </p:txBody>
      </p:sp>
    </p:spTree>
  </p:cSld>
  <p:clrMapOvr>
    <a:masterClrMapping/>
  </p:clrMapOvr>
  <mc:AlternateContent xmlns:mc="http://schemas.openxmlformats.org/markup-compatibility/2006">
    <mc:Choice xmlns:p14="http://schemas.microsoft.com/office/powerpoint/2010/main" Requires="p14">
      <p:transition spd="slow" p14:dur="2000" advTm="25000">
        <p:split/>
      </p:transition>
    </mc:Choice>
    <mc:Fallback>
      <p:transition spd="slow" advTm="25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par>
                          <p:cTn id="12" fill="hold" nodeType="afterGroup">
                            <p:stCondLst>
                              <p:cond delay="3000"/>
                            </p:stCondLst>
                            <p:childTnLst>
                              <p:par>
                                <p:cTn id="13" presetID="23" presetClass="exit" presetSubtype="272" fill="hold" nodeType="afterEffect">
                                  <p:stCondLst>
                                    <p:cond delay="0"/>
                                  </p:stCondLst>
                                  <p:childTnLst>
                                    <p:anim calcmode="lin" valueType="num">
                                      <p:cBhvr>
                                        <p:cTn id="14" dur="3000"/>
                                        <p:tgtEl>
                                          <p:spTgt spid="4"/>
                                        </p:tgtEl>
                                        <p:attrNameLst>
                                          <p:attrName>ppt_w</p:attrName>
                                        </p:attrNameLst>
                                      </p:cBhvr>
                                      <p:tavLst>
                                        <p:tav tm="0">
                                          <p:val>
                                            <p:strVal val="ppt_w"/>
                                          </p:val>
                                        </p:tav>
                                        <p:tav tm="100000">
                                          <p:val>
                                            <p:strVal val="4/3*ppt_w"/>
                                          </p:val>
                                        </p:tav>
                                      </p:tavLst>
                                    </p:anim>
                                    <p:anim calcmode="lin" valueType="num">
                                      <p:cBhvr>
                                        <p:cTn id="15" dur="3000"/>
                                        <p:tgtEl>
                                          <p:spTgt spid="4"/>
                                        </p:tgtEl>
                                        <p:attrNameLst>
                                          <p:attrName>ppt_h</p:attrName>
                                        </p:attrNameLst>
                                      </p:cBhvr>
                                      <p:tavLst>
                                        <p:tav tm="0">
                                          <p:val>
                                            <p:strVal val="ppt_h"/>
                                          </p:val>
                                        </p:tav>
                                        <p:tav tm="100000">
                                          <p:val>
                                            <p:strVal val="4/3*ppt_h"/>
                                          </p:val>
                                        </p:tav>
                                      </p:tavLst>
                                    </p:anim>
                                    <p:set>
                                      <p:cBhvr>
                                        <p:cTn id="16" dur="1" fill="hold">
                                          <p:stCondLst>
                                            <p:cond delay="2999"/>
                                          </p:stCondLst>
                                        </p:cTn>
                                        <p:tgtEl>
                                          <p:spTgt spid="4"/>
                                        </p:tgtEl>
                                        <p:attrNameLst>
                                          <p:attrName>style.visibility</p:attrName>
                                        </p:attrNameLst>
                                      </p:cBhvr>
                                      <p:to>
                                        <p:strVal val="hidden"/>
                                      </p:to>
                                    </p:set>
                                  </p:childTnLst>
                                </p:cTn>
                              </p:par>
                              <p:par>
                                <p:cTn id="17" presetID="52" presetClass="exit" presetSubtype="0" fill="hold" nodeType="withEffect">
                                  <p:stCondLst>
                                    <p:cond delay="0"/>
                                  </p:stCondLst>
                                  <p:childTnLst>
                                    <p:animScale>
                                      <p:cBhvr>
                                        <p:cTn id="18"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9" dur="3000" accel="50000">
                                          <p:stCondLst>
                                            <p:cond delay="0"/>
                                          </p:stCondLst>
                                        </p:cTn>
                                        <p:tgtEl>
                                          <p:spTgt spid="4"/>
                                        </p:tgtEl>
                                        <p:attrNameLst>
                                          <p:attrName>ppt_x</p:attrName>
                                          <p:attrName>ppt_y</p:attrName>
                                        </p:attrNameLst>
                                      </p:cBhvr>
                                    </p:animMotion>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3000" fill="hold"/>
                                        <p:tgtEl>
                                          <p:spTgt spid="11"/>
                                        </p:tgtEl>
                                        <p:attrNameLst>
                                          <p:attrName>ppt_w</p:attrName>
                                        </p:attrNameLst>
                                      </p:cBhvr>
                                      <p:tavLst>
                                        <p:tav tm="0">
                                          <p:val>
                                            <p:strVal val="4/3*#ppt_w"/>
                                          </p:val>
                                        </p:tav>
                                        <p:tav tm="100000">
                                          <p:val>
                                            <p:strVal val="#ppt_w"/>
                                          </p:val>
                                        </p:tav>
                                      </p:tavLst>
                                    </p:anim>
                                    <p:anim calcmode="lin" valueType="num">
                                      <p:cBhvr>
                                        <p:cTn id="25" dur="3000" fill="hold"/>
                                        <p:tgtEl>
                                          <p:spTgt spid="11"/>
                                        </p:tgtEl>
                                        <p:attrNameLst>
                                          <p:attrName>ppt_h</p:attrName>
                                        </p:attrNameLst>
                                      </p:cBhvr>
                                      <p:tavLst>
                                        <p:tav tm="0">
                                          <p:val>
                                            <p:strVal val="4/3*#ppt_h"/>
                                          </p:val>
                                        </p:tav>
                                        <p:tav tm="100000">
                                          <p:val>
                                            <p:strVal val="#ppt_h"/>
                                          </p:val>
                                        </p:tav>
                                      </p:tavLst>
                                    </p:anim>
                                  </p:childTnLst>
                                </p:cTn>
                              </p:par>
                              <p:par>
                                <p:cTn id="26" presetID="47"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3000"/>
                                        <p:tgtEl>
                                          <p:spTgt spid="11"/>
                                        </p:tgtEl>
                                      </p:cBhvr>
                                    </p:animEffect>
                                    <p:anim calcmode="lin" valueType="num">
                                      <p:cBhvr>
                                        <p:cTn id="29" dur="3000" fill="hold"/>
                                        <p:tgtEl>
                                          <p:spTgt spid="11"/>
                                        </p:tgtEl>
                                        <p:attrNameLst>
                                          <p:attrName>ppt_x</p:attrName>
                                        </p:attrNameLst>
                                      </p:cBhvr>
                                      <p:tavLst>
                                        <p:tav tm="0">
                                          <p:val>
                                            <p:strVal val="#ppt_x"/>
                                          </p:val>
                                        </p:tav>
                                        <p:tav tm="100000">
                                          <p:val>
                                            <p:strVal val="#ppt_x"/>
                                          </p:val>
                                        </p:tav>
                                      </p:tavLst>
                                    </p:anim>
                                    <p:anim calcmode="lin" valueType="num">
                                      <p:cBhvr>
                                        <p:cTn id="30" dur="3000" fill="hold"/>
                                        <p:tgtEl>
                                          <p:spTgt spid="11"/>
                                        </p:tgtEl>
                                        <p:attrNameLst>
                                          <p:attrName>ppt_y</p:attrName>
                                        </p:attrNameLst>
                                      </p:cBhvr>
                                      <p:tavLst>
                                        <p:tav tm="0">
                                          <p:val>
                                            <p:strVal val="#ppt_y-.1"/>
                                          </p:val>
                                        </p:tav>
                                        <p:tav tm="100000">
                                          <p:val>
                                            <p:strVal val="#ppt_y"/>
                                          </p:val>
                                        </p:tav>
                                      </p:tavLst>
                                    </p:anim>
                                  </p:childTnLst>
                                </p:cTn>
                              </p:par>
                            </p:childTnLst>
                          </p:cTn>
                        </p:par>
                        <p:par>
                          <p:cTn id="31" fill="hold" nodeType="afterGroup">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34 Imagen" descr="146123_maskonur-czerwony-dziob-roslinka.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28625" y="4514850"/>
            <a:ext cx="8358188"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Si bien todo el monasterio, solo una parte de la torre de la iglesia ha permanecido sobre el agua en los últimos 50 años, ahora se puede ver claramente con el cementerio al lado, esta innovación, que ha sorprendido a los lugareños, también atrae la atención de los turistas.</a:t>
            </a:r>
          </a:p>
        </p:txBody>
      </p:sp>
    </p:spTree>
  </p:cSld>
  <p:clrMapOvr>
    <a:masterClrMapping/>
  </p:clrMapOvr>
  <mc:AlternateContent xmlns:mc="http://schemas.openxmlformats.org/markup-compatibility/2006">
    <mc:Choice xmlns:p14="http://schemas.microsoft.com/office/powerpoint/2010/main" Requires="p14">
      <p:transition spd="slow" p14:dur="2500" advTm="31000">
        <p14:vortex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par>
                          <p:cTn id="12" fill="hold" nodeType="afterGroup">
                            <p:stCondLst>
                              <p:cond delay="3000"/>
                            </p:stCondLst>
                            <p:childTnLst>
                              <p:par>
                                <p:cTn id="13" presetID="23" presetClass="exit" presetSubtype="272" fill="hold" nodeType="afterEffect">
                                  <p:stCondLst>
                                    <p:cond delay="0"/>
                                  </p:stCondLst>
                                  <p:childTnLst>
                                    <p:anim calcmode="lin" valueType="num">
                                      <p:cBhvr>
                                        <p:cTn id="14" dur="3000"/>
                                        <p:tgtEl>
                                          <p:spTgt spid="4"/>
                                        </p:tgtEl>
                                        <p:attrNameLst>
                                          <p:attrName>ppt_w</p:attrName>
                                        </p:attrNameLst>
                                      </p:cBhvr>
                                      <p:tavLst>
                                        <p:tav tm="0">
                                          <p:val>
                                            <p:strVal val="ppt_w"/>
                                          </p:val>
                                        </p:tav>
                                        <p:tav tm="100000">
                                          <p:val>
                                            <p:strVal val="4/3*ppt_w"/>
                                          </p:val>
                                        </p:tav>
                                      </p:tavLst>
                                    </p:anim>
                                    <p:anim calcmode="lin" valueType="num">
                                      <p:cBhvr>
                                        <p:cTn id="15" dur="3000"/>
                                        <p:tgtEl>
                                          <p:spTgt spid="4"/>
                                        </p:tgtEl>
                                        <p:attrNameLst>
                                          <p:attrName>ppt_h</p:attrName>
                                        </p:attrNameLst>
                                      </p:cBhvr>
                                      <p:tavLst>
                                        <p:tav tm="0">
                                          <p:val>
                                            <p:strVal val="ppt_h"/>
                                          </p:val>
                                        </p:tav>
                                        <p:tav tm="100000">
                                          <p:val>
                                            <p:strVal val="4/3*ppt_h"/>
                                          </p:val>
                                        </p:tav>
                                      </p:tavLst>
                                    </p:anim>
                                    <p:set>
                                      <p:cBhvr>
                                        <p:cTn id="16" dur="1" fill="hold">
                                          <p:stCondLst>
                                            <p:cond delay="2999"/>
                                          </p:stCondLst>
                                        </p:cTn>
                                        <p:tgtEl>
                                          <p:spTgt spid="4"/>
                                        </p:tgtEl>
                                        <p:attrNameLst>
                                          <p:attrName>style.visibility</p:attrName>
                                        </p:attrNameLst>
                                      </p:cBhvr>
                                      <p:to>
                                        <p:strVal val="hidden"/>
                                      </p:to>
                                    </p:set>
                                  </p:childTnLst>
                                </p:cTn>
                              </p:par>
                              <p:par>
                                <p:cTn id="17" presetID="50" presetClass="exit" presetSubtype="0" accel="100000" fill="hold" nodeType="withEffect">
                                  <p:stCondLst>
                                    <p:cond delay="0"/>
                                  </p:stCondLst>
                                  <p:childTnLst>
                                    <p:anim calcmode="lin" valueType="num">
                                      <p:cBhvr>
                                        <p:cTn id="18" dur="3000"/>
                                        <p:tgtEl>
                                          <p:spTgt spid="4"/>
                                        </p:tgtEl>
                                        <p:attrNameLst>
                                          <p:attrName>ppt_w</p:attrName>
                                        </p:attrNameLst>
                                      </p:cBhvr>
                                      <p:tavLst>
                                        <p:tav tm="0">
                                          <p:val>
                                            <p:strVal val="ppt_w"/>
                                          </p:val>
                                        </p:tav>
                                        <p:tav tm="100000">
                                          <p:val>
                                            <p:strVal val="ppt_w+.3"/>
                                          </p:val>
                                        </p:tav>
                                      </p:tavLst>
                                    </p:anim>
                                    <p:anim calcmode="lin" valueType="num">
                                      <p:cBhvr>
                                        <p:cTn id="19" dur="3000"/>
                                        <p:tgtEl>
                                          <p:spTgt spid="4"/>
                                        </p:tgtEl>
                                        <p:attrNameLst>
                                          <p:attrName>ppt_h</p:attrName>
                                        </p:attrNameLst>
                                      </p:cBhvr>
                                      <p:tavLst>
                                        <p:tav tm="0">
                                          <p:val>
                                            <p:strVal val="ppt_h"/>
                                          </p:val>
                                        </p:tav>
                                        <p:tav tm="100000">
                                          <p:val>
                                            <p:strVal val="ppt_h"/>
                                          </p:val>
                                        </p:tav>
                                      </p:tavLst>
                                    </p:anim>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p:cTn id="24" dur="3000" fill="hold"/>
                                        <p:tgtEl>
                                          <p:spTgt spid="35"/>
                                        </p:tgtEl>
                                        <p:attrNameLst>
                                          <p:attrName>ppt_w</p:attrName>
                                        </p:attrNameLst>
                                      </p:cBhvr>
                                      <p:tavLst>
                                        <p:tav tm="0">
                                          <p:val>
                                            <p:strVal val="4/3*#ppt_w"/>
                                          </p:val>
                                        </p:tav>
                                        <p:tav tm="100000">
                                          <p:val>
                                            <p:strVal val="#ppt_w"/>
                                          </p:val>
                                        </p:tav>
                                      </p:tavLst>
                                    </p:anim>
                                    <p:anim calcmode="lin" valueType="num">
                                      <p:cBhvr>
                                        <p:cTn id="25" dur="3000" fill="hold"/>
                                        <p:tgtEl>
                                          <p:spTgt spid="35"/>
                                        </p:tgtEl>
                                        <p:attrNameLst>
                                          <p:attrName>ppt_h</p:attrName>
                                        </p:attrNameLst>
                                      </p:cBhvr>
                                      <p:tavLst>
                                        <p:tav tm="0">
                                          <p:val>
                                            <p:strVal val="4/3*#ppt_h"/>
                                          </p:val>
                                        </p:tav>
                                        <p:tav tm="100000">
                                          <p:val>
                                            <p:strVal val="#ppt_h"/>
                                          </p:val>
                                        </p:tav>
                                      </p:tavLst>
                                    </p:anim>
                                  </p:childTnLst>
                                </p:cTn>
                              </p:par>
                              <p:par>
                                <p:cTn id="26" presetID="47" presetClass="entr" presetSubtype="0" fill="hold" nodeType="with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3000"/>
                                        <p:tgtEl>
                                          <p:spTgt spid="35"/>
                                        </p:tgtEl>
                                      </p:cBhvr>
                                    </p:animEffect>
                                    <p:anim calcmode="lin" valueType="num">
                                      <p:cBhvr>
                                        <p:cTn id="29" dur="3000" fill="hold"/>
                                        <p:tgtEl>
                                          <p:spTgt spid="35"/>
                                        </p:tgtEl>
                                        <p:attrNameLst>
                                          <p:attrName>ppt_x</p:attrName>
                                        </p:attrNameLst>
                                      </p:cBhvr>
                                      <p:tavLst>
                                        <p:tav tm="0">
                                          <p:val>
                                            <p:strVal val="#ppt_x"/>
                                          </p:val>
                                        </p:tav>
                                        <p:tav tm="100000">
                                          <p:val>
                                            <p:strVal val="#ppt_x"/>
                                          </p:val>
                                        </p:tav>
                                      </p:tavLst>
                                    </p:anim>
                                    <p:anim calcmode="lin" valueType="num">
                                      <p:cBhvr>
                                        <p:cTn id="30" dur="3000" fill="hold"/>
                                        <p:tgtEl>
                                          <p:spTgt spid="35"/>
                                        </p:tgtEl>
                                        <p:attrNameLst>
                                          <p:attrName>ppt_y</p:attrName>
                                        </p:attrNameLst>
                                      </p:cBhvr>
                                      <p:tavLst>
                                        <p:tav tm="0">
                                          <p:val>
                                            <p:strVal val="#ppt_y-.1"/>
                                          </p:val>
                                        </p:tav>
                                        <p:tav tm="100000">
                                          <p:val>
                                            <p:strVal val="#ppt_y"/>
                                          </p:val>
                                        </p:tav>
                                      </p:tavLst>
                                    </p:anim>
                                  </p:childTnLst>
                                </p:cTn>
                              </p:par>
                            </p:childTnLst>
                          </p:cTn>
                        </p:par>
                        <p:par>
                          <p:cTn id="31" fill="hold" nodeType="afterGroup">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611561" y="-958924"/>
            <a:ext cx="7848871" cy="6768752"/>
          </a:xfrm>
          <a:scene3d>
            <a:camera prst="perspectiveRelaxedModerately"/>
            <a:lightRig rig="threePt" dir="t"/>
          </a:scene3d>
          <a:sp3d>
            <a:bevelT w="254000" h="127000" prst="softRound"/>
          </a:sp3d>
        </p:spPr>
      </p:pic>
      <p:pic>
        <p:nvPicPr>
          <p:cNvPr id="7" name="3 Marcador de contenido" descr="Imagen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1561" y="-958924"/>
            <a:ext cx="7848871" cy="6768752"/>
          </a:xfrm>
          <a:prstGeom prst="rect">
            <a:avLst/>
          </a:prstGeom>
          <a:noFill/>
          <a:ln>
            <a:noFill/>
          </a:ln>
          <a:scene3d>
            <a:camera prst="perspectiveRelaxedModerately"/>
            <a:lightRig rig="threePt" dir="t"/>
          </a:scene3d>
          <a:sp3d>
            <a:bevelT w="254000" h="1270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43675" y="4081636"/>
            <a:ext cx="871537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nuestro país hay más de 500 municipios o antiguos núcleos urbanos sumergidos. Es uno de los países con más pantanos por kilómetro cuadrado. En el momento de su construcción provocaron la expulsión de sus vecinos, a pesar de la resistencia de muchos de ellos, quienes han querido recuperar su patrimonio.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3000">
        <p15:prstTrans prst="origami"/>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diamond(out)">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5715000"/>
          </a:xfrm>
        </p:spPr>
      </p:pic>
      <p:pic>
        <p:nvPicPr>
          <p:cNvPr id="7" name="3 Marcador de contenido" descr="Imagen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71500" y="4791075"/>
            <a:ext cx="800100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Estas construcciones dejan estampas muy curiosas, a veces tétricas, que recuerdan a un pasado vivo. Un reclamo para fotógrafos, curiosos y viajeros que desean presenciar parajes peculiares y únicos.</a:t>
            </a:r>
          </a:p>
        </p:txBody>
      </p:sp>
    </p:spTree>
  </p:cSld>
  <p:clrMapOvr>
    <a:masterClrMapping/>
  </p:clrMapOvr>
  <mc:AlternateContent xmlns:mc="http://schemas.openxmlformats.org/markup-compatibility/2006" xmlns:p14="http://schemas.microsoft.com/office/powerpoint/2010/main">
    <mc:Choice Requires="p14">
      <p:transition spd="slow" p14:dur="2500" advTm="24000">
        <p14:vortex dir="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30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3000"/>
                                        <p:tgtEl>
                                          <p:spTgt spid="7"/>
                                        </p:tgtEl>
                                      </p:cBhvr>
                                    </p:animEffect>
                                  </p:childTnLst>
                                </p:cTn>
                              </p:par>
                              <p:par>
                                <p:cTn id="16" presetID="42"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3000"/>
                                        <p:tgtEl>
                                          <p:spTgt spid="7"/>
                                        </p:tgtEl>
                                      </p:cBhvr>
                                    </p:animEffect>
                                    <p:anim calcmode="lin" valueType="num">
                                      <p:cBhvr>
                                        <p:cTn id="19" dur="3000" fill="hold"/>
                                        <p:tgtEl>
                                          <p:spTgt spid="7"/>
                                        </p:tgtEl>
                                        <p:attrNameLst>
                                          <p:attrName>ppt_x</p:attrName>
                                        </p:attrNameLst>
                                      </p:cBhvr>
                                      <p:tavLst>
                                        <p:tav tm="0">
                                          <p:val>
                                            <p:strVal val="#ppt_x"/>
                                          </p:val>
                                        </p:tav>
                                        <p:tav tm="100000">
                                          <p:val>
                                            <p:strVal val="#ppt_x"/>
                                          </p:val>
                                        </p:tav>
                                      </p:tavLst>
                                    </p:anim>
                                    <p:anim calcmode="lin" valueType="num">
                                      <p:cBhvr>
                                        <p:cTn id="20" dur="3000" fill="hold"/>
                                        <p:tgtEl>
                                          <p:spTgt spid="7"/>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38" y="0"/>
            <a:ext cx="9128125"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173956_skaly-maskonur.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714375" y="4791075"/>
            <a:ext cx="792956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naturaleza es azarosa y caprichosa, no tiene porqué respetar los afanes constructivos o urbanísticos del hombre. La mala planificación también ha hecho estragos en la historia de muchos pueblos y aldeas. </a:t>
            </a:r>
          </a:p>
        </p:txBody>
      </p:sp>
    </p:spTree>
  </p:cSld>
  <p:clrMapOvr>
    <a:masterClrMapping/>
  </p:clrMapOvr>
  <mc:AlternateContent xmlns:mc="http://schemas.openxmlformats.org/markup-compatibility/2006">
    <mc:Choice xmlns:p14="http://schemas.microsoft.com/office/powerpoint/2010/main" Requires="p14">
      <p:transition spd="slow" p14:dur="2500" advTm="24000">
        <p14:glitter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3" presetClass="exit" presetSubtype="27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52" presetClass="exit" presetSubtype="0" fill="hold" nodeType="withEffect">
                                  <p:stCondLst>
                                    <p:cond delay="0"/>
                                  </p:stCondLst>
                                  <p:childTnLst>
                                    <p:animScale>
                                      <p:cBhvr>
                                        <p:cTn id="1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8" dur="3000" accel="50000">
                                          <p:stCondLst>
                                            <p:cond delay="0"/>
                                          </p:stCondLst>
                                        </p:cTn>
                                        <p:tgtEl>
                                          <p:spTgt spid="4"/>
                                        </p:tgtEl>
                                        <p:attrNameLst>
                                          <p:attrName>ppt_x</p:attrName>
                                          <p:attrName>ppt_y</p:attrName>
                                        </p:attrNameLst>
                                      </p:cBhvr>
                                    </p:animMotion>
                                    <p:animEffect transition="out" filter="fade">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3000" fill="hold"/>
                                        <p:tgtEl>
                                          <p:spTgt spid="13"/>
                                        </p:tgtEl>
                                        <p:attrNameLst>
                                          <p:attrName>ppt_w</p:attrName>
                                        </p:attrNameLst>
                                      </p:cBhvr>
                                      <p:tavLst>
                                        <p:tav tm="0">
                                          <p:val>
                                            <p:strVal val="4/3*#ppt_w"/>
                                          </p:val>
                                        </p:tav>
                                        <p:tav tm="100000">
                                          <p:val>
                                            <p:strVal val="#ppt_w"/>
                                          </p:val>
                                        </p:tav>
                                      </p:tavLst>
                                    </p:anim>
                                    <p:anim calcmode="lin" valueType="num">
                                      <p:cBhvr>
                                        <p:cTn id="24" dur="3000" fill="hold"/>
                                        <p:tgtEl>
                                          <p:spTgt spid="13"/>
                                        </p:tgtEl>
                                        <p:attrNameLst>
                                          <p:attrName>ppt_h</p:attrName>
                                        </p:attrNameLst>
                                      </p:cBhvr>
                                      <p:tavLst>
                                        <p:tav tm="0">
                                          <p:val>
                                            <p:strVal val="4/3*#ppt_h"/>
                                          </p:val>
                                        </p:tav>
                                        <p:tav tm="100000">
                                          <p:val>
                                            <p:strVal val="#ppt_h"/>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3000"/>
                                        <p:tgtEl>
                                          <p:spTgt spid="13"/>
                                        </p:tgtEl>
                                      </p:cBhvr>
                                    </p:animEffect>
                                    <p:anim calcmode="lin" valueType="num">
                                      <p:cBhvr>
                                        <p:cTn id="28" dur="3000" fill="hold"/>
                                        <p:tgtEl>
                                          <p:spTgt spid="13"/>
                                        </p:tgtEl>
                                        <p:attrNameLst>
                                          <p:attrName>ppt_x</p:attrName>
                                        </p:attrNameLst>
                                      </p:cBhvr>
                                      <p:tavLst>
                                        <p:tav tm="0">
                                          <p:val>
                                            <p:strVal val="#ppt_x"/>
                                          </p:val>
                                        </p:tav>
                                        <p:tav tm="100000">
                                          <p:val>
                                            <p:strVal val="#ppt_x"/>
                                          </p:val>
                                        </p:tav>
                                      </p:tavLst>
                                    </p:anim>
                                    <p:anim calcmode="lin" valueType="num">
                                      <p:cBhvr>
                                        <p:cTn id="29" dur="3000" fill="hold"/>
                                        <p:tgtEl>
                                          <p:spTgt spid="13"/>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706c329b28a7ad873fd18e0fd15fea4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571625" y="642938"/>
            <a:ext cx="5143500" cy="430212"/>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La catedral de los Peces - Cantabria</a:t>
            </a:r>
          </a:p>
        </p:txBody>
      </p:sp>
      <p:sp>
        <p:nvSpPr>
          <p:cNvPr id="6" name="5 CuadroTexto"/>
          <p:cNvSpPr txBox="1"/>
          <p:nvPr/>
        </p:nvSpPr>
        <p:spPr>
          <a:xfrm>
            <a:off x="285750" y="4514850"/>
            <a:ext cx="85725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la Cantabria más castellana es posible encontrarse con la torre de la iglesia de San Roque. Cabe señalar que la mayoría de los vecinos y vecinas de la zona llaman a esta “la catedral de los Peces”, y que la antigua edificación supera, en época de sequía, las aguas del Ebro.</a:t>
            </a:r>
          </a:p>
        </p:txBody>
      </p:sp>
    </p:spTree>
  </p:cSld>
  <p:clrMapOvr>
    <a:masterClrMapping/>
  </p:clrMapOvr>
  <mc:AlternateContent xmlns:mc="http://schemas.openxmlformats.org/markup-compatibility/2006">
    <mc:Choice xmlns:p14="http://schemas.microsoft.com/office/powerpoint/2010/main" Requires="p14">
      <p:transition spd="slow" p14:dur="2500" advTm="31000">
        <p14:glitter dir="r" pattern="hexago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fltVal val="0"/>
                                          </p:val>
                                        </p:tav>
                                        <p:tav tm="100000">
                                          <p:val>
                                            <p:strVal val="#ppt_w"/>
                                          </p:val>
                                        </p:tav>
                                      </p:tavLst>
                                    </p:anim>
                                    <p:anim calcmode="lin" valueType="num">
                                      <p:cBhvr>
                                        <p:cTn id="8" dur="3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3000"/>
                                        <p:tgtEl>
                                          <p:spTgt spid="10"/>
                                        </p:tgtEl>
                                      </p:cBhvr>
                                    </p:animEffect>
                                  </p:childTnLst>
                                </p:cTn>
                              </p:par>
                              <p:par>
                                <p:cTn id="12" presetID="10" presetClass="exit" presetSubtype="0" fill="hold" nodeType="withEffect">
                                  <p:stCondLst>
                                    <p:cond delay="0"/>
                                  </p:stCondLst>
                                  <p:childTnLst>
                                    <p:animEffect transition="out" filter="fade">
                                      <p:cBhvr>
                                        <p:cTn id="13" dur="3000"/>
                                        <p:tgtEl>
                                          <p:spTgt spid="10"/>
                                        </p:tgtEl>
                                      </p:cBhvr>
                                    </p:animEffect>
                                    <p:set>
                                      <p:cBhvr>
                                        <p:cTn id="14" dur="1" fill="hold">
                                          <p:stCondLst>
                                            <p:cond delay="2999"/>
                                          </p:stCondLst>
                                        </p:cTn>
                                        <p:tgtEl>
                                          <p:spTgt spid="10"/>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10"/>
                                        </p:tgtEl>
                                        <p:attrNameLst>
                                          <p:attrName>ppt_w</p:attrName>
                                        </p:attrNameLst>
                                      </p:cBhvr>
                                      <p:tavLst>
                                        <p:tav tm="0">
                                          <p:val>
                                            <p:strVal val="ppt_w"/>
                                          </p:val>
                                        </p:tav>
                                        <p:tav tm="100000">
                                          <p:val>
                                            <p:strVal val="4/3*ppt_w"/>
                                          </p:val>
                                        </p:tav>
                                      </p:tavLst>
                                    </p:anim>
                                    <p:anim calcmode="lin" valueType="num">
                                      <p:cBhvr>
                                        <p:cTn id="17" dur="3000"/>
                                        <p:tgtEl>
                                          <p:spTgt spid="10"/>
                                        </p:tgtEl>
                                        <p:attrNameLst>
                                          <p:attrName>ppt_h</p:attrName>
                                        </p:attrNameLst>
                                      </p:cBhvr>
                                      <p:tavLst>
                                        <p:tav tm="0">
                                          <p:val>
                                            <p:strVal val="ppt_h"/>
                                          </p:val>
                                        </p:tav>
                                        <p:tav tm="100000">
                                          <p:val>
                                            <p:strVal val="4/3*ppt_h"/>
                                          </p:val>
                                        </p:tav>
                                      </p:tavLst>
                                    </p:anim>
                                    <p:set>
                                      <p:cBhvr>
                                        <p:cTn id="18" dur="1" fill="hold">
                                          <p:stCondLst>
                                            <p:cond delay="2999"/>
                                          </p:stCondLst>
                                        </p:cTn>
                                        <p:tgtEl>
                                          <p:spTgt spid="10"/>
                                        </p:tgtEl>
                                        <p:attrNameLst>
                                          <p:attrName>style.visibility</p:attrName>
                                        </p:attrNameLst>
                                      </p:cBhvr>
                                      <p:to>
                                        <p:strVal val="hidden"/>
                                      </p:to>
                                    </p:set>
                                  </p:childTnLst>
                                </p:cTn>
                              </p:par>
                              <p:par>
                                <p:cTn id="19" presetID="42"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3000"/>
                                        <p:tgtEl>
                                          <p:spTgt spid="8"/>
                                        </p:tgtEl>
                                      </p:cBhvr>
                                    </p:animEffect>
                                    <p:anim calcmode="lin" valueType="num">
                                      <p:cBhvr>
                                        <p:cTn id="22" dur="3000" fill="hold"/>
                                        <p:tgtEl>
                                          <p:spTgt spid="8"/>
                                        </p:tgtEl>
                                        <p:attrNameLst>
                                          <p:attrName>ppt_x</p:attrName>
                                        </p:attrNameLst>
                                      </p:cBhvr>
                                      <p:tavLst>
                                        <p:tav tm="0">
                                          <p:val>
                                            <p:strVal val="#ppt_x"/>
                                          </p:val>
                                        </p:tav>
                                        <p:tav tm="100000">
                                          <p:val>
                                            <p:strVal val="#ppt_x"/>
                                          </p:val>
                                        </p:tav>
                                      </p:tavLst>
                                    </p:anim>
                                    <p:anim calcmode="lin" valueType="num">
                                      <p:cBhvr>
                                        <p:cTn id="23" dur="3000" fill="hold"/>
                                        <p:tgtEl>
                                          <p:spTgt spid="8"/>
                                        </p:tgtEl>
                                        <p:attrNameLst>
                                          <p:attrName>ppt_y</p:attrName>
                                        </p:attrNameLst>
                                      </p:cBhvr>
                                      <p:tavLst>
                                        <p:tav tm="0">
                                          <p:val>
                                            <p:strVal val="#ppt_y+.1"/>
                                          </p:val>
                                        </p:tav>
                                        <p:tav tm="100000">
                                          <p:val>
                                            <p:strVal val="#ppt_y"/>
                                          </p:val>
                                        </p:tav>
                                      </p:tavLst>
                                    </p:anim>
                                  </p:childTnLst>
                                </p:cTn>
                              </p:par>
                              <p:par>
                                <p:cTn id="24" presetID="23" presetClass="entr" presetSubtype="288"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p:val>
                                            <p:strVal val="4/3*#ppt_w"/>
                                          </p:val>
                                        </p:tav>
                                        <p:tav tm="100000">
                                          <p:val>
                                            <p:strVal val="#ppt_w"/>
                                          </p:val>
                                        </p:tav>
                                      </p:tavLst>
                                    </p:anim>
                                    <p:anim calcmode="lin" valueType="num">
                                      <p:cBhvr>
                                        <p:cTn id="27" dur="3000" fill="hold"/>
                                        <p:tgtEl>
                                          <p:spTgt spid="8"/>
                                        </p:tgtEl>
                                        <p:attrNameLst>
                                          <p:attrName>ppt_h</p:attrName>
                                        </p:attrNameLst>
                                      </p:cBhvr>
                                      <p:tavLst>
                                        <p:tav tm="0">
                                          <p:val>
                                            <p:strVal val="4/3*#ppt_h"/>
                                          </p:val>
                                        </p:tav>
                                        <p:tav tm="100000">
                                          <p:val>
                                            <p:strVal val="#ppt_h"/>
                                          </p:val>
                                        </p:tav>
                                      </p:tavLst>
                                    </p:anim>
                                  </p:childTnLst>
                                </p:cTn>
                              </p:par>
                            </p:childTnLst>
                          </p:cTn>
                        </p:par>
                        <p:par>
                          <p:cTn id="28" fill="hold" nodeType="afterGroup">
                            <p:stCondLst>
                              <p:cond delay="3000"/>
                            </p:stCondLst>
                            <p:childTnLst>
                              <p:par>
                                <p:cTn id="29" presetID="23" presetClass="entr" presetSubtype="16"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ppt_w</p:attrName>
                                        </p:attrNameLst>
                                      </p:cBhvr>
                                      <p:tavLst>
                                        <p:tav tm="0">
                                          <p:val>
                                            <p:fltVal val="0"/>
                                          </p:val>
                                        </p:tav>
                                        <p:tav tm="100000">
                                          <p:val>
                                            <p:strVal val="#ppt_w"/>
                                          </p:val>
                                        </p:tav>
                                      </p:tavLst>
                                    </p:anim>
                                    <p:anim calcmode="lin" valueType="num">
                                      <p:cBhvr>
                                        <p:cTn id="32" dur="2000" fill="hold"/>
                                        <p:tgtEl>
                                          <p:spTgt spid="5"/>
                                        </p:tgtEl>
                                        <p:attrNameLst>
                                          <p:attrName>ppt_h</p:attrName>
                                        </p:attrNameLst>
                                      </p:cBhvr>
                                      <p:tavLst>
                                        <p:tav tm="0">
                                          <p:val>
                                            <p:fltVal val="0"/>
                                          </p:val>
                                        </p:tav>
                                        <p:tav tm="100000">
                                          <p:val>
                                            <p:strVal val="#ppt_h"/>
                                          </p:val>
                                        </p:tav>
                                      </p:tavLst>
                                    </p:anim>
                                  </p:childTnLst>
                                </p:cTn>
                              </p:par>
                            </p:childTnLst>
                          </p:cTn>
                        </p:par>
                        <p:par>
                          <p:cTn id="33" fill="hold" nodeType="afterGroup">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11 Imagen" descr="192777_maskonur-skala.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00063" y="4791075"/>
            <a:ext cx="800100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Pantano de </a:t>
            </a:r>
            <a:r>
              <a:rPr lang="es-ES" b="1" dirty="0" err="1">
                <a:effectLst>
                  <a:glow rad="101600">
                    <a:srgbClr val="C00000">
                      <a:alpha val="60000"/>
                    </a:srgbClr>
                  </a:glow>
                  <a:outerShdw blurRad="38100" dist="38100" dir="2700000" algn="tl">
                    <a:srgbClr val="000000">
                      <a:alpha val="43137"/>
                    </a:srgbClr>
                  </a:outerShdw>
                </a:effectLst>
              </a:rPr>
              <a:t>Ricobayo</a:t>
            </a:r>
            <a:r>
              <a:rPr lang="es-ES" b="1" dirty="0">
                <a:effectLst>
                  <a:glow rad="101600">
                    <a:srgbClr val="C00000">
                      <a:alpha val="60000"/>
                    </a:srgbClr>
                  </a:glow>
                  <a:outerShdw blurRad="38100" dist="38100" dir="2700000" algn="tl">
                    <a:srgbClr val="000000">
                      <a:alpha val="43137"/>
                    </a:srgbClr>
                  </a:outerShdw>
                </a:effectLst>
              </a:rPr>
              <a:t> en la provincia de Zamora, muy por debajo de su capacidad. ¿Estamos ante una nueva situación de sequía o esto podría ser así de ahora en adelante?</a:t>
            </a:r>
          </a:p>
        </p:txBody>
      </p:sp>
      <p:sp>
        <p:nvSpPr>
          <p:cNvPr id="6" name="5 CuadroTexto"/>
          <p:cNvSpPr txBox="1"/>
          <p:nvPr/>
        </p:nvSpPr>
        <p:spPr>
          <a:xfrm>
            <a:off x="3714750" y="1071563"/>
            <a:ext cx="4492625" cy="430212"/>
          </a:xfrm>
          <a:prstGeom prst="rect">
            <a:avLst/>
          </a:prstGeom>
          <a:noFill/>
        </p:spPr>
        <p:txBody>
          <a:bodyPr wrap="none">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Pantano de </a:t>
            </a:r>
            <a:r>
              <a:rPr lang="es-ES" sz="2200" b="1" dirty="0" err="1">
                <a:effectLst>
                  <a:glow rad="101600">
                    <a:srgbClr val="C00000">
                      <a:alpha val="60000"/>
                    </a:srgbClr>
                  </a:glow>
                  <a:outerShdw blurRad="38100" dist="38100" dir="2700000" algn="tl">
                    <a:srgbClr val="000000">
                      <a:alpha val="43137"/>
                    </a:srgbClr>
                  </a:outerShdw>
                </a:effectLst>
                <a:latin typeface="Lucida Bright" pitchFamily="18" charset="0"/>
              </a:rPr>
              <a:t>Ricobayo</a:t>
            </a: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 - Zamora</a:t>
            </a:r>
          </a:p>
        </p:txBody>
      </p:sp>
    </p:spTree>
  </p:cSld>
  <p:clrMapOvr>
    <a:masterClrMapping/>
  </p:clrMapOvr>
  <mc:AlternateContent xmlns:mc="http://schemas.openxmlformats.org/markup-compatibility/2006">
    <mc:Choice xmlns:p14="http://schemas.microsoft.com/office/powerpoint/2010/main" Requires="p14">
      <p:transition spd="slow" p14:dur="2500" advTm="23000">
        <p14:honeycomb/>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23" presetClass="exit" presetSubtype="16"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ppt_w"/>
                                          </p:val>
                                        </p:tav>
                                      </p:tavLst>
                                    </p:anim>
                                    <p:anim calcmode="lin" valueType="num">
                                      <p:cBhvr>
                                        <p:cTn id="14" dur="3000"/>
                                        <p:tgtEl>
                                          <p:spTgt spid="5"/>
                                        </p:tgtEl>
                                        <p:attrNameLst>
                                          <p:attrName>ppt_h</p:attrName>
                                        </p:attrNameLst>
                                      </p:cBhvr>
                                      <p:tavLst>
                                        <p:tav tm="0">
                                          <p:val>
                                            <p:strVal val="ppt_h"/>
                                          </p:val>
                                        </p:tav>
                                        <p:tav tm="100000">
                                          <p:val>
                                            <p:strVal val="4*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3000" fill="hold"/>
                                        <p:tgtEl>
                                          <p:spTgt spid="12"/>
                                        </p:tgtEl>
                                        <p:attrNameLst>
                                          <p:attrName>ppt_w</p:attrName>
                                        </p:attrNameLst>
                                      </p:cBhvr>
                                      <p:tavLst>
                                        <p:tav tm="0">
                                          <p:val>
                                            <p:strVal val="4/3*#ppt_w"/>
                                          </p:val>
                                        </p:tav>
                                        <p:tav tm="100000">
                                          <p:val>
                                            <p:strVal val="#ppt_w"/>
                                          </p:val>
                                        </p:tav>
                                      </p:tavLst>
                                    </p:anim>
                                    <p:anim calcmode="lin" valueType="num">
                                      <p:cBhvr>
                                        <p:cTn id="22" dur="3000" fill="hold"/>
                                        <p:tgtEl>
                                          <p:spTgt spid="12"/>
                                        </p:tgtEl>
                                        <p:attrNameLst>
                                          <p:attrName>ppt_h</p:attrName>
                                        </p:attrNameLst>
                                      </p:cBhvr>
                                      <p:tavLst>
                                        <p:tav tm="0">
                                          <p:val>
                                            <p:strVal val="4/3*#ppt_h"/>
                                          </p:val>
                                        </p:tav>
                                        <p:tav tm="100000">
                                          <p:val>
                                            <p:strVal val="#ppt_h"/>
                                          </p:val>
                                        </p:tav>
                                      </p:tavLst>
                                    </p:anim>
                                  </p:childTnLst>
                                </p:cTn>
                              </p:par>
                              <p:par>
                                <p:cTn id="23" presetID="52"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Scale>
                                      <p:cBhvr>
                                        <p:cTn id="25"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3000" decel="50000" fill="hold">
                                          <p:stCondLst>
                                            <p:cond delay="0"/>
                                          </p:stCondLst>
                                        </p:cTn>
                                        <p:tgtEl>
                                          <p:spTgt spid="12"/>
                                        </p:tgtEl>
                                        <p:attrNameLst>
                                          <p:attrName>ppt_x</p:attrName>
                                          <p:attrName>ppt_y</p:attrName>
                                        </p:attrNameLst>
                                      </p:cBhvr>
                                    </p:animMotion>
                                    <p:animEffect transition="in" filter="fade">
                                      <p:cBhvr>
                                        <p:cTn id="27" dur="3000"/>
                                        <p:tgtEl>
                                          <p:spTgt spid="12"/>
                                        </p:tgtEl>
                                      </p:cBhvr>
                                    </p:animEffect>
                                  </p:childTnLst>
                                </p:cTn>
                              </p:par>
                            </p:childTnLst>
                          </p:cTn>
                        </p:par>
                        <p:par>
                          <p:cTn id="28" fill="hold" nodeType="afterGroup">
                            <p:stCondLst>
                              <p:cond delay="30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000" fill="hold"/>
                                        <p:tgtEl>
                                          <p:spTgt spid="6"/>
                                        </p:tgtEl>
                                        <p:attrNameLst>
                                          <p:attrName>ppt_w</p:attrName>
                                        </p:attrNameLst>
                                      </p:cBhvr>
                                      <p:tavLst>
                                        <p:tav tm="0">
                                          <p:val>
                                            <p:fltVal val="0"/>
                                          </p:val>
                                        </p:tav>
                                        <p:tav tm="100000">
                                          <p:val>
                                            <p:strVal val="#ppt_w"/>
                                          </p:val>
                                        </p:tav>
                                      </p:tavLst>
                                    </p:anim>
                                    <p:anim calcmode="lin" valueType="num">
                                      <p:cBhvr>
                                        <p:cTn id="32" dur="2000" fill="hold"/>
                                        <p:tgtEl>
                                          <p:spTgt spid="6"/>
                                        </p:tgtEl>
                                        <p:attrNameLst>
                                          <p:attrName>ppt_h</p:attrName>
                                        </p:attrNameLst>
                                      </p:cBhvr>
                                      <p:tavLst>
                                        <p:tav tm="0">
                                          <p:val>
                                            <p:fltVal val="0"/>
                                          </p:val>
                                        </p:tav>
                                        <p:tav tm="100000">
                                          <p:val>
                                            <p:strVal val="#ppt_h"/>
                                          </p:val>
                                        </p:tav>
                                      </p:tavLst>
                                    </p:anim>
                                  </p:childTnLst>
                                </p:cTn>
                              </p:par>
                            </p:childTnLst>
                          </p:cTn>
                        </p:par>
                        <p:par>
                          <p:cTn id="33" fill="hold" nodeType="afterGroup">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1"/>
                                          </p:val>
                                        </p:tav>
                                        <p:tav tm="100000">
                                          <p:val>
                                            <p:strVal val="#ppt_x"/>
                                          </p:val>
                                        </p:tav>
                                      </p:tavLst>
                                    </p:anim>
                                    <p:anim calcmode="lin" valueType="num">
                                      <p:cBhvr>
                                        <p:cTn id="3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9131300" cy="570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14 Imagen" descr="32 fiordos-noruegos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071563" y="857250"/>
            <a:ext cx="2928937" cy="461963"/>
          </a:xfrm>
          <a:prstGeom prst="rect">
            <a:avLst/>
          </a:prstGeom>
          <a:noFill/>
        </p:spPr>
        <p:txBody>
          <a:bodyPr>
            <a:spAutoFit/>
          </a:bodyPr>
          <a:lstStyle/>
          <a:p>
            <a:pPr>
              <a:defRPr/>
            </a:pPr>
            <a:r>
              <a:rPr lang="es-ES" sz="2400" b="1" dirty="0" err="1">
                <a:effectLst>
                  <a:glow rad="101600">
                    <a:srgbClr val="C00000">
                      <a:alpha val="60000"/>
                    </a:srgbClr>
                  </a:glow>
                  <a:outerShdw blurRad="38100" dist="38100" dir="2700000" algn="tl">
                    <a:srgbClr val="000000">
                      <a:alpha val="43137"/>
                    </a:srgbClr>
                  </a:outerShdw>
                </a:effectLst>
                <a:latin typeface="Lucida Bright" pitchFamily="18" charset="0"/>
              </a:rPr>
              <a:t>Iznájar</a:t>
            </a: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 (Córdoba)</a:t>
            </a:r>
          </a:p>
        </p:txBody>
      </p:sp>
      <p:sp>
        <p:nvSpPr>
          <p:cNvPr id="6" name="5 CuadroTexto"/>
          <p:cNvSpPr txBox="1"/>
          <p:nvPr/>
        </p:nvSpPr>
        <p:spPr>
          <a:xfrm>
            <a:off x="428625" y="4237038"/>
            <a:ext cx="871537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la década de los 60, poco antes de la inauguración del embalse de </a:t>
            </a:r>
            <a:r>
              <a:rPr lang="es-ES" b="1" dirty="0" err="1">
                <a:effectLst>
                  <a:glow rad="101600">
                    <a:srgbClr val="C00000">
                      <a:alpha val="60000"/>
                    </a:srgbClr>
                  </a:glow>
                  <a:outerShdw blurRad="38100" dist="38100" dir="2700000" algn="tl">
                    <a:srgbClr val="000000">
                      <a:alpha val="43137"/>
                    </a:srgbClr>
                  </a:outerShdw>
                </a:effectLst>
              </a:rPr>
              <a:t>Iznájar</a:t>
            </a:r>
            <a:r>
              <a:rPr lang="es-ES" b="1" dirty="0">
                <a:effectLst>
                  <a:glow rad="101600">
                    <a:srgbClr val="C00000">
                      <a:alpha val="60000"/>
                    </a:srgbClr>
                  </a:glow>
                  <a:outerShdw blurRad="38100" dist="38100" dir="2700000" algn="tl">
                    <a:srgbClr val="000000">
                      <a:alpha val="43137"/>
                    </a:srgbClr>
                  </a:outerShdw>
                </a:effectLst>
              </a:rPr>
              <a:t>, los vecinos de varias localidades de la zona se vieron obligados a hacer las maletas e irse. La construcción del que sería el lago de Andalucía trajo prosperidad económica, pues aumentó el empleo. Sin embargo, el precio fue muy alto.</a:t>
            </a:r>
          </a:p>
        </p:txBody>
      </p:sp>
    </p:spTree>
  </p:cSld>
  <p:clrMapOvr>
    <a:masterClrMapping/>
  </p:clrMapOvr>
  <mc:AlternateContent xmlns:mc="http://schemas.openxmlformats.org/markup-compatibility/2006">
    <mc:Choice xmlns:p14="http://schemas.microsoft.com/office/powerpoint/2010/main" Requires="p14">
      <p:transition spd="slow" p14:dur="2000" advTm="34000">
        <p14:switch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par>
                                <p:cTn id="12" presetID="10" presetClass="exit" presetSubtype="0" fill="hold" nodeType="withEffect">
                                  <p:stCondLst>
                                    <p:cond delay="0"/>
                                  </p:stCondLst>
                                  <p:childTnLst>
                                    <p:animEffect transition="out" filter="fade">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3000" fill="hold"/>
                                        <p:tgtEl>
                                          <p:spTgt spid="15"/>
                                        </p:tgtEl>
                                        <p:attrNameLst>
                                          <p:attrName>ppt_w</p:attrName>
                                        </p:attrNameLst>
                                      </p:cBhvr>
                                      <p:tavLst>
                                        <p:tav tm="0">
                                          <p:val>
                                            <p:strVal val="4/3*#ppt_w"/>
                                          </p:val>
                                        </p:tav>
                                        <p:tav tm="100000">
                                          <p:val>
                                            <p:strVal val="#ppt_w"/>
                                          </p:val>
                                        </p:tav>
                                      </p:tavLst>
                                    </p:anim>
                                    <p:anim calcmode="lin" valueType="num">
                                      <p:cBhvr>
                                        <p:cTn id="18" dur="3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3000"/>
                                        <p:tgtEl>
                                          <p:spTgt spid="15"/>
                                        </p:tgtEl>
                                      </p:cBhvr>
                                    </p:animEffect>
                                  </p:childTnLst>
                                </p:cTn>
                              </p:par>
                            </p:childTnLst>
                          </p:cTn>
                        </p:par>
                        <p:par>
                          <p:cTn id="22" fill="hold" nodeType="afterGroup">
                            <p:stCondLst>
                              <p:cond delay="3000"/>
                            </p:stCondLst>
                            <p:childTnLst>
                              <p:par>
                                <p:cTn id="23" presetID="23" presetClass="entr" presetSubtype="16"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2000" fill="hold"/>
                                        <p:tgtEl>
                                          <p:spTgt spid="5"/>
                                        </p:tgtEl>
                                        <p:attrNameLst>
                                          <p:attrName>ppt_w</p:attrName>
                                        </p:attrNameLst>
                                      </p:cBhvr>
                                      <p:tavLst>
                                        <p:tav tm="0">
                                          <p:val>
                                            <p:fltVal val="0"/>
                                          </p:val>
                                        </p:tav>
                                        <p:tav tm="100000">
                                          <p:val>
                                            <p:strVal val="#ppt_w"/>
                                          </p:val>
                                        </p:tav>
                                      </p:tavLst>
                                    </p:anim>
                                    <p:anim calcmode="lin" valueType="num">
                                      <p:cBhvr>
                                        <p:cTn id="26" dur="2000" fill="hold"/>
                                        <p:tgtEl>
                                          <p:spTgt spid="5"/>
                                        </p:tgtEl>
                                        <p:attrNameLst>
                                          <p:attrName>ppt_h</p:attrName>
                                        </p:attrNameLst>
                                      </p:cBhvr>
                                      <p:tavLst>
                                        <p:tav tm="0">
                                          <p:val>
                                            <p:fltVal val="0"/>
                                          </p:val>
                                        </p:tav>
                                        <p:tav tm="100000">
                                          <p:val>
                                            <p:strVal val="#ppt_h"/>
                                          </p:val>
                                        </p:tav>
                                      </p:tavLst>
                                    </p:anim>
                                  </p:childTnLst>
                                </p:cTn>
                              </p:par>
                            </p:childTnLst>
                          </p:cTn>
                        </p:par>
                        <p:par>
                          <p:cTn id="27" fill="hold" nodeType="afterGroup">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428750" y="714375"/>
            <a:ext cx="5214938" cy="430213"/>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rPr>
              <a:t>Real Sitio de La Isabela (Guadalajara)</a:t>
            </a:r>
          </a:p>
        </p:txBody>
      </p:sp>
      <p:sp>
        <p:nvSpPr>
          <p:cNvPr id="7" name="6 CuadroTexto"/>
          <p:cNvSpPr txBox="1"/>
          <p:nvPr/>
        </p:nvSpPr>
        <p:spPr>
          <a:xfrm>
            <a:off x="357188" y="4514850"/>
            <a:ext cx="828675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El Real Sitio de La Isabela es, posiblemente, uno de los lugares con mayor historia de la lista. Esta construcción fue utilizada por los romanos como termas terapéuticas que también fueron frecuentadas por la realeza española, como es el caso de Fernando VII.</a:t>
            </a:r>
          </a:p>
        </p:txBody>
      </p:sp>
    </p:spTree>
  </p:cSld>
  <p:clrMapOvr>
    <a:masterClrMapping/>
  </p:clrMapOvr>
  <mc:AlternateContent xmlns:mc="http://schemas.openxmlformats.org/markup-compatibility/2006">
    <mc:Choice xmlns:p14="http://schemas.microsoft.com/office/powerpoint/2010/main" Requires="p14">
      <p:transition spd="slow" p14:dur="2000" advTm="33000">
        <p14:flip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xit" presetSubtype="3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fltVal val="0"/>
                                          </p:val>
                                        </p:tav>
                                      </p:tavLst>
                                    </p:anim>
                                    <p:anim calcmode="lin" valueType="num">
                                      <p:cBhvr>
                                        <p:cTn id="14" dur="3000"/>
                                        <p:tgtEl>
                                          <p:spTgt spid="4"/>
                                        </p:tgtEl>
                                        <p:attrNameLst>
                                          <p:attrName>ppt_h</p:attrName>
                                        </p:attrNameLst>
                                      </p:cBhvr>
                                      <p:tavLst>
                                        <p:tav tm="0">
                                          <p:val>
                                            <p:strVal val="ppt_h"/>
                                          </p:val>
                                        </p:tav>
                                        <p:tav tm="100000">
                                          <p:val>
                                            <p:fltVal val="0"/>
                                          </p:val>
                                        </p:tav>
                                      </p:tavLst>
                                    </p:anim>
                                    <p:set>
                                      <p:cBhvr>
                                        <p:cTn id="15" dur="1" fill="hold">
                                          <p:stCondLst>
                                            <p:cond delay="2999"/>
                                          </p:stCondLst>
                                        </p:cTn>
                                        <p:tgtEl>
                                          <p:spTgt spid="4"/>
                                        </p:tgtEl>
                                        <p:attrNameLst>
                                          <p:attrName>style.visibility</p:attrName>
                                        </p:attrNameLst>
                                      </p:cBhvr>
                                      <p:to>
                                        <p:strVal val="hidden"/>
                                      </p:to>
                                    </p:set>
                                  </p:childTnLst>
                                </p:cTn>
                              </p:par>
                              <p:par>
                                <p:cTn id="16" presetID="21" presetClass="exit" presetSubtype="1" fill="hold" nodeType="withEffect">
                                  <p:stCondLst>
                                    <p:cond delay="0"/>
                                  </p:stCondLst>
                                  <p:childTnLst>
                                    <p:animEffect transition="out" filter="wheel(1)">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3000" fill="hold"/>
                                        <p:tgtEl>
                                          <p:spTgt spid="13"/>
                                        </p:tgtEl>
                                        <p:attrNameLst>
                                          <p:attrName>ppt_w</p:attrName>
                                        </p:attrNameLst>
                                      </p:cBhvr>
                                      <p:tavLst>
                                        <p:tav tm="0">
                                          <p:val>
                                            <p:fltVal val="0"/>
                                          </p:val>
                                        </p:tav>
                                        <p:tav tm="100000">
                                          <p:val>
                                            <p:strVal val="#ppt_w"/>
                                          </p:val>
                                        </p:tav>
                                      </p:tavLst>
                                    </p:anim>
                                    <p:anim calcmode="lin" valueType="num">
                                      <p:cBhvr>
                                        <p:cTn id="22" dur="3000" fill="hold"/>
                                        <p:tgtEl>
                                          <p:spTgt spid="13"/>
                                        </p:tgtEl>
                                        <p:attrNameLst>
                                          <p:attrName>ppt_h</p:attrName>
                                        </p:attrNameLst>
                                      </p:cBhvr>
                                      <p:tavLst>
                                        <p:tav tm="0">
                                          <p:val>
                                            <p:fltVal val="0"/>
                                          </p:val>
                                        </p:tav>
                                        <p:tav tm="100000">
                                          <p:val>
                                            <p:strVal val="#ppt_h"/>
                                          </p:val>
                                        </p:tav>
                                      </p:tavLst>
                                    </p:anim>
                                  </p:childTnLst>
                                </p:cTn>
                              </p:par>
                              <p:par>
                                <p:cTn id="23" presetID="16" presetClass="entr" presetSubtype="2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Horizontal)">
                                      <p:cBhvr>
                                        <p:cTn id="25" dur="3000"/>
                                        <p:tgtEl>
                                          <p:spTgt spid="13"/>
                                        </p:tgtEl>
                                      </p:cBhvr>
                                    </p:animEffect>
                                  </p:childTnLst>
                                </p:cTn>
                              </p:par>
                            </p:childTnLst>
                          </p:cTn>
                        </p:par>
                        <p:par>
                          <p:cTn id="26" fill="hold" nodeType="afterGroup">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par>
                          <p:cTn id="33" fill="hold" nodeType="afterGroup">
                            <p:stCondLst>
                              <p:cond delay="7200"/>
                            </p:stCondLst>
                            <p:childTnLst>
                              <p:par>
                                <p:cTn id="34" presetID="40" presetClass="entr" presetSubtype="0" fill="hold" grpId="0" nodeType="afterEffect">
                                  <p:stCondLst>
                                    <p:cond delay="50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178179_maskonur.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428875" y="714375"/>
            <a:ext cx="3357563" cy="461963"/>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Embalse de Buendía</a:t>
            </a:r>
          </a:p>
        </p:txBody>
      </p:sp>
      <p:sp>
        <p:nvSpPr>
          <p:cNvPr id="7" name="6 CuadroTexto"/>
          <p:cNvSpPr txBox="1"/>
          <p:nvPr/>
        </p:nvSpPr>
        <p:spPr>
          <a:xfrm>
            <a:off x="642938" y="4237038"/>
            <a:ext cx="8215312"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el embalse de Buendía, entre las provincias de Cuenca y Guadalajara, se puede observar debido a la sequía el balneario real, conocido  como    Real Sitio de la Isabela. El lugar era conocido en el siglo XVIII por tener propiedades curativas, incluso el rey Fernando VII acudió en 1814 por primera vez para tratar su rebelde mal de gota.</a:t>
            </a:r>
          </a:p>
        </p:txBody>
      </p:sp>
    </p:spTree>
  </p:cSld>
  <p:clrMapOvr>
    <a:masterClrMapping/>
  </p:clrMapOvr>
  <mc:AlternateContent xmlns:mc="http://schemas.openxmlformats.org/markup-compatibility/2006">
    <mc:Choice xmlns:p14="http://schemas.microsoft.com/office/powerpoint/2010/main" Requires="p14">
      <p:transition spd="slow" p14:dur="2000" advTm="36000">
        <p14:gallery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xit" presetSubtype="27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0" fill="hold"/>
                                        <p:tgtEl>
                                          <p:spTgt spid="9"/>
                                        </p:tgtEl>
                                        <p:attrNameLst>
                                          <p:attrName>ppt_w</p:attrName>
                                        </p:attrNameLst>
                                      </p:cBhvr>
                                      <p:tavLst>
                                        <p:tav tm="0">
                                          <p:val>
                                            <p:strVal val="4/3*#ppt_w"/>
                                          </p:val>
                                        </p:tav>
                                        <p:tav tm="100000">
                                          <p:val>
                                            <p:strVal val="#ppt_w"/>
                                          </p:val>
                                        </p:tav>
                                      </p:tavLst>
                                    </p:anim>
                                    <p:anim calcmode="lin" valueType="num">
                                      <p:cBhvr>
                                        <p:cTn id="22" dur="3000" fill="hold"/>
                                        <p:tgtEl>
                                          <p:spTgt spid="9"/>
                                        </p:tgtEl>
                                        <p:attrNameLst>
                                          <p:attrName>ppt_h</p:attrName>
                                        </p:attrNameLst>
                                      </p:cBhvr>
                                      <p:tavLst>
                                        <p:tav tm="0">
                                          <p:val>
                                            <p:strVal val="4/3*#ppt_h"/>
                                          </p:val>
                                        </p:tav>
                                        <p:tav tm="100000">
                                          <p:val>
                                            <p:strVal val="#ppt_h"/>
                                          </p:val>
                                        </p:tav>
                                      </p:tavLst>
                                    </p:anim>
                                  </p:childTnLst>
                                </p:cTn>
                              </p:par>
                              <p:par>
                                <p:cTn id="23" presetID="42"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anim calcmode="lin" valueType="num">
                                      <p:cBhvr>
                                        <p:cTn id="26" dur="3000" fill="hold"/>
                                        <p:tgtEl>
                                          <p:spTgt spid="9"/>
                                        </p:tgtEl>
                                        <p:attrNameLst>
                                          <p:attrName>ppt_x</p:attrName>
                                        </p:attrNameLst>
                                      </p:cBhvr>
                                      <p:tavLst>
                                        <p:tav tm="0">
                                          <p:val>
                                            <p:strVal val="#ppt_x"/>
                                          </p:val>
                                        </p:tav>
                                        <p:tav tm="100000">
                                          <p:val>
                                            <p:strVal val="#ppt_x"/>
                                          </p:val>
                                        </p:tav>
                                      </p:tavLst>
                                    </p:anim>
                                    <p:anim calcmode="lin" valueType="num">
                                      <p:cBhvr>
                                        <p:cTn id="27" dur="3000" fill="hold"/>
                                        <p:tgtEl>
                                          <p:spTgt spid="9"/>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30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000" fill="hold"/>
                                        <p:tgtEl>
                                          <p:spTgt spid="6"/>
                                        </p:tgtEl>
                                        <p:attrNameLst>
                                          <p:attrName>ppt_w</p:attrName>
                                        </p:attrNameLst>
                                      </p:cBhvr>
                                      <p:tavLst>
                                        <p:tav tm="0">
                                          <p:val>
                                            <p:fltVal val="0"/>
                                          </p:val>
                                        </p:tav>
                                        <p:tav tm="100000">
                                          <p:val>
                                            <p:strVal val="#ppt_w"/>
                                          </p:val>
                                        </p:tav>
                                      </p:tavLst>
                                    </p:anim>
                                    <p:anim calcmode="lin" valueType="num">
                                      <p:cBhvr>
                                        <p:cTn id="32" dur="2000" fill="hold"/>
                                        <p:tgtEl>
                                          <p:spTgt spid="6"/>
                                        </p:tgtEl>
                                        <p:attrNameLst>
                                          <p:attrName>ppt_h</p:attrName>
                                        </p:attrNameLst>
                                      </p:cBhvr>
                                      <p:tavLst>
                                        <p:tav tm="0">
                                          <p:val>
                                            <p:fltVal val="0"/>
                                          </p:val>
                                        </p:tav>
                                        <p:tav tm="100000">
                                          <p:val>
                                            <p:strVal val="#ppt_h"/>
                                          </p:val>
                                        </p:tav>
                                      </p:tavLst>
                                    </p:anim>
                                  </p:childTnLst>
                                </p:cTn>
                              </p:par>
                            </p:childTnLst>
                          </p:cTn>
                        </p:par>
                        <p:par>
                          <p:cTn id="33" fill="hold" nodeType="afterGroup">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18 Imagen" descr="431136-Kycb.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791075"/>
            <a:ext cx="814387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Durante la construcción del embalse de Buendía, en Guadalajara, estas quedaron sumergidas y solo aparecen cuando el agua de la presa está a niveles muy bajos de reservas. </a:t>
            </a:r>
          </a:p>
        </p:txBody>
      </p:sp>
    </p:spTree>
  </p:cSld>
  <p:clrMapOvr>
    <a:masterClrMapping/>
  </p:clrMapOvr>
  <mc:AlternateContent xmlns:mc="http://schemas.openxmlformats.org/markup-compatibility/2006">
    <mc:Choice xmlns:p14="http://schemas.microsoft.com/office/powerpoint/2010/main" Requires="p14">
      <p:transition spd="slow" p14:dur="2000" advTm="21000">
        <p14:gallery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xit" presetSubtype="288"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2/3*ppt_w"/>
                                          </p:val>
                                        </p:tav>
                                      </p:tavLst>
                                    </p:anim>
                                    <p:anim calcmode="lin" valueType="num">
                                      <p:cBhvr>
                                        <p:cTn id="14" dur="3000"/>
                                        <p:tgtEl>
                                          <p:spTgt spid="4"/>
                                        </p:tgtEl>
                                        <p:attrNameLst>
                                          <p:attrName>ppt_h</p:attrName>
                                        </p:attrNameLst>
                                      </p:cBhvr>
                                      <p:tavLst>
                                        <p:tav tm="0">
                                          <p:val>
                                            <p:strVal val="ppt_h"/>
                                          </p:val>
                                        </p:tav>
                                        <p:tav tm="100000">
                                          <p:val>
                                            <p:strVal val="2/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50" presetClass="exit" presetSubtype="0" accel="100000" fill="hold" nodeType="withEffect">
                                  <p:stCondLst>
                                    <p:cond delay="0"/>
                                  </p:stCondLst>
                                  <p:childTnLst>
                                    <p:anim calcmode="lin" valueType="num">
                                      <p:cBhvr>
                                        <p:cTn id="17" dur="3000"/>
                                        <p:tgtEl>
                                          <p:spTgt spid="4"/>
                                        </p:tgtEl>
                                        <p:attrNameLst>
                                          <p:attrName>ppt_w</p:attrName>
                                        </p:attrNameLst>
                                      </p:cBhvr>
                                      <p:tavLst>
                                        <p:tav tm="0">
                                          <p:val>
                                            <p:strVal val="ppt_w"/>
                                          </p:val>
                                        </p:tav>
                                        <p:tav tm="100000">
                                          <p:val>
                                            <p:strVal val="ppt_w+.3"/>
                                          </p:val>
                                        </p:tav>
                                      </p:tavLst>
                                    </p:anim>
                                    <p:anim calcmode="lin" valueType="num">
                                      <p:cBhvr>
                                        <p:cTn id="18" dur="3000"/>
                                        <p:tgtEl>
                                          <p:spTgt spid="4"/>
                                        </p:tgtEl>
                                        <p:attrNameLst>
                                          <p:attrName>ppt_h</p:attrName>
                                        </p:attrNameLst>
                                      </p:cBhvr>
                                      <p:tavLst>
                                        <p:tav tm="0">
                                          <p:val>
                                            <p:strVal val="ppt_h"/>
                                          </p:val>
                                        </p:tav>
                                        <p:tav tm="100000">
                                          <p:val>
                                            <p:strVal val="ppt_h"/>
                                          </p:val>
                                        </p:tav>
                                      </p:tavLst>
                                    </p:anim>
                                    <p:animEffect transition="out" filter="fade">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iterate type="lt">
                                    <p:tmPct val="0"/>
                                  </p:iterate>
                                  <p:childTnLst>
                                    <p:set>
                                      <p:cBhvr>
                                        <p:cTn id="22" dur="1" fill="hold">
                                          <p:stCondLst>
                                            <p:cond delay="0"/>
                                          </p:stCondLst>
                                        </p:cTn>
                                        <p:tgtEl>
                                          <p:spTgt spid="19"/>
                                        </p:tgtEl>
                                        <p:attrNameLst>
                                          <p:attrName>style.visibility</p:attrName>
                                        </p:attrNameLst>
                                      </p:cBhvr>
                                      <p:to>
                                        <p:strVal val="visible"/>
                                      </p:to>
                                    </p:set>
                                    <p:anim calcmode="lin" valueType="num">
                                      <p:cBhvr>
                                        <p:cTn id="23" dur="3000" fill="hold"/>
                                        <p:tgtEl>
                                          <p:spTgt spid="19"/>
                                        </p:tgtEl>
                                        <p:attrNameLst>
                                          <p:attrName>ppt_w</p:attrName>
                                        </p:attrNameLst>
                                      </p:cBhvr>
                                      <p:tavLst>
                                        <p:tav tm="0">
                                          <p:val>
                                            <p:strVal val="4/3*#ppt_w"/>
                                          </p:val>
                                        </p:tav>
                                        <p:tav tm="100000">
                                          <p:val>
                                            <p:strVal val="#ppt_w"/>
                                          </p:val>
                                        </p:tav>
                                      </p:tavLst>
                                    </p:anim>
                                    <p:anim calcmode="lin" valueType="num">
                                      <p:cBhvr>
                                        <p:cTn id="24" dur="3000" fill="hold"/>
                                        <p:tgtEl>
                                          <p:spTgt spid="19"/>
                                        </p:tgtEl>
                                        <p:attrNameLst>
                                          <p:attrName>ppt_h</p:attrName>
                                        </p:attrNameLst>
                                      </p:cBhvr>
                                      <p:tavLst>
                                        <p:tav tm="0">
                                          <p:val>
                                            <p:strVal val="4/3*#ppt_h"/>
                                          </p:val>
                                        </p:tav>
                                        <p:tav tm="100000">
                                          <p:val>
                                            <p:strVal val="#ppt_h"/>
                                          </p:val>
                                        </p:tav>
                                      </p:tavLst>
                                    </p:anim>
                                  </p:childTnLst>
                                </p:cTn>
                              </p:par>
                              <p:par>
                                <p:cTn id="25" presetID="10" presetClass="entr" presetSubtype="0" fill="hold" nodeType="withEffect">
                                  <p:stCondLst>
                                    <p:cond delay="0"/>
                                  </p:stCondLst>
                                  <p:iterate type="lt">
                                    <p:tmPct val="0"/>
                                  </p:iterate>
                                  <p:childTnLst>
                                    <p:set>
                                      <p:cBhvr>
                                        <p:cTn id="26" dur="1" fill="hold">
                                          <p:stCondLst>
                                            <p:cond delay="0"/>
                                          </p:stCondLst>
                                        </p:cTn>
                                        <p:tgtEl>
                                          <p:spTgt spid="19"/>
                                        </p:tgtEl>
                                        <p:attrNameLst>
                                          <p:attrName>style.visibility</p:attrName>
                                        </p:attrNameLst>
                                      </p:cBhvr>
                                      <p:to>
                                        <p:strVal val="visible"/>
                                      </p:to>
                                    </p:set>
                                    <p:animEffect transition="in" filter="fade">
                                      <p:cBhvr>
                                        <p:cTn id="27" dur="3000"/>
                                        <p:tgtEl>
                                          <p:spTgt spid="19"/>
                                        </p:tgtEl>
                                      </p:cBhvr>
                                    </p:animEffect>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rot="295275">
            <a:off x="231320" y="198827"/>
            <a:ext cx="11263718" cy="4110343"/>
          </a:xfrm>
          <a:prstGeom prst="rect">
            <a:avLst/>
          </a:prstGeom>
          <a:noFill/>
          <a:ln>
            <a:noFill/>
          </a:ln>
          <a:effectLst>
            <a:softEdge rad="317500"/>
          </a:effectLst>
          <a:scene3d>
            <a:camera prst="perspectiveContrastingRightFacing"/>
            <a:lightRig rig="threePt" dir="t"/>
          </a:scene3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622525_original.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rot="295275">
            <a:off x="365764" y="403980"/>
            <a:ext cx="11146559" cy="3917337"/>
          </a:xfrm>
          <a:prstGeom prst="rect">
            <a:avLst/>
          </a:prstGeom>
          <a:noFill/>
          <a:ln>
            <a:noFill/>
          </a:ln>
          <a:effectLst>
            <a:softEdge rad="317500"/>
          </a:effectLst>
          <a:scene3d>
            <a:camera prst="perspectiveContrastingRightFacing"/>
            <a:lightRig rig="threePt" dir="t"/>
          </a:scene3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827584" y="625252"/>
            <a:ext cx="7286625" cy="430212"/>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El fascinante puente medieval de Pedrosa del Rey</a:t>
            </a:r>
          </a:p>
        </p:txBody>
      </p:sp>
      <p:sp>
        <p:nvSpPr>
          <p:cNvPr id="5" name="4 CuadroTexto"/>
          <p:cNvSpPr txBox="1"/>
          <p:nvPr/>
        </p:nvSpPr>
        <p:spPr>
          <a:xfrm>
            <a:off x="800160" y="4945732"/>
            <a:ext cx="7286625" cy="64611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Este puente de origen romano está actualmente sumergido unos diez meses al año bajo el pantano de Riaño. </a:t>
            </a:r>
          </a:p>
        </p:txBody>
      </p:sp>
    </p:spTree>
  </p:cSld>
  <p:clrMapOvr>
    <a:masterClrMapping/>
  </p:clrMapOvr>
  <mc:AlternateContent xmlns:mc="http://schemas.openxmlformats.org/markup-compatibility/2006">
    <mc:Choice xmlns:p14="http://schemas.microsoft.com/office/powerpoint/2010/main" Requires="p14">
      <p:transition spd="slow" p14:dur="2000" advTm="21000">
        <p14:prism/>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3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3000" fill="hold"/>
                                        <p:tgtEl>
                                          <p:spTgt spid="16"/>
                                        </p:tgtEl>
                                        <p:attrNameLst>
                                          <p:attrName>ppt_w</p:attrName>
                                        </p:attrNameLst>
                                      </p:cBhvr>
                                      <p:tavLst>
                                        <p:tav tm="0">
                                          <p:val>
                                            <p:strVal val="2/3*#ppt_w"/>
                                          </p:val>
                                        </p:tav>
                                        <p:tav tm="100000">
                                          <p:val>
                                            <p:strVal val="#ppt_w"/>
                                          </p:val>
                                        </p:tav>
                                      </p:tavLst>
                                    </p:anim>
                                    <p:anim calcmode="lin" valueType="num">
                                      <p:cBhvr>
                                        <p:cTn id="11" dur="3000" fill="hold"/>
                                        <p:tgtEl>
                                          <p:spTgt spid="16"/>
                                        </p:tgtEl>
                                        <p:attrNameLst>
                                          <p:attrName>ppt_h</p:attrName>
                                        </p:attrNameLst>
                                      </p:cBhvr>
                                      <p:tavLst>
                                        <p:tav tm="0">
                                          <p:val>
                                            <p:strVal val="2/3*#ppt_h"/>
                                          </p:val>
                                        </p:tav>
                                        <p:tav tm="100000">
                                          <p:val>
                                            <p:strVal val="#ppt_h"/>
                                          </p:val>
                                        </p:tav>
                                      </p:tavLst>
                                    </p:anim>
                                  </p:childTnLst>
                                </p:cTn>
                              </p:par>
                              <p:par>
                                <p:cTn id="12" presetID="23" presetClass="exit" presetSubtype="272" fill="hold" nodeType="withEffect">
                                  <p:stCondLst>
                                    <p:cond delay="0"/>
                                  </p:stCondLst>
                                  <p:childTnLst>
                                    <p:anim calcmode="lin" valueType="num">
                                      <p:cBhvr>
                                        <p:cTn id="13" dur="3000"/>
                                        <p:tgtEl>
                                          <p:spTgt spid="16"/>
                                        </p:tgtEl>
                                        <p:attrNameLst>
                                          <p:attrName>ppt_w</p:attrName>
                                        </p:attrNameLst>
                                      </p:cBhvr>
                                      <p:tavLst>
                                        <p:tav tm="0">
                                          <p:val>
                                            <p:strVal val="ppt_w"/>
                                          </p:val>
                                        </p:tav>
                                        <p:tav tm="100000">
                                          <p:val>
                                            <p:strVal val="4/3*ppt_w"/>
                                          </p:val>
                                        </p:tav>
                                      </p:tavLst>
                                    </p:anim>
                                    <p:anim calcmode="lin" valueType="num">
                                      <p:cBhvr>
                                        <p:cTn id="14" dur="3000"/>
                                        <p:tgtEl>
                                          <p:spTgt spid="16"/>
                                        </p:tgtEl>
                                        <p:attrNameLst>
                                          <p:attrName>ppt_h</p:attrName>
                                        </p:attrNameLst>
                                      </p:cBhvr>
                                      <p:tavLst>
                                        <p:tav tm="0">
                                          <p:val>
                                            <p:strVal val="ppt_h"/>
                                          </p:val>
                                        </p:tav>
                                        <p:tav tm="100000">
                                          <p:val>
                                            <p:strVal val="4/3*ppt_h"/>
                                          </p:val>
                                        </p:tav>
                                      </p:tavLst>
                                    </p:anim>
                                    <p:set>
                                      <p:cBhvr>
                                        <p:cTn id="15" dur="1" fill="hold">
                                          <p:stCondLst>
                                            <p:cond delay="2999"/>
                                          </p:stCondLst>
                                        </p:cTn>
                                        <p:tgtEl>
                                          <p:spTgt spid="16"/>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3000"/>
                                        <p:tgtEl>
                                          <p:spTgt spid="16"/>
                                        </p:tgtEl>
                                      </p:cBhvr>
                                    </p:animEffect>
                                    <p:set>
                                      <p:cBhvr>
                                        <p:cTn id="18" dur="1" fill="hold">
                                          <p:stCondLst>
                                            <p:cond delay="2999"/>
                                          </p:stCondLst>
                                        </p:cTn>
                                        <p:tgtEl>
                                          <p:spTgt spid="1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3000" fill="hold"/>
                                        <p:tgtEl>
                                          <p:spTgt spid="11"/>
                                        </p:tgtEl>
                                        <p:attrNameLst>
                                          <p:attrName>ppt_w</p:attrName>
                                        </p:attrNameLst>
                                      </p:cBhvr>
                                      <p:tavLst>
                                        <p:tav tm="0">
                                          <p:val>
                                            <p:strVal val="4/3*#ppt_w"/>
                                          </p:val>
                                        </p:tav>
                                        <p:tav tm="100000">
                                          <p:val>
                                            <p:strVal val="#ppt_w"/>
                                          </p:val>
                                        </p:tav>
                                      </p:tavLst>
                                    </p:anim>
                                    <p:anim calcmode="lin" valueType="num">
                                      <p:cBhvr>
                                        <p:cTn id="22" dur="3000" fill="hold"/>
                                        <p:tgtEl>
                                          <p:spTgt spid="11"/>
                                        </p:tgtEl>
                                        <p:attrNameLst>
                                          <p:attrName>ppt_h</p:attrName>
                                        </p:attrNameLst>
                                      </p:cBhvr>
                                      <p:tavLst>
                                        <p:tav tm="0">
                                          <p:val>
                                            <p:strVal val="4/3*#ppt_h"/>
                                          </p:val>
                                        </p:tav>
                                        <p:tav tm="100000">
                                          <p:val>
                                            <p:strVal val="#ppt_h"/>
                                          </p:val>
                                        </p:tav>
                                      </p:tavLst>
                                    </p:anim>
                                  </p:childTnLst>
                                </p:cTn>
                              </p:par>
                              <p:par>
                                <p:cTn id="23" presetID="42"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3000"/>
                                        <p:tgtEl>
                                          <p:spTgt spid="11"/>
                                        </p:tgtEl>
                                      </p:cBhvr>
                                    </p:animEffect>
                                    <p:anim calcmode="lin" valueType="num">
                                      <p:cBhvr>
                                        <p:cTn id="26" dur="3000" fill="hold"/>
                                        <p:tgtEl>
                                          <p:spTgt spid="11"/>
                                        </p:tgtEl>
                                        <p:attrNameLst>
                                          <p:attrName>ppt_x</p:attrName>
                                        </p:attrNameLst>
                                      </p:cBhvr>
                                      <p:tavLst>
                                        <p:tav tm="0">
                                          <p:val>
                                            <p:strVal val="#ppt_x"/>
                                          </p:val>
                                        </p:tav>
                                        <p:tav tm="100000">
                                          <p:val>
                                            <p:strVal val="#ppt_x"/>
                                          </p:val>
                                        </p:tav>
                                      </p:tavLst>
                                    </p:anim>
                                    <p:anim calcmode="lin" valueType="num">
                                      <p:cBhvr>
                                        <p:cTn id="27" dur="3000" fill="hold"/>
                                        <p:tgtEl>
                                          <p:spTgt spid="11"/>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3000"/>
                            </p:stCondLst>
                            <p:childTnLst>
                              <p:par>
                                <p:cTn id="29" presetID="56" presetClass="entr" presetSubtype="0" fill="hold" grpId="0" nodeType="after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 by="(-#ppt_w*2)" calcmode="lin" valueType="num">
                                      <p:cBhvr rctx="PPT">
                                        <p:cTn id="31" dur="500" autoRev="1" fill="hold">
                                          <p:stCondLst>
                                            <p:cond delay="0"/>
                                          </p:stCondLst>
                                        </p:cTn>
                                        <p:tgtEl>
                                          <p:spTgt spid="4"/>
                                        </p:tgtEl>
                                        <p:attrNameLst>
                                          <p:attrName>ppt_w</p:attrName>
                                        </p:attrNameLst>
                                      </p:cBhvr>
                                    </p:anim>
                                    <p:anim by="(#ppt_w*0.50)" calcmode="lin" valueType="num">
                                      <p:cBhvr>
                                        <p:cTn id="32" dur="500" decel="50000" autoRev="1" fill="hold">
                                          <p:stCondLst>
                                            <p:cond delay="0"/>
                                          </p:stCondLst>
                                        </p:cTn>
                                        <p:tgtEl>
                                          <p:spTgt spid="4"/>
                                        </p:tgtEl>
                                        <p:attrNameLst>
                                          <p:attrName>ppt_x</p:attrName>
                                        </p:attrNameLst>
                                      </p:cBhvr>
                                    </p:anim>
                                    <p:anim from="(-#ppt_h/2)" to="(#ppt_y)" calcmode="lin" valueType="num">
                                      <p:cBhvr>
                                        <p:cTn id="33" dur="1000" fill="hold">
                                          <p:stCondLst>
                                            <p:cond delay="0"/>
                                          </p:stCondLst>
                                        </p:cTn>
                                        <p:tgtEl>
                                          <p:spTgt spid="4"/>
                                        </p:tgtEl>
                                        <p:attrNameLst>
                                          <p:attrName>ppt_y</p:attrName>
                                        </p:attrNameLst>
                                      </p:cBhvr>
                                    </p:anim>
                                    <p:animRot by="21600000">
                                      <p:cBhvr>
                                        <p:cTn id="34" dur="1000" fill="hold">
                                          <p:stCondLst>
                                            <p:cond delay="0"/>
                                          </p:stCondLst>
                                        </p:cTn>
                                        <p:tgtEl>
                                          <p:spTgt spid="4"/>
                                        </p:tgtEl>
                                        <p:attrNameLst>
                                          <p:attrName>r</p:attrName>
                                        </p:attrNameLst>
                                      </p:cBhvr>
                                    </p:animRot>
                                  </p:childTnLst>
                                </p:cTn>
                              </p:par>
                            </p:childTnLst>
                          </p:cTn>
                        </p:par>
                        <p:par>
                          <p:cTn id="35" fill="hold" nodeType="afterGroup">
                            <p:stCondLst>
                              <p:cond delay="8000"/>
                            </p:stCondLst>
                            <p:childTnLst>
                              <p:par>
                                <p:cTn id="36" presetID="40" presetClass="entr" presetSubtype="0" fill="hold" grpId="0" nodeType="afterEffect">
                                  <p:stCondLst>
                                    <p:cond delay="50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5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7463" y="11113"/>
            <a:ext cx="9109075" cy="569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195406_maskonur-skala-kwiatki-rozmycie.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714375" y="4791075"/>
            <a:ext cx="785812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Pero en la época de sequedad, que suele alargarse durante el verano, queda al descubierto este sólido paso que, en su día, fue clave para comunicar muchas de las aldeas cercanas. </a:t>
            </a:r>
          </a:p>
        </p:txBody>
      </p:sp>
    </p:spTree>
  </p:cSld>
  <p:clrMapOvr>
    <a:masterClrMapping/>
  </p:clrMapOvr>
  <mc:AlternateContent xmlns:mc="http://schemas.openxmlformats.org/markup-compatibility/2006">
    <mc:Choice xmlns:p14="http://schemas.microsoft.com/office/powerpoint/2010/main" Requires="p14">
      <p:transition spd="slow" p14:dur="2000" advTm="21000">
        <p14:prism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Horizontal)">
                                      <p:cBhvr>
                                        <p:cTn id="7" dur="3000"/>
                                        <p:tgtEl>
                                          <p:spTgt spid="20"/>
                                        </p:tgtEl>
                                      </p:cBhvr>
                                    </p:animEffect>
                                  </p:childTnLst>
                                </p:cTn>
                              </p:par>
                              <p:par>
                                <p:cTn id="8" presetID="23" presetClass="entr" presetSubtype="272"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p:cTn id="10" dur="3000" fill="hold"/>
                                        <p:tgtEl>
                                          <p:spTgt spid="20"/>
                                        </p:tgtEl>
                                        <p:attrNameLst>
                                          <p:attrName>ppt_w</p:attrName>
                                        </p:attrNameLst>
                                      </p:cBhvr>
                                      <p:tavLst>
                                        <p:tav tm="0">
                                          <p:val>
                                            <p:strVal val="2/3*#ppt_w"/>
                                          </p:val>
                                        </p:tav>
                                        <p:tav tm="100000">
                                          <p:val>
                                            <p:strVal val="#ppt_w"/>
                                          </p:val>
                                        </p:tav>
                                      </p:tavLst>
                                    </p:anim>
                                    <p:anim calcmode="lin" valueType="num">
                                      <p:cBhvr>
                                        <p:cTn id="11" dur="3000" fill="hold"/>
                                        <p:tgtEl>
                                          <p:spTgt spid="20"/>
                                        </p:tgtEl>
                                        <p:attrNameLst>
                                          <p:attrName>ppt_h</p:attrName>
                                        </p:attrNameLst>
                                      </p:cBhvr>
                                      <p:tavLst>
                                        <p:tav tm="0">
                                          <p:val>
                                            <p:strVal val="2/3*#ppt_h"/>
                                          </p:val>
                                        </p:tav>
                                        <p:tav tm="100000">
                                          <p:val>
                                            <p:strVal val="#ppt_h"/>
                                          </p:val>
                                        </p:tav>
                                      </p:tavLst>
                                    </p:anim>
                                  </p:childTnLst>
                                </p:cTn>
                              </p:par>
                              <p:par>
                                <p:cTn id="12" presetID="23" presetClass="exit" presetSubtype="272" fill="hold" nodeType="withEffect">
                                  <p:stCondLst>
                                    <p:cond delay="0"/>
                                  </p:stCondLst>
                                  <p:childTnLst>
                                    <p:anim calcmode="lin" valueType="num">
                                      <p:cBhvr>
                                        <p:cTn id="13" dur="3000"/>
                                        <p:tgtEl>
                                          <p:spTgt spid="20"/>
                                        </p:tgtEl>
                                        <p:attrNameLst>
                                          <p:attrName>ppt_w</p:attrName>
                                        </p:attrNameLst>
                                      </p:cBhvr>
                                      <p:tavLst>
                                        <p:tav tm="0">
                                          <p:val>
                                            <p:strVal val="ppt_w"/>
                                          </p:val>
                                        </p:tav>
                                        <p:tav tm="100000">
                                          <p:val>
                                            <p:strVal val="4/3*ppt_w"/>
                                          </p:val>
                                        </p:tav>
                                      </p:tavLst>
                                    </p:anim>
                                    <p:anim calcmode="lin" valueType="num">
                                      <p:cBhvr>
                                        <p:cTn id="14" dur="3000"/>
                                        <p:tgtEl>
                                          <p:spTgt spid="20"/>
                                        </p:tgtEl>
                                        <p:attrNameLst>
                                          <p:attrName>ppt_h</p:attrName>
                                        </p:attrNameLst>
                                      </p:cBhvr>
                                      <p:tavLst>
                                        <p:tav tm="0">
                                          <p:val>
                                            <p:strVal val="ppt_h"/>
                                          </p:val>
                                        </p:tav>
                                        <p:tav tm="100000">
                                          <p:val>
                                            <p:strVal val="4/3*ppt_h"/>
                                          </p:val>
                                        </p:tav>
                                      </p:tavLst>
                                    </p:anim>
                                    <p:set>
                                      <p:cBhvr>
                                        <p:cTn id="15" dur="1" fill="hold">
                                          <p:stCondLst>
                                            <p:cond delay="2999"/>
                                          </p:stCondLst>
                                        </p:cTn>
                                        <p:tgtEl>
                                          <p:spTgt spid="20"/>
                                        </p:tgtEl>
                                        <p:attrNameLst>
                                          <p:attrName>style.visibility</p:attrName>
                                        </p:attrNameLst>
                                      </p:cBhvr>
                                      <p:to>
                                        <p:strVal val="hidden"/>
                                      </p:to>
                                    </p:set>
                                  </p:childTnLst>
                                </p:cTn>
                              </p:par>
                              <p:par>
                                <p:cTn id="16" presetID="29" presetClass="exit" presetSubtype="0" fill="hold" nodeType="withEffect">
                                  <p:stCondLst>
                                    <p:cond delay="0"/>
                                  </p:stCondLst>
                                  <p:childTnLst>
                                    <p:anim calcmode="lin" valueType="num">
                                      <p:cBhvr>
                                        <p:cTn id="17" dur="3000"/>
                                        <p:tgtEl>
                                          <p:spTgt spid="20"/>
                                        </p:tgtEl>
                                        <p:attrNameLst>
                                          <p:attrName>ppt_x</p:attrName>
                                        </p:attrNameLst>
                                      </p:cBhvr>
                                      <p:tavLst>
                                        <p:tav tm="0">
                                          <p:val>
                                            <p:strVal val="ppt_x"/>
                                          </p:val>
                                        </p:tav>
                                        <p:tav tm="100000">
                                          <p:val>
                                            <p:strVal val="ppt_x-.2"/>
                                          </p:val>
                                        </p:tav>
                                      </p:tavLst>
                                    </p:anim>
                                    <p:anim calcmode="lin" valueType="num">
                                      <p:cBhvr>
                                        <p:cTn id="18" dur="3000"/>
                                        <p:tgtEl>
                                          <p:spTgt spid="20"/>
                                        </p:tgtEl>
                                        <p:attrNameLst>
                                          <p:attrName>ppt_y</p:attrName>
                                        </p:attrNameLst>
                                      </p:cBhvr>
                                      <p:tavLst>
                                        <p:tav tm="0">
                                          <p:val>
                                            <p:strVal val="ppt_y"/>
                                          </p:val>
                                        </p:tav>
                                        <p:tav tm="100000">
                                          <p:val>
                                            <p:strVal val="ppt_y"/>
                                          </p:val>
                                        </p:tav>
                                      </p:tavLst>
                                    </p:anim>
                                    <p:animEffect transition="out" filter="fade">
                                      <p:cBhvr>
                                        <p:cTn id="19" dur="3000"/>
                                        <p:tgtEl>
                                          <p:spTgt spid="20"/>
                                        </p:tgtEl>
                                      </p:cBhvr>
                                    </p:animEffect>
                                    <p:set>
                                      <p:cBhvr>
                                        <p:cTn id="20" dur="1" fill="hold">
                                          <p:stCondLst>
                                            <p:cond delay="2999"/>
                                          </p:stCondLst>
                                        </p:cTn>
                                        <p:tgtEl>
                                          <p:spTgt spid="20"/>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3000" fill="hold"/>
                                        <p:tgtEl>
                                          <p:spTgt spid="11"/>
                                        </p:tgtEl>
                                        <p:attrNameLst>
                                          <p:attrName>ppt_w</p:attrName>
                                        </p:attrNameLst>
                                      </p:cBhvr>
                                      <p:tavLst>
                                        <p:tav tm="0">
                                          <p:val>
                                            <p:strVal val="4/3*#ppt_w"/>
                                          </p:val>
                                        </p:tav>
                                        <p:tav tm="100000">
                                          <p:val>
                                            <p:strVal val="#ppt_w"/>
                                          </p:val>
                                        </p:tav>
                                      </p:tavLst>
                                    </p:anim>
                                    <p:anim calcmode="lin" valueType="num">
                                      <p:cBhvr>
                                        <p:cTn id="24" dur="3000" fill="hold"/>
                                        <p:tgtEl>
                                          <p:spTgt spid="11"/>
                                        </p:tgtEl>
                                        <p:attrNameLst>
                                          <p:attrName>ppt_h</p:attrName>
                                        </p:attrNameLst>
                                      </p:cBhvr>
                                      <p:tavLst>
                                        <p:tav tm="0">
                                          <p:val>
                                            <p:strVal val="4/3*#ppt_h"/>
                                          </p:val>
                                        </p:tav>
                                        <p:tav tm="100000">
                                          <p:val>
                                            <p:strVal val="#ppt_h"/>
                                          </p:val>
                                        </p:tav>
                                      </p:tavLst>
                                    </p:anim>
                                  </p:childTnLst>
                                </p:cTn>
                              </p:par>
                              <p:par>
                                <p:cTn id="25" presetID="5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Scale>
                                      <p:cBhvr>
                                        <p:cTn id="27" dur="3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3000" decel="50000" fill="hold">
                                          <p:stCondLst>
                                            <p:cond delay="0"/>
                                          </p:stCondLst>
                                        </p:cTn>
                                        <p:tgtEl>
                                          <p:spTgt spid="11"/>
                                        </p:tgtEl>
                                        <p:attrNameLst>
                                          <p:attrName>ppt_x</p:attrName>
                                          <p:attrName>ppt_y</p:attrName>
                                        </p:attrNameLst>
                                      </p:cBhvr>
                                    </p:animMotion>
                                    <p:animEffect transition="in" filter="fade">
                                      <p:cBhvr>
                                        <p:cTn id="29" dur="3000"/>
                                        <p:tgtEl>
                                          <p:spTgt spid="11"/>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1"/>
                                          </p:val>
                                        </p:tav>
                                        <p:tav tm="100000">
                                          <p:val>
                                            <p:strVal val="#ppt_x"/>
                                          </p:val>
                                        </p:tav>
                                      </p:tavLst>
                                    </p:anim>
                                    <p:anim calcmode="lin" valueType="num">
                                      <p:cBhvr>
                                        <p:cTn id="3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7463" y="4763"/>
            <a:ext cx="9109075" cy="569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a-pair-of-puffins.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4514850"/>
            <a:ext cx="8215313"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Se puede divisar claramente los tres vanos del puente y un estilo clásico medieval en piedra caliza. Como curiosidad, algunos veranos hay gente que sigue cruzando el puente como si no fuese un monumento abandonado con peligro de derrumbe.</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advTm="26000">
        <p15:prstTrans prst="curtains"/>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Horizontal)">
                                      <p:cBhvr>
                                        <p:cTn id="7" dur="3000"/>
                                        <p:tgtEl>
                                          <p:spTgt spid="19"/>
                                        </p:tgtEl>
                                      </p:cBhvr>
                                    </p:animEffect>
                                  </p:childTnLst>
                                </p:cTn>
                              </p:par>
                              <p:par>
                                <p:cTn id="8" presetID="23" presetClass="entr" presetSubtype="27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3000" fill="hold"/>
                                        <p:tgtEl>
                                          <p:spTgt spid="19"/>
                                        </p:tgtEl>
                                        <p:attrNameLst>
                                          <p:attrName>ppt_w</p:attrName>
                                        </p:attrNameLst>
                                      </p:cBhvr>
                                      <p:tavLst>
                                        <p:tav tm="0">
                                          <p:val>
                                            <p:strVal val="2/3*#ppt_w"/>
                                          </p:val>
                                        </p:tav>
                                        <p:tav tm="100000">
                                          <p:val>
                                            <p:strVal val="#ppt_w"/>
                                          </p:val>
                                        </p:tav>
                                      </p:tavLst>
                                    </p:anim>
                                    <p:anim calcmode="lin" valueType="num">
                                      <p:cBhvr>
                                        <p:cTn id="11" dur="3000" fill="hold"/>
                                        <p:tgtEl>
                                          <p:spTgt spid="19"/>
                                        </p:tgtEl>
                                        <p:attrNameLst>
                                          <p:attrName>ppt_h</p:attrName>
                                        </p:attrNameLst>
                                      </p:cBhvr>
                                      <p:tavLst>
                                        <p:tav tm="0">
                                          <p:val>
                                            <p:strVal val="2/3*#ppt_h"/>
                                          </p:val>
                                        </p:tav>
                                        <p:tav tm="100000">
                                          <p:val>
                                            <p:strVal val="#ppt_h"/>
                                          </p:val>
                                        </p:tav>
                                      </p:tavLst>
                                    </p:anim>
                                  </p:childTnLst>
                                </p:cTn>
                              </p:par>
                              <p:par>
                                <p:cTn id="12" presetID="23" presetClass="exit" presetSubtype="272" fill="hold" nodeType="withEffect">
                                  <p:stCondLst>
                                    <p:cond delay="0"/>
                                  </p:stCondLst>
                                  <p:childTnLst>
                                    <p:anim calcmode="lin" valueType="num">
                                      <p:cBhvr>
                                        <p:cTn id="13" dur="3000"/>
                                        <p:tgtEl>
                                          <p:spTgt spid="19"/>
                                        </p:tgtEl>
                                        <p:attrNameLst>
                                          <p:attrName>ppt_w</p:attrName>
                                        </p:attrNameLst>
                                      </p:cBhvr>
                                      <p:tavLst>
                                        <p:tav tm="0">
                                          <p:val>
                                            <p:strVal val="ppt_w"/>
                                          </p:val>
                                        </p:tav>
                                        <p:tav tm="100000">
                                          <p:val>
                                            <p:strVal val="4/3*ppt_w"/>
                                          </p:val>
                                        </p:tav>
                                      </p:tavLst>
                                    </p:anim>
                                    <p:anim calcmode="lin" valueType="num">
                                      <p:cBhvr>
                                        <p:cTn id="14" dur="3000"/>
                                        <p:tgtEl>
                                          <p:spTgt spid="19"/>
                                        </p:tgtEl>
                                        <p:attrNameLst>
                                          <p:attrName>ppt_h</p:attrName>
                                        </p:attrNameLst>
                                      </p:cBhvr>
                                      <p:tavLst>
                                        <p:tav tm="0">
                                          <p:val>
                                            <p:strVal val="ppt_h"/>
                                          </p:val>
                                        </p:tav>
                                        <p:tav tm="100000">
                                          <p:val>
                                            <p:strVal val="4/3*ppt_h"/>
                                          </p:val>
                                        </p:tav>
                                      </p:tavLst>
                                    </p:anim>
                                    <p:set>
                                      <p:cBhvr>
                                        <p:cTn id="15" dur="1" fill="hold">
                                          <p:stCondLst>
                                            <p:cond delay="2999"/>
                                          </p:stCondLst>
                                        </p:cTn>
                                        <p:tgtEl>
                                          <p:spTgt spid="19"/>
                                        </p:tgtEl>
                                        <p:attrNameLst>
                                          <p:attrName>style.visibility</p:attrName>
                                        </p:attrNameLst>
                                      </p:cBhvr>
                                      <p:to>
                                        <p:strVal val="hidden"/>
                                      </p:to>
                                    </p:set>
                                  </p:childTnLst>
                                </p:cTn>
                              </p:par>
                              <p:par>
                                <p:cTn id="16" presetID="52" presetClass="exit" presetSubtype="0" fill="hold" nodeType="withEffect">
                                  <p:stCondLst>
                                    <p:cond delay="0"/>
                                  </p:stCondLst>
                                  <p:childTnLst>
                                    <p:animScale>
                                      <p:cBhvr>
                                        <p:cTn id="17" dur="3000" accel="50000">
                                          <p:stCondLst>
                                            <p:cond delay="0"/>
                                          </p:stCondLst>
                                        </p:cTn>
                                        <p:tgtEl>
                                          <p:spTgt spid="1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8" dur="3000" accel="50000">
                                          <p:stCondLst>
                                            <p:cond delay="0"/>
                                          </p:stCondLst>
                                        </p:cTn>
                                        <p:tgtEl>
                                          <p:spTgt spid="19"/>
                                        </p:tgtEl>
                                        <p:attrNameLst>
                                          <p:attrName>ppt_x</p:attrName>
                                          <p:attrName>ppt_y</p:attrName>
                                        </p:attrNameLst>
                                      </p:cBhvr>
                                    </p:animMotion>
                                    <p:animEffect transition="out" filter="fade">
                                      <p:cBhvr>
                                        <p:cTn id="19" dur="3000"/>
                                        <p:tgtEl>
                                          <p:spTgt spid="19"/>
                                        </p:tgtEl>
                                      </p:cBhvr>
                                    </p:animEffect>
                                    <p:set>
                                      <p:cBhvr>
                                        <p:cTn id="20" dur="1" fill="hold">
                                          <p:stCondLst>
                                            <p:cond delay="2999"/>
                                          </p:stCondLst>
                                        </p:cTn>
                                        <p:tgtEl>
                                          <p:spTgt spid="19"/>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strVal val="4/3*#ppt_w"/>
                                          </p:val>
                                        </p:tav>
                                        <p:tav tm="100000">
                                          <p:val>
                                            <p:strVal val="#ppt_w"/>
                                          </p:val>
                                        </p:tav>
                                      </p:tavLst>
                                    </p:anim>
                                    <p:anim calcmode="lin" valueType="num">
                                      <p:cBhvr>
                                        <p:cTn id="24" dur="3000" fill="hold"/>
                                        <p:tgtEl>
                                          <p:spTgt spid="9"/>
                                        </p:tgtEl>
                                        <p:attrNameLst>
                                          <p:attrName>ppt_h</p:attrName>
                                        </p:attrNameLst>
                                      </p:cBhvr>
                                      <p:tavLst>
                                        <p:tav tm="0">
                                          <p:val>
                                            <p:strVal val="4/3*#ppt_h"/>
                                          </p:val>
                                        </p:tav>
                                        <p:tav tm="100000">
                                          <p:val>
                                            <p:strVal val="#ppt_h"/>
                                          </p:val>
                                        </p:tav>
                                      </p:tavLst>
                                    </p:anim>
                                  </p:childTnLst>
                                </p:cTn>
                              </p:par>
                              <p:par>
                                <p:cTn id="25" presetID="52"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Scale>
                                      <p:cBhvr>
                                        <p:cTn id="27"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3000" decel="50000" fill="hold">
                                          <p:stCondLst>
                                            <p:cond delay="0"/>
                                          </p:stCondLst>
                                        </p:cTn>
                                        <p:tgtEl>
                                          <p:spTgt spid="9"/>
                                        </p:tgtEl>
                                        <p:attrNameLst>
                                          <p:attrName>ppt_x</p:attrName>
                                          <p:attrName>ppt_y</p:attrName>
                                        </p:attrNameLst>
                                      </p:cBhvr>
                                    </p:animMotion>
                                    <p:animEffect transition="in" filter="fade">
                                      <p:cBhvr>
                                        <p:cTn id="29" dur="3000"/>
                                        <p:tgtEl>
                                          <p:spTgt spid="9"/>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1"/>
                                          </p:val>
                                        </p:tav>
                                        <p:tav tm="100000">
                                          <p:val>
                                            <p:strVal val="#ppt_x"/>
                                          </p:val>
                                        </p:tav>
                                      </p:tavLst>
                                    </p:anim>
                                    <p:anim calcmode="lin" valueType="num">
                                      <p:cBhvr>
                                        <p:cTn id="3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7463" y="7938"/>
            <a:ext cx="9093200" cy="568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193626_maskonury-skala.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928688" y="4643438"/>
            <a:ext cx="7500937"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Por ello y por su valor, muchas voces reclaman que este tesoro patrimonial debería someterse a una protección especial por parte de las autoridades.</a:t>
            </a:r>
          </a:p>
        </p:txBody>
      </p:sp>
    </p:spTree>
  </p:cSld>
  <p:clrMapOvr>
    <a:masterClrMapping/>
  </p:clrMapOvr>
  <mc:AlternateContent xmlns:mc="http://schemas.openxmlformats.org/markup-compatibility/2006">
    <mc:Choice xmlns:p14="http://schemas.microsoft.com/office/powerpoint/2010/main" Requires="p14">
      <p:transition spd="slow" p14:dur="2000" advTm="19000">
        <p14:prism isInverted="1"/>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3000"/>
                                        <p:tgtEl>
                                          <p:spTgt spid="17"/>
                                        </p:tgtEl>
                                      </p:cBhvr>
                                    </p:animEffect>
                                  </p:childTnLst>
                                </p:cTn>
                              </p:par>
                              <p:par>
                                <p:cTn id="8" presetID="23" presetClass="entr" presetSubtype="27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2/3*#ppt_w"/>
                                          </p:val>
                                        </p:tav>
                                        <p:tav tm="100000">
                                          <p:val>
                                            <p:strVal val="#ppt_w"/>
                                          </p:val>
                                        </p:tav>
                                      </p:tavLst>
                                    </p:anim>
                                    <p:anim calcmode="lin" valueType="num">
                                      <p:cBhvr>
                                        <p:cTn id="11" dur="3000" fill="hold"/>
                                        <p:tgtEl>
                                          <p:spTgt spid="17"/>
                                        </p:tgtEl>
                                        <p:attrNameLst>
                                          <p:attrName>ppt_h</p:attrName>
                                        </p:attrNameLst>
                                      </p:cBhvr>
                                      <p:tavLst>
                                        <p:tav tm="0">
                                          <p:val>
                                            <p:strVal val="2/3*#ppt_h"/>
                                          </p:val>
                                        </p:tav>
                                        <p:tav tm="100000">
                                          <p:val>
                                            <p:strVal val="#ppt_h"/>
                                          </p:val>
                                        </p:tav>
                                      </p:tavLst>
                                    </p:anim>
                                  </p:childTnLst>
                                </p:cTn>
                              </p:par>
                              <p:par>
                                <p:cTn id="12" presetID="23" presetClass="exit" presetSubtype="272" fill="hold" nodeType="withEffect">
                                  <p:stCondLst>
                                    <p:cond delay="0"/>
                                  </p:stCondLst>
                                  <p:childTnLst>
                                    <p:anim calcmode="lin" valueType="num">
                                      <p:cBhvr>
                                        <p:cTn id="13" dur="3000"/>
                                        <p:tgtEl>
                                          <p:spTgt spid="17"/>
                                        </p:tgtEl>
                                        <p:attrNameLst>
                                          <p:attrName>ppt_w</p:attrName>
                                        </p:attrNameLst>
                                      </p:cBhvr>
                                      <p:tavLst>
                                        <p:tav tm="0">
                                          <p:val>
                                            <p:strVal val="ppt_w"/>
                                          </p:val>
                                        </p:tav>
                                        <p:tav tm="100000">
                                          <p:val>
                                            <p:strVal val="4/3*ppt_w"/>
                                          </p:val>
                                        </p:tav>
                                      </p:tavLst>
                                    </p:anim>
                                    <p:anim calcmode="lin" valueType="num">
                                      <p:cBhvr>
                                        <p:cTn id="14" dur="3000"/>
                                        <p:tgtEl>
                                          <p:spTgt spid="17"/>
                                        </p:tgtEl>
                                        <p:attrNameLst>
                                          <p:attrName>ppt_h</p:attrName>
                                        </p:attrNameLst>
                                      </p:cBhvr>
                                      <p:tavLst>
                                        <p:tav tm="0">
                                          <p:val>
                                            <p:strVal val="ppt_h"/>
                                          </p:val>
                                        </p:tav>
                                        <p:tav tm="100000">
                                          <p:val>
                                            <p:strVal val="4/3*ppt_h"/>
                                          </p:val>
                                        </p:tav>
                                      </p:tavLst>
                                    </p:anim>
                                    <p:set>
                                      <p:cBhvr>
                                        <p:cTn id="15" dur="1" fill="hold">
                                          <p:stCondLst>
                                            <p:cond delay="2999"/>
                                          </p:stCondLst>
                                        </p:cTn>
                                        <p:tgtEl>
                                          <p:spTgt spid="17"/>
                                        </p:tgtEl>
                                        <p:attrNameLst>
                                          <p:attrName>style.visibility</p:attrName>
                                        </p:attrNameLst>
                                      </p:cBhvr>
                                      <p:to>
                                        <p:strVal val="hidden"/>
                                      </p:to>
                                    </p:set>
                                  </p:childTnLst>
                                </p:cTn>
                              </p:par>
                              <p:par>
                                <p:cTn id="16" presetID="52" presetClass="exit" presetSubtype="0" fill="hold" nodeType="withEffect">
                                  <p:stCondLst>
                                    <p:cond delay="0"/>
                                  </p:stCondLst>
                                  <p:childTnLst>
                                    <p:animScale>
                                      <p:cBhvr>
                                        <p:cTn id="17" dur="3000" accel="50000">
                                          <p:stCondLst>
                                            <p:cond delay="0"/>
                                          </p:stCondLst>
                                        </p:cTn>
                                        <p:tgtEl>
                                          <p:spTgt spid="1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8" dur="3000" accel="50000">
                                          <p:stCondLst>
                                            <p:cond delay="0"/>
                                          </p:stCondLst>
                                        </p:cTn>
                                        <p:tgtEl>
                                          <p:spTgt spid="17"/>
                                        </p:tgtEl>
                                        <p:attrNameLst>
                                          <p:attrName>ppt_x</p:attrName>
                                          <p:attrName>ppt_y</p:attrName>
                                        </p:attrNameLst>
                                      </p:cBhvr>
                                    </p:animMotion>
                                    <p:animEffect transition="out" filter="fade">
                                      <p:cBhvr>
                                        <p:cTn id="19" dur="3000"/>
                                        <p:tgtEl>
                                          <p:spTgt spid="17"/>
                                        </p:tgtEl>
                                      </p:cBhvr>
                                    </p:animEffect>
                                    <p:set>
                                      <p:cBhvr>
                                        <p:cTn id="20" dur="1" fill="hold">
                                          <p:stCondLst>
                                            <p:cond delay="2999"/>
                                          </p:stCondLst>
                                        </p:cTn>
                                        <p:tgtEl>
                                          <p:spTgt spid="17"/>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strVal val="4/3*#ppt_w"/>
                                          </p:val>
                                        </p:tav>
                                        <p:tav tm="100000">
                                          <p:val>
                                            <p:strVal val="#ppt_w"/>
                                          </p:val>
                                        </p:tav>
                                      </p:tavLst>
                                    </p:anim>
                                    <p:anim calcmode="lin" valueType="num">
                                      <p:cBhvr>
                                        <p:cTn id="24" dur="3000" fill="hold"/>
                                        <p:tgtEl>
                                          <p:spTgt spid="9"/>
                                        </p:tgtEl>
                                        <p:attrNameLst>
                                          <p:attrName>ppt_h</p:attrName>
                                        </p:attrNameLst>
                                      </p:cBhvr>
                                      <p:tavLst>
                                        <p:tav tm="0">
                                          <p:val>
                                            <p:strVal val="4/3*#ppt_h"/>
                                          </p:val>
                                        </p:tav>
                                        <p:tav tm="100000">
                                          <p:val>
                                            <p:strVal val="#ppt_h"/>
                                          </p:val>
                                        </p:tav>
                                      </p:tavLst>
                                    </p:anim>
                                  </p:childTnLst>
                                </p:cTn>
                              </p:par>
                              <p:par>
                                <p:cTn id="25" presetID="52"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Scale>
                                      <p:cBhvr>
                                        <p:cTn id="27"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3000" decel="50000" fill="hold">
                                          <p:stCondLst>
                                            <p:cond delay="0"/>
                                          </p:stCondLst>
                                        </p:cTn>
                                        <p:tgtEl>
                                          <p:spTgt spid="9"/>
                                        </p:tgtEl>
                                        <p:attrNameLst>
                                          <p:attrName>ppt_x</p:attrName>
                                          <p:attrName>ppt_y</p:attrName>
                                        </p:attrNameLst>
                                      </p:cBhvr>
                                    </p:animMotion>
                                    <p:animEffect transition="in" filter="fade">
                                      <p:cBhvr>
                                        <p:cTn id="29" dur="3000"/>
                                        <p:tgtEl>
                                          <p:spTgt spid="9"/>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1"/>
                                          </p:val>
                                        </p:tav>
                                        <p:tav tm="100000">
                                          <p:val>
                                            <p:strVal val="#ppt_x"/>
                                          </p:val>
                                        </p:tav>
                                      </p:tavLst>
                                    </p:anim>
                                    <p:anim calcmode="lin" valueType="num">
                                      <p:cBhvr>
                                        <p:cTn id="3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500188" y="642938"/>
            <a:ext cx="4429125" cy="430212"/>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Mansilla de la Sierra (La Rioja)</a:t>
            </a:r>
          </a:p>
        </p:txBody>
      </p:sp>
      <p:sp>
        <p:nvSpPr>
          <p:cNvPr id="6" name="5 CuadroTexto"/>
          <p:cNvSpPr txBox="1"/>
          <p:nvPr/>
        </p:nvSpPr>
        <p:spPr>
          <a:xfrm>
            <a:off x="142875" y="4237038"/>
            <a:ext cx="8858250"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Perteneciente a las Siete Villas, Mansilla de la Sierra vio como durante la Segunda República se decidió crear la construcción del embalse de Mansilla. En 1900 el pueblo contaba con 600 habitantes que se desplazarían a una nueva ubicación cercana, mientras que el anterior municipio puede observarse cuando el nivel del agua se encuentra muy bajo. </a:t>
            </a:r>
          </a:p>
        </p:txBody>
      </p:sp>
    </p:spTree>
  </p:cSld>
  <p:clrMapOvr>
    <a:masterClrMapping/>
  </p:clrMapOvr>
  <mc:AlternateContent xmlns:mc="http://schemas.openxmlformats.org/markup-compatibility/2006">
    <mc:Choice xmlns:p14="http://schemas.microsoft.com/office/powerpoint/2010/main" Requires="p14">
      <p:transition spd="slow" p14:dur="2000" advTm="40000">
        <p14:prism dir="r" isInverted="1"/>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xit" presetSubtype="3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fltVal val="0"/>
                                          </p:val>
                                        </p:tav>
                                      </p:tavLst>
                                    </p:anim>
                                    <p:anim calcmode="lin" valueType="num">
                                      <p:cBhvr>
                                        <p:cTn id="14" dur="3000"/>
                                        <p:tgtEl>
                                          <p:spTgt spid="4"/>
                                        </p:tgtEl>
                                        <p:attrNameLst>
                                          <p:attrName>ppt_h</p:attrName>
                                        </p:attrNameLst>
                                      </p:cBhvr>
                                      <p:tavLst>
                                        <p:tav tm="0">
                                          <p:val>
                                            <p:strVal val="ppt_h"/>
                                          </p:val>
                                        </p:tav>
                                        <p:tav tm="100000">
                                          <p:val>
                                            <p:fltVal val="0"/>
                                          </p:val>
                                        </p:tav>
                                      </p:tavLst>
                                    </p:anim>
                                    <p:set>
                                      <p:cBhvr>
                                        <p:cTn id="15" dur="1" fill="hold">
                                          <p:stCondLst>
                                            <p:cond delay="2999"/>
                                          </p:stCondLst>
                                        </p:cTn>
                                        <p:tgtEl>
                                          <p:spTgt spid="4"/>
                                        </p:tgtEl>
                                        <p:attrNameLst>
                                          <p:attrName>style.visibility</p:attrName>
                                        </p:attrNameLst>
                                      </p:cBhvr>
                                      <p:to>
                                        <p:strVal val="hidden"/>
                                      </p:to>
                                    </p:set>
                                  </p:childTnLst>
                                </p:cTn>
                              </p:par>
                              <p:par>
                                <p:cTn id="16" presetID="23" presetClass="entr" presetSubtype="16"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3000" fill="hold"/>
                                        <p:tgtEl>
                                          <p:spTgt spid="13"/>
                                        </p:tgtEl>
                                        <p:attrNameLst>
                                          <p:attrName>ppt_w</p:attrName>
                                        </p:attrNameLst>
                                      </p:cBhvr>
                                      <p:tavLst>
                                        <p:tav tm="0">
                                          <p:val>
                                            <p:fltVal val="0"/>
                                          </p:val>
                                        </p:tav>
                                        <p:tav tm="100000">
                                          <p:val>
                                            <p:strVal val="#ppt_w"/>
                                          </p:val>
                                        </p:tav>
                                      </p:tavLst>
                                    </p:anim>
                                    <p:anim calcmode="lin" valueType="num">
                                      <p:cBhvr>
                                        <p:cTn id="19" dur="3000" fill="hold"/>
                                        <p:tgtEl>
                                          <p:spTgt spid="13"/>
                                        </p:tgtEl>
                                        <p:attrNameLst>
                                          <p:attrName>ppt_h</p:attrName>
                                        </p:attrNameLst>
                                      </p:cBhvr>
                                      <p:tavLst>
                                        <p:tav tm="0">
                                          <p:val>
                                            <p:fltVal val="0"/>
                                          </p:val>
                                        </p:tav>
                                        <p:tav tm="100000">
                                          <p:val>
                                            <p:strVal val="#ppt_h"/>
                                          </p:val>
                                        </p:tav>
                                      </p:tavLst>
                                    </p:anim>
                                  </p:childTnLst>
                                </p:cTn>
                              </p:par>
                              <p:par>
                                <p:cTn id="20" presetID="4" presetClass="entr" presetSubtype="16"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3000"/>
                                        <p:tgtEl>
                                          <p:spTgt spid="13"/>
                                        </p:tgtEl>
                                      </p:cBhvr>
                                    </p:animEffect>
                                  </p:childTnLst>
                                </p:cTn>
                              </p:par>
                            </p:childTnLst>
                          </p:cTn>
                        </p:par>
                        <p:par>
                          <p:cTn id="23" fill="hold" nodeType="afterGroup">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 by="(-#ppt_w*2)" calcmode="lin" valueType="num">
                                      <p:cBhvr rctx="PPT">
                                        <p:cTn id="26" dur="500" autoRev="1" fill="hold">
                                          <p:stCondLst>
                                            <p:cond delay="0"/>
                                          </p:stCondLst>
                                        </p:cTn>
                                        <p:tgtEl>
                                          <p:spTgt spid="5"/>
                                        </p:tgtEl>
                                        <p:attrNameLst>
                                          <p:attrName>ppt_w</p:attrName>
                                        </p:attrNameLst>
                                      </p:cBhvr>
                                    </p:anim>
                                    <p:anim by="(#ppt_w*0.50)" calcmode="lin" valueType="num">
                                      <p:cBhvr>
                                        <p:cTn id="27" dur="500" decel="50000" autoRev="1" fill="hold">
                                          <p:stCondLst>
                                            <p:cond delay="0"/>
                                          </p:stCondLst>
                                        </p:cTn>
                                        <p:tgtEl>
                                          <p:spTgt spid="5"/>
                                        </p:tgtEl>
                                        <p:attrNameLst>
                                          <p:attrName>ppt_x</p:attrName>
                                        </p:attrNameLst>
                                      </p:cBhvr>
                                    </p:anim>
                                    <p:anim from="(-#ppt_h/2)" to="(#ppt_y)" calcmode="lin" valueType="num">
                                      <p:cBhvr>
                                        <p:cTn id="28" dur="1000" fill="hold">
                                          <p:stCondLst>
                                            <p:cond delay="0"/>
                                          </p:stCondLst>
                                        </p:cTn>
                                        <p:tgtEl>
                                          <p:spTgt spid="5"/>
                                        </p:tgtEl>
                                        <p:attrNameLst>
                                          <p:attrName>ppt_y</p:attrName>
                                        </p:attrNameLst>
                                      </p:cBhvr>
                                    </p:anim>
                                    <p:animRot by="21600000">
                                      <p:cBhvr>
                                        <p:cTn id="29" dur="1000" fill="hold">
                                          <p:stCondLst>
                                            <p:cond delay="0"/>
                                          </p:stCondLst>
                                        </p:cTn>
                                        <p:tgtEl>
                                          <p:spTgt spid="5"/>
                                        </p:tgtEl>
                                        <p:attrNameLst>
                                          <p:attrName>r</p:attrName>
                                        </p:attrNameLst>
                                      </p:cBhvr>
                                    </p:animRot>
                                  </p:childTnLst>
                                </p:cTn>
                              </p:par>
                            </p:childTnLst>
                          </p:cTn>
                        </p:par>
                        <p:par>
                          <p:cTn id="30" fill="hold" nodeType="afterGroup">
                            <p:stCondLst>
                              <p:cond delay="66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7463" y="11113"/>
            <a:ext cx="9109075" cy="5692775"/>
          </a:xfrm>
        </p:spPr>
      </p:pic>
      <p:pic>
        <p:nvPicPr>
          <p:cNvPr id="12" name="11 Imagen" descr="Islas-Farne-Northumberland_15.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643438"/>
            <a:ext cx="800100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Uno de los embalses que más ha descendido es el de </a:t>
            </a:r>
            <a:r>
              <a:rPr lang="es-ES" b="1" dirty="0" err="1">
                <a:effectLst>
                  <a:glow rad="101600">
                    <a:srgbClr val="C00000">
                      <a:alpha val="60000"/>
                    </a:srgbClr>
                  </a:glow>
                  <a:outerShdw blurRad="38100" dist="38100" dir="2700000" algn="tl">
                    <a:srgbClr val="000000">
                      <a:alpha val="43137"/>
                    </a:srgbClr>
                  </a:outerShdw>
                </a:effectLst>
              </a:rPr>
              <a:t>Zufre</a:t>
            </a:r>
            <a:r>
              <a:rPr lang="es-ES" b="1" dirty="0">
                <a:effectLst>
                  <a:glow rad="101600">
                    <a:srgbClr val="C00000">
                      <a:alpha val="60000"/>
                    </a:srgbClr>
                  </a:glow>
                  <a:outerShdw blurRad="38100" dist="38100" dir="2700000" algn="tl">
                    <a:srgbClr val="000000">
                      <a:alpha val="43137"/>
                    </a:srgbClr>
                  </a:outerShdw>
                </a:effectLst>
              </a:rPr>
              <a:t>, en Huelva, donde el bajo nivel de agua deja aflorar antiguas construcciones, normalmente bajo el nivel del agua.</a:t>
            </a:r>
          </a:p>
        </p:txBody>
      </p:sp>
      <p:sp>
        <p:nvSpPr>
          <p:cNvPr id="6" name="5 CuadroTexto"/>
          <p:cNvSpPr txBox="1"/>
          <p:nvPr/>
        </p:nvSpPr>
        <p:spPr>
          <a:xfrm>
            <a:off x="2071688" y="857250"/>
            <a:ext cx="4270375" cy="461963"/>
          </a:xfrm>
          <a:prstGeom prst="rect">
            <a:avLst/>
          </a:prstGeom>
          <a:noFill/>
        </p:spPr>
        <p:txBody>
          <a:bodyPr wrap="none">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Embalse de </a:t>
            </a:r>
            <a:r>
              <a:rPr lang="es-ES" sz="2400" b="1" dirty="0" err="1">
                <a:effectLst>
                  <a:glow rad="101600">
                    <a:srgbClr val="C00000">
                      <a:alpha val="60000"/>
                    </a:srgbClr>
                  </a:glow>
                  <a:outerShdw blurRad="38100" dist="38100" dir="2700000" algn="tl">
                    <a:srgbClr val="000000">
                      <a:alpha val="43137"/>
                    </a:srgbClr>
                  </a:outerShdw>
                </a:effectLst>
                <a:latin typeface="Lucida Bright" pitchFamily="18" charset="0"/>
              </a:rPr>
              <a:t>Zufre</a:t>
            </a: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 (Huelva)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4000">
        <p15:prstTrans prst="drap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52" presetClass="exit" presetSubtype="0" fill="hold" nodeType="withEffect">
                                  <p:stCondLst>
                                    <p:cond delay="0"/>
                                  </p:stCondLst>
                                  <p:childTnLst>
                                    <p:animScale>
                                      <p:cBhvr>
                                        <p:cTn id="1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8" dur="3000" accel="50000">
                                          <p:stCondLst>
                                            <p:cond delay="0"/>
                                          </p:stCondLst>
                                        </p:cTn>
                                        <p:tgtEl>
                                          <p:spTgt spid="4"/>
                                        </p:tgtEl>
                                        <p:attrNameLst>
                                          <p:attrName>ppt_x</p:attrName>
                                          <p:attrName>ppt_y</p:attrName>
                                        </p:attrNameLst>
                                      </p:cBhvr>
                                    </p:animMotion>
                                    <p:animEffect transition="out" filter="fade">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3000" fill="hold"/>
                                        <p:tgtEl>
                                          <p:spTgt spid="12"/>
                                        </p:tgtEl>
                                        <p:attrNameLst>
                                          <p:attrName>ppt_w</p:attrName>
                                        </p:attrNameLst>
                                      </p:cBhvr>
                                      <p:tavLst>
                                        <p:tav tm="0">
                                          <p:val>
                                            <p:strVal val="4/3*#ppt_w"/>
                                          </p:val>
                                        </p:tav>
                                        <p:tav tm="100000">
                                          <p:val>
                                            <p:strVal val="#ppt_w"/>
                                          </p:val>
                                        </p:tav>
                                      </p:tavLst>
                                    </p:anim>
                                    <p:anim calcmode="lin" valueType="num">
                                      <p:cBhvr>
                                        <p:cTn id="24" dur="3000" fill="hold"/>
                                        <p:tgtEl>
                                          <p:spTgt spid="12"/>
                                        </p:tgtEl>
                                        <p:attrNameLst>
                                          <p:attrName>ppt_h</p:attrName>
                                        </p:attrNameLst>
                                      </p:cBhvr>
                                      <p:tavLst>
                                        <p:tav tm="0">
                                          <p:val>
                                            <p:strVal val="4/3*#ppt_h"/>
                                          </p:val>
                                        </p:tav>
                                        <p:tav tm="100000">
                                          <p:val>
                                            <p:strVal val="#ppt_h"/>
                                          </p:val>
                                        </p:tav>
                                      </p:tavLst>
                                    </p:anim>
                                  </p:childTnLst>
                                </p:cTn>
                              </p:par>
                              <p:par>
                                <p:cTn id="25" presetID="52"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Scale>
                                      <p:cBhvr>
                                        <p:cTn id="27"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3000" decel="50000" fill="hold">
                                          <p:stCondLst>
                                            <p:cond delay="0"/>
                                          </p:stCondLst>
                                        </p:cTn>
                                        <p:tgtEl>
                                          <p:spTgt spid="12"/>
                                        </p:tgtEl>
                                        <p:attrNameLst>
                                          <p:attrName>ppt_x</p:attrName>
                                          <p:attrName>ppt_y</p:attrName>
                                        </p:attrNameLst>
                                      </p:cBhvr>
                                    </p:animMotion>
                                    <p:animEffect transition="in" filter="fade">
                                      <p:cBhvr>
                                        <p:cTn id="29" dur="3000"/>
                                        <p:tgtEl>
                                          <p:spTgt spid="12"/>
                                        </p:tgtEl>
                                      </p:cBhvr>
                                    </p:animEffect>
                                  </p:childTnLst>
                                </p:cTn>
                              </p:par>
                            </p:childTnLst>
                          </p:cTn>
                        </p:par>
                        <p:par>
                          <p:cTn id="30" fill="hold" nodeType="afterGroup">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p:val>
                                            <p:fltVal val="0"/>
                                          </p:val>
                                        </p:tav>
                                        <p:tav tm="100000">
                                          <p:val>
                                            <p:strVal val="#ppt_w"/>
                                          </p:val>
                                        </p:tav>
                                      </p:tavLst>
                                    </p:anim>
                                    <p:anim calcmode="lin" valueType="num">
                                      <p:cBhvr>
                                        <p:cTn id="34" dur="2000" fill="hold"/>
                                        <p:tgtEl>
                                          <p:spTgt spid="6"/>
                                        </p:tgtEl>
                                        <p:attrNameLst>
                                          <p:attrName>ppt_h</p:attrName>
                                        </p:attrNameLst>
                                      </p:cBhvr>
                                      <p:tavLst>
                                        <p:tav tm="0">
                                          <p:val>
                                            <p:fltVal val="0"/>
                                          </p:val>
                                        </p:tav>
                                        <p:tav tm="100000">
                                          <p:val>
                                            <p:strVal val="#ppt_h"/>
                                          </p:val>
                                        </p:tav>
                                      </p:tavLst>
                                    </p:anim>
                                  </p:childTnLst>
                                </p:cTn>
                              </p:par>
                            </p:childTnLst>
                          </p:cTn>
                        </p:par>
                        <p:par>
                          <p:cTn id="35" fill="hold" nodeType="afterGroup">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1113"/>
            <a:ext cx="9109075" cy="569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bird-the-atlantic-deadlock-fratercula-arctica-puffi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71500" y="4791075"/>
            <a:ext cx="792956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algunas comarcas peninsulares e insulares las precipitaciones han sido muy cuantiosas, mientras que en otras zonas de la Península nuevamente ha llovido muy poco o prácticamente nada.</a:t>
            </a:r>
          </a:p>
        </p:txBody>
      </p:sp>
    </p:spTree>
  </p:cSld>
  <p:clrMapOvr>
    <a:masterClrMapping/>
  </p:clrMapOvr>
  <mc:AlternateContent xmlns:mc="http://schemas.openxmlformats.org/markup-compatibility/2006">
    <mc:Choice xmlns:p14="http://schemas.microsoft.com/office/powerpoint/2010/main" Requires="p14">
      <p:transition spd="slow" p14:dur="2000" advTm="23000">
        <p:split orient="vert"/>
      </p:transition>
    </mc:Choice>
    <mc:Fallback>
      <p:transition spd="slow" advTm="23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3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3000" fill="hold"/>
                                        <p:tgtEl>
                                          <p:spTgt spid="1026"/>
                                        </p:tgtEl>
                                        <p:attrNameLst>
                                          <p:attrName>ppt_w</p:attrName>
                                        </p:attrNameLst>
                                      </p:cBhvr>
                                      <p:tavLst>
                                        <p:tav tm="0">
                                          <p:val>
                                            <p:strVal val="2/3*#ppt_w"/>
                                          </p:val>
                                        </p:tav>
                                        <p:tav tm="100000">
                                          <p:val>
                                            <p:strVal val="#ppt_w"/>
                                          </p:val>
                                        </p:tav>
                                      </p:tavLst>
                                    </p:anim>
                                    <p:anim calcmode="lin" valueType="num">
                                      <p:cBhvr>
                                        <p:cTn id="11" dur="3000" fill="hold"/>
                                        <p:tgtEl>
                                          <p:spTgt spid="1026"/>
                                        </p:tgtEl>
                                        <p:attrNameLst>
                                          <p:attrName>ppt_h</p:attrName>
                                        </p:attrNameLst>
                                      </p:cBhvr>
                                      <p:tavLst>
                                        <p:tav tm="0">
                                          <p:val>
                                            <p:strVal val="2/3*#ppt_h"/>
                                          </p:val>
                                        </p:tav>
                                        <p:tav tm="100000">
                                          <p:val>
                                            <p:strVal val="#ppt_h"/>
                                          </p:val>
                                        </p:tav>
                                      </p:tavLst>
                                    </p:anim>
                                  </p:childTnLst>
                                </p:cTn>
                              </p:par>
                              <p:par>
                                <p:cTn id="12" presetID="23" presetClass="exit" presetSubtype="272" fill="hold" nodeType="withEffect">
                                  <p:stCondLst>
                                    <p:cond delay="0"/>
                                  </p:stCondLst>
                                  <p:childTnLst>
                                    <p:anim calcmode="lin" valueType="num">
                                      <p:cBhvr>
                                        <p:cTn id="13" dur="3000"/>
                                        <p:tgtEl>
                                          <p:spTgt spid="1026"/>
                                        </p:tgtEl>
                                        <p:attrNameLst>
                                          <p:attrName>ppt_w</p:attrName>
                                        </p:attrNameLst>
                                      </p:cBhvr>
                                      <p:tavLst>
                                        <p:tav tm="0">
                                          <p:val>
                                            <p:strVal val="ppt_w"/>
                                          </p:val>
                                        </p:tav>
                                        <p:tav tm="100000">
                                          <p:val>
                                            <p:strVal val="4/3*ppt_w"/>
                                          </p:val>
                                        </p:tav>
                                      </p:tavLst>
                                    </p:anim>
                                    <p:anim calcmode="lin" valueType="num">
                                      <p:cBhvr>
                                        <p:cTn id="14" dur="3000"/>
                                        <p:tgtEl>
                                          <p:spTgt spid="1026"/>
                                        </p:tgtEl>
                                        <p:attrNameLst>
                                          <p:attrName>ppt_h</p:attrName>
                                        </p:attrNameLst>
                                      </p:cBhvr>
                                      <p:tavLst>
                                        <p:tav tm="0">
                                          <p:val>
                                            <p:strVal val="ppt_h"/>
                                          </p:val>
                                        </p:tav>
                                        <p:tav tm="100000">
                                          <p:val>
                                            <p:strVal val="4/3*ppt_h"/>
                                          </p:val>
                                        </p:tav>
                                      </p:tavLst>
                                    </p:anim>
                                    <p:set>
                                      <p:cBhvr>
                                        <p:cTn id="15" dur="1" fill="hold">
                                          <p:stCondLst>
                                            <p:cond delay="2999"/>
                                          </p:stCondLst>
                                        </p:cTn>
                                        <p:tgtEl>
                                          <p:spTgt spid="1026"/>
                                        </p:tgtEl>
                                        <p:attrNameLst>
                                          <p:attrName>style.visibility</p:attrName>
                                        </p:attrNameLst>
                                      </p:cBhvr>
                                      <p:to>
                                        <p:strVal val="hidden"/>
                                      </p:to>
                                    </p:set>
                                  </p:childTnLst>
                                </p:cTn>
                              </p:par>
                              <p:par>
                                <p:cTn id="16" presetID="42" presetClass="exit" presetSubtype="0" fill="hold" nodeType="withEffect">
                                  <p:stCondLst>
                                    <p:cond delay="0"/>
                                  </p:stCondLst>
                                  <p:childTnLst>
                                    <p:animEffect transition="out" filter="fade">
                                      <p:cBhvr>
                                        <p:cTn id="17" dur="3000"/>
                                        <p:tgtEl>
                                          <p:spTgt spid="1026"/>
                                        </p:tgtEl>
                                      </p:cBhvr>
                                    </p:animEffect>
                                    <p:anim calcmode="lin" valueType="num">
                                      <p:cBhvr>
                                        <p:cTn id="18" dur="3000"/>
                                        <p:tgtEl>
                                          <p:spTgt spid="1026"/>
                                        </p:tgtEl>
                                        <p:attrNameLst>
                                          <p:attrName>ppt_x</p:attrName>
                                        </p:attrNameLst>
                                      </p:cBhvr>
                                      <p:tavLst>
                                        <p:tav tm="0">
                                          <p:val>
                                            <p:strVal val="ppt_x"/>
                                          </p:val>
                                        </p:tav>
                                        <p:tav tm="100000">
                                          <p:val>
                                            <p:strVal val="ppt_x"/>
                                          </p:val>
                                        </p:tav>
                                      </p:tavLst>
                                    </p:anim>
                                    <p:anim calcmode="lin" valueType="num">
                                      <p:cBhvr>
                                        <p:cTn id="19" dur="3000"/>
                                        <p:tgtEl>
                                          <p:spTgt spid="1026"/>
                                        </p:tgtEl>
                                        <p:attrNameLst>
                                          <p:attrName>ppt_y</p:attrName>
                                        </p:attrNameLst>
                                      </p:cBhvr>
                                      <p:tavLst>
                                        <p:tav tm="0">
                                          <p:val>
                                            <p:strVal val="ppt_y"/>
                                          </p:val>
                                        </p:tav>
                                        <p:tav tm="100000">
                                          <p:val>
                                            <p:strVal val="ppt_y+.1"/>
                                          </p:val>
                                        </p:tav>
                                      </p:tavLst>
                                    </p:anim>
                                    <p:set>
                                      <p:cBhvr>
                                        <p:cTn id="20" dur="1" fill="hold">
                                          <p:stCondLst>
                                            <p:cond delay="2999"/>
                                          </p:stCondLst>
                                        </p:cTn>
                                        <p:tgtEl>
                                          <p:spTgt spid="1026"/>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strVal val="4/3*#ppt_w"/>
                                          </p:val>
                                        </p:tav>
                                        <p:tav tm="100000">
                                          <p:val>
                                            <p:strVal val="#ppt_w"/>
                                          </p:val>
                                        </p:tav>
                                      </p:tavLst>
                                    </p:anim>
                                    <p:anim calcmode="lin" valueType="num">
                                      <p:cBhvr>
                                        <p:cTn id="24" dur="3000" fill="hold"/>
                                        <p:tgtEl>
                                          <p:spTgt spid="10"/>
                                        </p:tgtEl>
                                        <p:attrNameLst>
                                          <p:attrName>ppt_h</p:attrName>
                                        </p:attrNameLst>
                                      </p:cBhvr>
                                      <p:tavLst>
                                        <p:tav tm="0">
                                          <p:val>
                                            <p:strVal val="4/3*#ppt_h"/>
                                          </p:val>
                                        </p:tav>
                                        <p:tav tm="100000">
                                          <p:val>
                                            <p:strVal val="#ppt_h"/>
                                          </p:val>
                                        </p:tav>
                                      </p:tavLst>
                                    </p:anim>
                                  </p:childTnLst>
                                </p:cTn>
                              </p:par>
                              <p:par>
                                <p:cTn id="25" presetID="47"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3000"/>
                                        <p:tgtEl>
                                          <p:spTgt spid="10"/>
                                        </p:tgtEl>
                                      </p:cBhvr>
                                    </p:animEffect>
                                    <p:anim calcmode="lin" valueType="num">
                                      <p:cBhvr>
                                        <p:cTn id="28" dur="3000" fill="hold"/>
                                        <p:tgtEl>
                                          <p:spTgt spid="10"/>
                                        </p:tgtEl>
                                        <p:attrNameLst>
                                          <p:attrName>ppt_x</p:attrName>
                                        </p:attrNameLst>
                                      </p:cBhvr>
                                      <p:tavLst>
                                        <p:tav tm="0">
                                          <p:val>
                                            <p:strVal val="#ppt_x"/>
                                          </p:val>
                                        </p:tav>
                                        <p:tav tm="100000">
                                          <p:val>
                                            <p:strVal val="#ppt_x"/>
                                          </p:val>
                                        </p:tav>
                                      </p:tavLst>
                                    </p:anim>
                                    <p:anim calcmode="lin" valueType="num">
                                      <p:cBhvr>
                                        <p:cTn id="29" dur="3000" fill="hold"/>
                                        <p:tgtEl>
                                          <p:spTgt spid="10"/>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1"/>
                                          </p:val>
                                        </p:tav>
                                        <p:tav tm="100000">
                                          <p:val>
                                            <p:strVal val="#ppt_x"/>
                                          </p:val>
                                        </p:tav>
                                      </p:tavLst>
                                    </p:anim>
                                    <p:anim calcmode="lin" valueType="num">
                                      <p:cBhvr>
                                        <p:cTn id="3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63" y="4763"/>
            <a:ext cx="9134475" cy="571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7 Imagen" descr="dgr_puffins_05072006_056_1800x1200.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85750" y="4791075"/>
            <a:ext cx="8643938"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embalses gallegos están a menos del 50% de su capacidad. La situación ha dejado visible al completo el campamento militar de </a:t>
            </a:r>
            <a:r>
              <a:rPr lang="es-ES" b="1" dirty="0" err="1">
                <a:effectLst>
                  <a:glow rad="101600">
                    <a:srgbClr val="C00000">
                      <a:alpha val="60000"/>
                    </a:srgbClr>
                  </a:glow>
                  <a:outerShdw blurRad="38100" dist="38100" dir="2700000" algn="tl">
                    <a:srgbClr val="000000">
                      <a:alpha val="43137"/>
                    </a:srgbClr>
                  </a:outerShdw>
                </a:effectLst>
              </a:rPr>
              <a:t>Aquis</a:t>
            </a:r>
            <a:r>
              <a:rPr lang="es-ES" b="1" dirty="0">
                <a:effectLst>
                  <a:glow rad="101600">
                    <a:srgbClr val="C00000">
                      <a:alpha val="60000"/>
                    </a:srgbClr>
                  </a:glow>
                  <a:outerShdw blurRad="38100" dist="38100" dir="2700000" algn="tl">
                    <a:srgbClr val="000000">
                      <a:alpha val="43137"/>
                    </a:srgbClr>
                  </a:outerShdw>
                </a:effectLst>
              </a:rPr>
              <a:t> </a:t>
            </a:r>
            <a:r>
              <a:rPr lang="es-ES" b="1" dirty="0" err="1">
                <a:effectLst>
                  <a:glow rad="101600">
                    <a:srgbClr val="C00000">
                      <a:alpha val="60000"/>
                    </a:srgbClr>
                  </a:glow>
                  <a:outerShdw blurRad="38100" dist="38100" dir="2700000" algn="tl">
                    <a:srgbClr val="000000">
                      <a:alpha val="43137"/>
                    </a:srgbClr>
                  </a:outerShdw>
                </a:effectLst>
              </a:rPr>
              <a:t>Querquennis</a:t>
            </a:r>
            <a:r>
              <a:rPr lang="es-ES" b="1" dirty="0">
                <a:effectLst>
                  <a:glow rad="101600">
                    <a:srgbClr val="C00000">
                      <a:alpha val="60000"/>
                    </a:srgbClr>
                  </a:glow>
                  <a:outerShdw blurRad="38100" dist="38100" dir="2700000" algn="tl">
                    <a:srgbClr val="000000">
                      <a:alpha val="43137"/>
                    </a:srgbClr>
                  </a:outerShdw>
                </a:effectLst>
              </a:rPr>
              <a:t> también conocido como “A </a:t>
            </a:r>
            <a:r>
              <a:rPr lang="es-ES" b="1" dirty="0" err="1">
                <a:effectLst>
                  <a:glow rad="101600">
                    <a:srgbClr val="C00000">
                      <a:alpha val="60000"/>
                    </a:srgbClr>
                  </a:glow>
                  <a:outerShdw blurRad="38100" dist="38100" dir="2700000" algn="tl">
                    <a:srgbClr val="000000">
                      <a:alpha val="43137"/>
                    </a:srgbClr>
                  </a:outerShdw>
                </a:effectLst>
              </a:rPr>
              <a:t>Cidá</a:t>
            </a:r>
            <a:r>
              <a:rPr lang="es-ES" b="1" dirty="0">
                <a:effectLst>
                  <a:glow rad="101600">
                    <a:srgbClr val="C00000">
                      <a:alpha val="60000"/>
                    </a:srgbClr>
                  </a:glow>
                  <a:outerShdw blurRad="38100" dist="38100" dir="2700000" algn="tl">
                    <a:srgbClr val="000000">
                      <a:alpha val="43137"/>
                    </a:srgbClr>
                  </a:outerShdw>
                </a:effectLst>
              </a:rPr>
              <a:t>”, en la localidad </a:t>
            </a:r>
            <a:r>
              <a:rPr lang="es-ES" b="1" dirty="0" err="1">
                <a:effectLst>
                  <a:glow rad="101600">
                    <a:srgbClr val="C00000">
                      <a:alpha val="60000"/>
                    </a:srgbClr>
                  </a:glow>
                  <a:outerShdw blurRad="38100" dist="38100" dir="2700000" algn="tl">
                    <a:srgbClr val="000000">
                      <a:alpha val="43137"/>
                    </a:srgbClr>
                  </a:outerShdw>
                </a:effectLst>
              </a:rPr>
              <a:t>ourensana</a:t>
            </a:r>
            <a:r>
              <a:rPr lang="es-ES" b="1" dirty="0">
                <a:effectLst>
                  <a:glow rad="101600">
                    <a:srgbClr val="C00000">
                      <a:alpha val="60000"/>
                    </a:srgbClr>
                  </a:glow>
                  <a:outerShdw blurRad="38100" dist="38100" dir="2700000" algn="tl">
                    <a:srgbClr val="000000">
                      <a:alpha val="43137"/>
                    </a:srgbClr>
                  </a:outerShdw>
                </a:effectLst>
              </a:rPr>
              <a:t> de </a:t>
            </a:r>
            <a:r>
              <a:rPr lang="es-ES" b="1" dirty="0" err="1">
                <a:effectLst>
                  <a:glow rad="101600">
                    <a:srgbClr val="C00000">
                      <a:alpha val="60000"/>
                    </a:srgbClr>
                  </a:glow>
                  <a:outerShdw blurRad="38100" dist="38100" dir="2700000" algn="tl">
                    <a:srgbClr val="000000">
                      <a:alpha val="43137"/>
                    </a:srgbClr>
                  </a:outerShdw>
                </a:effectLst>
              </a:rPr>
              <a:t>Bande</a:t>
            </a:r>
            <a:r>
              <a:rPr lang="es-ES" b="1" dirty="0">
                <a:effectLst>
                  <a:glow rad="101600">
                    <a:srgbClr val="C00000">
                      <a:alpha val="60000"/>
                    </a:srgbClr>
                  </a:glow>
                  <a:outerShdw blurRad="38100" dist="38100" dir="2700000" algn="tl">
                    <a:srgbClr val="000000">
                      <a:alpha val="43137"/>
                    </a:srgbClr>
                  </a:outerShdw>
                </a:effectLst>
              </a:rPr>
              <a:t>.</a:t>
            </a:r>
          </a:p>
        </p:txBody>
      </p:sp>
      <p:sp>
        <p:nvSpPr>
          <p:cNvPr id="6" name="5 CuadroTexto"/>
          <p:cNvSpPr txBox="1"/>
          <p:nvPr/>
        </p:nvSpPr>
        <p:spPr>
          <a:xfrm>
            <a:off x="2857500" y="428625"/>
            <a:ext cx="4214813" cy="708025"/>
          </a:xfrm>
          <a:prstGeom prst="rect">
            <a:avLst/>
          </a:prstGeom>
          <a:noFill/>
        </p:spPr>
        <p:txBody>
          <a:bodyPr>
            <a:spAutoFit/>
          </a:bodyPr>
          <a:lstStyle/>
          <a:p>
            <a:pPr>
              <a:defRPr/>
            </a:pP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Vista del campamento romano </a:t>
            </a:r>
          </a:p>
          <a:p>
            <a:pPr>
              <a:defRPr/>
            </a:pPr>
            <a:r>
              <a:rPr lang="es-ES" sz="2000" b="1" dirty="0" err="1">
                <a:effectLst>
                  <a:glow rad="101600">
                    <a:srgbClr val="C00000">
                      <a:alpha val="60000"/>
                    </a:srgbClr>
                  </a:glow>
                  <a:outerShdw blurRad="38100" dist="38100" dir="2700000" algn="tl">
                    <a:srgbClr val="000000">
                      <a:alpha val="43137"/>
                    </a:srgbClr>
                  </a:outerShdw>
                </a:effectLst>
                <a:latin typeface="Lucida Bright" pitchFamily="18" charset="0"/>
              </a:rPr>
              <a:t>Aquis</a:t>
            </a: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b="1" dirty="0" err="1">
                <a:effectLst>
                  <a:glow rad="101600">
                    <a:srgbClr val="C00000">
                      <a:alpha val="60000"/>
                    </a:srgbClr>
                  </a:glow>
                  <a:outerShdw blurRad="38100" dist="38100" dir="2700000" algn="tl">
                    <a:srgbClr val="000000">
                      <a:alpha val="43137"/>
                    </a:srgbClr>
                  </a:outerShdw>
                </a:effectLst>
                <a:latin typeface="Lucida Bright" pitchFamily="18" charset="0"/>
              </a:rPr>
              <a:t>Querquennis</a:t>
            </a:r>
            <a:endParaRPr lang="es-ES" sz="20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wipe/>
      </p:transition>
    </mc:Choice>
    <mc:Fallback>
      <p:transition spd="slow" advTm="30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47" presetClass="exit" presetSubtype="0" fill="hold" nodeType="withEffect">
                                  <p:stCondLst>
                                    <p:cond delay="0"/>
                                  </p:stCondLst>
                                  <p:childTnLst>
                                    <p:animEffect transition="out" filter="fade">
                                      <p:cBhvr>
                                        <p:cTn id="17" dur="3000"/>
                                        <p:tgtEl>
                                          <p:spTgt spid="4"/>
                                        </p:tgtEl>
                                      </p:cBhvr>
                                    </p:animEffect>
                                    <p:anim calcmode="lin" valueType="num">
                                      <p:cBhvr>
                                        <p:cTn id="18" dur="3000"/>
                                        <p:tgtEl>
                                          <p:spTgt spid="4"/>
                                        </p:tgtEl>
                                        <p:attrNameLst>
                                          <p:attrName>ppt_x</p:attrName>
                                        </p:attrNameLst>
                                      </p:cBhvr>
                                      <p:tavLst>
                                        <p:tav tm="0">
                                          <p:val>
                                            <p:strVal val="ppt_x"/>
                                          </p:val>
                                        </p:tav>
                                        <p:tav tm="100000">
                                          <p:val>
                                            <p:strVal val="ppt_x"/>
                                          </p:val>
                                        </p:tav>
                                      </p:tavLst>
                                    </p:anim>
                                    <p:anim calcmode="lin" valueType="num">
                                      <p:cBhvr>
                                        <p:cTn id="19" dur="3000"/>
                                        <p:tgtEl>
                                          <p:spTgt spid="4"/>
                                        </p:tgtEl>
                                        <p:attrNameLst>
                                          <p:attrName>ppt_y</p:attrName>
                                        </p:attrNameLst>
                                      </p:cBhvr>
                                      <p:tavLst>
                                        <p:tav tm="0">
                                          <p:val>
                                            <p:strVal val="ppt_y"/>
                                          </p:val>
                                        </p:tav>
                                        <p:tav tm="100000">
                                          <p:val>
                                            <p:strVal val="ppt_y-.1"/>
                                          </p:val>
                                        </p:tav>
                                      </p:tavLst>
                                    </p:anim>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p:cTn id="23" dur="3000" fill="hold"/>
                                        <p:tgtEl>
                                          <p:spTgt spid="18"/>
                                        </p:tgtEl>
                                        <p:attrNameLst>
                                          <p:attrName>ppt_w</p:attrName>
                                        </p:attrNameLst>
                                      </p:cBhvr>
                                      <p:tavLst>
                                        <p:tav tm="0">
                                          <p:val>
                                            <p:strVal val="4/3*#ppt_w"/>
                                          </p:val>
                                        </p:tav>
                                        <p:tav tm="100000">
                                          <p:val>
                                            <p:strVal val="#ppt_w"/>
                                          </p:val>
                                        </p:tav>
                                      </p:tavLst>
                                    </p:anim>
                                    <p:anim calcmode="lin" valueType="num">
                                      <p:cBhvr>
                                        <p:cTn id="24" dur="3000" fill="hold"/>
                                        <p:tgtEl>
                                          <p:spTgt spid="18"/>
                                        </p:tgtEl>
                                        <p:attrNameLst>
                                          <p:attrName>ppt_h</p:attrName>
                                        </p:attrNameLst>
                                      </p:cBhvr>
                                      <p:tavLst>
                                        <p:tav tm="0">
                                          <p:val>
                                            <p:strVal val="4/3*#ppt_h"/>
                                          </p:val>
                                        </p:tav>
                                        <p:tav tm="100000">
                                          <p:val>
                                            <p:strVal val="#ppt_h"/>
                                          </p:val>
                                        </p:tav>
                                      </p:tavLst>
                                    </p:anim>
                                  </p:childTnLst>
                                </p:cTn>
                              </p:par>
                              <p:par>
                                <p:cTn id="25" presetID="42"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3000"/>
                                        <p:tgtEl>
                                          <p:spTgt spid="18"/>
                                        </p:tgtEl>
                                      </p:cBhvr>
                                    </p:animEffect>
                                    <p:anim calcmode="lin" valueType="num">
                                      <p:cBhvr>
                                        <p:cTn id="28" dur="3000" fill="hold"/>
                                        <p:tgtEl>
                                          <p:spTgt spid="18"/>
                                        </p:tgtEl>
                                        <p:attrNameLst>
                                          <p:attrName>ppt_x</p:attrName>
                                        </p:attrNameLst>
                                      </p:cBhvr>
                                      <p:tavLst>
                                        <p:tav tm="0">
                                          <p:val>
                                            <p:strVal val="#ppt_x"/>
                                          </p:val>
                                        </p:tav>
                                        <p:tav tm="100000">
                                          <p:val>
                                            <p:strVal val="#ppt_x"/>
                                          </p:val>
                                        </p:tav>
                                      </p:tavLst>
                                    </p:anim>
                                    <p:anim calcmode="lin" valueType="num">
                                      <p:cBhvr>
                                        <p:cTn id="29" dur="3000" fill="hold"/>
                                        <p:tgtEl>
                                          <p:spTgt spid="18"/>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30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 by="(-#ppt_w*2)" calcmode="lin" valueType="num">
                                      <p:cBhvr rctx="PPT">
                                        <p:cTn id="33" dur="500" autoRev="1" fill="hold">
                                          <p:stCondLst>
                                            <p:cond delay="0"/>
                                          </p:stCondLst>
                                        </p:cTn>
                                        <p:tgtEl>
                                          <p:spTgt spid="6"/>
                                        </p:tgtEl>
                                        <p:attrNameLst>
                                          <p:attrName>ppt_w</p:attrName>
                                        </p:attrNameLst>
                                      </p:cBhvr>
                                    </p:anim>
                                    <p:anim by="(#ppt_w*0.50)" calcmode="lin" valueType="num">
                                      <p:cBhvr>
                                        <p:cTn id="34" dur="500" decel="50000" autoRev="1" fill="hold">
                                          <p:stCondLst>
                                            <p:cond delay="0"/>
                                          </p:stCondLst>
                                        </p:cTn>
                                        <p:tgtEl>
                                          <p:spTgt spid="6"/>
                                        </p:tgtEl>
                                        <p:attrNameLst>
                                          <p:attrName>ppt_x</p:attrName>
                                        </p:attrNameLst>
                                      </p:cBhvr>
                                    </p:anim>
                                    <p:anim from="(-#ppt_h/2)" to="(#ppt_y)" calcmode="lin" valueType="num">
                                      <p:cBhvr>
                                        <p:cTn id="35" dur="1000" fill="hold">
                                          <p:stCondLst>
                                            <p:cond delay="0"/>
                                          </p:stCondLst>
                                        </p:cTn>
                                        <p:tgtEl>
                                          <p:spTgt spid="6"/>
                                        </p:tgtEl>
                                        <p:attrNameLst>
                                          <p:attrName>ppt_y</p:attrName>
                                        </p:attrNameLst>
                                      </p:cBhvr>
                                    </p:anim>
                                    <p:animRot by="21600000">
                                      <p:cBhvr>
                                        <p:cTn id="36" dur="1000" fill="hold">
                                          <p:stCondLst>
                                            <p:cond delay="0"/>
                                          </p:stCondLst>
                                        </p:cTn>
                                        <p:tgtEl>
                                          <p:spTgt spid="6"/>
                                        </p:tgtEl>
                                        <p:attrNameLst>
                                          <p:attrName>r</p:attrName>
                                        </p:attrNameLst>
                                      </p:cBhvr>
                                    </p:animRot>
                                  </p:childTnLst>
                                </p:cTn>
                              </p:par>
                            </p:childTnLst>
                          </p:cTn>
                        </p:par>
                        <p:par>
                          <p:cTn id="37" fill="hold" nodeType="afterGroup">
                            <p:stCondLst>
                              <p:cond delay="7900"/>
                            </p:stCondLst>
                            <p:childTnLst>
                              <p:par>
                                <p:cTn id="38" presetID="40" presetClass="entr" presetSubtype="0" fill="hold" grpId="0" nodeType="afterEffect">
                                  <p:stCondLst>
                                    <p:cond delay="50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df6c2c1dfbd515848f5b28c90193675b.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85750" y="4791075"/>
            <a:ext cx="857250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Imagen tomada con un </a:t>
            </a:r>
            <a:r>
              <a:rPr lang="es-ES" b="1" dirty="0" err="1">
                <a:effectLst>
                  <a:glow rad="101600">
                    <a:srgbClr val="C00000">
                      <a:alpha val="60000"/>
                    </a:srgbClr>
                  </a:glow>
                  <a:outerShdw blurRad="38100" dist="38100" dir="2700000" algn="tl">
                    <a:srgbClr val="000000">
                      <a:alpha val="43137"/>
                    </a:srgbClr>
                  </a:outerShdw>
                </a:effectLst>
              </a:rPr>
              <a:t>dron</a:t>
            </a:r>
            <a:r>
              <a:rPr lang="es-ES" b="1" dirty="0">
                <a:effectLst>
                  <a:glow rad="101600">
                    <a:srgbClr val="C00000">
                      <a:alpha val="60000"/>
                    </a:srgbClr>
                  </a:glow>
                  <a:outerShdw blurRad="38100" dist="38100" dir="2700000" algn="tl">
                    <a:srgbClr val="000000">
                      <a:alpha val="43137"/>
                    </a:srgbClr>
                  </a:outerShdw>
                </a:effectLst>
              </a:rPr>
              <a:t> del antiguo pueblo de </a:t>
            </a:r>
            <a:r>
              <a:rPr lang="es-ES" b="1" dirty="0" err="1">
                <a:effectLst>
                  <a:glow rad="101600">
                    <a:srgbClr val="C00000">
                      <a:alpha val="60000"/>
                    </a:srgbClr>
                  </a:glow>
                  <a:outerShdw blurRad="38100" dist="38100" dir="2700000" algn="tl">
                    <a:srgbClr val="000000">
                      <a:alpha val="43137"/>
                    </a:srgbClr>
                  </a:outerShdw>
                </a:effectLst>
              </a:rPr>
              <a:t>Aceredo</a:t>
            </a:r>
            <a:r>
              <a:rPr lang="es-ES" b="1" dirty="0">
                <a:effectLst>
                  <a:glow rad="101600">
                    <a:srgbClr val="C00000">
                      <a:alpha val="60000"/>
                    </a:srgbClr>
                  </a:glow>
                  <a:outerShdw blurRad="38100" dist="38100" dir="2700000" algn="tl">
                    <a:srgbClr val="000000">
                      <a:alpha val="43137"/>
                    </a:srgbClr>
                  </a:outerShdw>
                </a:effectLst>
              </a:rPr>
              <a:t>, en </a:t>
            </a:r>
            <a:r>
              <a:rPr lang="es-ES" b="1" dirty="0" err="1">
                <a:effectLst>
                  <a:glow rad="101600">
                    <a:srgbClr val="C00000">
                      <a:alpha val="60000"/>
                    </a:srgbClr>
                  </a:glow>
                  <a:outerShdw blurRad="38100" dist="38100" dir="2700000" algn="tl">
                    <a:srgbClr val="000000">
                      <a:alpha val="43137"/>
                    </a:srgbClr>
                  </a:outerShdw>
                </a:effectLst>
              </a:rPr>
              <a:t>Lobios</a:t>
            </a:r>
            <a:r>
              <a:rPr lang="es-ES" b="1" dirty="0">
                <a:effectLst>
                  <a:glow rad="101600">
                    <a:srgbClr val="C00000">
                      <a:alpha val="60000"/>
                    </a:srgbClr>
                  </a:glow>
                  <a:outerShdw blurRad="38100" dist="38100" dir="2700000" algn="tl">
                    <a:srgbClr val="000000">
                      <a:alpha val="43137"/>
                    </a:srgbClr>
                  </a:outerShdw>
                </a:effectLst>
              </a:rPr>
              <a:t>, que quedó sepultado en la década de los 90 por las aguas del embalse de </a:t>
            </a:r>
            <a:r>
              <a:rPr lang="es-ES" b="1" dirty="0" err="1">
                <a:effectLst>
                  <a:glow rad="101600">
                    <a:srgbClr val="C00000">
                      <a:alpha val="60000"/>
                    </a:srgbClr>
                  </a:glow>
                  <a:outerShdw blurRad="38100" dist="38100" dir="2700000" algn="tl">
                    <a:srgbClr val="000000">
                      <a:alpha val="43137"/>
                    </a:srgbClr>
                  </a:outerShdw>
                </a:effectLst>
              </a:rPr>
              <a:t>Lindoso</a:t>
            </a:r>
            <a:r>
              <a:rPr lang="es-ES" b="1" dirty="0">
                <a:effectLst>
                  <a:glow rad="101600">
                    <a:srgbClr val="C00000">
                      <a:alpha val="60000"/>
                    </a:srgbClr>
                  </a:glow>
                  <a:outerShdw blurRad="38100" dist="38100" dir="2700000" algn="tl">
                    <a:srgbClr val="000000">
                      <a:alpha val="43137"/>
                    </a:srgbClr>
                  </a:outerShdw>
                </a:effectLst>
              </a:rPr>
              <a:t> y que en los últimos meses ha vuelto a emerger debido a la sequía.</a:t>
            </a:r>
          </a:p>
        </p:txBody>
      </p:sp>
      <p:sp>
        <p:nvSpPr>
          <p:cNvPr id="5" name="4 CuadroTexto"/>
          <p:cNvSpPr txBox="1"/>
          <p:nvPr/>
        </p:nvSpPr>
        <p:spPr>
          <a:xfrm>
            <a:off x="1285875" y="642938"/>
            <a:ext cx="6221413" cy="461962"/>
          </a:xfrm>
          <a:prstGeom prst="rect">
            <a:avLst/>
          </a:prstGeom>
          <a:noFill/>
        </p:spPr>
        <p:txBody>
          <a:bodyPr wrap="none">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Embalse de </a:t>
            </a:r>
            <a:r>
              <a:rPr lang="es-ES" sz="2400" b="1" dirty="0" err="1">
                <a:effectLst>
                  <a:glow rad="101600">
                    <a:srgbClr val="C00000">
                      <a:alpha val="60000"/>
                    </a:srgbClr>
                  </a:glow>
                  <a:outerShdw blurRad="38100" dist="38100" dir="2700000" algn="tl">
                    <a:srgbClr val="000000">
                      <a:alpha val="43137"/>
                    </a:srgbClr>
                  </a:outerShdw>
                </a:effectLst>
                <a:latin typeface="Lucida Bright" pitchFamily="18" charset="0"/>
              </a:rPr>
              <a:t>Lindoso</a:t>
            </a: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 – </a:t>
            </a:r>
            <a:r>
              <a:rPr lang="es-ES" sz="2400" b="1" dirty="0" err="1">
                <a:effectLst>
                  <a:glow rad="101600">
                    <a:srgbClr val="C00000">
                      <a:alpha val="60000"/>
                    </a:srgbClr>
                  </a:glow>
                  <a:outerShdw blurRad="38100" dist="38100" dir="2700000" algn="tl">
                    <a:srgbClr val="000000">
                      <a:alpha val="43137"/>
                    </a:srgbClr>
                  </a:outerShdw>
                </a:effectLst>
                <a:latin typeface="Lucida Bright" pitchFamily="18" charset="0"/>
              </a:rPr>
              <a:t>Aceredo</a:t>
            </a: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 - Galicia</a:t>
            </a:r>
          </a:p>
        </p:txBody>
      </p:sp>
    </p:spTree>
  </p:cSld>
  <p:clrMapOvr>
    <a:masterClrMapping/>
  </p:clrMapOvr>
  <mc:AlternateContent xmlns:mc="http://schemas.openxmlformats.org/markup-compatibility/2006">
    <mc:Choice xmlns:p14="http://schemas.microsoft.com/office/powerpoint/2010/main" Requires="p14">
      <p:transition spd="slow" p14:dur="2000" advTm="28000">
        <p14:ripp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3000" fill="hold"/>
                                        <p:tgtEl>
                                          <p:spTgt spid="4098"/>
                                        </p:tgtEl>
                                        <p:attrNameLst>
                                          <p:attrName>ppt_w</p:attrName>
                                        </p:attrNameLst>
                                      </p:cBhvr>
                                      <p:tavLst>
                                        <p:tav tm="0">
                                          <p:val>
                                            <p:strVal val="2/3*#ppt_w"/>
                                          </p:val>
                                        </p:tav>
                                        <p:tav tm="100000">
                                          <p:val>
                                            <p:strVal val="#ppt_w"/>
                                          </p:val>
                                        </p:tav>
                                      </p:tavLst>
                                    </p:anim>
                                    <p:anim calcmode="lin" valueType="num">
                                      <p:cBhvr>
                                        <p:cTn id="8" dur="3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3000"/>
                                        <p:tgtEl>
                                          <p:spTgt spid="4098"/>
                                        </p:tgtEl>
                                      </p:cBhvr>
                                    </p:animEffect>
                                  </p:childTnLst>
                                </p:cTn>
                              </p:par>
                              <p:par>
                                <p:cTn id="12" presetID="23" presetClass="exit" presetSubtype="272" fill="hold" nodeType="withEffect">
                                  <p:stCondLst>
                                    <p:cond delay="0"/>
                                  </p:stCondLst>
                                  <p:childTnLst>
                                    <p:anim calcmode="lin" valueType="num">
                                      <p:cBhvr>
                                        <p:cTn id="13" dur="3000"/>
                                        <p:tgtEl>
                                          <p:spTgt spid="4098"/>
                                        </p:tgtEl>
                                        <p:attrNameLst>
                                          <p:attrName>ppt_w</p:attrName>
                                        </p:attrNameLst>
                                      </p:cBhvr>
                                      <p:tavLst>
                                        <p:tav tm="0">
                                          <p:val>
                                            <p:strVal val="ppt_w"/>
                                          </p:val>
                                        </p:tav>
                                        <p:tav tm="100000">
                                          <p:val>
                                            <p:strVal val="4/3*ppt_w"/>
                                          </p:val>
                                        </p:tav>
                                      </p:tavLst>
                                    </p:anim>
                                    <p:anim calcmode="lin" valueType="num">
                                      <p:cBhvr>
                                        <p:cTn id="14" dur="3000"/>
                                        <p:tgtEl>
                                          <p:spTgt spid="4098"/>
                                        </p:tgtEl>
                                        <p:attrNameLst>
                                          <p:attrName>ppt_h</p:attrName>
                                        </p:attrNameLst>
                                      </p:cBhvr>
                                      <p:tavLst>
                                        <p:tav tm="0">
                                          <p:val>
                                            <p:strVal val="ppt_h"/>
                                          </p:val>
                                        </p:tav>
                                        <p:tav tm="100000">
                                          <p:val>
                                            <p:strVal val="4/3*ppt_h"/>
                                          </p:val>
                                        </p:tav>
                                      </p:tavLst>
                                    </p:anim>
                                    <p:set>
                                      <p:cBhvr>
                                        <p:cTn id="15" dur="1" fill="hold">
                                          <p:stCondLst>
                                            <p:cond delay="2999"/>
                                          </p:stCondLst>
                                        </p:cTn>
                                        <p:tgtEl>
                                          <p:spTgt spid="4098"/>
                                        </p:tgtEl>
                                        <p:attrNameLst>
                                          <p:attrName>style.visibility</p:attrName>
                                        </p:attrNameLst>
                                      </p:cBhvr>
                                      <p:to>
                                        <p:strVal val="hidden"/>
                                      </p:to>
                                    </p:set>
                                  </p:childTnLst>
                                </p:cTn>
                              </p:par>
                              <p:par>
                                <p:cTn id="16" presetID="29" presetClass="exit" presetSubtype="0" fill="hold" nodeType="withEffect">
                                  <p:stCondLst>
                                    <p:cond delay="0"/>
                                  </p:stCondLst>
                                  <p:childTnLst>
                                    <p:anim calcmode="lin" valueType="num">
                                      <p:cBhvr>
                                        <p:cTn id="17" dur="3000"/>
                                        <p:tgtEl>
                                          <p:spTgt spid="4098"/>
                                        </p:tgtEl>
                                        <p:attrNameLst>
                                          <p:attrName>ppt_x</p:attrName>
                                        </p:attrNameLst>
                                      </p:cBhvr>
                                      <p:tavLst>
                                        <p:tav tm="0">
                                          <p:val>
                                            <p:strVal val="ppt_x"/>
                                          </p:val>
                                        </p:tav>
                                        <p:tav tm="100000">
                                          <p:val>
                                            <p:strVal val="ppt_x-.2"/>
                                          </p:val>
                                        </p:tav>
                                      </p:tavLst>
                                    </p:anim>
                                    <p:anim calcmode="lin" valueType="num">
                                      <p:cBhvr>
                                        <p:cTn id="18" dur="3000"/>
                                        <p:tgtEl>
                                          <p:spTgt spid="4098"/>
                                        </p:tgtEl>
                                        <p:attrNameLst>
                                          <p:attrName>ppt_y</p:attrName>
                                        </p:attrNameLst>
                                      </p:cBhvr>
                                      <p:tavLst>
                                        <p:tav tm="0">
                                          <p:val>
                                            <p:strVal val="ppt_y"/>
                                          </p:val>
                                        </p:tav>
                                        <p:tav tm="100000">
                                          <p:val>
                                            <p:strVal val="ppt_y"/>
                                          </p:val>
                                        </p:tav>
                                      </p:tavLst>
                                    </p:anim>
                                    <p:animEffect transition="out" filter="fade">
                                      <p:cBhvr>
                                        <p:cTn id="19" dur="3000"/>
                                        <p:tgtEl>
                                          <p:spTgt spid="4098"/>
                                        </p:tgtEl>
                                      </p:cBhvr>
                                    </p:animEffect>
                                    <p:set>
                                      <p:cBhvr>
                                        <p:cTn id="20" dur="1" fill="hold">
                                          <p:stCondLst>
                                            <p:cond delay="2999"/>
                                          </p:stCondLst>
                                        </p:cTn>
                                        <p:tgtEl>
                                          <p:spTgt spid="4098"/>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3000" fill="hold"/>
                                        <p:tgtEl>
                                          <p:spTgt spid="11"/>
                                        </p:tgtEl>
                                        <p:attrNameLst>
                                          <p:attrName>ppt_w</p:attrName>
                                        </p:attrNameLst>
                                      </p:cBhvr>
                                      <p:tavLst>
                                        <p:tav tm="0">
                                          <p:val>
                                            <p:strVal val="4/3*#ppt_w"/>
                                          </p:val>
                                        </p:tav>
                                        <p:tav tm="100000">
                                          <p:val>
                                            <p:strVal val="#ppt_w"/>
                                          </p:val>
                                        </p:tav>
                                      </p:tavLst>
                                    </p:anim>
                                    <p:anim calcmode="lin" valueType="num">
                                      <p:cBhvr>
                                        <p:cTn id="24" dur="3000" fill="hold"/>
                                        <p:tgtEl>
                                          <p:spTgt spid="11"/>
                                        </p:tgtEl>
                                        <p:attrNameLst>
                                          <p:attrName>ppt_h</p:attrName>
                                        </p:attrNameLst>
                                      </p:cBhvr>
                                      <p:tavLst>
                                        <p:tav tm="0">
                                          <p:val>
                                            <p:strVal val="4/3*#ppt_h"/>
                                          </p:val>
                                        </p:tav>
                                        <p:tav tm="100000">
                                          <p:val>
                                            <p:strVal val="#ppt_h"/>
                                          </p:val>
                                        </p:tav>
                                      </p:tavLst>
                                    </p:anim>
                                  </p:childTnLst>
                                </p:cTn>
                              </p:par>
                              <p:par>
                                <p:cTn id="25" presetID="47"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3000"/>
                                        <p:tgtEl>
                                          <p:spTgt spid="11"/>
                                        </p:tgtEl>
                                      </p:cBhvr>
                                    </p:animEffect>
                                    <p:anim calcmode="lin" valueType="num">
                                      <p:cBhvr>
                                        <p:cTn id="28" dur="3000" fill="hold"/>
                                        <p:tgtEl>
                                          <p:spTgt spid="11"/>
                                        </p:tgtEl>
                                        <p:attrNameLst>
                                          <p:attrName>ppt_x</p:attrName>
                                        </p:attrNameLst>
                                      </p:cBhvr>
                                      <p:tavLst>
                                        <p:tav tm="0">
                                          <p:val>
                                            <p:strVal val="#ppt_x"/>
                                          </p:val>
                                        </p:tav>
                                        <p:tav tm="100000">
                                          <p:val>
                                            <p:strVal val="#ppt_x"/>
                                          </p:val>
                                        </p:tav>
                                      </p:tavLst>
                                    </p:anim>
                                    <p:anim calcmode="lin" valueType="num">
                                      <p:cBhvr>
                                        <p:cTn id="29" dur="3000" fill="hold"/>
                                        <p:tgtEl>
                                          <p:spTgt spid="11"/>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30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 by="(-#ppt_w*2)" calcmode="lin" valueType="num">
                                      <p:cBhvr rctx="PPT">
                                        <p:cTn id="33" dur="500" autoRev="1" fill="hold">
                                          <p:stCondLst>
                                            <p:cond delay="0"/>
                                          </p:stCondLst>
                                        </p:cTn>
                                        <p:tgtEl>
                                          <p:spTgt spid="5"/>
                                        </p:tgtEl>
                                        <p:attrNameLst>
                                          <p:attrName>ppt_w</p:attrName>
                                        </p:attrNameLst>
                                      </p:cBhvr>
                                    </p:anim>
                                    <p:anim by="(#ppt_w*0.50)" calcmode="lin" valueType="num">
                                      <p:cBhvr>
                                        <p:cTn id="34" dur="500" decel="50000" autoRev="1" fill="hold">
                                          <p:stCondLst>
                                            <p:cond delay="0"/>
                                          </p:stCondLst>
                                        </p:cTn>
                                        <p:tgtEl>
                                          <p:spTgt spid="5"/>
                                        </p:tgtEl>
                                        <p:attrNameLst>
                                          <p:attrName>ppt_x</p:attrName>
                                        </p:attrNameLst>
                                      </p:cBhvr>
                                    </p:anim>
                                    <p:anim from="(-#ppt_h/2)" to="(#ppt_y)" calcmode="lin" valueType="num">
                                      <p:cBhvr>
                                        <p:cTn id="35" dur="1000" fill="hold">
                                          <p:stCondLst>
                                            <p:cond delay="0"/>
                                          </p:stCondLst>
                                        </p:cTn>
                                        <p:tgtEl>
                                          <p:spTgt spid="5"/>
                                        </p:tgtEl>
                                        <p:attrNameLst>
                                          <p:attrName>ppt_y</p:attrName>
                                        </p:attrNameLst>
                                      </p:cBhvr>
                                    </p:anim>
                                    <p:animRot by="21600000">
                                      <p:cBhvr>
                                        <p:cTn id="36" dur="1000" fill="hold">
                                          <p:stCondLst>
                                            <p:cond delay="0"/>
                                          </p:stCondLst>
                                        </p:cTn>
                                        <p:tgtEl>
                                          <p:spTgt spid="5"/>
                                        </p:tgtEl>
                                        <p:attrNameLst>
                                          <p:attrName>r</p:attrName>
                                        </p:attrNameLst>
                                      </p:cBhvr>
                                    </p:animRot>
                                  </p:childTnLst>
                                </p:cTn>
                              </p:par>
                            </p:childTnLst>
                          </p:cTn>
                        </p:par>
                        <p:par>
                          <p:cTn id="37" fill="hold" nodeType="afterGroup">
                            <p:stCondLst>
                              <p:cond delay="71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4"/>
                                        </p:tgtEl>
                                        <p:attrNameLst>
                                          <p:attrName>style.visibility</p:attrName>
                                        </p:attrNameLst>
                                      </p:cBhvr>
                                      <p:to>
                                        <p:strVal val="visible"/>
                                      </p:to>
                                    </p:set>
                                    <p:animEffect transition="in" filter="fade">
                                      <p:cBhvr>
                                        <p:cTn id="40" dur="1000"/>
                                        <p:tgtEl>
                                          <p:spTgt spid="4"/>
                                        </p:tgtEl>
                                      </p:cBhvr>
                                    </p:animEffect>
                                    <p:anim calcmode="lin" valueType="num">
                                      <p:cBhvr>
                                        <p:cTn id="41" dur="1000" fill="hold"/>
                                        <p:tgtEl>
                                          <p:spTgt spid="4"/>
                                        </p:tgtEl>
                                        <p:attrNameLst>
                                          <p:attrName>ppt_x</p:attrName>
                                        </p:attrNameLst>
                                      </p:cBhvr>
                                      <p:tavLst>
                                        <p:tav tm="0">
                                          <p:val>
                                            <p:strVal val="#ppt_x-.1"/>
                                          </p:val>
                                        </p:tav>
                                        <p:tav tm="100000">
                                          <p:val>
                                            <p:strVal val="#ppt_x"/>
                                          </p:val>
                                        </p:tav>
                                      </p:tavLst>
                                    </p:anim>
                                    <p:anim calcmode="lin" valueType="num">
                                      <p:cBhvr>
                                        <p:cTn id="4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318149-svetik.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7463" y="9525"/>
            <a:ext cx="9109075" cy="5692775"/>
          </a:xfrm>
        </p:spPr>
      </p:pic>
      <p:pic>
        <p:nvPicPr>
          <p:cNvPr id="20" name="19 Imagen" descr="Frailecillo - 2011-06-25 015.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422775"/>
            <a:ext cx="8358187" cy="1292225"/>
          </a:xfrm>
          <a:prstGeom prst="rect">
            <a:avLst/>
          </a:prstGeom>
          <a:noFill/>
        </p:spPr>
        <p:txBody>
          <a:bodyPr>
            <a:spAutoFit/>
          </a:bodyPr>
          <a:lstStyle/>
          <a:p>
            <a:pPr>
              <a:defRPr/>
            </a:pPr>
            <a:r>
              <a:rPr lang="es-ES" sz="2400" b="1" dirty="0" err="1">
                <a:effectLst>
                  <a:glow rad="101600">
                    <a:srgbClr val="C00000">
                      <a:alpha val="60000"/>
                    </a:srgbClr>
                  </a:glow>
                  <a:outerShdw blurRad="38100" dist="38100" dir="2700000" algn="tl">
                    <a:srgbClr val="000000">
                      <a:alpha val="43137"/>
                    </a:srgbClr>
                  </a:outerShdw>
                </a:effectLst>
              </a:rPr>
              <a:t>Aceredo</a:t>
            </a:r>
            <a:r>
              <a:rPr lang="es-ES" sz="2400" b="1" dirty="0">
                <a:effectLst>
                  <a:glow rad="101600">
                    <a:srgbClr val="C00000">
                      <a:alpha val="60000"/>
                    </a:srgbClr>
                  </a:glow>
                  <a:outerShdw blurRad="38100" dist="38100" dir="2700000" algn="tl">
                    <a:srgbClr val="000000">
                      <a:alpha val="43137"/>
                    </a:srgbClr>
                  </a:outerShdw>
                </a:effectLst>
              </a:rPr>
              <a:t>, pueblo fantasma. </a:t>
            </a:r>
            <a:r>
              <a:rPr lang="es-ES" b="1" dirty="0">
                <a:effectLst>
                  <a:glow rad="101600">
                    <a:srgbClr val="C00000">
                      <a:alpha val="60000"/>
                    </a:srgbClr>
                  </a:glow>
                  <a:outerShdw blurRad="38100" dist="38100" dir="2700000" algn="tl">
                    <a:srgbClr val="000000">
                      <a:alpha val="43137"/>
                    </a:srgbClr>
                  </a:outerShdw>
                </a:effectLst>
              </a:rPr>
              <a:t>En la frontera entre España y Portugal los restos de un pequeño poblado que había sido deshabitado e inundado emergió de las profundidades a principios de 2022 debido a la sequía, ocasionada por la falta de lluvias.</a:t>
            </a:r>
          </a:p>
        </p:txBody>
      </p:sp>
    </p:spTree>
  </p:cSld>
  <p:clrMapOvr>
    <a:masterClrMapping/>
  </p:clrMapOvr>
  <mc:AlternateContent xmlns:mc="http://schemas.openxmlformats.org/markup-compatibility/2006">
    <mc:Choice xmlns:p14="http://schemas.microsoft.com/office/powerpoint/2010/main" Requires="p14">
      <p:transition spd="slow" p14:dur="2500" advTm="27000">
        <p14:shred/>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par>
                                <p:cTn id="12" presetID="23" presetClass="exit" presetSubtype="27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52" presetClass="exit" presetSubtype="0" fill="hold" nodeType="withEffect">
                                  <p:stCondLst>
                                    <p:cond delay="0"/>
                                  </p:stCondLst>
                                  <p:childTnLst>
                                    <p:animScale>
                                      <p:cBhvr>
                                        <p:cTn id="1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8" dur="3000" accel="50000">
                                          <p:stCondLst>
                                            <p:cond delay="0"/>
                                          </p:stCondLst>
                                        </p:cTn>
                                        <p:tgtEl>
                                          <p:spTgt spid="4"/>
                                        </p:tgtEl>
                                        <p:attrNameLst>
                                          <p:attrName>ppt_x</p:attrName>
                                          <p:attrName>ppt_y</p:attrName>
                                        </p:attrNameLst>
                                      </p:cBhvr>
                                    </p:animMotion>
                                    <p:animEffect transition="out" filter="fade">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3000" fill="hold"/>
                                        <p:tgtEl>
                                          <p:spTgt spid="20"/>
                                        </p:tgtEl>
                                        <p:attrNameLst>
                                          <p:attrName>ppt_w</p:attrName>
                                        </p:attrNameLst>
                                      </p:cBhvr>
                                      <p:tavLst>
                                        <p:tav tm="0">
                                          <p:val>
                                            <p:strVal val="4/3*#ppt_w"/>
                                          </p:val>
                                        </p:tav>
                                        <p:tav tm="100000">
                                          <p:val>
                                            <p:strVal val="#ppt_w"/>
                                          </p:val>
                                        </p:tav>
                                      </p:tavLst>
                                    </p:anim>
                                    <p:anim calcmode="lin" valueType="num">
                                      <p:cBhvr>
                                        <p:cTn id="24" dur="3000" fill="hold"/>
                                        <p:tgtEl>
                                          <p:spTgt spid="20"/>
                                        </p:tgtEl>
                                        <p:attrNameLst>
                                          <p:attrName>ppt_h</p:attrName>
                                        </p:attrNameLst>
                                      </p:cBhvr>
                                      <p:tavLst>
                                        <p:tav tm="0">
                                          <p:val>
                                            <p:strVal val="4/3*#ppt_h"/>
                                          </p:val>
                                        </p:tav>
                                        <p:tav tm="100000">
                                          <p:val>
                                            <p:strVal val="#ppt_h"/>
                                          </p:val>
                                        </p:tav>
                                      </p:tavLst>
                                    </p:anim>
                                  </p:childTnLst>
                                </p:cTn>
                              </p:par>
                              <p:par>
                                <p:cTn id="25" presetID="47"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3000"/>
                                        <p:tgtEl>
                                          <p:spTgt spid="20"/>
                                        </p:tgtEl>
                                      </p:cBhvr>
                                    </p:animEffect>
                                    <p:anim calcmode="lin" valueType="num">
                                      <p:cBhvr>
                                        <p:cTn id="28" dur="3000" fill="hold"/>
                                        <p:tgtEl>
                                          <p:spTgt spid="20"/>
                                        </p:tgtEl>
                                        <p:attrNameLst>
                                          <p:attrName>ppt_x</p:attrName>
                                        </p:attrNameLst>
                                      </p:cBhvr>
                                      <p:tavLst>
                                        <p:tav tm="0">
                                          <p:val>
                                            <p:strVal val="#ppt_x"/>
                                          </p:val>
                                        </p:tav>
                                        <p:tav tm="100000">
                                          <p:val>
                                            <p:strVal val="#ppt_x"/>
                                          </p:val>
                                        </p:tav>
                                      </p:tavLst>
                                    </p:anim>
                                    <p:anim calcmode="lin" valueType="num">
                                      <p:cBhvr>
                                        <p:cTn id="29" dur="3000" fill="hold"/>
                                        <p:tgtEl>
                                          <p:spTgt spid="20"/>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85750" y="0"/>
            <a:ext cx="97155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GHJ.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85750" y="0"/>
            <a:ext cx="97155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4791075"/>
            <a:ext cx="850106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Con la represa de Concello de </a:t>
            </a:r>
            <a:r>
              <a:rPr lang="es-ES" b="1" dirty="0" err="1">
                <a:effectLst>
                  <a:glow rad="101600">
                    <a:srgbClr val="C00000">
                      <a:alpha val="60000"/>
                    </a:srgbClr>
                  </a:glow>
                  <a:outerShdw blurRad="38100" dist="38100" dir="2700000" algn="tl">
                    <a:srgbClr val="000000">
                      <a:alpha val="43137"/>
                    </a:srgbClr>
                  </a:outerShdw>
                </a:effectLst>
              </a:rPr>
              <a:t>Lobios</a:t>
            </a:r>
            <a:r>
              <a:rPr lang="es-ES" b="1" dirty="0">
                <a:effectLst>
                  <a:glow rad="101600">
                    <a:srgbClr val="C00000">
                      <a:alpha val="60000"/>
                    </a:srgbClr>
                  </a:glow>
                  <a:outerShdw blurRad="38100" dist="38100" dir="2700000" algn="tl">
                    <a:srgbClr val="000000">
                      <a:alpha val="43137"/>
                    </a:srgbClr>
                  </a:outerShdw>
                </a:effectLst>
              </a:rPr>
              <a:t> a 15% de su capacidad, los detalles de una vida congelada en 1992 — cuando el pueblo de </a:t>
            </a:r>
            <a:r>
              <a:rPr lang="es-ES" b="1" dirty="0" err="1">
                <a:effectLst>
                  <a:glow rad="101600">
                    <a:srgbClr val="C00000">
                      <a:alpha val="60000"/>
                    </a:srgbClr>
                  </a:glow>
                  <a:outerShdw blurRad="38100" dist="38100" dir="2700000" algn="tl">
                    <a:srgbClr val="000000">
                      <a:alpha val="43137"/>
                    </a:srgbClr>
                  </a:outerShdw>
                </a:effectLst>
              </a:rPr>
              <a:t>Aceredo</a:t>
            </a:r>
            <a:r>
              <a:rPr lang="es-ES" b="1" dirty="0">
                <a:effectLst>
                  <a:glow rad="101600">
                    <a:srgbClr val="C00000">
                      <a:alpha val="60000"/>
                    </a:srgbClr>
                  </a:glow>
                  <a:outerShdw blurRad="38100" dist="38100" dir="2700000" algn="tl">
                    <a:srgbClr val="000000">
                      <a:alpha val="43137"/>
                    </a:srgbClr>
                  </a:outerShdw>
                </a:effectLst>
              </a:rPr>
              <a:t> en la región noroccidental española de Galicia se inundó — se revelan una vez más.</a:t>
            </a:r>
          </a:p>
        </p:txBody>
      </p:sp>
    </p:spTree>
  </p:cSld>
  <p:clrMapOvr>
    <a:masterClrMapping/>
  </p:clrMapOvr>
  <mc:AlternateContent xmlns:mc="http://schemas.openxmlformats.org/markup-compatibility/2006">
    <mc:Choice xmlns:p14="http://schemas.microsoft.com/office/powerpoint/2010/main" Requires="p14">
      <p:transition spd="slow" p14:dur="2500" advTm="24000">
        <p14:shred pattern="rectang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3000"/>
                                        <p:tgtEl>
                                          <p:spTgt spid="17"/>
                                        </p:tgtEl>
                                      </p:cBhvr>
                                    </p:animEffect>
                                  </p:childTnLst>
                                </p:cTn>
                              </p:par>
                              <p:par>
                                <p:cTn id="8" presetID="23" presetClass="entr" presetSubtype="27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2/3*#ppt_w"/>
                                          </p:val>
                                        </p:tav>
                                        <p:tav tm="100000">
                                          <p:val>
                                            <p:strVal val="#ppt_w"/>
                                          </p:val>
                                        </p:tav>
                                      </p:tavLst>
                                    </p:anim>
                                    <p:anim calcmode="lin" valueType="num">
                                      <p:cBhvr>
                                        <p:cTn id="11" dur="3000" fill="hold"/>
                                        <p:tgtEl>
                                          <p:spTgt spid="17"/>
                                        </p:tgtEl>
                                        <p:attrNameLst>
                                          <p:attrName>ppt_h</p:attrName>
                                        </p:attrNameLst>
                                      </p:cBhvr>
                                      <p:tavLst>
                                        <p:tav tm="0">
                                          <p:val>
                                            <p:strVal val="2/3*#ppt_h"/>
                                          </p:val>
                                        </p:tav>
                                        <p:tav tm="100000">
                                          <p:val>
                                            <p:strVal val="#ppt_h"/>
                                          </p:val>
                                        </p:tav>
                                      </p:tavLst>
                                    </p:anim>
                                  </p:childTnLst>
                                </p:cTn>
                              </p:par>
                              <p:par>
                                <p:cTn id="12" presetID="23" presetClass="exit" presetSubtype="272" fill="hold" nodeType="withEffect">
                                  <p:stCondLst>
                                    <p:cond delay="0"/>
                                  </p:stCondLst>
                                  <p:childTnLst>
                                    <p:anim calcmode="lin" valueType="num">
                                      <p:cBhvr>
                                        <p:cTn id="13" dur="3000"/>
                                        <p:tgtEl>
                                          <p:spTgt spid="17"/>
                                        </p:tgtEl>
                                        <p:attrNameLst>
                                          <p:attrName>ppt_w</p:attrName>
                                        </p:attrNameLst>
                                      </p:cBhvr>
                                      <p:tavLst>
                                        <p:tav tm="0">
                                          <p:val>
                                            <p:strVal val="ppt_w"/>
                                          </p:val>
                                        </p:tav>
                                        <p:tav tm="100000">
                                          <p:val>
                                            <p:strVal val="4/3*ppt_w"/>
                                          </p:val>
                                        </p:tav>
                                      </p:tavLst>
                                    </p:anim>
                                    <p:anim calcmode="lin" valueType="num">
                                      <p:cBhvr>
                                        <p:cTn id="14" dur="3000"/>
                                        <p:tgtEl>
                                          <p:spTgt spid="17"/>
                                        </p:tgtEl>
                                        <p:attrNameLst>
                                          <p:attrName>ppt_h</p:attrName>
                                        </p:attrNameLst>
                                      </p:cBhvr>
                                      <p:tavLst>
                                        <p:tav tm="0">
                                          <p:val>
                                            <p:strVal val="ppt_h"/>
                                          </p:val>
                                        </p:tav>
                                        <p:tav tm="100000">
                                          <p:val>
                                            <p:strVal val="4/3*ppt_h"/>
                                          </p:val>
                                        </p:tav>
                                      </p:tavLst>
                                    </p:anim>
                                    <p:set>
                                      <p:cBhvr>
                                        <p:cTn id="15" dur="1" fill="hold">
                                          <p:stCondLst>
                                            <p:cond delay="2999"/>
                                          </p:stCondLst>
                                        </p:cTn>
                                        <p:tgtEl>
                                          <p:spTgt spid="17"/>
                                        </p:tgtEl>
                                        <p:attrNameLst>
                                          <p:attrName>style.visibility</p:attrName>
                                        </p:attrNameLst>
                                      </p:cBhvr>
                                      <p:to>
                                        <p:strVal val="hidden"/>
                                      </p:to>
                                    </p:set>
                                  </p:childTnLst>
                                </p:cTn>
                              </p:par>
                              <p:par>
                                <p:cTn id="16" presetID="47" presetClass="exit" presetSubtype="0" fill="hold" nodeType="withEffect">
                                  <p:stCondLst>
                                    <p:cond delay="0"/>
                                  </p:stCondLst>
                                  <p:childTnLst>
                                    <p:animEffect transition="out" filter="fade">
                                      <p:cBhvr>
                                        <p:cTn id="17" dur="3000"/>
                                        <p:tgtEl>
                                          <p:spTgt spid="17"/>
                                        </p:tgtEl>
                                      </p:cBhvr>
                                    </p:animEffect>
                                    <p:anim calcmode="lin" valueType="num">
                                      <p:cBhvr>
                                        <p:cTn id="18" dur="3000"/>
                                        <p:tgtEl>
                                          <p:spTgt spid="17"/>
                                        </p:tgtEl>
                                        <p:attrNameLst>
                                          <p:attrName>ppt_x</p:attrName>
                                        </p:attrNameLst>
                                      </p:cBhvr>
                                      <p:tavLst>
                                        <p:tav tm="0">
                                          <p:val>
                                            <p:strVal val="ppt_x"/>
                                          </p:val>
                                        </p:tav>
                                        <p:tav tm="100000">
                                          <p:val>
                                            <p:strVal val="ppt_x"/>
                                          </p:val>
                                        </p:tav>
                                      </p:tavLst>
                                    </p:anim>
                                    <p:anim calcmode="lin" valueType="num">
                                      <p:cBhvr>
                                        <p:cTn id="19" dur="3000"/>
                                        <p:tgtEl>
                                          <p:spTgt spid="17"/>
                                        </p:tgtEl>
                                        <p:attrNameLst>
                                          <p:attrName>ppt_y</p:attrName>
                                        </p:attrNameLst>
                                      </p:cBhvr>
                                      <p:tavLst>
                                        <p:tav tm="0">
                                          <p:val>
                                            <p:strVal val="ppt_y"/>
                                          </p:val>
                                        </p:tav>
                                        <p:tav tm="100000">
                                          <p:val>
                                            <p:strVal val="ppt_y-.1"/>
                                          </p:val>
                                        </p:tav>
                                      </p:tavLst>
                                    </p:anim>
                                    <p:set>
                                      <p:cBhvr>
                                        <p:cTn id="20" dur="1" fill="hold">
                                          <p:stCondLst>
                                            <p:cond delay="2999"/>
                                          </p:stCondLst>
                                        </p:cTn>
                                        <p:tgtEl>
                                          <p:spTgt spid="17"/>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strVal val="4/3*#ppt_w"/>
                                          </p:val>
                                        </p:tav>
                                        <p:tav tm="100000">
                                          <p:val>
                                            <p:strVal val="#ppt_w"/>
                                          </p:val>
                                        </p:tav>
                                      </p:tavLst>
                                    </p:anim>
                                    <p:anim calcmode="lin" valueType="num">
                                      <p:cBhvr>
                                        <p:cTn id="24" dur="3000" fill="hold"/>
                                        <p:tgtEl>
                                          <p:spTgt spid="9"/>
                                        </p:tgtEl>
                                        <p:attrNameLst>
                                          <p:attrName>ppt_h</p:attrName>
                                        </p:attrNameLst>
                                      </p:cBhvr>
                                      <p:tavLst>
                                        <p:tav tm="0">
                                          <p:val>
                                            <p:strVal val="4/3*#ppt_h"/>
                                          </p:val>
                                        </p:tav>
                                        <p:tav tm="100000">
                                          <p:val>
                                            <p:strVal val="#ppt_h"/>
                                          </p:val>
                                        </p:tav>
                                      </p:tavLst>
                                    </p:anim>
                                  </p:childTnLst>
                                </p:cTn>
                              </p:par>
                              <p:par>
                                <p:cTn id="25" presetID="47"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3000"/>
                                        <p:tgtEl>
                                          <p:spTgt spid="9"/>
                                        </p:tgtEl>
                                      </p:cBhvr>
                                    </p:animEffect>
                                    <p:anim calcmode="lin" valueType="num">
                                      <p:cBhvr>
                                        <p:cTn id="28" dur="3000" fill="hold"/>
                                        <p:tgtEl>
                                          <p:spTgt spid="9"/>
                                        </p:tgtEl>
                                        <p:attrNameLst>
                                          <p:attrName>ppt_x</p:attrName>
                                        </p:attrNameLst>
                                      </p:cBhvr>
                                      <p:tavLst>
                                        <p:tav tm="0">
                                          <p:val>
                                            <p:strVal val="#ppt_x"/>
                                          </p:val>
                                        </p:tav>
                                        <p:tav tm="100000">
                                          <p:val>
                                            <p:strVal val="#ppt_x"/>
                                          </p:val>
                                        </p:tav>
                                      </p:tavLst>
                                    </p:anim>
                                    <p:anim calcmode="lin" valueType="num">
                                      <p:cBhvr>
                                        <p:cTn id="29" dur="3000" fill="hold"/>
                                        <p:tgtEl>
                                          <p:spTgt spid="9"/>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1"/>
                                          </p:val>
                                        </p:tav>
                                        <p:tav tm="100000">
                                          <p:val>
                                            <p:strVal val="#ppt_x"/>
                                          </p:val>
                                        </p:tav>
                                      </p:tavLst>
                                    </p:anim>
                                    <p:anim calcmode="lin" valueType="num">
                                      <p:cBhvr>
                                        <p:cTn id="3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800x1200_shutterstock_142721089_Row-of-Straw-umbrellas-and-lounges-at-sandy-beach-Zakynthos.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7463" y="11113"/>
            <a:ext cx="9109075" cy="5692775"/>
          </a:xfrm>
        </p:spPr>
      </p:pic>
      <p:pic>
        <p:nvPicPr>
          <p:cNvPr id="18" name="17 Imagen" descr="FYU.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71500" y="4514850"/>
            <a:ext cx="814387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"Es como si estuviera viendo una película. Tengo un sentimiento de tristeza", dijo a Reuters Maximino Pérez Romero, de 65 años,  residente de A Coruña. "Mi sensación es que esto es lo que sucederá con los años debido a la sequía y todo eso, con el cambio climático".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8000">
        <p15:prstTrans prst="pageCurlDoub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47" presetClass="exit" presetSubtype="0" fill="hold" nodeType="withEffect">
                                  <p:stCondLst>
                                    <p:cond delay="0"/>
                                  </p:stCondLst>
                                  <p:childTnLst>
                                    <p:animEffect transition="out" filter="fade">
                                      <p:cBhvr>
                                        <p:cTn id="17" dur="3000"/>
                                        <p:tgtEl>
                                          <p:spTgt spid="4"/>
                                        </p:tgtEl>
                                      </p:cBhvr>
                                    </p:animEffect>
                                    <p:anim calcmode="lin" valueType="num">
                                      <p:cBhvr>
                                        <p:cTn id="18" dur="3000"/>
                                        <p:tgtEl>
                                          <p:spTgt spid="4"/>
                                        </p:tgtEl>
                                        <p:attrNameLst>
                                          <p:attrName>ppt_x</p:attrName>
                                        </p:attrNameLst>
                                      </p:cBhvr>
                                      <p:tavLst>
                                        <p:tav tm="0">
                                          <p:val>
                                            <p:strVal val="ppt_x"/>
                                          </p:val>
                                        </p:tav>
                                        <p:tav tm="100000">
                                          <p:val>
                                            <p:strVal val="ppt_x"/>
                                          </p:val>
                                        </p:tav>
                                      </p:tavLst>
                                    </p:anim>
                                    <p:anim calcmode="lin" valueType="num">
                                      <p:cBhvr>
                                        <p:cTn id="19" dur="3000"/>
                                        <p:tgtEl>
                                          <p:spTgt spid="4"/>
                                        </p:tgtEl>
                                        <p:attrNameLst>
                                          <p:attrName>ppt_y</p:attrName>
                                        </p:attrNameLst>
                                      </p:cBhvr>
                                      <p:tavLst>
                                        <p:tav tm="0">
                                          <p:val>
                                            <p:strVal val="ppt_y"/>
                                          </p:val>
                                        </p:tav>
                                        <p:tav tm="100000">
                                          <p:val>
                                            <p:strVal val="ppt_y-.1"/>
                                          </p:val>
                                        </p:tav>
                                      </p:tavLst>
                                    </p:anim>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p:cTn id="23" dur="3000" fill="hold"/>
                                        <p:tgtEl>
                                          <p:spTgt spid="18"/>
                                        </p:tgtEl>
                                        <p:attrNameLst>
                                          <p:attrName>ppt_w</p:attrName>
                                        </p:attrNameLst>
                                      </p:cBhvr>
                                      <p:tavLst>
                                        <p:tav tm="0">
                                          <p:val>
                                            <p:strVal val="4/3*#ppt_w"/>
                                          </p:val>
                                        </p:tav>
                                        <p:tav tm="100000">
                                          <p:val>
                                            <p:strVal val="#ppt_w"/>
                                          </p:val>
                                        </p:tav>
                                      </p:tavLst>
                                    </p:anim>
                                    <p:anim calcmode="lin" valueType="num">
                                      <p:cBhvr>
                                        <p:cTn id="24" dur="3000" fill="hold"/>
                                        <p:tgtEl>
                                          <p:spTgt spid="18"/>
                                        </p:tgtEl>
                                        <p:attrNameLst>
                                          <p:attrName>ppt_h</p:attrName>
                                        </p:attrNameLst>
                                      </p:cBhvr>
                                      <p:tavLst>
                                        <p:tav tm="0">
                                          <p:val>
                                            <p:strVal val="4/3*#ppt_h"/>
                                          </p:val>
                                        </p:tav>
                                        <p:tav tm="100000">
                                          <p:val>
                                            <p:strVal val="#ppt_h"/>
                                          </p:val>
                                        </p:tav>
                                      </p:tavLst>
                                    </p:anim>
                                  </p:childTnLst>
                                </p:cTn>
                              </p:par>
                              <p:par>
                                <p:cTn id="25" presetID="42"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3000"/>
                                        <p:tgtEl>
                                          <p:spTgt spid="18"/>
                                        </p:tgtEl>
                                      </p:cBhvr>
                                    </p:animEffect>
                                    <p:anim calcmode="lin" valueType="num">
                                      <p:cBhvr>
                                        <p:cTn id="28" dur="3000" fill="hold"/>
                                        <p:tgtEl>
                                          <p:spTgt spid="18"/>
                                        </p:tgtEl>
                                        <p:attrNameLst>
                                          <p:attrName>ppt_x</p:attrName>
                                        </p:attrNameLst>
                                      </p:cBhvr>
                                      <p:tavLst>
                                        <p:tav tm="0">
                                          <p:val>
                                            <p:strVal val="#ppt_x"/>
                                          </p:val>
                                        </p:tav>
                                        <p:tav tm="100000">
                                          <p:val>
                                            <p:strVal val="#ppt_x"/>
                                          </p:val>
                                        </p:tav>
                                      </p:tavLst>
                                    </p:anim>
                                    <p:anim calcmode="lin" valueType="num">
                                      <p:cBhvr>
                                        <p:cTn id="29" dur="3000" fill="hold"/>
                                        <p:tgtEl>
                                          <p:spTgt spid="18"/>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h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8" y="11113"/>
            <a:ext cx="9147176" cy="569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16 Imagen" descr="hh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69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85750" y="4514850"/>
            <a:ext cx="85725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turistas que caminaron sobre el suelo agrietado en algunas partes de la zona, encontraron techos parcialmente derrumbados, ladrillos y escombros de madera que alguna vez formaron puertas o vigas, e incluso una fuente de agua potable con agua que aún brota de una tubería oxidada.</a:t>
            </a:r>
          </a:p>
        </p:txBody>
      </p:sp>
    </p:spTree>
  </p:cSld>
  <p:clrMapOvr>
    <a:masterClrMapping/>
  </p:clrMapOvr>
  <mc:AlternateContent xmlns:mc="http://schemas.openxmlformats.org/markup-compatibility/2006">
    <mc:Choice xmlns:p14="http://schemas.microsoft.com/office/powerpoint/2010/main" Requires="p14">
      <p:transition spd="slow" p14:dur="2000" advTm="31000">
        <p14:ferris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par>
                                <p:cTn id="12" presetID="10" presetClass="exit" presetSubtype="0" fill="hold" nodeType="withEffect">
                                  <p:stCondLst>
                                    <p:cond delay="0"/>
                                  </p:stCondLst>
                                  <p:childTnLst>
                                    <p:animEffect transition="out" filter="fade">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3000" fill="hold"/>
                                        <p:tgtEl>
                                          <p:spTgt spid="17"/>
                                        </p:tgtEl>
                                        <p:attrNameLst>
                                          <p:attrName>ppt_w</p:attrName>
                                        </p:attrNameLst>
                                      </p:cBhvr>
                                      <p:tavLst>
                                        <p:tav tm="0">
                                          <p:val>
                                            <p:strVal val="4/3*#ppt_w"/>
                                          </p:val>
                                        </p:tav>
                                        <p:tav tm="100000">
                                          <p:val>
                                            <p:strVal val="#ppt_w"/>
                                          </p:val>
                                        </p:tav>
                                      </p:tavLst>
                                    </p:anim>
                                    <p:anim calcmode="lin" valueType="num">
                                      <p:cBhvr>
                                        <p:cTn id="18" dur="3000" fill="hold"/>
                                        <p:tgtEl>
                                          <p:spTgt spid="17"/>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3000"/>
                                        <p:tgtEl>
                                          <p:spTgt spid="17"/>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14 Imagen" descr="frailecillos_6796.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42875" y="4514850"/>
            <a:ext cx="90011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España goza de buenas temperaturas y condiciones meteorológicas en gran parte de su territorio. El país se ha convertido en los últimos años en toda una referencia internacional, por el aumento del turismo de sol y playa. Aunque este clima también cuenta en ocasiones con algunos inconvenientes: la sequía. </a:t>
            </a:r>
          </a:p>
        </p:txBody>
      </p:sp>
    </p:spTree>
  </p:cSld>
  <p:clrMapOvr>
    <a:masterClrMapping/>
  </p:clrMapOvr>
  <mc:AlternateContent xmlns:mc="http://schemas.openxmlformats.org/markup-compatibility/2006">
    <mc:Choice xmlns:p14="http://schemas.microsoft.com/office/powerpoint/2010/main" Requires="p14">
      <p:transition spd="slow" p14:dur="2000" advTm="32000">
        <p14:ferris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3000" fill="hold"/>
                                        <p:tgtEl>
                                          <p:spTgt spid="15"/>
                                        </p:tgtEl>
                                        <p:attrNameLst>
                                          <p:attrName>ppt_w</p:attrName>
                                        </p:attrNameLst>
                                      </p:cBhvr>
                                      <p:tavLst>
                                        <p:tav tm="0">
                                          <p:val>
                                            <p:strVal val="4/3*#ppt_w"/>
                                          </p:val>
                                        </p:tav>
                                        <p:tav tm="100000">
                                          <p:val>
                                            <p:strVal val="#ppt_w"/>
                                          </p:val>
                                        </p:tav>
                                      </p:tavLst>
                                    </p:anim>
                                    <p:anim calcmode="lin" valueType="num">
                                      <p:cBhvr>
                                        <p:cTn id="22" dur="3000" fill="hold"/>
                                        <p:tgtEl>
                                          <p:spTgt spid="15"/>
                                        </p:tgtEl>
                                        <p:attrNameLst>
                                          <p:attrName>ppt_h</p:attrName>
                                        </p:attrNameLst>
                                      </p:cBhvr>
                                      <p:tavLst>
                                        <p:tav tm="0">
                                          <p:val>
                                            <p:strVal val="4/3*#ppt_h"/>
                                          </p:val>
                                        </p:tav>
                                        <p:tav tm="100000">
                                          <p:val>
                                            <p:strVal val="#ppt_h"/>
                                          </p:val>
                                        </p:tav>
                                      </p:tavLst>
                                    </p:anim>
                                  </p:childTnLst>
                                </p:cTn>
                              </p:par>
                              <p:par>
                                <p:cTn id="23" presetID="52"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Scale>
                                      <p:cBhvr>
                                        <p:cTn id="25" dur="3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3000" decel="50000" fill="hold">
                                          <p:stCondLst>
                                            <p:cond delay="0"/>
                                          </p:stCondLst>
                                        </p:cTn>
                                        <p:tgtEl>
                                          <p:spTgt spid="15"/>
                                        </p:tgtEl>
                                        <p:attrNameLst>
                                          <p:attrName>ppt_x</p:attrName>
                                          <p:attrName>ppt_y</p:attrName>
                                        </p:attrNameLst>
                                      </p:cBhvr>
                                    </p:animMotion>
                                    <p:animEffect transition="in" filter="fade">
                                      <p:cBhvr>
                                        <p:cTn id="27" dur="3000"/>
                                        <p:tgtEl>
                                          <p:spTgt spid="15"/>
                                        </p:tgtEl>
                                      </p:cBhvr>
                                    </p:animEffect>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178491_maskonur-woda-kwiatki.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14313" y="4237038"/>
            <a:ext cx="871537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Según un estudio del órgano especializado de la Organización de Naciones Unidas (ONU) contra la desertificación, las sequías han aumentado un 29% desde el año 2000 ocasionando que, en lugares como México, Irak, España    o Estados Unidos, hayan emergido de las aguas iglesias, ciudades o distintas     ruinas de culturas de la antigüedad.</a:t>
            </a:r>
          </a:p>
        </p:txBody>
      </p:sp>
    </p:spTree>
  </p:cSld>
  <p:clrMapOvr>
    <a:masterClrMapping/>
  </p:clrMapOvr>
  <mc:AlternateContent xmlns:mc="http://schemas.openxmlformats.org/markup-compatibility/2006">
    <mc:Choice xmlns:p14="http://schemas.microsoft.com/office/powerpoint/2010/main" Requires="p14">
      <p:transition spd="slow" p14:dur="2000" advTm="34000">
        <p14:prism isContent="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xit" presetSubtype="32"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fltVal val="0"/>
                                          </p:val>
                                        </p:tav>
                                      </p:tavLst>
                                    </p:anim>
                                    <p:anim calcmode="lin" valueType="num">
                                      <p:cBhvr>
                                        <p:cTn id="14" dur="3000"/>
                                        <p:tgtEl>
                                          <p:spTgt spid="4"/>
                                        </p:tgtEl>
                                        <p:attrNameLst>
                                          <p:attrName>ppt_h</p:attrName>
                                        </p:attrNameLst>
                                      </p:cBhvr>
                                      <p:tavLst>
                                        <p:tav tm="0">
                                          <p:val>
                                            <p:strVal val="ppt_h"/>
                                          </p:val>
                                        </p:tav>
                                        <p:tav tm="100000">
                                          <p:val>
                                            <p:fltVal val="0"/>
                                          </p:val>
                                        </p:tav>
                                      </p:tavLst>
                                    </p:anim>
                                    <p:set>
                                      <p:cBhvr>
                                        <p:cTn id="15" dur="1" fill="hold">
                                          <p:stCondLst>
                                            <p:cond delay="2999"/>
                                          </p:stCondLst>
                                        </p:cTn>
                                        <p:tgtEl>
                                          <p:spTgt spid="4"/>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2/3*#ppt_w"/>
                                          </p:val>
                                        </p:tav>
                                        <p:tav tm="100000">
                                          <p:val>
                                            <p:strVal val="#ppt_w"/>
                                          </p:val>
                                        </p:tav>
                                      </p:tavLst>
                                    </p:anim>
                                    <p:anim calcmode="lin" valueType="num">
                                      <p:cBhvr>
                                        <p:cTn id="22" dur="3000" fill="hold"/>
                                        <p:tgtEl>
                                          <p:spTgt spid="6"/>
                                        </p:tgtEl>
                                        <p:attrNameLst>
                                          <p:attrName>ppt_h</p:attrName>
                                        </p:attrNameLst>
                                      </p:cBhvr>
                                      <p:tavLst>
                                        <p:tav tm="0">
                                          <p:val>
                                            <p:strVal val="2/3*#ppt_h"/>
                                          </p:val>
                                        </p:tav>
                                        <p:tav tm="100000">
                                          <p:val>
                                            <p:strVal val="#ppt_h"/>
                                          </p:val>
                                        </p:tav>
                                      </p:tavLst>
                                    </p:anim>
                                  </p:childTnLst>
                                </p:cTn>
                              </p:par>
                              <p:par>
                                <p:cTn id="23" presetID="47"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3000"/>
                                        <p:tgtEl>
                                          <p:spTgt spid="6"/>
                                        </p:tgtEl>
                                      </p:cBhvr>
                                    </p:animEffect>
                                    <p:anim calcmode="lin" valueType="num">
                                      <p:cBhvr>
                                        <p:cTn id="26" dur="3000" fill="hold"/>
                                        <p:tgtEl>
                                          <p:spTgt spid="6"/>
                                        </p:tgtEl>
                                        <p:attrNameLst>
                                          <p:attrName>ppt_x</p:attrName>
                                        </p:attrNameLst>
                                      </p:cBhvr>
                                      <p:tavLst>
                                        <p:tav tm="0">
                                          <p:val>
                                            <p:strVal val="#ppt_x"/>
                                          </p:val>
                                        </p:tav>
                                        <p:tav tm="100000">
                                          <p:val>
                                            <p:strVal val="#ppt_x"/>
                                          </p:val>
                                        </p:tav>
                                      </p:tavLst>
                                    </p:anim>
                                    <p:anim calcmode="lin" valueType="num">
                                      <p:cBhvr>
                                        <p:cTn id="27" dur="3000" fill="hold"/>
                                        <p:tgtEl>
                                          <p:spTgt spid="6"/>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155656">
            <a:off x="-206961" y="-191002"/>
            <a:ext cx="8925574" cy="570388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254000" h="139700" prst="softRound"/>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7 Imagen" descr="bird-the-atlantic-deadlock-fratercula-arctica-puffins.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rot="21155656">
            <a:off x="-214549" y="-191024"/>
            <a:ext cx="8941097" cy="5715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254000" h="139700" prst="softRound"/>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rot="21194559">
            <a:off x="2882842" y="714990"/>
            <a:ext cx="4000500" cy="461962"/>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El “</a:t>
            </a:r>
            <a:r>
              <a:rPr lang="es-ES" sz="2400" b="1" dirty="0" err="1">
                <a:effectLst>
                  <a:glow rad="101600">
                    <a:srgbClr val="C00000">
                      <a:alpha val="60000"/>
                    </a:srgbClr>
                  </a:glow>
                  <a:outerShdw blurRad="38100" dist="38100" dir="2700000" algn="tl">
                    <a:srgbClr val="000000">
                      <a:alpha val="43137"/>
                    </a:srgbClr>
                  </a:outerShdw>
                </a:effectLst>
                <a:latin typeface="Lucida Bright" pitchFamily="18" charset="0"/>
              </a:rPr>
              <a:t>Stonehenge</a:t>
            </a: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 español</a:t>
            </a:r>
          </a:p>
        </p:txBody>
      </p:sp>
      <p:sp>
        <p:nvSpPr>
          <p:cNvPr id="5" name="4 CuadroTexto"/>
          <p:cNvSpPr txBox="1"/>
          <p:nvPr/>
        </p:nvSpPr>
        <p:spPr>
          <a:xfrm>
            <a:off x="323528" y="4369668"/>
            <a:ext cx="8358187"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El bajo nivel del embalse de </a:t>
            </a:r>
            <a:r>
              <a:rPr lang="es-ES" b="1" dirty="0" err="1">
                <a:effectLst>
                  <a:glow rad="101600">
                    <a:srgbClr val="C00000">
                      <a:alpha val="60000"/>
                    </a:srgbClr>
                  </a:glow>
                  <a:outerShdw blurRad="38100" dist="38100" dir="2700000" algn="tl">
                    <a:srgbClr val="000000">
                      <a:alpha val="43137"/>
                    </a:srgbClr>
                  </a:outerShdw>
                </a:effectLst>
              </a:rPr>
              <a:t>Valdecañas</a:t>
            </a:r>
            <a:r>
              <a:rPr lang="es-ES" b="1" dirty="0">
                <a:effectLst>
                  <a:glow rad="101600">
                    <a:srgbClr val="C00000">
                      <a:alpha val="60000"/>
                    </a:srgbClr>
                  </a:glow>
                  <a:outerShdw blurRad="38100" dist="38100" dir="2700000" algn="tl">
                    <a:srgbClr val="000000">
                      <a:alpha val="43137"/>
                    </a:srgbClr>
                  </a:outerShdw>
                </a:effectLst>
              </a:rPr>
              <a:t>, en la provincia central española de Cáceres, permitió que emergiera en toda su plenitud el Dolmen de </a:t>
            </a:r>
            <a:r>
              <a:rPr lang="es-ES" b="1" dirty="0" err="1">
                <a:effectLst>
                  <a:glow rad="101600">
                    <a:srgbClr val="C00000">
                      <a:alpha val="60000"/>
                    </a:srgbClr>
                  </a:glow>
                  <a:outerShdw blurRad="38100" dist="38100" dir="2700000" algn="tl">
                    <a:srgbClr val="000000">
                      <a:alpha val="43137"/>
                    </a:srgbClr>
                  </a:outerShdw>
                </a:effectLst>
              </a:rPr>
              <a:t>Guadalperal</a:t>
            </a:r>
            <a:r>
              <a:rPr lang="es-ES" b="1" dirty="0">
                <a:effectLst>
                  <a:glow rad="101600">
                    <a:srgbClr val="C00000">
                      <a:alpha val="60000"/>
                    </a:srgbClr>
                  </a:glow>
                  <a:outerShdw blurRad="38100" dist="38100" dir="2700000" algn="tl">
                    <a:srgbClr val="000000">
                      <a:alpha val="43137"/>
                    </a:srgbClr>
                  </a:outerShdw>
                </a:effectLst>
              </a:rPr>
              <a:t>, apodado el “</a:t>
            </a:r>
            <a:r>
              <a:rPr lang="es-ES" b="1" dirty="0" err="1">
                <a:effectLst>
                  <a:glow rad="101600">
                    <a:srgbClr val="C00000">
                      <a:alpha val="60000"/>
                    </a:srgbClr>
                  </a:glow>
                  <a:outerShdw blurRad="38100" dist="38100" dir="2700000" algn="tl">
                    <a:srgbClr val="000000">
                      <a:alpha val="43137"/>
                    </a:srgbClr>
                  </a:outerShdw>
                </a:effectLst>
              </a:rPr>
              <a:t>Stonehenge</a:t>
            </a:r>
            <a:r>
              <a:rPr lang="es-ES" b="1" dirty="0">
                <a:effectLst>
                  <a:glow rad="101600">
                    <a:srgbClr val="C00000">
                      <a:alpha val="60000"/>
                    </a:srgbClr>
                  </a:glow>
                  <a:outerShdw blurRad="38100" dist="38100" dir="2700000" algn="tl">
                    <a:srgbClr val="000000">
                      <a:alpha val="43137"/>
                    </a:srgbClr>
                  </a:outerShdw>
                </a:effectLst>
              </a:rPr>
              <a:t>” español, un círculo de docenas de piedras megalíticas que se cree data del 5000 antes de Cristo.</a:t>
            </a:r>
          </a:p>
        </p:txBody>
      </p:sp>
    </p:spTree>
  </p:cSld>
  <p:clrMapOvr>
    <a:masterClrMapping/>
  </p:clrMapOvr>
  <mc:AlternateContent xmlns:mc="http://schemas.openxmlformats.org/markup-compatibility/2006">
    <mc:Choice xmlns:p14="http://schemas.microsoft.com/office/powerpoint/2010/main" Requires="p14">
      <p:transition spd="slow" p14:dur="2000" advTm="31000">
        <p14:prism dir="u" isContent="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3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4/3*#ppt_w"/>
                                          </p:val>
                                        </p:tav>
                                        <p:tav tm="100000">
                                          <p:val>
                                            <p:strVal val="#ppt_w"/>
                                          </p:val>
                                        </p:tav>
                                      </p:tavLst>
                                    </p:anim>
                                    <p:anim calcmode="lin" valueType="num">
                                      <p:cBhvr>
                                        <p:cTn id="11" dur="3000" fill="hold"/>
                                        <p:tgtEl>
                                          <p:spTgt spid="17"/>
                                        </p:tgtEl>
                                        <p:attrNameLst>
                                          <p:attrName>ppt_h</p:attrName>
                                        </p:attrNameLst>
                                      </p:cBhvr>
                                      <p:tavLst>
                                        <p:tav tm="0">
                                          <p:val>
                                            <p:strVal val="4/3*#ppt_h"/>
                                          </p:val>
                                        </p:tav>
                                        <p:tav tm="100000">
                                          <p:val>
                                            <p:strVal val="#ppt_h"/>
                                          </p:val>
                                        </p:tav>
                                      </p:tavLst>
                                    </p:anim>
                                  </p:childTnLst>
                                </p:cTn>
                              </p:par>
                              <p:par>
                                <p:cTn id="12" presetID="10" presetClass="exit" presetSubtype="0" fill="hold" nodeType="withEffect">
                                  <p:stCondLst>
                                    <p:cond delay="0"/>
                                  </p:stCondLst>
                                  <p:childTnLst>
                                    <p:animEffect transition="out" filter="fade">
                                      <p:cBhvr>
                                        <p:cTn id="13" dur="3000"/>
                                        <p:tgtEl>
                                          <p:spTgt spid="17"/>
                                        </p:tgtEl>
                                      </p:cBhvr>
                                    </p:animEffect>
                                    <p:set>
                                      <p:cBhvr>
                                        <p:cTn id="14" dur="1" fill="hold">
                                          <p:stCondLst>
                                            <p:cond delay="2999"/>
                                          </p:stCondLst>
                                        </p:cTn>
                                        <p:tgtEl>
                                          <p:spTgt spid="17"/>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17"/>
                                        </p:tgtEl>
                                        <p:attrNameLst>
                                          <p:attrName>ppt_w</p:attrName>
                                        </p:attrNameLst>
                                      </p:cBhvr>
                                      <p:tavLst>
                                        <p:tav tm="0">
                                          <p:val>
                                            <p:strVal val="ppt_w"/>
                                          </p:val>
                                        </p:tav>
                                        <p:tav tm="100000">
                                          <p:val>
                                            <p:strVal val="2/3*ppt_w"/>
                                          </p:val>
                                        </p:tav>
                                      </p:tavLst>
                                    </p:anim>
                                    <p:anim calcmode="lin" valueType="num">
                                      <p:cBhvr>
                                        <p:cTn id="17" dur="3000"/>
                                        <p:tgtEl>
                                          <p:spTgt spid="17"/>
                                        </p:tgtEl>
                                        <p:attrNameLst>
                                          <p:attrName>ppt_h</p:attrName>
                                        </p:attrNameLst>
                                      </p:cBhvr>
                                      <p:tavLst>
                                        <p:tav tm="0">
                                          <p:val>
                                            <p:strVal val="ppt_h"/>
                                          </p:val>
                                        </p:tav>
                                        <p:tav tm="100000">
                                          <p:val>
                                            <p:strVal val="2/3*ppt_h"/>
                                          </p:val>
                                        </p:tav>
                                      </p:tavLst>
                                    </p:anim>
                                    <p:set>
                                      <p:cBhvr>
                                        <p:cTn id="18" dur="1" fill="hold">
                                          <p:stCondLst>
                                            <p:cond delay="2999"/>
                                          </p:stCondLst>
                                        </p:cTn>
                                        <p:tgtEl>
                                          <p:spTgt spid="17"/>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3000" fill="hold"/>
                                        <p:tgtEl>
                                          <p:spTgt spid="18"/>
                                        </p:tgtEl>
                                        <p:attrNameLst>
                                          <p:attrName>ppt_w</p:attrName>
                                        </p:attrNameLst>
                                      </p:cBhvr>
                                      <p:tavLst>
                                        <p:tav tm="0">
                                          <p:val>
                                            <p:strVal val="4/3*#ppt_w"/>
                                          </p:val>
                                        </p:tav>
                                        <p:tav tm="100000">
                                          <p:val>
                                            <p:strVal val="#ppt_w"/>
                                          </p:val>
                                        </p:tav>
                                      </p:tavLst>
                                    </p:anim>
                                    <p:anim calcmode="lin" valueType="num">
                                      <p:cBhvr>
                                        <p:cTn id="22" dur="3000" fill="hold"/>
                                        <p:tgtEl>
                                          <p:spTgt spid="18"/>
                                        </p:tgtEl>
                                        <p:attrNameLst>
                                          <p:attrName>ppt_h</p:attrName>
                                        </p:attrNameLst>
                                      </p:cBhvr>
                                      <p:tavLst>
                                        <p:tav tm="0">
                                          <p:val>
                                            <p:strVal val="4/3*#ppt_h"/>
                                          </p:val>
                                        </p:tav>
                                        <p:tav tm="100000">
                                          <p:val>
                                            <p:strVal val="#ppt_h"/>
                                          </p:val>
                                        </p:tav>
                                      </p:tavLst>
                                    </p:anim>
                                  </p:childTnLst>
                                </p:cTn>
                              </p:par>
                              <p:par>
                                <p:cTn id="23" presetID="47"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3000"/>
                                        <p:tgtEl>
                                          <p:spTgt spid="18"/>
                                        </p:tgtEl>
                                      </p:cBhvr>
                                    </p:animEffect>
                                    <p:anim calcmode="lin" valueType="num">
                                      <p:cBhvr>
                                        <p:cTn id="26" dur="3000" fill="hold"/>
                                        <p:tgtEl>
                                          <p:spTgt spid="18"/>
                                        </p:tgtEl>
                                        <p:attrNameLst>
                                          <p:attrName>ppt_x</p:attrName>
                                        </p:attrNameLst>
                                      </p:cBhvr>
                                      <p:tavLst>
                                        <p:tav tm="0">
                                          <p:val>
                                            <p:strVal val="#ppt_x"/>
                                          </p:val>
                                        </p:tav>
                                        <p:tav tm="100000">
                                          <p:val>
                                            <p:strVal val="#ppt_x"/>
                                          </p:val>
                                        </p:tav>
                                      </p:tavLst>
                                    </p:anim>
                                    <p:anim calcmode="lin" valueType="num">
                                      <p:cBhvr>
                                        <p:cTn id="27" dur="3000" fill="hold"/>
                                        <p:tgtEl>
                                          <p:spTgt spid="18"/>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3000"/>
                            </p:stCondLst>
                            <p:childTnLst>
                              <p:par>
                                <p:cTn id="29" presetID="23" presetClass="entr" presetSubtype="16"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2000" fill="hold"/>
                                        <p:tgtEl>
                                          <p:spTgt spid="4"/>
                                        </p:tgtEl>
                                        <p:attrNameLst>
                                          <p:attrName>ppt_w</p:attrName>
                                        </p:attrNameLst>
                                      </p:cBhvr>
                                      <p:tavLst>
                                        <p:tav tm="0">
                                          <p:val>
                                            <p:fltVal val="0"/>
                                          </p:val>
                                        </p:tav>
                                        <p:tav tm="100000">
                                          <p:val>
                                            <p:strVal val="#ppt_w"/>
                                          </p:val>
                                        </p:tav>
                                      </p:tavLst>
                                    </p:anim>
                                    <p:anim calcmode="lin" valueType="num">
                                      <p:cBhvr>
                                        <p:cTn id="32" dur="2000" fill="hold"/>
                                        <p:tgtEl>
                                          <p:spTgt spid="4"/>
                                        </p:tgtEl>
                                        <p:attrNameLst>
                                          <p:attrName>ppt_h</p:attrName>
                                        </p:attrNameLst>
                                      </p:cBhvr>
                                      <p:tavLst>
                                        <p:tav tm="0">
                                          <p:val>
                                            <p:fltVal val="0"/>
                                          </p:val>
                                        </p:tav>
                                        <p:tav tm="100000">
                                          <p:val>
                                            <p:strVal val="#ppt_h"/>
                                          </p:val>
                                        </p:tav>
                                      </p:tavLst>
                                    </p:anim>
                                  </p:childTnLst>
                                </p:cTn>
                              </p:par>
                            </p:childTnLst>
                          </p:cTn>
                        </p:par>
                        <p:par>
                          <p:cTn id="33" fill="hold" nodeType="afterGroup">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1"/>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0" y="0"/>
            <a:ext cx="9144000" cy="5715000"/>
          </a:xfrm>
        </p:spPr>
      </p:pic>
      <p:pic>
        <p:nvPicPr>
          <p:cNvPr id="30" name="3 Marcador de contenido" descr="2993983350_953e8e3e6b_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786063" y="1214438"/>
            <a:ext cx="5786437" cy="430212"/>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Torre de la iglesia de La </a:t>
            </a:r>
            <a:r>
              <a:rPr lang="es-ES" sz="2200" b="1" dirty="0" err="1">
                <a:effectLst>
                  <a:glow rad="101600">
                    <a:srgbClr val="C00000">
                      <a:alpha val="60000"/>
                    </a:srgbClr>
                  </a:glow>
                  <a:outerShdw blurRad="38100" dist="38100" dir="2700000" algn="tl">
                    <a:srgbClr val="000000">
                      <a:alpha val="43137"/>
                    </a:srgbClr>
                  </a:outerShdw>
                </a:effectLst>
                <a:latin typeface="Lucida Bright" pitchFamily="18" charset="0"/>
              </a:rPr>
              <a:t>Muedra</a:t>
            </a: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 - Soria</a:t>
            </a:r>
          </a:p>
        </p:txBody>
      </p:sp>
      <p:sp>
        <p:nvSpPr>
          <p:cNvPr id="6" name="5 CuadroTexto"/>
          <p:cNvSpPr txBox="1"/>
          <p:nvPr/>
        </p:nvSpPr>
        <p:spPr>
          <a:xfrm>
            <a:off x="857250" y="4237038"/>
            <a:ext cx="7500938"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una zona ya despoblada de la localidad de Vinuesa, en Soria, concretamente en el embalse de la Cuerda del Pozo, se puede ver, cuando la sequía lo permite, la torre de la Iglesia de la </a:t>
            </a:r>
            <a:r>
              <a:rPr lang="es-ES" b="1" dirty="0" err="1">
                <a:effectLst>
                  <a:glow rad="101600">
                    <a:srgbClr val="C00000">
                      <a:alpha val="60000"/>
                    </a:srgbClr>
                  </a:glow>
                  <a:outerShdw blurRad="38100" dist="38100" dir="2700000" algn="tl">
                    <a:srgbClr val="000000">
                      <a:alpha val="43137"/>
                    </a:srgbClr>
                  </a:outerShdw>
                </a:effectLst>
              </a:rPr>
              <a:t>Muedra</a:t>
            </a:r>
            <a:r>
              <a:rPr lang="es-ES" b="1" dirty="0">
                <a:effectLst>
                  <a:glow rad="101600">
                    <a:srgbClr val="C00000">
                      <a:alpha val="60000"/>
                    </a:srgbClr>
                  </a:glow>
                  <a:outerShdw blurRad="38100" dist="38100" dir="2700000" algn="tl">
                    <a:srgbClr val="000000">
                      <a:alpha val="43137"/>
                    </a:srgbClr>
                  </a:outerShdw>
                </a:effectLst>
              </a:rPr>
              <a:t>. La imagen es impresionante: una misteriosa atalaya de piedra que se erige en mitad de las aguas. </a:t>
            </a:r>
          </a:p>
        </p:txBody>
      </p:sp>
    </p:spTree>
  </p:cSld>
  <p:clrMapOvr>
    <a:masterClrMapping/>
  </p:clrMapOvr>
  <mc:AlternateContent xmlns:mc="http://schemas.openxmlformats.org/markup-compatibility/2006">
    <mc:Choice xmlns:p14="http://schemas.microsoft.com/office/powerpoint/2010/main" Requires="p14">
      <p:transition spd="slow" p14:dur="2000" advTm="33000">
        <p14:prism dir="d" isContent="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0" presetClass="exit" presetSubtype="0" fill="hold" nodeType="withEffect">
                                  <p:stCondLst>
                                    <p:cond delay="0"/>
                                  </p:stCondLst>
                                  <p:childTnLst>
                                    <p:animEffect transition="out" filter="fade">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4/3*ppt_w"/>
                                          </p:val>
                                        </p:tav>
                                      </p:tavLst>
                                    </p:anim>
                                    <p:anim calcmode="lin" valueType="num">
                                      <p:cBhvr>
                                        <p:cTn id="17" dur="3000"/>
                                        <p:tgtEl>
                                          <p:spTgt spid="4"/>
                                        </p:tgtEl>
                                        <p:attrNameLst>
                                          <p:attrName>ppt_h</p:attrName>
                                        </p:attrNameLst>
                                      </p:cBhvr>
                                      <p:tavLst>
                                        <p:tav tm="0">
                                          <p:val>
                                            <p:strVal val="ppt_h"/>
                                          </p:val>
                                        </p:tav>
                                        <p:tav tm="100000">
                                          <p:val>
                                            <p:strVal val="4/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3000"/>
                                        <p:tgtEl>
                                          <p:spTgt spid="30"/>
                                        </p:tgtEl>
                                      </p:cBhvr>
                                    </p:animEffect>
                                  </p:childTnLst>
                                </p:cTn>
                              </p:par>
                              <p:par>
                                <p:cTn id="22" presetID="23" presetClass="entr" presetSubtype="288"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3000" fill="hold"/>
                                        <p:tgtEl>
                                          <p:spTgt spid="30"/>
                                        </p:tgtEl>
                                        <p:attrNameLst>
                                          <p:attrName>ppt_w</p:attrName>
                                        </p:attrNameLst>
                                      </p:cBhvr>
                                      <p:tavLst>
                                        <p:tav tm="0">
                                          <p:val>
                                            <p:strVal val="4/3*#ppt_w"/>
                                          </p:val>
                                        </p:tav>
                                        <p:tav tm="100000">
                                          <p:val>
                                            <p:strVal val="#ppt_w"/>
                                          </p:val>
                                        </p:tav>
                                      </p:tavLst>
                                    </p:anim>
                                    <p:anim calcmode="lin" valueType="num">
                                      <p:cBhvr>
                                        <p:cTn id="25" dur="3000" fill="hold"/>
                                        <p:tgtEl>
                                          <p:spTgt spid="30"/>
                                        </p:tgtEl>
                                        <p:attrNameLst>
                                          <p:attrName>ppt_h</p:attrName>
                                        </p:attrNameLst>
                                      </p:cBhvr>
                                      <p:tavLst>
                                        <p:tav tm="0">
                                          <p:val>
                                            <p:strVal val="4/3*#ppt_h"/>
                                          </p:val>
                                        </p:tav>
                                        <p:tav tm="100000">
                                          <p:val>
                                            <p:strVal val="#ppt_h"/>
                                          </p:val>
                                        </p:tav>
                                      </p:tavLst>
                                    </p:anim>
                                  </p:childTnLst>
                                </p:cTn>
                              </p:par>
                            </p:childTnLst>
                          </p:cTn>
                        </p:par>
                        <p:par>
                          <p:cTn id="26" fill="hold" nodeType="afterGroup">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childTnLst>
                          </p:cTn>
                        </p:par>
                        <p:par>
                          <p:cTn id="31" fill="hold" nodeType="afterGroup">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 y="0"/>
            <a:ext cx="9128125"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2048x1365_puffin-atlanticheskij-tupik.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57188" y="4237038"/>
            <a:ext cx="8643937"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sequía que afecta a España por la falta de lluvias se deja notar de manera especial en la cuenca del río Tajo a su paso por Extremadura, ha dejado al descubierto en la unión de los ríos Almonte y Tamuja, en la provincia de Cáceres, dos puentes y una hornacina del siglo XVI que se han convertido en un atractivo turístico en la zona.</a:t>
            </a:r>
          </a:p>
        </p:txBody>
      </p:sp>
      <p:sp>
        <p:nvSpPr>
          <p:cNvPr id="5" name="4 CuadroTexto"/>
          <p:cNvSpPr txBox="1"/>
          <p:nvPr/>
        </p:nvSpPr>
        <p:spPr>
          <a:xfrm>
            <a:off x="1571625" y="500063"/>
            <a:ext cx="5072063" cy="461962"/>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Embalse de Alcántara (Cáceres)</a:t>
            </a:r>
          </a:p>
        </p:txBody>
      </p:sp>
    </p:spTree>
  </p:cSld>
  <p:clrMapOvr>
    <a:masterClrMapping/>
  </p:clrMapOvr>
  <mc:AlternateContent xmlns:mc="http://schemas.openxmlformats.org/markup-compatibility/2006">
    <mc:Choice xmlns:p14="http://schemas.microsoft.com/office/powerpoint/2010/main" Requires="p14">
      <p:transition spd="slow" p14:dur="2000" advTm="37000">
        <p14:prism isContent="1" isInverted="1"/>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fltVal val="0"/>
                                          </p:val>
                                        </p:tav>
                                        <p:tav tm="100000">
                                          <p:val>
                                            <p:strVal val="#ppt_w"/>
                                          </p:val>
                                        </p:tav>
                                      </p:tavLst>
                                    </p:anim>
                                    <p:anim calcmode="lin" valueType="num">
                                      <p:cBhvr>
                                        <p:cTn id="8" dur="3000" fill="hold"/>
                                        <p:tgtEl>
                                          <p:spTgt spid="8"/>
                                        </p:tgtEl>
                                        <p:attrNameLst>
                                          <p:attrName>ppt_h</p:attrName>
                                        </p:attrNameLst>
                                      </p:cBhvr>
                                      <p:tavLst>
                                        <p:tav tm="0">
                                          <p:val>
                                            <p:fltVal val="0"/>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in)">
                                      <p:cBhvr>
                                        <p:cTn id="11" dur="3000"/>
                                        <p:tgtEl>
                                          <p:spTgt spid="8"/>
                                        </p:tgtEl>
                                      </p:cBhvr>
                                    </p:animEffect>
                                  </p:childTnLst>
                                </p:cTn>
                              </p:par>
                              <p:par>
                                <p:cTn id="12" presetID="10" presetClass="exit" presetSubtype="0" fill="hold" nodeType="withEffect">
                                  <p:stCondLst>
                                    <p:cond delay="0"/>
                                  </p:stCondLst>
                                  <p:childTnLst>
                                    <p:animEffect transition="out" filter="fade">
                                      <p:cBhvr>
                                        <p:cTn id="13" dur="3000"/>
                                        <p:tgtEl>
                                          <p:spTgt spid="8"/>
                                        </p:tgtEl>
                                      </p:cBhvr>
                                    </p:animEffect>
                                    <p:set>
                                      <p:cBhvr>
                                        <p:cTn id="14" dur="1" fill="hold">
                                          <p:stCondLst>
                                            <p:cond delay="2999"/>
                                          </p:stCondLst>
                                        </p:cTn>
                                        <p:tgtEl>
                                          <p:spTgt spid="8"/>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8"/>
                                        </p:tgtEl>
                                        <p:attrNameLst>
                                          <p:attrName>ppt_w</p:attrName>
                                        </p:attrNameLst>
                                      </p:cBhvr>
                                      <p:tavLst>
                                        <p:tav tm="0">
                                          <p:val>
                                            <p:strVal val="ppt_w"/>
                                          </p:val>
                                        </p:tav>
                                        <p:tav tm="100000">
                                          <p:val>
                                            <p:strVal val="4/3*ppt_w"/>
                                          </p:val>
                                        </p:tav>
                                      </p:tavLst>
                                    </p:anim>
                                    <p:anim calcmode="lin" valueType="num">
                                      <p:cBhvr>
                                        <p:cTn id="17" dur="3000"/>
                                        <p:tgtEl>
                                          <p:spTgt spid="8"/>
                                        </p:tgtEl>
                                        <p:attrNameLst>
                                          <p:attrName>ppt_h</p:attrName>
                                        </p:attrNameLst>
                                      </p:cBhvr>
                                      <p:tavLst>
                                        <p:tav tm="0">
                                          <p:val>
                                            <p:strVal val="ppt_h"/>
                                          </p:val>
                                        </p:tav>
                                        <p:tav tm="100000">
                                          <p:val>
                                            <p:strVal val="4/3*ppt_h"/>
                                          </p:val>
                                        </p:tav>
                                      </p:tavLst>
                                    </p:anim>
                                    <p:set>
                                      <p:cBhvr>
                                        <p:cTn id="18" dur="1" fill="hold">
                                          <p:stCondLst>
                                            <p:cond delay="2999"/>
                                          </p:stCondLst>
                                        </p:cTn>
                                        <p:tgtEl>
                                          <p:spTgt spid="8"/>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strVal val="4/3*#ppt_w"/>
                                          </p:val>
                                        </p:tav>
                                        <p:tav tm="100000">
                                          <p:val>
                                            <p:strVal val="#ppt_w"/>
                                          </p:val>
                                        </p:tav>
                                      </p:tavLst>
                                    </p:anim>
                                    <p:anim calcmode="lin" valueType="num">
                                      <p:cBhvr>
                                        <p:cTn id="22" dur="3000" fill="hold"/>
                                        <p:tgtEl>
                                          <p:spTgt spid="7"/>
                                        </p:tgtEl>
                                        <p:attrNameLst>
                                          <p:attrName>ppt_h</p:attrName>
                                        </p:attrNameLst>
                                      </p:cBhvr>
                                      <p:tavLst>
                                        <p:tav tm="0">
                                          <p:val>
                                            <p:strVal val="4/3*#ppt_h"/>
                                          </p:val>
                                        </p:tav>
                                        <p:tav tm="100000">
                                          <p:val>
                                            <p:strVal val="#ppt_h"/>
                                          </p:val>
                                        </p:tav>
                                      </p:tavLst>
                                    </p:anim>
                                  </p:childTnLst>
                                </p:cTn>
                              </p:par>
                              <p:par>
                                <p:cTn id="23" presetID="42"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anim calcmode="lin" valueType="num">
                                      <p:cBhvr>
                                        <p:cTn id="26" dur="3000" fill="hold"/>
                                        <p:tgtEl>
                                          <p:spTgt spid="7"/>
                                        </p:tgtEl>
                                        <p:attrNameLst>
                                          <p:attrName>ppt_x</p:attrName>
                                        </p:attrNameLst>
                                      </p:cBhvr>
                                      <p:tavLst>
                                        <p:tav tm="0">
                                          <p:val>
                                            <p:strVal val="#ppt_x"/>
                                          </p:val>
                                        </p:tav>
                                        <p:tav tm="100000">
                                          <p:val>
                                            <p:strVal val="#ppt_x"/>
                                          </p:val>
                                        </p:tav>
                                      </p:tavLst>
                                    </p:anim>
                                    <p:anim calcmode="lin" valueType="num">
                                      <p:cBhvr>
                                        <p:cTn id="27" dur="3000" fill="hold"/>
                                        <p:tgtEl>
                                          <p:spTgt spid="7"/>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3000"/>
                            </p:stCondLst>
                            <p:childTnLst>
                              <p:par>
                                <p:cTn id="29" presetID="56"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 by="(-#ppt_w*2)" calcmode="lin" valueType="num">
                                      <p:cBhvr rctx="PPT">
                                        <p:cTn id="31" dur="500" autoRev="1" fill="hold">
                                          <p:stCondLst>
                                            <p:cond delay="0"/>
                                          </p:stCondLst>
                                        </p:cTn>
                                        <p:tgtEl>
                                          <p:spTgt spid="5"/>
                                        </p:tgtEl>
                                        <p:attrNameLst>
                                          <p:attrName>ppt_w</p:attrName>
                                        </p:attrNameLst>
                                      </p:cBhvr>
                                    </p:anim>
                                    <p:anim by="(#ppt_w*0.50)" calcmode="lin" valueType="num">
                                      <p:cBhvr>
                                        <p:cTn id="32" dur="500" decel="50000" autoRev="1" fill="hold">
                                          <p:stCondLst>
                                            <p:cond delay="0"/>
                                          </p:stCondLst>
                                        </p:cTn>
                                        <p:tgtEl>
                                          <p:spTgt spid="5"/>
                                        </p:tgtEl>
                                        <p:attrNameLst>
                                          <p:attrName>ppt_x</p:attrName>
                                        </p:attrNameLst>
                                      </p:cBhvr>
                                    </p:anim>
                                    <p:anim from="(-#ppt_h/2)" to="(#ppt_y)" calcmode="lin" valueType="num">
                                      <p:cBhvr>
                                        <p:cTn id="33" dur="1000" fill="hold">
                                          <p:stCondLst>
                                            <p:cond delay="0"/>
                                          </p:stCondLst>
                                        </p:cTn>
                                        <p:tgtEl>
                                          <p:spTgt spid="5"/>
                                        </p:tgtEl>
                                        <p:attrNameLst>
                                          <p:attrName>ppt_y</p:attrName>
                                        </p:attrNameLst>
                                      </p:cBhvr>
                                    </p:anim>
                                    <p:animRot by="21600000">
                                      <p:cBhvr>
                                        <p:cTn id="34" dur="1000" fill="hold">
                                          <p:stCondLst>
                                            <p:cond delay="0"/>
                                          </p:stCondLst>
                                        </p:cTn>
                                        <p:tgtEl>
                                          <p:spTgt spid="5"/>
                                        </p:tgtEl>
                                        <p:attrNameLst>
                                          <p:attrName>r</p:attrName>
                                        </p:attrNameLst>
                                      </p:cBhvr>
                                    </p:animRot>
                                  </p:childTnLst>
                                </p:cTn>
                              </p:par>
                            </p:childTnLst>
                          </p:cTn>
                        </p:par>
                        <p:par>
                          <p:cTn id="35" fill="hold" nodeType="afterGroup">
                            <p:stCondLst>
                              <p:cond delay="66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4"/>
                                        </p:tgtEl>
                                        <p:attrNameLst>
                                          <p:attrName>style.visibility</p:attrName>
                                        </p:attrNameLst>
                                      </p:cBhvr>
                                      <p:to>
                                        <p:strVal val="visible"/>
                                      </p:to>
                                    </p:set>
                                    <p:animEffect transition="in" filter="fade">
                                      <p:cBhvr>
                                        <p:cTn id="38" dur="1000"/>
                                        <p:tgtEl>
                                          <p:spTgt spid="4"/>
                                        </p:tgtEl>
                                      </p:cBhvr>
                                    </p:animEffect>
                                    <p:anim calcmode="lin" valueType="num">
                                      <p:cBhvr>
                                        <p:cTn id="39" dur="1000" fill="hold"/>
                                        <p:tgtEl>
                                          <p:spTgt spid="4"/>
                                        </p:tgtEl>
                                        <p:attrNameLst>
                                          <p:attrName>ppt_x</p:attrName>
                                        </p:attrNameLst>
                                      </p:cBhvr>
                                      <p:tavLst>
                                        <p:tav tm="0">
                                          <p:val>
                                            <p:strVal val="#ppt_x-.1"/>
                                          </p:val>
                                        </p:tav>
                                        <p:tav tm="100000">
                                          <p:val>
                                            <p:strVal val="#ppt_x"/>
                                          </p:val>
                                        </p:tav>
                                      </p:tavLst>
                                    </p:anim>
                                    <p:anim calcmode="lin" valueType="num">
                                      <p:cBhvr>
                                        <p:cTn id="4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02940"/>
            <a:ext cx="8136904" cy="7128792"/>
          </a:xfrm>
          <a:prstGeom prst="rect">
            <a:avLst/>
          </a:prstGeom>
          <a:noFill/>
          <a:ln>
            <a:noFill/>
          </a:ln>
          <a:effectLst>
            <a:softEdge rad="317500"/>
          </a:effectLst>
          <a:scene3d>
            <a:camera prst="perspectiveRelaxedModerately"/>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45ae5ef3b9e000df40c16ee12fcb028e.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467544" y="-1102940"/>
            <a:ext cx="8136904" cy="7128792"/>
          </a:xfrm>
          <a:prstGeom prst="rect">
            <a:avLst/>
          </a:prstGeom>
          <a:noFill/>
          <a:ln>
            <a:noFill/>
          </a:ln>
          <a:effectLst>
            <a:softEdge rad="317500"/>
          </a:effectLst>
          <a:scene3d>
            <a:camera prst="perspectiveRelaxedModerately"/>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61481" y="4297660"/>
            <a:ext cx="8072437"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Una sequía se inicia sigilosamente, se padece y nunca se sabe cuando puede terminar. La situación de nuestros embalses es una clara imagen de la situación actual. Imagen del pantano de </a:t>
            </a:r>
            <a:r>
              <a:rPr lang="es-ES" b="1" dirty="0" err="1">
                <a:effectLst>
                  <a:glow rad="101600">
                    <a:srgbClr val="C00000">
                      <a:alpha val="60000"/>
                    </a:srgbClr>
                  </a:glow>
                  <a:outerShdw blurRad="38100" dist="38100" dir="2700000" algn="tl">
                    <a:srgbClr val="000000">
                      <a:alpha val="43137"/>
                    </a:srgbClr>
                  </a:outerShdw>
                </a:effectLst>
              </a:rPr>
              <a:t>Entrepeñas</a:t>
            </a:r>
            <a:r>
              <a:rPr lang="es-ES" b="1" dirty="0">
                <a:effectLst>
                  <a:glow rad="101600">
                    <a:srgbClr val="C00000">
                      <a:alpha val="60000"/>
                    </a:srgbClr>
                  </a:glow>
                  <a:outerShdw blurRad="38100" dist="38100" dir="2700000" algn="tl">
                    <a:srgbClr val="000000">
                      <a:alpha val="43137"/>
                    </a:srgbClr>
                  </a:outerShdw>
                </a:effectLst>
              </a:rPr>
              <a:t> en uno de los momentos de escasez de agua.</a:t>
            </a: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d" isContent="1"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3"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3)">
                                      <p:cBhvr>
                                        <p:cTn id="7" dur="3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3000" fill="hold"/>
                                        <p:tgtEl>
                                          <p:spTgt spid="12"/>
                                        </p:tgtEl>
                                        <p:attrNameLst>
                                          <p:attrName>ppt_w</p:attrName>
                                        </p:attrNameLst>
                                      </p:cBhvr>
                                      <p:tavLst>
                                        <p:tav tm="0">
                                          <p:val>
                                            <p:strVal val="4/3*#ppt_w"/>
                                          </p:val>
                                        </p:tav>
                                        <p:tav tm="100000">
                                          <p:val>
                                            <p:strVal val="#ppt_w"/>
                                          </p:val>
                                        </p:tav>
                                      </p:tavLst>
                                    </p:anim>
                                    <p:anim calcmode="lin" valueType="num">
                                      <p:cBhvr>
                                        <p:cTn id="11" dur="3000" fill="hold"/>
                                        <p:tgtEl>
                                          <p:spTgt spid="12"/>
                                        </p:tgtEl>
                                        <p:attrNameLst>
                                          <p:attrName>ppt_h</p:attrName>
                                        </p:attrNameLst>
                                      </p:cBhvr>
                                      <p:tavLst>
                                        <p:tav tm="0">
                                          <p:val>
                                            <p:strVal val="4/3*#ppt_h"/>
                                          </p:val>
                                        </p:tav>
                                        <p:tav tm="100000">
                                          <p:val>
                                            <p:strVal val="#ppt_h"/>
                                          </p:val>
                                        </p:tav>
                                      </p:tavLst>
                                    </p:anim>
                                  </p:childTnLst>
                                </p:cTn>
                              </p:par>
                              <p:par>
                                <p:cTn id="12" presetID="47" presetClass="exit" presetSubtype="0" fill="hold" nodeType="withEffect">
                                  <p:stCondLst>
                                    <p:cond delay="0"/>
                                  </p:stCondLst>
                                  <p:childTnLst>
                                    <p:animEffect transition="out" filter="fade">
                                      <p:cBhvr>
                                        <p:cTn id="13" dur="3000"/>
                                        <p:tgtEl>
                                          <p:spTgt spid="12"/>
                                        </p:tgtEl>
                                      </p:cBhvr>
                                    </p:animEffect>
                                    <p:anim calcmode="lin" valueType="num">
                                      <p:cBhvr>
                                        <p:cTn id="14" dur="3000"/>
                                        <p:tgtEl>
                                          <p:spTgt spid="12"/>
                                        </p:tgtEl>
                                        <p:attrNameLst>
                                          <p:attrName>ppt_x</p:attrName>
                                        </p:attrNameLst>
                                      </p:cBhvr>
                                      <p:tavLst>
                                        <p:tav tm="0">
                                          <p:val>
                                            <p:strVal val="ppt_x"/>
                                          </p:val>
                                        </p:tav>
                                        <p:tav tm="100000">
                                          <p:val>
                                            <p:strVal val="ppt_x"/>
                                          </p:val>
                                        </p:tav>
                                      </p:tavLst>
                                    </p:anim>
                                    <p:anim calcmode="lin" valueType="num">
                                      <p:cBhvr>
                                        <p:cTn id="15" dur="3000"/>
                                        <p:tgtEl>
                                          <p:spTgt spid="12"/>
                                        </p:tgtEl>
                                        <p:attrNameLst>
                                          <p:attrName>ppt_y</p:attrName>
                                        </p:attrNameLst>
                                      </p:cBhvr>
                                      <p:tavLst>
                                        <p:tav tm="0">
                                          <p:val>
                                            <p:strVal val="ppt_y"/>
                                          </p:val>
                                        </p:tav>
                                        <p:tav tm="100000">
                                          <p:val>
                                            <p:strVal val="ppt_y-.1"/>
                                          </p:val>
                                        </p:tav>
                                      </p:tavLst>
                                    </p:anim>
                                    <p:set>
                                      <p:cBhvr>
                                        <p:cTn id="16" dur="1" fill="hold">
                                          <p:stCondLst>
                                            <p:cond delay="2999"/>
                                          </p:stCondLst>
                                        </p:cTn>
                                        <p:tgtEl>
                                          <p:spTgt spid="12"/>
                                        </p:tgtEl>
                                        <p:attrNameLst>
                                          <p:attrName>style.visibility</p:attrName>
                                        </p:attrNameLst>
                                      </p:cBhvr>
                                      <p:to>
                                        <p:strVal val="hidden"/>
                                      </p:to>
                                    </p:set>
                                  </p:childTnLst>
                                </p:cTn>
                              </p:par>
                              <p:par>
                                <p:cTn id="17" presetID="23" presetClass="exit" presetSubtype="288" fill="hold" nodeType="withEffect">
                                  <p:stCondLst>
                                    <p:cond delay="0"/>
                                  </p:stCondLst>
                                  <p:childTnLst>
                                    <p:anim calcmode="lin" valueType="num">
                                      <p:cBhvr>
                                        <p:cTn id="18" dur="3000"/>
                                        <p:tgtEl>
                                          <p:spTgt spid="12"/>
                                        </p:tgtEl>
                                        <p:attrNameLst>
                                          <p:attrName>ppt_w</p:attrName>
                                        </p:attrNameLst>
                                      </p:cBhvr>
                                      <p:tavLst>
                                        <p:tav tm="0">
                                          <p:val>
                                            <p:strVal val="ppt_w"/>
                                          </p:val>
                                        </p:tav>
                                        <p:tav tm="100000">
                                          <p:val>
                                            <p:strVal val="2/3*ppt_w"/>
                                          </p:val>
                                        </p:tav>
                                      </p:tavLst>
                                    </p:anim>
                                    <p:anim calcmode="lin" valueType="num">
                                      <p:cBhvr>
                                        <p:cTn id="19" dur="3000"/>
                                        <p:tgtEl>
                                          <p:spTgt spid="12"/>
                                        </p:tgtEl>
                                        <p:attrNameLst>
                                          <p:attrName>ppt_h</p:attrName>
                                        </p:attrNameLst>
                                      </p:cBhvr>
                                      <p:tavLst>
                                        <p:tav tm="0">
                                          <p:val>
                                            <p:strVal val="ppt_h"/>
                                          </p:val>
                                        </p:tav>
                                        <p:tav tm="100000">
                                          <p:val>
                                            <p:strVal val="2/3*ppt_h"/>
                                          </p:val>
                                        </p:tav>
                                      </p:tavLst>
                                    </p:anim>
                                    <p:set>
                                      <p:cBhvr>
                                        <p:cTn id="20" dur="1" fill="hold">
                                          <p:stCondLst>
                                            <p:cond delay="2999"/>
                                          </p:stCondLst>
                                        </p:cTn>
                                        <p:tgtEl>
                                          <p:spTgt spid="12"/>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3000" fill="hold"/>
                                        <p:tgtEl>
                                          <p:spTgt spid="13"/>
                                        </p:tgtEl>
                                        <p:attrNameLst>
                                          <p:attrName>ppt_w</p:attrName>
                                        </p:attrNameLst>
                                      </p:cBhvr>
                                      <p:tavLst>
                                        <p:tav tm="0">
                                          <p:val>
                                            <p:strVal val="4/3*#ppt_w"/>
                                          </p:val>
                                        </p:tav>
                                        <p:tav tm="100000">
                                          <p:val>
                                            <p:strVal val="#ppt_w"/>
                                          </p:val>
                                        </p:tav>
                                      </p:tavLst>
                                    </p:anim>
                                    <p:anim calcmode="lin" valueType="num">
                                      <p:cBhvr>
                                        <p:cTn id="24" dur="3000" fill="hold"/>
                                        <p:tgtEl>
                                          <p:spTgt spid="13"/>
                                        </p:tgtEl>
                                        <p:attrNameLst>
                                          <p:attrName>ppt_h</p:attrName>
                                        </p:attrNameLst>
                                      </p:cBhvr>
                                      <p:tavLst>
                                        <p:tav tm="0">
                                          <p:val>
                                            <p:strVal val="4/3*#ppt_h"/>
                                          </p:val>
                                        </p:tav>
                                        <p:tav tm="100000">
                                          <p:val>
                                            <p:strVal val="#ppt_h"/>
                                          </p:val>
                                        </p:tav>
                                      </p:tavLst>
                                    </p:anim>
                                  </p:childTnLst>
                                </p:cTn>
                              </p:par>
                              <p:par>
                                <p:cTn id="25" presetID="47"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3000"/>
                                        <p:tgtEl>
                                          <p:spTgt spid="13"/>
                                        </p:tgtEl>
                                      </p:cBhvr>
                                    </p:animEffect>
                                    <p:anim calcmode="lin" valueType="num">
                                      <p:cBhvr>
                                        <p:cTn id="28" dur="3000" fill="hold"/>
                                        <p:tgtEl>
                                          <p:spTgt spid="13"/>
                                        </p:tgtEl>
                                        <p:attrNameLst>
                                          <p:attrName>ppt_x</p:attrName>
                                        </p:attrNameLst>
                                      </p:cBhvr>
                                      <p:tavLst>
                                        <p:tav tm="0">
                                          <p:val>
                                            <p:strVal val="#ppt_x"/>
                                          </p:val>
                                        </p:tav>
                                        <p:tav tm="100000">
                                          <p:val>
                                            <p:strVal val="#ppt_x"/>
                                          </p:val>
                                        </p:tav>
                                      </p:tavLst>
                                    </p:anim>
                                    <p:anim calcmode="lin" valueType="num">
                                      <p:cBhvr>
                                        <p:cTn id="29" dur="3000" fill="hold"/>
                                        <p:tgtEl>
                                          <p:spTgt spid="13"/>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1"/>
                                          </p:val>
                                        </p:tav>
                                        <p:tav tm="100000">
                                          <p:val>
                                            <p:strVal val="#ppt_x"/>
                                          </p:val>
                                        </p:tav>
                                      </p:tavLst>
                                    </p:anim>
                                    <p:anim calcmode="lin" valueType="num">
                                      <p:cBhvr>
                                        <p:cTn id="3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07832-Lastochka"/>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Triángulo rectángulo"/>
          <p:cNvSpPr/>
          <p:nvPr/>
        </p:nvSpPr>
        <p:spPr>
          <a:xfrm>
            <a:off x="0" y="4763"/>
            <a:ext cx="9144000" cy="5715000"/>
          </a:xfrm>
          <a:prstGeom prst="rtTriangle">
            <a:avLst/>
          </a:prstGeom>
          <a:solidFill>
            <a:schemeClr val="tx2">
              <a:lumMod val="20000"/>
              <a:lumOff val="80000"/>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6" name="15 Triángulo rectángulo"/>
          <p:cNvSpPr/>
          <p:nvPr/>
        </p:nvSpPr>
        <p:spPr>
          <a:xfrm>
            <a:off x="0" y="0"/>
            <a:ext cx="7740650" cy="5715000"/>
          </a:xfrm>
          <a:prstGeom prst="rtTriangle">
            <a:avLst/>
          </a:prstGeom>
          <a:solidFill>
            <a:schemeClr val="tx2">
              <a:alpha val="78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7" name="16 Triángulo rectángulo"/>
          <p:cNvSpPr/>
          <p:nvPr/>
        </p:nvSpPr>
        <p:spPr>
          <a:xfrm>
            <a:off x="0" y="0"/>
            <a:ext cx="6875463" cy="5715000"/>
          </a:xfrm>
          <a:prstGeom prst="rtTriangle">
            <a:avLst/>
          </a:prstGeom>
          <a:solidFill>
            <a:schemeClr val="tx2">
              <a:lumMod val="90000"/>
              <a:alpha val="78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8" name="17 Triángulo rectángulo"/>
          <p:cNvSpPr/>
          <p:nvPr/>
        </p:nvSpPr>
        <p:spPr>
          <a:xfrm>
            <a:off x="0" y="0"/>
            <a:ext cx="6011863" cy="5715000"/>
          </a:xfrm>
          <a:prstGeom prst="rtTriangle">
            <a:avLst/>
          </a:prstGeom>
          <a:solidFill>
            <a:schemeClr val="tx2">
              <a:lumMod val="50000"/>
              <a:alpha val="76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9" name="18 Triángulo rectángulo"/>
          <p:cNvSpPr/>
          <p:nvPr/>
        </p:nvSpPr>
        <p:spPr>
          <a:xfrm>
            <a:off x="33338" y="4763"/>
            <a:ext cx="5362575" cy="5715000"/>
          </a:xfrm>
          <a:prstGeom prst="rtTriangle">
            <a:avLst/>
          </a:prstGeom>
          <a:solidFill>
            <a:schemeClr val="tx2">
              <a:lumMod val="25000"/>
              <a:alpha val="74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0" name="19 Triángulo rectángulo"/>
          <p:cNvSpPr/>
          <p:nvPr/>
        </p:nvSpPr>
        <p:spPr>
          <a:xfrm rot="10800000">
            <a:off x="-73025" y="25400"/>
            <a:ext cx="9217025" cy="5715000"/>
          </a:xfrm>
          <a:prstGeom prst="rtTriangle">
            <a:avLst/>
          </a:prstGeom>
          <a:solidFill>
            <a:schemeClr val="tx2">
              <a:alpha val="8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1" name="20 Triángulo rectángulo"/>
          <p:cNvSpPr/>
          <p:nvPr/>
        </p:nvSpPr>
        <p:spPr>
          <a:xfrm rot="10800000">
            <a:off x="1438275" y="36513"/>
            <a:ext cx="7705725" cy="5715000"/>
          </a:xfrm>
          <a:prstGeom prst="rtTriangle">
            <a:avLst/>
          </a:prstGeom>
          <a:solidFill>
            <a:schemeClr val="tx2">
              <a:lumMod val="90000"/>
              <a:alpha val="8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2" name="21 Triángulo rectángulo"/>
          <p:cNvSpPr/>
          <p:nvPr/>
        </p:nvSpPr>
        <p:spPr>
          <a:xfrm rot="10800000">
            <a:off x="2301875" y="36513"/>
            <a:ext cx="6842125" cy="5715000"/>
          </a:xfrm>
          <a:prstGeom prst="rtTriangle">
            <a:avLst/>
          </a:prstGeom>
          <a:solidFill>
            <a:schemeClr val="tx2">
              <a:lumMod val="75000"/>
              <a:alpha val="78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3" name="22 Triángulo rectángulo"/>
          <p:cNvSpPr/>
          <p:nvPr/>
        </p:nvSpPr>
        <p:spPr>
          <a:xfrm rot="10800000">
            <a:off x="3165475" y="0"/>
            <a:ext cx="5978525" cy="5715000"/>
          </a:xfrm>
          <a:prstGeom prst="rtTriangle">
            <a:avLst/>
          </a:prstGeom>
          <a:solidFill>
            <a:schemeClr val="tx2">
              <a:lumMod val="50000"/>
              <a:alpha val="76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4" name="23 Triángulo rectángulo"/>
          <p:cNvSpPr/>
          <p:nvPr/>
        </p:nvSpPr>
        <p:spPr>
          <a:xfrm rot="10800000">
            <a:off x="3778250" y="-25400"/>
            <a:ext cx="5365750" cy="5715000"/>
          </a:xfrm>
          <a:prstGeom prst="rtTriangle">
            <a:avLst/>
          </a:prstGeom>
          <a:solidFill>
            <a:schemeClr val="tx2">
              <a:lumMod val="25000"/>
              <a:alpha val="74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3" name="12 CuadroTexto"/>
          <p:cNvSpPr txBox="1"/>
          <p:nvPr/>
        </p:nvSpPr>
        <p:spPr>
          <a:xfrm>
            <a:off x="2286000" y="785813"/>
            <a:ext cx="4000500" cy="769937"/>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rPr>
              <a:t>Vista del nivel del agua en el embalse de </a:t>
            </a:r>
            <a:r>
              <a:rPr lang="es-ES" sz="2200" b="1" dirty="0" err="1">
                <a:effectLst>
                  <a:glow rad="101600">
                    <a:srgbClr val="C00000">
                      <a:alpha val="60000"/>
                    </a:srgbClr>
                  </a:glow>
                  <a:outerShdw blurRad="38100" dist="38100" dir="2700000" algn="tl">
                    <a:srgbClr val="000000">
                      <a:alpha val="43137"/>
                    </a:srgbClr>
                  </a:outerShdw>
                </a:effectLst>
              </a:rPr>
              <a:t>Búbal</a:t>
            </a:r>
            <a:r>
              <a:rPr lang="es-ES" sz="2200" b="1" dirty="0">
                <a:effectLst>
                  <a:glow rad="101600">
                    <a:srgbClr val="C00000">
                      <a:alpha val="60000"/>
                    </a:srgbClr>
                  </a:glow>
                  <a:outerShdw blurRad="38100" dist="38100" dir="2700000" algn="tl">
                    <a:srgbClr val="000000">
                      <a:alpha val="43137"/>
                    </a:srgbClr>
                  </a:outerShdw>
                </a:effectLst>
              </a:rPr>
              <a:t> - Huesca</a:t>
            </a:r>
          </a:p>
        </p:txBody>
      </p:sp>
      <p:sp>
        <p:nvSpPr>
          <p:cNvPr id="15" name="14 CuadroTexto"/>
          <p:cNvSpPr txBox="1"/>
          <p:nvPr/>
        </p:nvSpPr>
        <p:spPr>
          <a:xfrm>
            <a:off x="357188" y="4514850"/>
            <a:ext cx="8501062"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Las ruinas del pueblo de </a:t>
            </a:r>
            <a:r>
              <a:rPr lang="es-ES" b="1" dirty="0" err="1">
                <a:effectLst>
                  <a:glow rad="101600">
                    <a:srgbClr val="C00000">
                      <a:alpha val="60000"/>
                    </a:srgbClr>
                  </a:glow>
                  <a:outerShdw blurRad="38100" dist="38100" dir="2700000" algn="tl">
                    <a:srgbClr val="000000">
                      <a:alpha val="43137"/>
                    </a:srgbClr>
                  </a:outerShdw>
                </a:effectLst>
              </a:rPr>
              <a:t>Búbal</a:t>
            </a:r>
            <a:r>
              <a:rPr lang="es-ES" b="1" dirty="0">
                <a:effectLst>
                  <a:glow rad="101600">
                    <a:srgbClr val="C00000">
                      <a:alpha val="60000"/>
                    </a:srgbClr>
                  </a:glow>
                  <a:outerShdw blurRad="38100" dist="38100" dir="2700000" algn="tl">
                    <a:srgbClr val="000000">
                      <a:alpha val="43137"/>
                    </a:srgbClr>
                  </a:outerShdw>
                </a:effectLst>
              </a:rPr>
              <a:t> en el embalse con el mismo nombre también han emergido en el Valle de Tena (Huesca). Los pasados meses de escasas lluvias han dejado visible puertas y ventanas de un lugar que permanece la mayor parte del año bajo el agua. </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3000">
        <p15:prstTrans prst="origami"/>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10"/>
                                        </p:tgtEl>
                                        <p:attrNameLst>
                                          <p:attrName>ppt_x</p:attrName>
                                        </p:attrNameLst>
                                      </p:cBhvr>
                                      <p:tavLst>
                                        <p:tav tm="0">
                                          <p:val>
                                            <p:strVal val="ppt_x"/>
                                          </p:val>
                                        </p:tav>
                                        <p:tav tm="100000">
                                          <p:val>
                                            <p:strVal val="ppt_x-ppt_w/2"/>
                                          </p:val>
                                        </p:tav>
                                      </p:tavLst>
                                    </p:anim>
                                    <p:anim calcmode="lin" valueType="num">
                                      <p:cBhvr>
                                        <p:cTn id="7" dur="3000"/>
                                        <p:tgtEl>
                                          <p:spTgt spid="10"/>
                                        </p:tgtEl>
                                        <p:attrNameLst>
                                          <p:attrName>ppt_y</p:attrName>
                                        </p:attrNameLst>
                                      </p:cBhvr>
                                      <p:tavLst>
                                        <p:tav tm="0">
                                          <p:val>
                                            <p:strVal val="ppt_y"/>
                                          </p:val>
                                        </p:tav>
                                        <p:tav tm="100000">
                                          <p:val>
                                            <p:strVal val="ppt_y"/>
                                          </p:val>
                                        </p:tav>
                                      </p:tavLst>
                                    </p:anim>
                                    <p:anim calcmode="lin" valueType="num">
                                      <p:cBhvr>
                                        <p:cTn id="8" dur="3000"/>
                                        <p:tgtEl>
                                          <p:spTgt spid="10"/>
                                        </p:tgtEl>
                                        <p:attrNameLst>
                                          <p:attrName>ppt_w</p:attrName>
                                        </p:attrNameLst>
                                      </p:cBhvr>
                                      <p:tavLst>
                                        <p:tav tm="0">
                                          <p:val>
                                            <p:strVal val="ppt_w"/>
                                          </p:val>
                                        </p:tav>
                                        <p:tav tm="100000">
                                          <p:val>
                                            <p:fltVal val="0"/>
                                          </p:val>
                                        </p:tav>
                                      </p:tavLst>
                                    </p:anim>
                                    <p:anim calcmode="lin" valueType="num">
                                      <p:cBhvr>
                                        <p:cTn id="9" dur="3000"/>
                                        <p:tgtEl>
                                          <p:spTgt spid="10"/>
                                        </p:tgtEl>
                                        <p:attrNameLst>
                                          <p:attrName>ppt_h</p:attrName>
                                        </p:attrNameLst>
                                      </p:cBhvr>
                                      <p:tavLst>
                                        <p:tav tm="0">
                                          <p:val>
                                            <p:strVal val="ppt_h"/>
                                          </p:val>
                                        </p:tav>
                                        <p:tav tm="100000">
                                          <p:val>
                                            <p:strVal val="ppt_h"/>
                                          </p:val>
                                        </p:tav>
                                      </p:tavLst>
                                    </p:anim>
                                    <p:set>
                                      <p:cBhvr>
                                        <p:cTn id="10" dur="1" fill="hold">
                                          <p:stCondLst>
                                            <p:cond delay="2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19"/>
                                        </p:tgtEl>
                                        <p:attrNameLst>
                                          <p:attrName>ppt_x</p:attrName>
                                        </p:attrNameLst>
                                      </p:cBhvr>
                                      <p:tavLst>
                                        <p:tav tm="0">
                                          <p:val>
                                            <p:strVal val="ppt_x"/>
                                          </p:val>
                                        </p:tav>
                                        <p:tav tm="100000">
                                          <p:val>
                                            <p:strVal val="ppt_x-ppt_w/2"/>
                                          </p:val>
                                        </p:tav>
                                      </p:tavLst>
                                    </p:anim>
                                    <p:anim calcmode="lin" valueType="num">
                                      <p:cBhvr>
                                        <p:cTn id="13" dur="3000"/>
                                        <p:tgtEl>
                                          <p:spTgt spid="19"/>
                                        </p:tgtEl>
                                        <p:attrNameLst>
                                          <p:attrName>ppt_y</p:attrName>
                                        </p:attrNameLst>
                                      </p:cBhvr>
                                      <p:tavLst>
                                        <p:tav tm="0">
                                          <p:val>
                                            <p:strVal val="ppt_y"/>
                                          </p:val>
                                        </p:tav>
                                        <p:tav tm="100000">
                                          <p:val>
                                            <p:strVal val="ppt_y"/>
                                          </p:val>
                                        </p:tav>
                                      </p:tavLst>
                                    </p:anim>
                                    <p:anim calcmode="lin" valueType="num">
                                      <p:cBhvr>
                                        <p:cTn id="14" dur="3000"/>
                                        <p:tgtEl>
                                          <p:spTgt spid="19"/>
                                        </p:tgtEl>
                                        <p:attrNameLst>
                                          <p:attrName>ppt_w</p:attrName>
                                        </p:attrNameLst>
                                      </p:cBhvr>
                                      <p:tavLst>
                                        <p:tav tm="0">
                                          <p:val>
                                            <p:strVal val="ppt_w"/>
                                          </p:val>
                                        </p:tav>
                                        <p:tav tm="100000">
                                          <p:val>
                                            <p:fltVal val="0"/>
                                          </p:val>
                                        </p:tav>
                                      </p:tavLst>
                                    </p:anim>
                                    <p:anim calcmode="lin" valueType="num">
                                      <p:cBhvr>
                                        <p:cTn id="15" dur="3000"/>
                                        <p:tgtEl>
                                          <p:spTgt spid="19"/>
                                        </p:tgtEl>
                                        <p:attrNameLst>
                                          <p:attrName>ppt_h</p:attrName>
                                        </p:attrNameLst>
                                      </p:cBhvr>
                                      <p:tavLst>
                                        <p:tav tm="0">
                                          <p:val>
                                            <p:strVal val="ppt_h"/>
                                          </p:val>
                                        </p:tav>
                                        <p:tav tm="100000">
                                          <p:val>
                                            <p:strVal val="ppt_h"/>
                                          </p:val>
                                        </p:tav>
                                      </p:tavLst>
                                    </p:anim>
                                    <p:set>
                                      <p:cBhvr>
                                        <p:cTn id="16" dur="1" fill="hold">
                                          <p:stCondLst>
                                            <p:cond delay="2999"/>
                                          </p:stCondLst>
                                        </p:cTn>
                                        <p:tgtEl>
                                          <p:spTgt spid="1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18"/>
                                        </p:tgtEl>
                                        <p:attrNameLst>
                                          <p:attrName>ppt_x</p:attrName>
                                        </p:attrNameLst>
                                      </p:cBhvr>
                                      <p:tavLst>
                                        <p:tav tm="0">
                                          <p:val>
                                            <p:strVal val="ppt_x"/>
                                          </p:val>
                                        </p:tav>
                                        <p:tav tm="100000">
                                          <p:val>
                                            <p:strVal val="ppt_x-ppt_w/2"/>
                                          </p:val>
                                        </p:tav>
                                      </p:tavLst>
                                    </p:anim>
                                    <p:anim calcmode="lin" valueType="num">
                                      <p:cBhvr>
                                        <p:cTn id="19" dur="3000"/>
                                        <p:tgtEl>
                                          <p:spTgt spid="18"/>
                                        </p:tgtEl>
                                        <p:attrNameLst>
                                          <p:attrName>ppt_y</p:attrName>
                                        </p:attrNameLst>
                                      </p:cBhvr>
                                      <p:tavLst>
                                        <p:tav tm="0">
                                          <p:val>
                                            <p:strVal val="ppt_y"/>
                                          </p:val>
                                        </p:tav>
                                        <p:tav tm="100000">
                                          <p:val>
                                            <p:strVal val="ppt_y"/>
                                          </p:val>
                                        </p:tav>
                                      </p:tavLst>
                                    </p:anim>
                                    <p:anim calcmode="lin" valueType="num">
                                      <p:cBhvr>
                                        <p:cTn id="20" dur="3000"/>
                                        <p:tgtEl>
                                          <p:spTgt spid="18"/>
                                        </p:tgtEl>
                                        <p:attrNameLst>
                                          <p:attrName>ppt_w</p:attrName>
                                        </p:attrNameLst>
                                      </p:cBhvr>
                                      <p:tavLst>
                                        <p:tav tm="0">
                                          <p:val>
                                            <p:strVal val="ppt_w"/>
                                          </p:val>
                                        </p:tav>
                                        <p:tav tm="100000">
                                          <p:val>
                                            <p:fltVal val="0"/>
                                          </p:val>
                                        </p:tav>
                                      </p:tavLst>
                                    </p:anim>
                                    <p:anim calcmode="lin" valueType="num">
                                      <p:cBhvr>
                                        <p:cTn id="21" dur="3000"/>
                                        <p:tgtEl>
                                          <p:spTgt spid="18"/>
                                        </p:tgtEl>
                                        <p:attrNameLst>
                                          <p:attrName>ppt_h</p:attrName>
                                        </p:attrNameLst>
                                      </p:cBhvr>
                                      <p:tavLst>
                                        <p:tav tm="0">
                                          <p:val>
                                            <p:strVal val="ppt_h"/>
                                          </p:val>
                                        </p:tav>
                                        <p:tav tm="100000">
                                          <p:val>
                                            <p:strVal val="ppt_h"/>
                                          </p:val>
                                        </p:tav>
                                      </p:tavLst>
                                    </p:anim>
                                    <p:set>
                                      <p:cBhvr>
                                        <p:cTn id="22" dur="1" fill="hold">
                                          <p:stCondLst>
                                            <p:cond delay="2999"/>
                                          </p:stCondLst>
                                        </p:cTn>
                                        <p:tgtEl>
                                          <p:spTgt spid="1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17"/>
                                        </p:tgtEl>
                                        <p:attrNameLst>
                                          <p:attrName>ppt_x</p:attrName>
                                        </p:attrNameLst>
                                      </p:cBhvr>
                                      <p:tavLst>
                                        <p:tav tm="0">
                                          <p:val>
                                            <p:strVal val="ppt_x"/>
                                          </p:val>
                                        </p:tav>
                                        <p:tav tm="100000">
                                          <p:val>
                                            <p:strVal val="ppt_x-ppt_w/2"/>
                                          </p:val>
                                        </p:tav>
                                      </p:tavLst>
                                    </p:anim>
                                    <p:anim calcmode="lin" valueType="num">
                                      <p:cBhvr>
                                        <p:cTn id="25" dur="3000"/>
                                        <p:tgtEl>
                                          <p:spTgt spid="17"/>
                                        </p:tgtEl>
                                        <p:attrNameLst>
                                          <p:attrName>ppt_y</p:attrName>
                                        </p:attrNameLst>
                                      </p:cBhvr>
                                      <p:tavLst>
                                        <p:tav tm="0">
                                          <p:val>
                                            <p:strVal val="ppt_y"/>
                                          </p:val>
                                        </p:tav>
                                        <p:tav tm="100000">
                                          <p:val>
                                            <p:strVal val="ppt_y"/>
                                          </p:val>
                                        </p:tav>
                                      </p:tavLst>
                                    </p:anim>
                                    <p:anim calcmode="lin" valueType="num">
                                      <p:cBhvr>
                                        <p:cTn id="26" dur="3000"/>
                                        <p:tgtEl>
                                          <p:spTgt spid="17"/>
                                        </p:tgtEl>
                                        <p:attrNameLst>
                                          <p:attrName>ppt_w</p:attrName>
                                        </p:attrNameLst>
                                      </p:cBhvr>
                                      <p:tavLst>
                                        <p:tav tm="0">
                                          <p:val>
                                            <p:strVal val="ppt_w"/>
                                          </p:val>
                                        </p:tav>
                                        <p:tav tm="100000">
                                          <p:val>
                                            <p:fltVal val="0"/>
                                          </p:val>
                                        </p:tav>
                                      </p:tavLst>
                                    </p:anim>
                                    <p:anim calcmode="lin" valueType="num">
                                      <p:cBhvr>
                                        <p:cTn id="27" dur="3000"/>
                                        <p:tgtEl>
                                          <p:spTgt spid="17"/>
                                        </p:tgtEl>
                                        <p:attrNameLst>
                                          <p:attrName>ppt_h</p:attrName>
                                        </p:attrNameLst>
                                      </p:cBhvr>
                                      <p:tavLst>
                                        <p:tav tm="0">
                                          <p:val>
                                            <p:strVal val="ppt_h"/>
                                          </p:val>
                                        </p:tav>
                                        <p:tav tm="100000">
                                          <p:val>
                                            <p:strVal val="ppt_h"/>
                                          </p:val>
                                        </p:tav>
                                      </p:tavLst>
                                    </p:anim>
                                    <p:set>
                                      <p:cBhvr>
                                        <p:cTn id="28" dur="1" fill="hold">
                                          <p:stCondLst>
                                            <p:cond delay="2999"/>
                                          </p:stCondLst>
                                        </p:cTn>
                                        <p:tgtEl>
                                          <p:spTgt spid="1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6"/>
                                        </p:tgtEl>
                                        <p:attrNameLst>
                                          <p:attrName>ppt_x</p:attrName>
                                        </p:attrNameLst>
                                      </p:cBhvr>
                                      <p:tavLst>
                                        <p:tav tm="0">
                                          <p:val>
                                            <p:strVal val="ppt_x"/>
                                          </p:val>
                                        </p:tav>
                                        <p:tav tm="100000">
                                          <p:val>
                                            <p:strVal val="ppt_x-ppt_w/2"/>
                                          </p:val>
                                        </p:tav>
                                      </p:tavLst>
                                    </p:anim>
                                    <p:anim calcmode="lin" valueType="num">
                                      <p:cBhvr>
                                        <p:cTn id="31" dur="3000"/>
                                        <p:tgtEl>
                                          <p:spTgt spid="16"/>
                                        </p:tgtEl>
                                        <p:attrNameLst>
                                          <p:attrName>ppt_y</p:attrName>
                                        </p:attrNameLst>
                                      </p:cBhvr>
                                      <p:tavLst>
                                        <p:tav tm="0">
                                          <p:val>
                                            <p:strVal val="ppt_y"/>
                                          </p:val>
                                        </p:tav>
                                        <p:tav tm="100000">
                                          <p:val>
                                            <p:strVal val="ppt_y"/>
                                          </p:val>
                                        </p:tav>
                                      </p:tavLst>
                                    </p:anim>
                                    <p:anim calcmode="lin" valueType="num">
                                      <p:cBhvr>
                                        <p:cTn id="32" dur="3000"/>
                                        <p:tgtEl>
                                          <p:spTgt spid="16"/>
                                        </p:tgtEl>
                                        <p:attrNameLst>
                                          <p:attrName>ppt_w</p:attrName>
                                        </p:attrNameLst>
                                      </p:cBhvr>
                                      <p:tavLst>
                                        <p:tav tm="0">
                                          <p:val>
                                            <p:strVal val="ppt_w"/>
                                          </p:val>
                                        </p:tav>
                                        <p:tav tm="100000">
                                          <p:val>
                                            <p:fltVal val="0"/>
                                          </p:val>
                                        </p:tav>
                                      </p:tavLst>
                                    </p:anim>
                                    <p:anim calcmode="lin" valueType="num">
                                      <p:cBhvr>
                                        <p:cTn id="33" dur="3000"/>
                                        <p:tgtEl>
                                          <p:spTgt spid="16"/>
                                        </p:tgtEl>
                                        <p:attrNameLst>
                                          <p:attrName>ppt_h</p:attrName>
                                        </p:attrNameLst>
                                      </p:cBhvr>
                                      <p:tavLst>
                                        <p:tav tm="0">
                                          <p:val>
                                            <p:strVal val="ppt_h"/>
                                          </p:val>
                                        </p:tav>
                                        <p:tav tm="100000">
                                          <p:val>
                                            <p:strVal val="ppt_h"/>
                                          </p:val>
                                        </p:tav>
                                      </p:tavLst>
                                    </p:anim>
                                    <p:set>
                                      <p:cBhvr>
                                        <p:cTn id="34" dur="1" fill="hold">
                                          <p:stCondLst>
                                            <p:cond delay="2999"/>
                                          </p:stCondLst>
                                        </p:cTn>
                                        <p:tgtEl>
                                          <p:spTgt spid="1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20"/>
                                        </p:tgtEl>
                                        <p:attrNameLst>
                                          <p:attrName>ppt_x</p:attrName>
                                        </p:attrNameLst>
                                      </p:cBhvr>
                                      <p:tavLst>
                                        <p:tav tm="0">
                                          <p:val>
                                            <p:strVal val="ppt_x"/>
                                          </p:val>
                                        </p:tav>
                                        <p:tav tm="100000">
                                          <p:val>
                                            <p:strVal val="ppt_x+ppt_w/2"/>
                                          </p:val>
                                        </p:tav>
                                      </p:tavLst>
                                    </p:anim>
                                    <p:anim calcmode="lin" valueType="num">
                                      <p:cBhvr>
                                        <p:cTn id="37" dur="3000"/>
                                        <p:tgtEl>
                                          <p:spTgt spid="20"/>
                                        </p:tgtEl>
                                        <p:attrNameLst>
                                          <p:attrName>ppt_y</p:attrName>
                                        </p:attrNameLst>
                                      </p:cBhvr>
                                      <p:tavLst>
                                        <p:tav tm="0">
                                          <p:val>
                                            <p:strVal val="ppt_y"/>
                                          </p:val>
                                        </p:tav>
                                        <p:tav tm="100000">
                                          <p:val>
                                            <p:strVal val="ppt_y"/>
                                          </p:val>
                                        </p:tav>
                                      </p:tavLst>
                                    </p:anim>
                                    <p:anim calcmode="lin" valueType="num">
                                      <p:cBhvr>
                                        <p:cTn id="38" dur="3000"/>
                                        <p:tgtEl>
                                          <p:spTgt spid="20"/>
                                        </p:tgtEl>
                                        <p:attrNameLst>
                                          <p:attrName>ppt_w</p:attrName>
                                        </p:attrNameLst>
                                      </p:cBhvr>
                                      <p:tavLst>
                                        <p:tav tm="0">
                                          <p:val>
                                            <p:strVal val="ppt_w"/>
                                          </p:val>
                                        </p:tav>
                                        <p:tav tm="100000">
                                          <p:val>
                                            <p:fltVal val="0"/>
                                          </p:val>
                                        </p:tav>
                                      </p:tavLst>
                                    </p:anim>
                                    <p:anim calcmode="lin" valueType="num">
                                      <p:cBhvr>
                                        <p:cTn id="39" dur="3000"/>
                                        <p:tgtEl>
                                          <p:spTgt spid="20"/>
                                        </p:tgtEl>
                                        <p:attrNameLst>
                                          <p:attrName>ppt_h</p:attrName>
                                        </p:attrNameLst>
                                      </p:cBhvr>
                                      <p:tavLst>
                                        <p:tav tm="0">
                                          <p:val>
                                            <p:strVal val="ppt_h"/>
                                          </p:val>
                                        </p:tav>
                                        <p:tav tm="100000">
                                          <p:val>
                                            <p:strVal val="ppt_h"/>
                                          </p:val>
                                        </p:tav>
                                      </p:tavLst>
                                    </p:anim>
                                    <p:set>
                                      <p:cBhvr>
                                        <p:cTn id="40" dur="1" fill="hold">
                                          <p:stCondLst>
                                            <p:cond delay="2999"/>
                                          </p:stCondLst>
                                        </p:cTn>
                                        <p:tgtEl>
                                          <p:spTgt spid="2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21"/>
                                        </p:tgtEl>
                                        <p:attrNameLst>
                                          <p:attrName>ppt_x</p:attrName>
                                        </p:attrNameLst>
                                      </p:cBhvr>
                                      <p:tavLst>
                                        <p:tav tm="0">
                                          <p:val>
                                            <p:strVal val="ppt_x"/>
                                          </p:val>
                                        </p:tav>
                                        <p:tav tm="100000">
                                          <p:val>
                                            <p:strVal val="ppt_x+ppt_w/2"/>
                                          </p:val>
                                        </p:tav>
                                      </p:tavLst>
                                    </p:anim>
                                    <p:anim calcmode="lin" valueType="num">
                                      <p:cBhvr>
                                        <p:cTn id="43" dur="3000"/>
                                        <p:tgtEl>
                                          <p:spTgt spid="21"/>
                                        </p:tgtEl>
                                        <p:attrNameLst>
                                          <p:attrName>ppt_y</p:attrName>
                                        </p:attrNameLst>
                                      </p:cBhvr>
                                      <p:tavLst>
                                        <p:tav tm="0">
                                          <p:val>
                                            <p:strVal val="ppt_y"/>
                                          </p:val>
                                        </p:tav>
                                        <p:tav tm="100000">
                                          <p:val>
                                            <p:strVal val="ppt_y"/>
                                          </p:val>
                                        </p:tav>
                                      </p:tavLst>
                                    </p:anim>
                                    <p:anim calcmode="lin" valueType="num">
                                      <p:cBhvr>
                                        <p:cTn id="44" dur="3000"/>
                                        <p:tgtEl>
                                          <p:spTgt spid="21"/>
                                        </p:tgtEl>
                                        <p:attrNameLst>
                                          <p:attrName>ppt_w</p:attrName>
                                        </p:attrNameLst>
                                      </p:cBhvr>
                                      <p:tavLst>
                                        <p:tav tm="0">
                                          <p:val>
                                            <p:strVal val="ppt_w"/>
                                          </p:val>
                                        </p:tav>
                                        <p:tav tm="100000">
                                          <p:val>
                                            <p:fltVal val="0"/>
                                          </p:val>
                                        </p:tav>
                                      </p:tavLst>
                                    </p:anim>
                                    <p:anim calcmode="lin" valueType="num">
                                      <p:cBhvr>
                                        <p:cTn id="45" dur="3000"/>
                                        <p:tgtEl>
                                          <p:spTgt spid="21"/>
                                        </p:tgtEl>
                                        <p:attrNameLst>
                                          <p:attrName>ppt_h</p:attrName>
                                        </p:attrNameLst>
                                      </p:cBhvr>
                                      <p:tavLst>
                                        <p:tav tm="0">
                                          <p:val>
                                            <p:strVal val="ppt_h"/>
                                          </p:val>
                                        </p:tav>
                                        <p:tav tm="100000">
                                          <p:val>
                                            <p:strVal val="ppt_h"/>
                                          </p:val>
                                        </p:tav>
                                      </p:tavLst>
                                    </p:anim>
                                    <p:set>
                                      <p:cBhvr>
                                        <p:cTn id="46" dur="1" fill="hold">
                                          <p:stCondLst>
                                            <p:cond delay="2999"/>
                                          </p:stCondLst>
                                        </p:cTn>
                                        <p:tgtEl>
                                          <p:spTgt spid="2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22"/>
                                        </p:tgtEl>
                                        <p:attrNameLst>
                                          <p:attrName>ppt_x</p:attrName>
                                        </p:attrNameLst>
                                      </p:cBhvr>
                                      <p:tavLst>
                                        <p:tav tm="0">
                                          <p:val>
                                            <p:strVal val="ppt_x"/>
                                          </p:val>
                                        </p:tav>
                                        <p:tav tm="100000">
                                          <p:val>
                                            <p:strVal val="ppt_x+ppt_w/2"/>
                                          </p:val>
                                        </p:tav>
                                      </p:tavLst>
                                    </p:anim>
                                    <p:anim calcmode="lin" valueType="num">
                                      <p:cBhvr>
                                        <p:cTn id="49" dur="3000"/>
                                        <p:tgtEl>
                                          <p:spTgt spid="22"/>
                                        </p:tgtEl>
                                        <p:attrNameLst>
                                          <p:attrName>ppt_y</p:attrName>
                                        </p:attrNameLst>
                                      </p:cBhvr>
                                      <p:tavLst>
                                        <p:tav tm="0">
                                          <p:val>
                                            <p:strVal val="ppt_y"/>
                                          </p:val>
                                        </p:tav>
                                        <p:tav tm="100000">
                                          <p:val>
                                            <p:strVal val="ppt_y"/>
                                          </p:val>
                                        </p:tav>
                                      </p:tavLst>
                                    </p:anim>
                                    <p:anim calcmode="lin" valueType="num">
                                      <p:cBhvr>
                                        <p:cTn id="50" dur="3000"/>
                                        <p:tgtEl>
                                          <p:spTgt spid="22"/>
                                        </p:tgtEl>
                                        <p:attrNameLst>
                                          <p:attrName>ppt_w</p:attrName>
                                        </p:attrNameLst>
                                      </p:cBhvr>
                                      <p:tavLst>
                                        <p:tav tm="0">
                                          <p:val>
                                            <p:strVal val="ppt_w"/>
                                          </p:val>
                                        </p:tav>
                                        <p:tav tm="100000">
                                          <p:val>
                                            <p:fltVal val="0"/>
                                          </p:val>
                                        </p:tav>
                                      </p:tavLst>
                                    </p:anim>
                                    <p:anim calcmode="lin" valueType="num">
                                      <p:cBhvr>
                                        <p:cTn id="51" dur="3000"/>
                                        <p:tgtEl>
                                          <p:spTgt spid="22"/>
                                        </p:tgtEl>
                                        <p:attrNameLst>
                                          <p:attrName>ppt_h</p:attrName>
                                        </p:attrNameLst>
                                      </p:cBhvr>
                                      <p:tavLst>
                                        <p:tav tm="0">
                                          <p:val>
                                            <p:strVal val="ppt_h"/>
                                          </p:val>
                                        </p:tav>
                                        <p:tav tm="100000">
                                          <p:val>
                                            <p:strVal val="ppt_h"/>
                                          </p:val>
                                        </p:tav>
                                      </p:tavLst>
                                    </p:anim>
                                    <p:set>
                                      <p:cBhvr>
                                        <p:cTn id="52" dur="1" fill="hold">
                                          <p:stCondLst>
                                            <p:cond delay="2999"/>
                                          </p:stCondLst>
                                        </p:cTn>
                                        <p:tgtEl>
                                          <p:spTgt spid="2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3000"/>
                                        <p:tgtEl>
                                          <p:spTgt spid="23"/>
                                        </p:tgtEl>
                                        <p:attrNameLst>
                                          <p:attrName>ppt_x</p:attrName>
                                        </p:attrNameLst>
                                      </p:cBhvr>
                                      <p:tavLst>
                                        <p:tav tm="0">
                                          <p:val>
                                            <p:strVal val="ppt_x"/>
                                          </p:val>
                                        </p:tav>
                                        <p:tav tm="100000">
                                          <p:val>
                                            <p:strVal val="ppt_x+ppt_w/2"/>
                                          </p:val>
                                        </p:tav>
                                      </p:tavLst>
                                    </p:anim>
                                    <p:anim calcmode="lin" valueType="num">
                                      <p:cBhvr>
                                        <p:cTn id="55" dur="3000"/>
                                        <p:tgtEl>
                                          <p:spTgt spid="23"/>
                                        </p:tgtEl>
                                        <p:attrNameLst>
                                          <p:attrName>ppt_y</p:attrName>
                                        </p:attrNameLst>
                                      </p:cBhvr>
                                      <p:tavLst>
                                        <p:tav tm="0">
                                          <p:val>
                                            <p:strVal val="ppt_y"/>
                                          </p:val>
                                        </p:tav>
                                        <p:tav tm="100000">
                                          <p:val>
                                            <p:strVal val="ppt_y"/>
                                          </p:val>
                                        </p:tav>
                                      </p:tavLst>
                                    </p:anim>
                                    <p:anim calcmode="lin" valueType="num">
                                      <p:cBhvr>
                                        <p:cTn id="56" dur="3000"/>
                                        <p:tgtEl>
                                          <p:spTgt spid="23"/>
                                        </p:tgtEl>
                                        <p:attrNameLst>
                                          <p:attrName>ppt_w</p:attrName>
                                        </p:attrNameLst>
                                      </p:cBhvr>
                                      <p:tavLst>
                                        <p:tav tm="0">
                                          <p:val>
                                            <p:strVal val="ppt_w"/>
                                          </p:val>
                                        </p:tav>
                                        <p:tav tm="100000">
                                          <p:val>
                                            <p:fltVal val="0"/>
                                          </p:val>
                                        </p:tav>
                                      </p:tavLst>
                                    </p:anim>
                                    <p:anim calcmode="lin" valueType="num">
                                      <p:cBhvr>
                                        <p:cTn id="57" dur="3000"/>
                                        <p:tgtEl>
                                          <p:spTgt spid="23"/>
                                        </p:tgtEl>
                                        <p:attrNameLst>
                                          <p:attrName>ppt_h</p:attrName>
                                        </p:attrNameLst>
                                      </p:cBhvr>
                                      <p:tavLst>
                                        <p:tav tm="0">
                                          <p:val>
                                            <p:strVal val="ppt_h"/>
                                          </p:val>
                                        </p:tav>
                                        <p:tav tm="100000">
                                          <p:val>
                                            <p:strVal val="ppt_h"/>
                                          </p:val>
                                        </p:tav>
                                      </p:tavLst>
                                    </p:anim>
                                    <p:set>
                                      <p:cBhvr>
                                        <p:cTn id="58" dur="1" fill="hold">
                                          <p:stCondLst>
                                            <p:cond delay="2999"/>
                                          </p:stCondLst>
                                        </p:cTn>
                                        <p:tgtEl>
                                          <p:spTgt spid="23"/>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3000"/>
                                        <p:tgtEl>
                                          <p:spTgt spid="24"/>
                                        </p:tgtEl>
                                        <p:attrNameLst>
                                          <p:attrName>ppt_x</p:attrName>
                                        </p:attrNameLst>
                                      </p:cBhvr>
                                      <p:tavLst>
                                        <p:tav tm="0">
                                          <p:val>
                                            <p:strVal val="ppt_x"/>
                                          </p:val>
                                        </p:tav>
                                        <p:tav tm="100000">
                                          <p:val>
                                            <p:strVal val="ppt_x+ppt_w/2"/>
                                          </p:val>
                                        </p:tav>
                                      </p:tavLst>
                                    </p:anim>
                                    <p:anim calcmode="lin" valueType="num">
                                      <p:cBhvr>
                                        <p:cTn id="61" dur="3000"/>
                                        <p:tgtEl>
                                          <p:spTgt spid="24"/>
                                        </p:tgtEl>
                                        <p:attrNameLst>
                                          <p:attrName>ppt_y</p:attrName>
                                        </p:attrNameLst>
                                      </p:cBhvr>
                                      <p:tavLst>
                                        <p:tav tm="0">
                                          <p:val>
                                            <p:strVal val="ppt_y"/>
                                          </p:val>
                                        </p:tav>
                                        <p:tav tm="100000">
                                          <p:val>
                                            <p:strVal val="ppt_y"/>
                                          </p:val>
                                        </p:tav>
                                      </p:tavLst>
                                    </p:anim>
                                    <p:anim calcmode="lin" valueType="num">
                                      <p:cBhvr>
                                        <p:cTn id="62" dur="3000"/>
                                        <p:tgtEl>
                                          <p:spTgt spid="24"/>
                                        </p:tgtEl>
                                        <p:attrNameLst>
                                          <p:attrName>ppt_w</p:attrName>
                                        </p:attrNameLst>
                                      </p:cBhvr>
                                      <p:tavLst>
                                        <p:tav tm="0">
                                          <p:val>
                                            <p:strVal val="ppt_w"/>
                                          </p:val>
                                        </p:tav>
                                        <p:tav tm="100000">
                                          <p:val>
                                            <p:fltVal val="0"/>
                                          </p:val>
                                        </p:tav>
                                      </p:tavLst>
                                    </p:anim>
                                    <p:anim calcmode="lin" valueType="num">
                                      <p:cBhvr>
                                        <p:cTn id="63" dur="3000"/>
                                        <p:tgtEl>
                                          <p:spTgt spid="24"/>
                                        </p:tgtEl>
                                        <p:attrNameLst>
                                          <p:attrName>ppt_h</p:attrName>
                                        </p:attrNameLst>
                                      </p:cBhvr>
                                      <p:tavLst>
                                        <p:tav tm="0">
                                          <p:val>
                                            <p:strVal val="ppt_h"/>
                                          </p:val>
                                        </p:tav>
                                        <p:tav tm="100000">
                                          <p:val>
                                            <p:strVal val="ppt_h"/>
                                          </p:val>
                                        </p:tav>
                                      </p:tavLst>
                                    </p:anim>
                                    <p:set>
                                      <p:cBhvr>
                                        <p:cTn id="64" dur="1" fill="hold">
                                          <p:stCondLst>
                                            <p:cond delay="2999"/>
                                          </p:stCondLst>
                                        </p:cTn>
                                        <p:tgtEl>
                                          <p:spTgt spid="24"/>
                                        </p:tgtEl>
                                        <p:attrNameLst>
                                          <p:attrName>style.visibility</p:attrName>
                                        </p:attrNameLst>
                                      </p:cBhvr>
                                      <p:to>
                                        <p:strVal val="hidden"/>
                                      </p:to>
                                    </p:set>
                                  </p:childTnLst>
                                </p:cTn>
                              </p:par>
                              <p:par>
                                <p:cTn id="65" presetID="17" presetClass="entr" presetSubtype="10" fill="hold" nodeType="withEffect">
                                  <p:stCondLst>
                                    <p:cond delay="1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3000" fill="hold"/>
                                        <p:tgtEl>
                                          <p:spTgt spid="14"/>
                                        </p:tgtEl>
                                        <p:attrNameLst>
                                          <p:attrName>ppt_w</p:attrName>
                                        </p:attrNameLst>
                                      </p:cBhvr>
                                      <p:tavLst>
                                        <p:tav tm="0">
                                          <p:val>
                                            <p:fltVal val="0"/>
                                          </p:val>
                                        </p:tav>
                                        <p:tav tm="100000">
                                          <p:val>
                                            <p:strVal val="#ppt_w"/>
                                          </p:val>
                                        </p:tav>
                                      </p:tavLst>
                                    </p:anim>
                                    <p:anim calcmode="lin" valueType="num">
                                      <p:cBhvr>
                                        <p:cTn id="68" dur="3000" fill="hold"/>
                                        <p:tgtEl>
                                          <p:spTgt spid="14"/>
                                        </p:tgtEl>
                                        <p:attrNameLst>
                                          <p:attrName>ppt_h</p:attrName>
                                        </p:attrNameLst>
                                      </p:cBhvr>
                                      <p:tavLst>
                                        <p:tav tm="0">
                                          <p:val>
                                            <p:strVal val="#ppt_h"/>
                                          </p:val>
                                        </p:tav>
                                        <p:tav tm="100000">
                                          <p:val>
                                            <p:strVal val="#ppt_h"/>
                                          </p:val>
                                        </p:tav>
                                      </p:tavLst>
                                    </p:anim>
                                  </p:childTnLst>
                                </p:cTn>
                              </p:par>
                              <p:par>
                                <p:cTn id="69" presetID="3" presetClass="entr" presetSubtype="5"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vertical)">
                                      <p:cBhvr>
                                        <p:cTn id="71" dur="3000"/>
                                        <p:tgtEl>
                                          <p:spTgt spid="14"/>
                                        </p:tgtEl>
                                      </p:cBhvr>
                                    </p:animEffect>
                                  </p:childTnLst>
                                </p:cTn>
                              </p:par>
                            </p:childTnLst>
                          </p:cTn>
                        </p:par>
                        <p:par>
                          <p:cTn id="72" fill="hold" nodeType="afterGroup">
                            <p:stCondLst>
                              <p:cond delay="3100"/>
                            </p:stCondLst>
                            <p:childTnLst>
                              <p:par>
                                <p:cTn id="73" presetID="56"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 by="(-#ppt_w*2)" calcmode="lin" valueType="num">
                                      <p:cBhvr rctx="PPT">
                                        <p:cTn id="75" dur="500" autoRev="1" fill="hold">
                                          <p:stCondLst>
                                            <p:cond delay="0"/>
                                          </p:stCondLst>
                                        </p:cTn>
                                        <p:tgtEl>
                                          <p:spTgt spid="13"/>
                                        </p:tgtEl>
                                        <p:attrNameLst>
                                          <p:attrName>ppt_w</p:attrName>
                                        </p:attrNameLst>
                                      </p:cBhvr>
                                    </p:anim>
                                    <p:anim by="(#ppt_w*0.50)" calcmode="lin" valueType="num">
                                      <p:cBhvr>
                                        <p:cTn id="76" dur="500" decel="50000" autoRev="1" fill="hold">
                                          <p:stCondLst>
                                            <p:cond delay="0"/>
                                          </p:stCondLst>
                                        </p:cTn>
                                        <p:tgtEl>
                                          <p:spTgt spid="13"/>
                                        </p:tgtEl>
                                        <p:attrNameLst>
                                          <p:attrName>ppt_x</p:attrName>
                                        </p:attrNameLst>
                                      </p:cBhvr>
                                    </p:anim>
                                    <p:anim from="(-#ppt_h/2)" to="(#ppt_y)" calcmode="lin" valueType="num">
                                      <p:cBhvr>
                                        <p:cTn id="77" dur="1000" fill="hold">
                                          <p:stCondLst>
                                            <p:cond delay="0"/>
                                          </p:stCondLst>
                                        </p:cTn>
                                        <p:tgtEl>
                                          <p:spTgt spid="13"/>
                                        </p:tgtEl>
                                        <p:attrNameLst>
                                          <p:attrName>ppt_y</p:attrName>
                                        </p:attrNameLst>
                                      </p:cBhvr>
                                    </p:anim>
                                    <p:animRot by="21600000">
                                      <p:cBhvr>
                                        <p:cTn id="78" dur="1000" fill="hold">
                                          <p:stCondLst>
                                            <p:cond delay="0"/>
                                          </p:stCondLst>
                                        </p:cTn>
                                        <p:tgtEl>
                                          <p:spTgt spid="13"/>
                                        </p:tgtEl>
                                        <p:attrNameLst>
                                          <p:attrName>r</p:attrName>
                                        </p:attrNameLst>
                                      </p:cBhvr>
                                    </p:animRot>
                                  </p:childTnLst>
                                </p:cTn>
                              </p:par>
                            </p:childTnLst>
                          </p:cTn>
                        </p:par>
                        <p:par>
                          <p:cTn id="79" fill="hold" nodeType="afterGroup">
                            <p:stCondLst>
                              <p:cond delay="8500"/>
                            </p:stCondLst>
                            <p:childTnLst>
                              <p:par>
                                <p:cTn id="80" presetID="40" presetClass="entr" presetSubtype="0" fill="hold" grpId="0" nodeType="afterEffect">
                                  <p:stCondLst>
                                    <p:cond delay="500"/>
                                  </p:stCondLst>
                                  <p:iterate type="lt">
                                    <p:tmPct val="10000"/>
                                  </p:iterate>
                                  <p:childTnLst>
                                    <p:set>
                                      <p:cBhvr>
                                        <p:cTn id="81" dur="1" fill="hold">
                                          <p:stCondLst>
                                            <p:cond delay="0"/>
                                          </p:stCondLst>
                                        </p:cTn>
                                        <p:tgtEl>
                                          <p:spTgt spid="15"/>
                                        </p:tgtEl>
                                        <p:attrNameLst>
                                          <p:attrName>style.visibility</p:attrName>
                                        </p:attrNameLst>
                                      </p:cBhvr>
                                      <p:to>
                                        <p:strVal val="visible"/>
                                      </p:to>
                                    </p:set>
                                    <p:animEffect transition="in" filter="fade">
                                      <p:cBhvr>
                                        <p:cTn id="82" dur="1000"/>
                                        <p:tgtEl>
                                          <p:spTgt spid="15"/>
                                        </p:tgtEl>
                                      </p:cBhvr>
                                    </p:animEffect>
                                    <p:anim calcmode="lin" valueType="num">
                                      <p:cBhvr>
                                        <p:cTn id="83" dur="1000" fill="hold"/>
                                        <p:tgtEl>
                                          <p:spTgt spid="15"/>
                                        </p:tgtEl>
                                        <p:attrNameLst>
                                          <p:attrName>ppt_x</p:attrName>
                                        </p:attrNameLst>
                                      </p:cBhvr>
                                      <p:tavLst>
                                        <p:tav tm="0">
                                          <p:val>
                                            <p:strVal val="#ppt_x-.1"/>
                                          </p:val>
                                        </p:tav>
                                        <p:tav tm="100000">
                                          <p:val>
                                            <p:strVal val="#ppt_x"/>
                                          </p:val>
                                        </p:tav>
                                      </p:tavLst>
                                    </p:anim>
                                    <p:anim calcmode="lin" valueType="num">
                                      <p:cBhvr>
                                        <p:cTn id="8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Birds_Storks_Sky_Beak_475404"/>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apecio"/>
          <p:cNvSpPr/>
          <p:nvPr/>
        </p:nvSpPr>
        <p:spPr>
          <a:xfrm>
            <a:off x="0" y="2798763"/>
            <a:ext cx="9144000" cy="2916237"/>
          </a:xfrm>
          <a:prstGeom prst="trapezoid">
            <a:avLst>
              <a:gd name="adj" fmla="val 58216"/>
            </a:avLst>
          </a:prstGeom>
          <a:gradFill>
            <a:gsLst>
              <a:gs pos="0">
                <a:srgbClr val="DDEBCF">
                  <a:alpha val="50000"/>
                </a:srgbClr>
              </a:gs>
              <a:gs pos="50000">
                <a:srgbClr val="9CB86E"/>
              </a:gs>
              <a:gs pos="100000">
                <a:srgbClr val="156B13"/>
              </a:gs>
            </a:gsLst>
            <a:lin ang="5400000" scaled="0"/>
          </a:gra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7" name="6 Combinar"/>
          <p:cNvSpPr/>
          <p:nvPr/>
        </p:nvSpPr>
        <p:spPr>
          <a:xfrm rot="16200000">
            <a:off x="-1785946" y="1785946"/>
            <a:ext cx="5715000" cy="2143108"/>
          </a:xfrm>
          <a:prstGeom prst="flowChartMerge">
            <a:avLst/>
          </a:prstGeom>
          <a:gradFill>
            <a:gsLst>
              <a:gs pos="0">
                <a:srgbClr val="DDEBCF">
                  <a:alpha val="50000"/>
                </a:srgbClr>
              </a:gs>
              <a:gs pos="50000">
                <a:srgbClr val="9CB86E"/>
              </a:gs>
              <a:gs pos="100000">
                <a:srgbClr val="156B13"/>
              </a:gs>
            </a:gsLst>
            <a:lin ang="5400000" scaled="0"/>
          </a:gra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6" name="5 Trapecio"/>
          <p:cNvSpPr/>
          <p:nvPr/>
        </p:nvSpPr>
        <p:spPr>
          <a:xfrm flipV="1">
            <a:off x="0" y="-2"/>
            <a:ext cx="9144000" cy="2798763"/>
          </a:xfrm>
          <a:prstGeom prst="trapezoid">
            <a:avLst>
              <a:gd name="adj" fmla="val 74729"/>
            </a:avLst>
          </a:prstGeom>
          <a:gradFill>
            <a:gsLst>
              <a:gs pos="0">
                <a:srgbClr val="DDEBCF">
                  <a:alpha val="50000"/>
                </a:srgbClr>
              </a:gs>
              <a:gs pos="50000">
                <a:srgbClr val="9CB86E"/>
              </a:gs>
              <a:gs pos="100000">
                <a:srgbClr val="156B13"/>
              </a:gs>
            </a:gsLst>
            <a:lin ang="5400000" scaled="0"/>
          </a:gra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8" name="7 Combinar"/>
          <p:cNvSpPr/>
          <p:nvPr/>
        </p:nvSpPr>
        <p:spPr>
          <a:xfrm rot="16200000" flipV="1">
            <a:off x="5214946" y="1785946"/>
            <a:ext cx="5715000" cy="2143107"/>
          </a:xfrm>
          <a:prstGeom prst="flowChartMerge">
            <a:avLst/>
          </a:prstGeom>
          <a:gradFill>
            <a:gsLst>
              <a:gs pos="0">
                <a:srgbClr val="DDEBCF">
                  <a:alpha val="50000"/>
                </a:srgbClr>
              </a:gs>
              <a:gs pos="50000">
                <a:srgbClr val="9CB86E"/>
              </a:gs>
              <a:gs pos="100000">
                <a:srgbClr val="156B13"/>
              </a:gs>
            </a:gsLst>
            <a:lin ang="5400000" scaled="0"/>
          </a:gra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9" name="8 CuadroTexto"/>
          <p:cNvSpPr txBox="1"/>
          <p:nvPr/>
        </p:nvSpPr>
        <p:spPr>
          <a:xfrm>
            <a:off x="357188" y="4237038"/>
            <a:ext cx="8358187"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Aparecen en China estatuas budistas de 600 años de antigüedad.</a:t>
            </a:r>
          </a:p>
          <a:p>
            <a:pPr>
              <a:defRPr/>
            </a:pPr>
            <a:r>
              <a:rPr lang="es-ES" b="1" dirty="0">
                <a:effectLst>
                  <a:glow rad="101600">
                    <a:srgbClr val="C00000">
                      <a:alpha val="60000"/>
                    </a:srgbClr>
                  </a:glow>
                  <a:outerShdw blurRad="38100" dist="38100" dir="2700000" algn="tl">
                    <a:srgbClr val="000000">
                      <a:alpha val="43137"/>
                    </a:srgbClr>
                  </a:outerShdw>
                </a:effectLst>
              </a:rPr>
              <a:t>La sequía, no obstante, también ha sacado a la luz tesoros de incalculable valor histórico. En los últimos días, han aparecido una serie de estatuas budistas de unos 600 años de antigüedad, según los primeros cálculos de los expertos.</a:t>
            </a:r>
          </a:p>
        </p:txBody>
      </p:sp>
    </p:spTree>
  </p:cSld>
  <p:clrMapOvr>
    <a:masterClrMapping/>
  </p:clrMapOvr>
  <mc:AlternateContent xmlns:mc="http://schemas.openxmlformats.org/markup-compatibility/2006">
    <mc:Choice xmlns:p14="http://schemas.microsoft.com/office/powerpoint/2010/main" Requires="p14">
      <p:transition spd="slow" p14:dur="2500" advTm="31000">
        <p14:glitter dir="r" pattern="hexago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3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225"/>
            <a:ext cx="9144000" cy="5670550"/>
          </a:xfrm>
          <a:prstGeom prst="rect">
            <a:avLst/>
          </a:prstGeom>
          <a:solidFill>
            <a:schemeClr val="bg1">
              <a:alpha val="85097"/>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 name="3 Triángulo rectángulo"/>
          <p:cNvSpPr/>
          <p:nvPr/>
        </p:nvSpPr>
        <p:spPr>
          <a:xfrm flipH="1" flipV="1">
            <a:off x="0" y="0"/>
            <a:ext cx="9144000" cy="2857500"/>
          </a:xfrm>
          <a:prstGeom prst="rtTriangle">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0"/>
            <a:ext cx="9144000" cy="2857500"/>
          </a:xfrm>
          <a:prstGeom prst="rtTriangle">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3175" y="2843213"/>
            <a:ext cx="9144000" cy="2857500"/>
          </a:xfrm>
          <a:prstGeom prst="rtTriangle">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a:off x="0" y="2843213"/>
            <a:ext cx="9174163" cy="2871787"/>
          </a:xfrm>
          <a:prstGeom prst="rtTriangle">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428625" y="4422775"/>
            <a:ext cx="8072438" cy="1292225"/>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rPr>
              <a:t>Un templo de la época virreinal. </a:t>
            </a:r>
            <a:r>
              <a:rPr lang="es-ES" b="1" dirty="0">
                <a:effectLst>
                  <a:glow rad="101600">
                    <a:srgbClr val="C00000">
                      <a:alpha val="60000"/>
                    </a:srgbClr>
                  </a:glow>
                  <a:outerShdw blurRad="38100" dist="38100" dir="2700000" algn="tl">
                    <a:srgbClr val="000000">
                      <a:alpha val="43137"/>
                    </a:srgbClr>
                  </a:outerShdw>
                </a:effectLst>
              </a:rPr>
              <a:t>Una iglesia de la época del virreinato de Nueva España vio la luz a mediados del año pasado en la comunidad de El Zangarro, ubicada en el estado central de Guanajuato, en México.</a:t>
            </a:r>
          </a:p>
        </p:txBody>
      </p:sp>
    </p:spTree>
  </p:cSld>
  <p:clrMapOvr>
    <a:masterClrMapping/>
  </p:clrMapOvr>
  <mc:AlternateContent xmlns:mc="http://schemas.openxmlformats.org/markup-compatibility/2006">
    <mc:Choice xmlns:p14="http://schemas.microsoft.com/office/powerpoint/2010/main" Requires="p14">
      <p:transition spd="slow" p14:dur="2500" advTm="24000">
        <p14:glitte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4/3*#ppt_w"/>
                                          </p:val>
                                        </p:tav>
                                        <p:tav tm="100000">
                                          <p:val>
                                            <p:strVal val="#ppt_w"/>
                                          </p:val>
                                        </p:tav>
                                      </p:tavLst>
                                    </p:anim>
                                    <p:anim calcmode="lin" valueType="num">
                                      <p:cBhvr>
                                        <p:cTn id="20" dur="3000" fill="hold"/>
                                        <p:tgtEl>
                                          <p:spTgt spid="9"/>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Birds_Steller_'s_sea_452299"/>
          <p:cNvPicPr>
            <a:picLocks noGrp="1" noChangeAspect="1"/>
          </p:cNvPicPr>
          <p:nvPr isPhoto="1"/>
        </p:nvPicPr>
        <p:blipFill>
          <a:blip r:embed="rId2"/>
          <a:stretch>
            <a:fillRect/>
          </a:stretch>
        </p:blipFill>
        <p:spPr bwMode="auto">
          <a:xfrm>
            <a:off x="0" y="0"/>
            <a:ext cx="9144000" cy="5715000"/>
          </a:xfrm>
          <a:prstGeom prst="rect">
            <a:avLst/>
          </a:prstGeom>
          <a:solidFill>
            <a:schemeClr val="tx2">
              <a:lumMod val="75000"/>
              <a:alpha val="75000"/>
            </a:schemeClr>
          </a:solidFill>
          <a:ln w="9525">
            <a:noFill/>
            <a:miter lim="800000"/>
            <a:headEnd/>
            <a:tailEnd/>
          </a:ln>
        </p:spPr>
      </p:pic>
      <p:sp>
        <p:nvSpPr>
          <p:cNvPr id="6" name="5 Triángulo isósceles"/>
          <p:cNvSpPr/>
          <p:nvPr/>
        </p:nvSpPr>
        <p:spPr>
          <a:xfrm>
            <a:off x="0" y="2813050"/>
            <a:ext cx="9144000" cy="2903538"/>
          </a:xfrm>
          <a:prstGeom prst="triangle">
            <a:avLst>
              <a:gd name="adj" fmla="val 50097"/>
            </a:avLst>
          </a:prstGeom>
          <a:solidFill>
            <a:schemeClr val="tx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0" name="9 Triángulo isósceles"/>
          <p:cNvSpPr/>
          <p:nvPr/>
        </p:nvSpPr>
        <p:spPr>
          <a:xfrm rot="16200000" flipV="1">
            <a:off x="-572294" y="572294"/>
            <a:ext cx="5716588" cy="4572000"/>
          </a:xfrm>
          <a:prstGeom prst="triangle">
            <a:avLst>
              <a:gd name="adj" fmla="val 50097"/>
            </a:avLst>
          </a:prstGeom>
          <a:solidFill>
            <a:schemeClr val="tx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8" name="7 Triángulo isósceles"/>
          <p:cNvSpPr/>
          <p:nvPr/>
        </p:nvSpPr>
        <p:spPr>
          <a:xfrm flipH="1" flipV="1">
            <a:off x="0" y="0"/>
            <a:ext cx="9144000" cy="2901950"/>
          </a:xfrm>
          <a:prstGeom prst="triangle">
            <a:avLst>
              <a:gd name="adj" fmla="val 50097"/>
            </a:avLst>
          </a:prstGeom>
          <a:solidFill>
            <a:schemeClr val="tx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9" name="8 Triángulo isósceles"/>
          <p:cNvSpPr/>
          <p:nvPr/>
        </p:nvSpPr>
        <p:spPr>
          <a:xfrm rot="5400000" flipH="1" flipV="1">
            <a:off x="3999706" y="572294"/>
            <a:ext cx="5716588" cy="4572000"/>
          </a:xfrm>
          <a:prstGeom prst="triangle">
            <a:avLst>
              <a:gd name="adj" fmla="val 50097"/>
            </a:avLst>
          </a:prstGeom>
          <a:solidFill>
            <a:schemeClr val="tx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7" name="6 CuadroTexto"/>
          <p:cNvSpPr txBox="1"/>
          <p:nvPr/>
        </p:nvSpPr>
        <p:spPr>
          <a:xfrm>
            <a:off x="285750" y="4237038"/>
            <a:ext cx="8358188"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Seis años atrás, otra iglesia dominica del siglo XVI resurgió después de que los niveles de agua del río Grijalva se redujeron 25 metros debido a las sequías en la zona, explican las autoridades de turismo en su sitio web. El Templo de Santiago, ubicado en </a:t>
            </a:r>
            <a:r>
              <a:rPr lang="es-ES" b="1" dirty="0" err="1">
                <a:effectLst>
                  <a:glow rad="101600">
                    <a:srgbClr val="C00000">
                      <a:alpha val="60000"/>
                    </a:srgbClr>
                  </a:glow>
                  <a:outerShdw blurRad="38100" dist="38100" dir="2700000" algn="tl">
                    <a:srgbClr val="000000">
                      <a:alpha val="43137"/>
                    </a:srgbClr>
                  </a:outerShdw>
                </a:effectLst>
              </a:rPr>
              <a:t>Quechula</a:t>
            </a:r>
            <a:r>
              <a:rPr lang="es-ES" b="1" dirty="0">
                <a:effectLst>
                  <a:glow rad="101600">
                    <a:srgbClr val="C00000">
                      <a:alpha val="60000"/>
                    </a:srgbClr>
                  </a:glow>
                  <a:outerShdw blurRad="38100" dist="38100" dir="2700000" algn="tl">
                    <a:srgbClr val="000000">
                      <a:alpha val="43137"/>
                    </a:srgbClr>
                  </a:outerShdw>
                </a:effectLst>
              </a:rPr>
              <a:t>, en el estado sureño de Chiapas, en México, quedó expuesto tras estar sumergido durante años. </a:t>
            </a:r>
          </a:p>
        </p:txBody>
      </p:sp>
    </p:spTree>
  </p:cSld>
  <p:clrMapOvr>
    <a:masterClrMapping/>
  </p:clrMapOvr>
  <mc:AlternateContent xmlns:mc="http://schemas.openxmlformats.org/markup-compatibility/2006">
    <mc:Choice xmlns:p14="http://schemas.microsoft.com/office/powerpoint/2010/main" Requires="p14">
      <p:transition spd="slow" p14:dur="2500" advTm="37000">
        <p14:glitter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
                                          </p:val>
                                        </p:tav>
                                      </p:tavLst>
                                    </p:anim>
                                    <p:anim calcmode="lin" valueType="num">
                                      <p:cBhvr>
                                        <p:cTn id="13" dur="3000"/>
                                        <p:tgtEl>
                                          <p:spTgt spid="8"/>
                                        </p:tgtEl>
                                        <p:attrNameLst>
                                          <p:attrName>ppt_y</p:attrName>
                                        </p:attrNameLst>
                                      </p:cBhvr>
                                      <p:tavLst>
                                        <p:tav tm="0">
                                          <p:val>
                                            <p:strVal val="ppt_y"/>
                                          </p:val>
                                        </p:tav>
                                        <p:tav tm="100000">
                                          <p:val>
                                            <p:strVal val="ppt_y-ppt_h/2"/>
                                          </p:val>
                                        </p:tav>
                                      </p:tavLst>
                                    </p:anim>
                                    <p:anim calcmode="lin" valueType="num">
                                      <p:cBhvr>
                                        <p:cTn id="14" dur="3000"/>
                                        <p:tgtEl>
                                          <p:spTgt spid="8"/>
                                        </p:tgtEl>
                                        <p:attrNameLst>
                                          <p:attrName>ppt_w</p:attrName>
                                        </p:attrNameLst>
                                      </p:cBhvr>
                                      <p:tavLst>
                                        <p:tav tm="0">
                                          <p:val>
                                            <p:strVal val="ppt_w"/>
                                          </p:val>
                                        </p:tav>
                                        <p:tav tm="100000">
                                          <p:val>
                                            <p:strVal val="ppt_w"/>
                                          </p:val>
                                        </p:tav>
                                      </p:tavLst>
                                    </p:anim>
                                    <p:anim calcmode="lin" valueType="num">
                                      <p:cBhvr>
                                        <p:cTn id="15" dur="3000"/>
                                        <p:tgtEl>
                                          <p:spTgt spid="8"/>
                                        </p:tgtEl>
                                        <p:attrNameLst>
                                          <p:attrName>ppt_h</p:attrName>
                                        </p:attrNameLst>
                                      </p:cBhvr>
                                      <p:tavLst>
                                        <p:tav tm="0">
                                          <p:val>
                                            <p:strVal val="ppt_h"/>
                                          </p:val>
                                        </p:tav>
                                        <p:tav tm="100000">
                                          <p:val>
                                            <p:fltVal val="0"/>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ppt_w/2"/>
                                          </p:val>
                                        </p:tav>
                                      </p:tavLst>
                                    </p:anim>
                                    <p:anim calcmode="lin" valueType="num">
                                      <p:cBhvr>
                                        <p:cTn id="25" dur="3000"/>
                                        <p:tgtEl>
                                          <p:spTgt spid="10"/>
                                        </p:tgtEl>
                                        <p:attrNameLst>
                                          <p:attrName>ppt_y</p:attrName>
                                        </p:attrNameLst>
                                      </p:cBhvr>
                                      <p:tavLst>
                                        <p:tav tm="0">
                                          <p:val>
                                            <p:strVal val="ppt_y"/>
                                          </p:val>
                                        </p:tav>
                                        <p:tav tm="100000">
                                          <p:val>
                                            <p:strVal val="ppt_y"/>
                                          </p:val>
                                        </p:tav>
                                      </p:tavLst>
                                    </p:anim>
                                    <p:anim calcmode="lin" valueType="num">
                                      <p:cBhvr>
                                        <p:cTn id="26" dur="3000"/>
                                        <p:tgtEl>
                                          <p:spTgt spid="10"/>
                                        </p:tgtEl>
                                        <p:attrNameLst>
                                          <p:attrName>ppt_w</p:attrName>
                                        </p:attrNameLst>
                                      </p:cBhvr>
                                      <p:tavLst>
                                        <p:tav tm="0">
                                          <p:val>
                                            <p:strVal val="ppt_w"/>
                                          </p:val>
                                        </p:tav>
                                        <p:tav tm="100000">
                                          <p:val>
                                            <p:fltVal val="0"/>
                                          </p:val>
                                        </p:tav>
                                      </p:tavLst>
                                    </p:anim>
                                    <p:anim calcmode="lin" valueType="num">
                                      <p:cBhvr>
                                        <p:cTn id="27" dur="3000"/>
                                        <p:tgtEl>
                                          <p:spTgt spid="10"/>
                                        </p:tgtEl>
                                        <p:attrNameLst>
                                          <p:attrName>ppt_h</p:attrName>
                                        </p:attrNameLst>
                                      </p:cBhvr>
                                      <p:tavLst>
                                        <p:tav tm="0">
                                          <p:val>
                                            <p:strVal val="ppt_h"/>
                                          </p:val>
                                        </p:tav>
                                        <p:tav tm="100000">
                                          <p:val>
                                            <p:strVal val="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5"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3000"/>
                                        <p:tgtEl>
                                          <p:spTgt spid="6"/>
                                        </p:tgtEl>
                                      </p:cBhvr>
                                    </p:animEffect>
                                  </p:childTnLst>
                                </p:cTn>
                              </p:par>
                              <p:par>
                                <p:cTn id="32" presetID="5"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heckerboard(across)">
                                      <p:cBhvr>
                                        <p:cTn id="34" dur="3000"/>
                                        <p:tgtEl>
                                          <p:spTgt spid="8"/>
                                        </p:tgtEl>
                                      </p:cBhvr>
                                    </p:animEffect>
                                  </p:childTnLst>
                                </p:cTn>
                              </p:par>
                              <p:par>
                                <p:cTn id="35" presetID="5"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3000"/>
                                        <p:tgtEl>
                                          <p:spTgt spid="9"/>
                                        </p:tgtEl>
                                      </p:cBhvr>
                                    </p:animEffect>
                                  </p:childTnLst>
                                </p:cTn>
                              </p:par>
                              <p:par>
                                <p:cTn id="38" presetID="5" presetClass="entr" presetSubtype="10"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heckerboard(across)">
                                      <p:cBhvr>
                                        <p:cTn id="40" dur="3000"/>
                                        <p:tgtEl>
                                          <p:spTgt spid="10"/>
                                        </p:tgtEl>
                                      </p:cBhvr>
                                    </p:animEffect>
                                  </p:childTnLst>
                                </p:cTn>
                              </p:par>
                              <p:par>
                                <p:cTn id="41" presetID="23" presetClass="entr" presetSubtype="52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ppt_w</p:attrName>
                                        </p:attrNameLst>
                                      </p:cBhvr>
                                      <p:tavLst>
                                        <p:tav tm="0">
                                          <p:val>
                                            <p:fltVal val="0"/>
                                          </p:val>
                                        </p:tav>
                                        <p:tav tm="100000">
                                          <p:val>
                                            <p:strVal val="#ppt_w"/>
                                          </p:val>
                                        </p:tav>
                                      </p:tavLst>
                                    </p:anim>
                                    <p:anim calcmode="lin" valueType="num">
                                      <p:cBhvr>
                                        <p:cTn id="44" dur="3000" fill="hold"/>
                                        <p:tgtEl>
                                          <p:spTgt spid="12"/>
                                        </p:tgtEl>
                                        <p:attrNameLst>
                                          <p:attrName>ppt_h</p:attrName>
                                        </p:attrNameLst>
                                      </p:cBhvr>
                                      <p:tavLst>
                                        <p:tav tm="0">
                                          <p:val>
                                            <p:fltVal val="0"/>
                                          </p:val>
                                        </p:tav>
                                        <p:tav tm="100000">
                                          <p:val>
                                            <p:strVal val="#ppt_h"/>
                                          </p:val>
                                        </p:tav>
                                      </p:tavLst>
                                    </p:anim>
                                    <p:anim calcmode="lin" valueType="num">
                                      <p:cBhvr>
                                        <p:cTn id="45" dur="3000" fill="hold"/>
                                        <p:tgtEl>
                                          <p:spTgt spid="12"/>
                                        </p:tgtEl>
                                        <p:attrNameLst>
                                          <p:attrName>ppt_x</p:attrName>
                                        </p:attrNameLst>
                                      </p:cBhvr>
                                      <p:tavLst>
                                        <p:tav tm="0">
                                          <p:val>
                                            <p:fltVal val="0.5"/>
                                          </p:val>
                                        </p:tav>
                                        <p:tav tm="100000">
                                          <p:val>
                                            <p:strVal val="#ppt_x"/>
                                          </p:val>
                                        </p:tav>
                                      </p:tavLst>
                                    </p:anim>
                                    <p:anim calcmode="lin" valueType="num">
                                      <p:cBhvr>
                                        <p:cTn id="46" dur="3000" fill="hold"/>
                                        <p:tgtEl>
                                          <p:spTgt spid="12"/>
                                        </p:tgtEl>
                                        <p:attrNameLst>
                                          <p:attrName>ppt_y</p:attrName>
                                        </p:attrNameLst>
                                      </p:cBhvr>
                                      <p:tavLst>
                                        <p:tav tm="0">
                                          <p:val>
                                            <p:fltVal val="0.5"/>
                                          </p:val>
                                        </p:tav>
                                        <p:tav tm="100000">
                                          <p:val>
                                            <p:strVal val="#ppt_y"/>
                                          </p:val>
                                        </p:tav>
                                      </p:tavLst>
                                    </p:anim>
                                  </p:childTnLst>
                                </p:cTn>
                              </p:par>
                            </p:childTnLst>
                          </p:cTn>
                        </p:par>
                        <p:par>
                          <p:cTn id="47" fill="hold" nodeType="afterGroup">
                            <p:stCondLst>
                              <p:cond delay="3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10" grpId="1" animBg="1"/>
      <p:bldP spid="8" grpId="0" animBg="1"/>
      <p:bldP spid="8" grpId="1" animBg="1"/>
      <p:bldP spid="9" grpId="0" animBg="1"/>
      <p:bldP spid="9" grpId="1" animBg="1"/>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olibri_Birds_452546"/>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 name="2 Triángulo rectángulo"/>
          <p:cNvSpPr/>
          <p:nvPr/>
        </p:nvSpPr>
        <p:spPr>
          <a:xfrm flipV="1">
            <a:off x="0" y="0"/>
            <a:ext cx="4716463" cy="2928938"/>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857500"/>
            <a:ext cx="4716463" cy="2873375"/>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3" y="0"/>
            <a:ext cx="4637087" cy="2928938"/>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427538" y="2641600"/>
            <a:ext cx="4710112" cy="3090863"/>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928688" y="4643438"/>
            <a:ext cx="71437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restos de viejos árboles han sido expuestos en el embalse del lago </a:t>
            </a:r>
            <a:r>
              <a:rPr lang="es-ES" b="1" dirty="0" err="1">
                <a:effectLst>
                  <a:glow rad="101600">
                    <a:srgbClr val="C00000">
                      <a:alpha val="60000"/>
                    </a:srgbClr>
                  </a:glow>
                  <a:outerShdw blurRad="38100" dist="38100" dir="2700000" algn="tl">
                    <a:srgbClr val="000000">
                      <a:alpha val="43137"/>
                    </a:srgbClr>
                  </a:outerShdw>
                </a:effectLst>
              </a:rPr>
              <a:t>Colliford</a:t>
            </a:r>
            <a:r>
              <a:rPr lang="es-ES" b="1" dirty="0">
                <a:effectLst>
                  <a:glow rad="101600">
                    <a:srgbClr val="C00000">
                      <a:alpha val="60000"/>
                    </a:srgbClr>
                  </a:glow>
                  <a:outerShdw blurRad="38100" dist="38100" dir="2700000" algn="tl">
                    <a:srgbClr val="000000">
                      <a:alpha val="43137"/>
                    </a:srgbClr>
                  </a:outerShdw>
                </a:effectLst>
              </a:rPr>
              <a:t>, en Cornualles, en el suroeste de Inglaterra.</a:t>
            </a:r>
          </a:p>
          <a:p>
            <a:pPr>
              <a:defRPr/>
            </a:pPr>
            <a:r>
              <a:rPr lang="es-ES" b="1" dirty="0">
                <a:effectLst>
                  <a:glow rad="101600">
                    <a:srgbClr val="C00000">
                      <a:alpha val="60000"/>
                    </a:srgbClr>
                  </a:glow>
                  <a:outerShdw blurRad="38100" dist="38100" dir="2700000" algn="tl">
                    <a:srgbClr val="000000">
                      <a:alpha val="43137"/>
                    </a:srgbClr>
                  </a:outerShdw>
                </a:effectLst>
              </a:rPr>
              <a:t>El área de </a:t>
            </a:r>
            <a:r>
              <a:rPr lang="es-ES" b="1" dirty="0" err="1">
                <a:effectLst>
                  <a:glow rad="101600">
                    <a:srgbClr val="C00000">
                      <a:alpha val="60000"/>
                    </a:srgbClr>
                  </a:glow>
                  <a:outerShdw blurRad="38100" dist="38100" dir="2700000" algn="tl">
                    <a:srgbClr val="000000">
                      <a:alpha val="43137"/>
                    </a:srgbClr>
                  </a:outerShdw>
                </a:effectLst>
              </a:rPr>
              <a:t>Bodmin</a:t>
            </a:r>
            <a:r>
              <a:rPr lang="es-ES" b="1" dirty="0">
                <a:effectLst>
                  <a:glow rad="101600">
                    <a:srgbClr val="C00000">
                      <a:alpha val="60000"/>
                    </a:srgbClr>
                  </a:glow>
                  <a:outerShdw blurRad="38100" dist="38100" dir="2700000" algn="tl">
                    <a:srgbClr val="000000">
                      <a:alpha val="43137"/>
                    </a:srgbClr>
                  </a:outerShdw>
                </a:effectLst>
              </a:rPr>
              <a:t> </a:t>
            </a:r>
            <a:r>
              <a:rPr lang="es-ES" b="1" dirty="0" err="1">
                <a:effectLst>
                  <a:glow rad="101600">
                    <a:srgbClr val="C00000">
                      <a:alpha val="60000"/>
                    </a:srgbClr>
                  </a:glow>
                  <a:outerShdw blurRad="38100" dist="38100" dir="2700000" algn="tl">
                    <a:srgbClr val="000000">
                      <a:alpha val="43137"/>
                    </a:srgbClr>
                  </a:outerShdw>
                </a:effectLst>
              </a:rPr>
              <a:t>Moor</a:t>
            </a:r>
            <a:r>
              <a:rPr lang="es-ES" b="1" dirty="0">
                <a:effectLst>
                  <a:glow rad="101600">
                    <a:srgbClr val="C00000">
                      <a:alpha val="60000"/>
                    </a:srgbClr>
                  </a:glow>
                  <a:outerShdw blurRad="38100" dist="38100" dir="2700000" algn="tl">
                    <a:srgbClr val="000000">
                      <a:alpha val="43137"/>
                    </a:srgbClr>
                  </a:outerShdw>
                </a:effectLst>
              </a:rPr>
              <a:t> se inundó en la década de 1980.</a:t>
            </a:r>
          </a:p>
        </p:txBody>
      </p:sp>
    </p:spTree>
  </p:cSld>
  <p:clrMapOvr>
    <a:masterClrMapping/>
  </p:clrMapOvr>
  <mc:AlternateContent xmlns:mc="http://schemas.openxmlformats.org/markup-compatibility/2006">
    <mc:Choice xmlns:p14="http://schemas.microsoft.com/office/powerpoint/2010/main" Requires="p14">
      <p:transition spd="slow" p14:dur="2000" advTm="21000">
        <p14:doors/>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nodeType="withEffect">
                                  <p:stCondLst>
                                    <p:cond delay="0"/>
                                  </p:stCondLst>
                                  <p:childTnLst>
                                    <p:animEffect transition="out" filter="checkerboard(dow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3000"/>
                                        <p:tgtEl>
                                          <p:spTgt spid="10"/>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uck-935160_1280 (1)"/>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Triángulo rectángulo"/>
          <p:cNvSpPr/>
          <p:nvPr/>
        </p:nvSpPr>
        <p:spPr>
          <a:xfrm>
            <a:off x="0" y="3036888"/>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flipH="1" flipV="1">
            <a:off x="4781550" y="0"/>
            <a:ext cx="436245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063"/>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rectángulo"/>
          <p:cNvSpPr/>
          <p:nvPr/>
        </p:nvSpPr>
        <p:spPr>
          <a:xfrm flipV="1">
            <a:off x="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Rombo"/>
          <p:cNvSpPr/>
          <p:nvPr/>
        </p:nvSpPr>
        <p:spPr>
          <a:xfrm>
            <a:off x="644525" y="96838"/>
            <a:ext cx="7848600" cy="5521325"/>
          </a:xfrm>
          <a:prstGeom prst="diamond">
            <a:avLst/>
          </a:prstGeom>
          <a:solidFill>
            <a:srgbClr val="0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428625" y="4514850"/>
            <a:ext cx="8358188"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Varios barcos alemanes fueron hundidos en Serbia cuando los nazis huían de las fuerzas soviéticas. Europa ha estado sufriendo varias semanas de sequía, con olas de calor extenuantes que han causado muertes y evacuaciones de poblaciones en peligro.</a:t>
            </a:r>
          </a:p>
        </p:txBody>
      </p:sp>
      <p:sp>
        <p:nvSpPr>
          <p:cNvPr id="11" name="10 CuadroTexto"/>
          <p:cNvSpPr txBox="1"/>
          <p:nvPr/>
        </p:nvSpPr>
        <p:spPr>
          <a:xfrm>
            <a:off x="1428750" y="1071563"/>
            <a:ext cx="5475288" cy="461962"/>
          </a:xfrm>
          <a:prstGeom prst="rect">
            <a:avLst/>
          </a:prstGeom>
          <a:noFill/>
        </p:spPr>
        <p:txBody>
          <a:bodyPr wrap="none">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Hallazgos de la 2ª Guerra Mundial</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fallOve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3"/>
                                        </p:tgtEl>
                                        <p:attrNameLst>
                                          <p:attrName>ppt_x</p:attrName>
                                        </p:attrNameLst>
                                      </p:cBhvr>
                                      <p:tavLst>
                                        <p:tav tm="0">
                                          <p:val>
                                            <p:strVal val="ppt_x"/>
                                          </p:val>
                                        </p:tav>
                                        <p:tav tm="100000">
                                          <p:val>
                                            <p:strVal val="ppt_x-ppt_w/2"/>
                                          </p:val>
                                        </p:tav>
                                      </p:tavLst>
                                    </p:anim>
                                    <p:anim calcmode="lin" valueType="num">
                                      <p:cBhvr>
                                        <p:cTn id="13" dur="3000"/>
                                        <p:tgtEl>
                                          <p:spTgt spid="3"/>
                                        </p:tgtEl>
                                        <p:attrNameLst>
                                          <p:attrName>ppt_y</p:attrName>
                                        </p:attrNameLst>
                                      </p:cBhvr>
                                      <p:tavLst>
                                        <p:tav tm="0">
                                          <p:val>
                                            <p:strVal val="ppt_y"/>
                                          </p:val>
                                        </p:tav>
                                        <p:tav tm="100000">
                                          <p:val>
                                            <p:strVal val="ppt_y"/>
                                          </p:val>
                                        </p:tav>
                                      </p:tavLst>
                                    </p:anim>
                                    <p:anim calcmode="lin" valueType="num">
                                      <p:cBhvr>
                                        <p:cTn id="14" dur="3000"/>
                                        <p:tgtEl>
                                          <p:spTgt spid="3"/>
                                        </p:tgtEl>
                                        <p:attrNameLst>
                                          <p:attrName>ppt_w</p:attrName>
                                        </p:attrNameLst>
                                      </p:cBhvr>
                                      <p:tavLst>
                                        <p:tav tm="0">
                                          <p:val>
                                            <p:strVal val="ppt_w"/>
                                          </p:val>
                                        </p:tav>
                                        <p:tav tm="100000">
                                          <p:val>
                                            <p:fltVal val="0"/>
                                          </p:val>
                                        </p:tav>
                                      </p:tavLst>
                                    </p:anim>
                                    <p:anim calcmode="lin" valueType="num">
                                      <p:cBhvr>
                                        <p:cTn id="15" dur="3000"/>
                                        <p:tgtEl>
                                          <p:spTgt spid="3"/>
                                        </p:tgtEl>
                                        <p:attrNameLst>
                                          <p:attrName>ppt_h</p:attrName>
                                        </p:attrNameLst>
                                      </p:cBhvr>
                                      <p:tavLst>
                                        <p:tav tm="0">
                                          <p:val>
                                            <p:strVal val="ppt_h"/>
                                          </p:val>
                                        </p:tav>
                                        <p:tav tm="100000">
                                          <p:val>
                                            <p:strVal val="ppt_h"/>
                                          </p:val>
                                        </p:tav>
                                      </p:tavLst>
                                    </p:anim>
                                    <p:set>
                                      <p:cBhvr>
                                        <p:cTn id="16" dur="1" fill="hold">
                                          <p:stCondLst>
                                            <p:cond delay="2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4"/>
                                        </p:tgtEl>
                                        <p:attrNameLst>
                                          <p:attrName>ppt_x</p:attrName>
                                        </p:attrNameLst>
                                      </p:cBhvr>
                                      <p:tavLst>
                                        <p:tav tm="0">
                                          <p:val>
                                            <p:strVal val="ppt_x"/>
                                          </p:val>
                                        </p:tav>
                                        <p:tav tm="100000">
                                          <p:val>
                                            <p:strVal val="ppt_x+ppt_w/2"/>
                                          </p:val>
                                        </p:tav>
                                      </p:tavLst>
                                    </p:anim>
                                    <p:anim calcmode="lin" valueType="num">
                                      <p:cBhvr>
                                        <p:cTn id="19" dur="3000"/>
                                        <p:tgtEl>
                                          <p:spTgt spid="4"/>
                                        </p:tgtEl>
                                        <p:attrNameLst>
                                          <p:attrName>ppt_y</p:attrName>
                                        </p:attrNameLst>
                                      </p:cBhvr>
                                      <p:tavLst>
                                        <p:tav tm="0">
                                          <p:val>
                                            <p:strVal val="ppt_y"/>
                                          </p:val>
                                        </p:tav>
                                        <p:tav tm="100000">
                                          <p:val>
                                            <p:strVal val="ppt_y"/>
                                          </p:val>
                                        </p:tav>
                                      </p:tavLst>
                                    </p:anim>
                                    <p:anim calcmode="lin" valueType="num">
                                      <p:cBhvr>
                                        <p:cTn id="20" dur="3000"/>
                                        <p:tgtEl>
                                          <p:spTgt spid="4"/>
                                        </p:tgtEl>
                                        <p:attrNameLst>
                                          <p:attrName>ppt_w</p:attrName>
                                        </p:attrNameLst>
                                      </p:cBhvr>
                                      <p:tavLst>
                                        <p:tav tm="0">
                                          <p:val>
                                            <p:strVal val="ppt_w"/>
                                          </p:val>
                                        </p:tav>
                                        <p:tav tm="100000">
                                          <p:val>
                                            <p:fltVal val="0"/>
                                          </p:val>
                                        </p:tav>
                                      </p:tavLst>
                                    </p:anim>
                                    <p:anim calcmode="lin" valueType="num">
                                      <p:cBhvr>
                                        <p:cTn id="21" dur="3000"/>
                                        <p:tgtEl>
                                          <p:spTgt spid="4"/>
                                        </p:tgtEl>
                                        <p:attrNameLst>
                                          <p:attrName>ppt_h</p:attrName>
                                        </p:attrNameLst>
                                      </p:cBhvr>
                                      <p:tavLst>
                                        <p:tav tm="0">
                                          <p:val>
                                            <p:strVal val="ppt_h"/>
                                          </p:val>
                                        </p:tav>
                                        <p:tav tm="100000">
                                          <p:val>
                                            <p:strVal val="ppt_h"/>
                                          </p:val>
                                        </p:tav>
                                      </p:tavLst>
                                    </p:anim>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ppt_w</p:attrName>
                                        </p:attrNameLst>
                                      </p:cBhvr>
                                      <p:tavLst>
                                        <p:tav tm="0">
                                          <p:val>
                                            <p:strVal val="4/3*#ppt_w"/>
                                          </p:val>
                                        </p:tav>
                                        <p:tav tm="100000">
                                          <p:val>
                                            <p:strVal val="#ppt_w"/>
                                          </p:val>
                                        </p:tav>
                                      </p:tavLst>
                                    </p:anim>
                                    <p:anim calcmode="lin" valueType="num">
                                      <p:cBhvr>
                                        <p:cTn id="38" dur="3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3000"/>
                                        <p:tgtEl>
                                          <p:spTgt spid="12"/>
                                        </p:tgtEl>
                                      </p:cBhvr>
                                    </p:animEffect>
                                  </p:childTnLst>
                                </p:cTn>
                              </p:par>
                            </p:childTnLst>
                          </p:cTn>
                        </p:par>
                        <p:par>
                          <p:cTn id="42" fill="hold" nodeType="afterGroup">
                            <p:stCondLst>
                              <p:cond delay="3000"/>
                            </p:stCondLst>
                            <p:childTnLst>
                              <p:par>
                                <p:cTn id="43" presetID="23" presetClass="entr" presetSubtype="16"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p:val>
                                            <p:fltVal val="0"/>
                                          </p:val>
                                        </p:tav>
                                        <p:tav tm="100000">
                                          <p:val>
                                            <p:strVal val="#ppt_w"/>
                                          </p:val>
                                        </p:tav>
                                      </p:tavLst>
                                    </p:anim>
                                    <p:anim calcmode="lin" valueType="num">
                                      <p:cBhvr>
                                        <p:cTn id="46" dur="2000" fill="hold"/>
                                        <p:tgtEl>
                                          <p:spTgt spid="11"/>
                                        </p:tgtEl>
                                        <p:attrNameLst>
                                          <p:attrName>ppt_h</p:attrName>
                                        </p:attrNameLst>
                                      </p:cBhvr>
                                      <p:tavLst>
                                        <p:tav tm="0">
                                          <p:val>
                                            <p:fltVal val="0"/>
                                          </p:val>
                                        </p:tav>
                                        <p:tav tm="100000">
                                          <p:val>
                                            <p:strVal val="#ppt_h"/>
                                          </p:val>
                                        </p:tav>
                                      </p:tavLst>
                                    </p:anim>
                                  </p:childTnLst>
                                </p:cTn>
                              </p:par>
                            </p:childTnLst>
                          </p:cTn>
                        </p:par>
                        <p:par>
                          <p:cTn id="47" fill="hold" nodeType="afterGroup">
                            <p:stCondLst>
                              <p:cond delay="5000"/>
                            </p:stCondLst>
                            <p:childTnLst>
                              <p:par>
                                <p:cTn id="48" presetID="40" presetClass="entr" presetSubtype="0" fill="hold" grpId="0" nodeType="afterEffect">
                                  <p:stCondLst>
                                    <p:cond delay="500"/>
                                  </p:stCondLst>
                                  <p:iterate type="lt">
                                    <p:tmPct val="10000"/>
                                  </p:iterate>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1"/>
                                          </p:val>
                                        </p:tav>
                                        <p:tav tm="100000">
                                          <p:val>
                                            <p:strVal val="#ppt_x"/>
                                          </p:val>
                                        </p:tav>
                                      </p:tavLst>
                                    </p:anim>
                                    <p:anim calcmode="lin" valueType="num">
                                      <p:cBhvr>
                                        <p:cTn id="5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P spid="1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ucks_Birds_Wings_458613"/>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 name="2 Triángulo rectángulo"/>
          <p:cNvSpPr/>
          <p:nvPr/>
        </p:nvSpPr>
        <p:spPr>
          <a:xfrm flipV="1">
            <a:off x="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3036888"/>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78155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063"/>
            <a:ext cx="4356100" cy="26924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642938" y="4791075"/>
            <a:ext cx="77152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ríos y lagos se han secado, causando grandes daños. Pero esos bajos niveles en los cuerpos de agua también han revelado algunos tesoros que han permanecido bajo el agua por mucho tiempo.</a:t>
            </a:r>
          </a:p>
        </p:txBody>
      </p:sp>
      <p:sp>
        <p:nvSpPr>
          <p:cNvPr id="9" name="8 CuadroTexto"/>
          <p:cNvSpPr txBox="1"/>
          <p:nvPr/>
        </p:nvSpPr>
        <p:spPr>
          <a:xfrm>
            <a:off x="1857375" y="1071563"/>
            <a:ext cx="5143500" cy="769937"/>
          </a:xfrm>
          <a:prstGeom prst="rect">
            <a:avLst/>
          </a:prstGeom>
          <a:noFill/>
        </p:spPr>
        <p:txBody>
          <a:bodyPr>
            <a:spAutoFit/>
          </a:bodyPr>
          <a:lstStyle/>
          <a:p>
            <a:pPr>
              <a:defRPr/>
            </a:pP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La barcaza "</a:t>
            </a:r>
            <a:r>
              <a:rPr lang="es-ES" sz="2200" b="1" dirty="0" err="1">
                <a:effectLst>
                  <a:glow rad="101600">
                    <a:srgbClr val="C00000">
                      <a:alpha val="60000"/>
                    </a:srgbClr>
                  </a:glow>
                  <a:outerShdw blurRad="38100" dist="38100" dir="2700000" algn="tl">
                    <a:srgbClr val="000000">
                      <a:alpha val="43137"/>
                    </a:srgbClr>
                  </a:outerShdw>
                </a:effectLst>
                <a:latin typeface="Lucida Bright" pitchFamily="18" charset="0"/>
              </a:rPr>
              <a:t>Zibello</a:t>
            </a: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 de los tiempos de la Alemania nazi.</a:t>
            </a:r>
          </a:p>
        </p:txBody>
      </p:sp>
    </p:spTree>
  </p:cSld>
  <p:clrMapOvr>
    <a:masterClrMapping/>
  </p:clrMapOvr>
  <mc:AlternateContent xmlns:mc="http://schemas.openxmlformats.org/markup-compatibility/2006">
    <mc:Choice xmlns:p14="http://schemas.microsoft.com/office/powerpoint/2010/main" Requires="p14">
      <p:transition spd="slow" p14:dur="2000" advTm="28000">
        <p:split orient="vert" dir="in"/>
      </p:transition>
    </mc:Choice>
    <mc:Fallback>
      <p:transition spd="slow" advTm="28000">
        <p:split orient="vert" dir="in"/>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3000"/>
                                        <p:tgtEl>
                                          <p:spTgt spid="10"/>
                                        </p:tgtEl>
                                      </p:cBhvr>
                                    </p:animEffect>
                                  </p:childTnLst>
                                </p:cTn>
                              </p:par>
                            </p:childTnLst>
                          </p:cTn>
                        </p:par>
                        <p:par>
                          <p:cTn id="27" fill="hold" nodeType="afterGroup">
                            <p:stCondLst>
                              <p:cond delay="30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 by="(-#ppt_w*2)" calcmode="lin" valueType="num">
                                      <p:cBhvr rctx="PPT">
                                        <p:cTn id="30" dur="500" autoRev="1" fill="hold">
                                          <p:stCondLst>
                                            <p:cond delay="0"/>
                                          </p:stCondLst>
                                        </p:cTn>
                                        <p:tgtEl>
                                          <p:spTgt spid="9"/>
                                        </p:tgtEl>
                                        <p:attrNameLst>
                                          <p:attrName>ppt_w</p:attrName>
                                        </p:attrNameLst>
                                      </p:cBhvr>
                                    </p:anim>
                                    <p:anim by="(#ppt_w*0.50)" calcmode="lin" valueType="num">
                                      <p:cBhvr>
                                        <p:cTn id="31" dur="500" decel="50000" autoRev="1" fill="hold">
                                          <p:stCondLst>
                                            <p:cond delay="0"/>
                                          </p:stCondLst>
                                        </p:cTn>
                                        <p:tgtEl>
                                          <p:spTgt spid="9"/>
                                        </p:tgtEl>
                                        <p:attrNameLst>
                                          <p:attrName>ppt_x</p:attrName>
                                        </p:attrNameLst>
                                      </p:cBhvr>
                                    </p:anim>
                                    <p:anim from="(-#ppt_h/2)" to="(#ppt_y)" calcmode="lin" valueType="num">
                                      <p:cBhvr>
                                        <p:cTn id="32" dur="1000" fill="hold">
                                          <p:stCondLst>
                                            <p:cond delay="0"/>
                                          </p:stCondLst>
                                        </p:cTn>
                                        <p:tgtEl>
                                          <p:spTgt spid="9"/>
                                        </p:tgtEl>
                                        <p:attrNameLst>
                                          <p:attrName>ppt_y</p:attrName>
                                        </p:attrNameLst>
                                      </p:cBhvr>
                                    </p:anim>
                                    <p:animRot by="21600000">
                                      <p:cBhvr>
                                        <p:cTn id="33" dur="1000" fill="hold">
                                          <p:stCondLst>
                                            <p:cond delay="0"/>
                                          </p:stCondLst>
                                        </p:cTn>
                                        <p:tgtEl>
                                          <p:spTgt spid="9"/>
                                        </p:tgtEl>
                                        <p:attrNameLst>
                                          <p:attrName>r</p:attrName>
                                        </p:attrNameLst>
                                      </p:cBhvr>
                                    </p:animRot>
                                  </p:childTnLst>
                                </p:cTn>
                              </p:par>
                            </p:childTnLst>
                          </p:cTn>
                        </p:par>
                        <p:par>
                          <p:cTn id="34" fill="hold" nodeType="afterGroup">
                            <p:stCondLst>
                              <p:cond delay="86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1"/>
                                          </p:val>
                                        </p:tav>
                                        <p:tav tm="100000">
                                          <p:val>
                                            <p:strVal val="#ppt_x"/>
                                          </p:val>
                                        </p:tav>
                                      </p:tavLst>
                                    </p:anim>
                                    <p:anim calcmode="lin" valueType="num">
                                      <p:cBhvr>
                                        <p:cTn id="3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bird-905662_1920"/>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solidFill>
            <a:srgbClr val="000000">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 name="2 Triángulo rectángulo"/>
          <p:cNvSpPr/>
          <p:nvPr/>
        </p:nvSpPr>
        <p:spPr>
          <a:xfrm>
            <a:off x="0" y="0"/>
            <a:ext cx="4716463"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4572000" y="-4763"/>
            <a:ext cx="4572000" cy="5715001"/>
          </a:xfrm>
          <a:prstGeom prst="rtTriangle">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0" y="0"/>
            <a:ext cx="4572000" cy="5741988"/>
          </a:xfrm>
          <a:prstGeom prst="rtTriangle">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4500563" y="0"/>
            <a:ext cx="4643437" cy="5741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714375" y="4791075"/>
            <a:ext cx="7786688"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bajos niveles de agua en el río Danubio en Serbia han revelado los restos hundidos de barcos de la Segunda Guerra Mundial, todavía cargados con explosivos.</a:t>
            </a:r>
          </a:p>
        </p:txBody>
      </p:sp>
    </p:spTree>
  </p:cSld>
  <p:clrMapOvr>
    <a:masterClrMapping/>
  </p:clrMapOvr>
  <mc:AlternateContent xmlns:mc="http://schemas.openxmlformats.org/markup-compatibility/2006">
    <mc:Choice xmlns:p14="http://schemas.microsoft.com/office/powerpoint/2010/main" Requires="p14">
      <p:transition spd="slow" p14:dur="2000" advTm="20000">
        <p:push dir="u"/>
      </p:transition>
    </mc:Choice>
    <mc:Fallback>
      <p:transition spd="slow" advTm="20000">
        <p:push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strVal val="2/3*#ppt_w"/>
                                          </p:val>
                                        </p:tav>
                                        <p:tav tm="100000">
                                          <p:val>
                                            <p:strVal val="#ppt_w"/>
                                          </p:val>
                                        </p:tav>
                                      </p:tavLst>
                                    </p:anim>
                                    <p:anim calcmode="lin" valueType="num">
                                      <p:cBhvr>
                                        <p:cTn id="20" dur="3000" fill="hold"/>
                                        <p:tgtEl>
                                          <p:spTgt spid="7"/>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outHorizontal)">
                                      <p:cBhvr>
                                        <p:cTn id="23" dur="3000"/>
                                        <p:tgtEl>
                                          <p:spTgt spid="7"/>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ull-192909_1920"/>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solidFill>
            <a:schemeClr val="bg1">
              <a:alpha val="65097"/>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 name="2 Triángulo rectángulo"/>
          <p:cNvSpPr/>
          <p:nvPr/>
        </p:nvSpPr>
        <p:spPr>
          <a:xfrm flipV="1">
            <a:off x="-142875" y="-142875"/>
            <a:ext cx="4786313" cy="3000375"/>
          </a:xfrm>
          <a:prstGeom prst="rtTriangle">
            <a:avLst/>
          </a:prstGeom>
          <a:solidFill>
            <a:schemeClr val="accent3">
              <a:lumMod val="50000"/>
              <a:alpha val="6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142875" y="2786063"/>
            <a:ext cx="4786313" cy="2944812"/>
          </a:xfrm>
          <a:prstGeom prst="rtTriangle">
            <a:avLst/>
          </a:prstGeom>
          <a:solidFill>
            <a:schemeClr val="accent3">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3" y="-142875"/>
            <a:ext cx="4786312" cy="3071813"/>
          </a:xfrm>
          <a:prstGeom prst="rtTriangle">
            <a:avLst/>
          </a:prstGeom>
          <a:solidFill>
            <a:schemeClr val="accent3">
              <a:lumMod val="50000"/>
              <a:alpha val="6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3" y="2786063"/>
            <a:ext cx="4786312" cy="2947987"/>
          </a:xfrm>
          <a:prstGeom prst="rtTriangle">
            <a:avLst/>
          </a:prstGeom>
          <a:solidFill>
            <a:schemeClr val="accent3">
              <a:lumMod val="50000"/>
              <a:alpha val="6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142875" y="-142875"/>
            <a:ext cx="9501188" cy="5857875"/>
          </a:xfrm>
          <a:prstGeom prst="diamond">
            <a:avLst/>
          </a:prstGeom>
          <a:solidFill>
            <a:schemeClr val="bg1">
              <a:alpha val="6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644525" y="96838"/>
            <a:ext cx="7848600" cy="5521325"/>
          </a:xfrm>
          <a:prstGeom prst="diamond">
            <a:avLst/>
          </a:prstGeom>
          <a:solidFill>
            <a:schemeClr val="bg1">
              <a:alpha val="6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357188" y="4791075"/>
            <a:ext cx="842962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Los buques, encontrados cerca de la ciudad de </a:t>
            </a:r>
            <a:r>
              <a:rPr lang="es-ES" b="1" dirty="0" err="1">
                <a:effectLst>
                  <a:glow rad="101600">
                    <a:srgbClr val="C00000">
                      <a:alpha val="60000"/>
                    </a:srgbClr>
                  </a:glow>
                  <a:outerShdw blurRad="38100" dist="38100" dir="2700000" algn="tl">
                    <a:srgbClr val="000000">
                      <a:alpha val="43137"/>
                    </a:srgbClr>
                  </a:outerShdw>
                </a:effectLst>
              </a:rPr>
              <a:t>Prahovo</a:t>
            </a:r>
            <a:r>
              <a:rPr lang="es-ES" b="1" dirty="0">
                <a:effectLst>
                  <a:glow rad="101600">
                    <a:srgbClr val="C00000">
                      <a:alpha val="60000"/>
                    </a:srgbClr>
                  </a:glow>
                  <a:outerShdw blurRad="38100" dist="38100" dir="2700000" algn="tl">
                    <a:srgbClr val="000000">
                      <a:alpha val="43137"/>
                    </a:srgbClr>
                  </a:outerShdw>
                </a:effectLst>
              </a:rPr>
              <a:t>, formaban parte de una flota nazi hundida en 1944. Se espera que surjan más a medida que continúa la sequía.</a:t>
            </a:r>
          </a:p>
        </p:txBody>
      </p:sp>
    </p:spTree>
  </p:cSld>
  <p:clrMapOvr>
    <a:masterClrMapping/>
  </p:clrMapOvr>
  <mc:AlternateContent xmlns:mc="http://schemas.openxmlformats.org/markup-compatibility/2006">
    <mc:Choice xmlns:p14="http://schemas.microsoft.com/office/powerpoint/2010/main" Requires="p14">
      <p:transition spd="slow" p14:dur="2000" advTm="21000">
        <p:push dir="d"/>
      </p:transition>
    </mc:Choice>
    <mc:Fallback>
      <p:transition spd="slow" advTm="21000">
        <p:push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ppt_w/2"/>
                                          </p:val>
                                        </p:tav>
                                      </p:tavLst>
                                    </p:anim>
                                    <p:anim calcmode="lin" valueType="num">
                                      <p:cBhvr>
                                        <p:cTn id="7" dur="3000"/>
                                        <p:tgtEl>
                                          <p:spTgt spid="3"/>
                                        </p:tgtEl>
                                        <p:attrNameLst>
                                          <p:attrName>ppt_y</p:attrName>
                                        </p:attrNameLst>
                                      </p:cBhvr>
                                      <p:tavLst>
                                        <p:tav tm="0">
                                          <p:val>
                                            <p:strVal val="ppt_y"/>
                                          </p:val>
                                        </p:tav>
                                        <p:tav tm="100000">
                                          <p:val>
                                            <p:strVal val="ppt_y"/>
                                          </p:val>
                                        </p:tav>
                                      </p:tavLst>
                                    </p:anim>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4"/>
                                        </p:tgtEl>
                                        <p:attrNameLst>
                                          <p:attrName>ppt_x</p:attrName>
                                        </p:attrNameLst>
                                      </p:cBhvr>
                                      <p:tavLst>
                                        <p:tav tm="0">
                                          <p:val>
                                            <p:strVal val="ppt_x"/>
                                          </p:val>
                                        </p:tav>
                                        <p:tav tm="100000">
                                          <p:val>
                                            <p:strVal val="ppt_x-ppt_w/2"/>
                                          </p:val>
                                        </p:tav>
                                      </p:tavLst>
                                    </p:anim>
                                    <p:anim calcmode="lin" valueType="num">
                                      <p:cBhvr>
                                        <p:cTn id="13" dur="3000"/>
                                        <p:tgtEl>
                                          <p:spTgt spid="4"/>
                                        </p:tgtEl>
                                        <p:attrNameLst>
                                          <p:attrName>ppt_y</p:attrName>
                                        </p:attrNameLst>
                                      </p:cBhvr>
                                      <p:tavLst>
                                        <p:tav tm="0">
                                          <p:val>
                                            <p:strVal val="ppt_y"/>
                                          </p:val>
                                        </p:tav>
                                        <p:tav tm="100000">
                                          <p:val>
                                            <p:strVal val="ppt_y"/>
                                          </p:val>
                                        </p:tav>
                                      </p:tavLst>
                                    </p:anim>
                                    <p:anim calcmode="lin" valueType="num">
                                      <p:cBhvr>
                                        <p:cTn id="14" dur="3000"/>
                                        <p:tgtEl>
                                          <p:spTgt spid="4"/>
                                        </p:tgtEl>
                                        <p:attrNameLst>
                                          <p:attrName>ppt_w</p:attrName>
                                        </p:attrNameLst>
                                      </p:cBhvr>
                                      <p:tavLst>
                                        <p:tav tm="0">
                                          <p:val>
                                            <p:strVal val="ppt_w"/>
                                          </p:val>
                                        </p:tav>
                                        <p:tav tm="100000">
                                          <p:val>
                                            <p:fltVal val="0"/>
                                          </p:val>
                                        </p:tav>
                                      </p:tavLst>
                                    </p:anim>
                                    <p:anim calcmode="lin" valueType="num">
                                      <p:cBhvr>
                                        <p:cTn id="15" dur="3000"/>
                                        <p:tgtEl>
                                          <p:spTgt spid="4"/>
                                        </p:tgtEl>
                                        <p:attrNameLst>
                                          <p:attrName>ppt_h</p:attrName>
                                        </p:attrNameLst>
                                      </p:cBhvr>
                                      <p:tavLst>
                                        <p:tav tm="0">
                                          <p:val>
                                            <p:strVal val="ppt_h"/>
                                          </p:val>
                                        </p:tav>
                                        <p:tav tm="100000">
                                          <p:val>
                                            <p:strVal val="ppt_h"/>
                                          </p:val>
                                        </p:tav>
                                      </p:tavLst>
                                    </p:anim>
                                    <p:set>
                                      <p:cBhvr>
                                        <p:cTn id="16" dur="1" fill="hold">
                                          <p:stCondLst>
                                            <p:cond delay="2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7"/>
                                        </p:tgtEl>
                                      </p:cBhvr>
                                    </p:animEffect>
                                    <p:set>
                                      <p:cBhvr>
                                        <p:cTn id="31" dur="1" fill="hold">
                                          <p:stCondLst>
                                            <p:cond delay="2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8"/>
                                        </p:tgtEl>
                                      </p:cBhvr>
                                    </p:animEffect>
                                    <p:set>
                                      <p:cBhvr>
                                        <p:cTn id="34" dur="1" fill="hold">
                                          <p:stCondLst>
                                            <p:cond delay="2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3000" fill="hold"/>
                                        <p:tgtEl>
                                          <p:spTgt spid="9"/>
                                        </p:tgtEl>
                                        <p:attrNameLst>
                                          <p:attrName>ppt_w</p:attrName>
                                        </p:attrNameLst>
                                      </p:cBhvr>
                                      <p:tavLst>
                                        <p:tav tm="0">
                                          <p:val>
                                            <p:fltVal val="0"/>
                                          </p:val>
                                        </p:tav>
                                        <p:tav tm="100000">
                                          <p:val>
                                            <p:strVal val="#ppt_w"/>
                                          </p:val>
                                        </p:tav>
                                      </p:tavLst>
                                    </p:anim>
                                    <p:anim calcmode="lin" valueType="num">
                                      <p:cBhvr>
                                        <p:cTn id="38" dur="3000" fill="hold"/>
                                        <p:tgtEl>
                                          <p:spTgt spid="9"/>
                                        </p:tgtEl>
                                        <p:attrNameLst>
                                          <p:attrName>ppt_h</p:attrName>
                                        </p:attrNameLst>
                                      </p:cBhvr>
                                      <p:tavLst>
                                        <p:tav tm="0">
                                          <p:val>
                                            <p:strVal val="#ppt_h"/>
                                          </p:val>
                                        </p:tav>
                                        <p:tav tm="100000">
                                          <p:val>
                                            <p:strVal val="#ppt_h"/>
                                          </p:val>
                                        </p:tav>
                                      </p:tavLst>
                                    </p:anim>
                                  </p:childTnLst>
                                </p:cTn>
                              </p:par>
                            </p:childTnLst>
                          </p:cTn>
                        </p:par>
                        <p:par>
                          <p:cTn id="39" fill="hold" nodeType="afterGroup">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irds-217591_1920 (1)"/>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 name="2 Triángulo rectángulo"/>
          <p:cNvSpPr/>
          <p:nvPr/>
        </p:nvSpPr>
        <p:spPr>
          <a:xfrm flipV="1">
            <a:off x="0" y="0"/>
            <a:ext cx="4716463" cy="292893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063"/>
            <a:ext cx="4643438" cy="294481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3" y="0"/>
            <a:ext cx="4643437" cy="292893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3" y="2713038"/>
            <a:ext cx="4643437" cy="3019425"/>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CuadroTexto"/>
          <p:cNvSpPr txBox="1"/>
          <p:nvPr/>
        </p:nvSpPr>
        <p:spPr>
          <a:xfrm>
            <a:off x="500063" y="4237038"/>
            <a:ext cx="8286750"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También se han encontrado artefactos explosivos sin detonar en el río Po en Italia. Unas 3.000 personas fueron evacuadas de un pueblo cerca de la ciudad de Mantua en julio, al tiempo que los expertos retiraron e hicieron explotar de manera segura una bomba de la Segunda Guerra Mundial que quedó sumergida.</a:t>
            </a:r>
          </a:p>
        </p:txBody>
      </p:sp>
    </p:spTree>
  </p:cSld>
  <p:clrMapOvr>
    <a:masterClrMapping/>
  </p:clrMapOvr>
  <mc:AlternateContent xmlns:mc="http://schemas.openxmlformats.org/markup-compatibility/2006">
    <mc:Choice xmlns:p14="http://schemas.microsoft.com/office/powerpoint/2010/main" Requires="p14">
      <p:transition spd="slow" p14:dur="2000" advTm="32000">
        <p:pull/>
      </p:transition>
    </mc:Choice>
    <mc:Fallback>
      <p:transition spd="slow" advTm="32000">
        <p:pull/>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3*#ppt_w"/>
                                          </p:val>
                                        </p:tav>
                                        <p:tav tm="100000">
                                          <p:val>
                                            <p:strVal val="#ppt_w"/>
                                          </p:val>
                                        </p:tav>
                                      </p:tavLst>
                                    </p:anim>
                                    <p:anim calcmode="lin" valueType="num">
                                      <p:cBhvr>
                                        <p:cTn id="23" dur="3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3000"/>
                                        <p:tgtEl>
                                          <p:spTgt spid="8"/>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 name="2 Rombo"/>
          <p:cNvSpPr/>
          <p:nvPr/>
        </p:nvSpPr>
        <p:spPr>
          <a:xfrm>
            <a:off x="0"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16238"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5940425" y="1588"/>
            <a:ext cx="3240088"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331913" y="2917825"/>
            <a:ext cx="3311525" cy="2798763"/>
          </a:xfrm>
          <a:prstGeom prst="triangle">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3" y="2868613"/>
            <a:ext cx="3055937" cy="2846387"/>
          </a:xfrm>
          <a:prstGeom prst="triangle">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88" y="0"/>
            <a:ext cx="3133725" cy="2841625"/>
          </a:xfrm>
          <a:prstGeom prst="triangle">
            <a:avLst>
              <a:gd name="adj" fmla="val 50312"/>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3" y="-7938"/>
            <a:ext cx="3133725" cy="2854326"/>
          </a:xfrm>
          <a:prstGeom prst="triangle">
            <a:avLst>
              <a:gd name="adj" fmla="val 50312"/>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Triángulo rectángulo"/>
          <p:cNvSpPr/>
          <p:nvPr/>
        </p:nvSpPr>
        <p:spPr>
          <a:xfrm>
            <a:off x="0" y="2713038"/>
            <a:ext cx="1619250" cy="300513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Triángulo rectángulo"/>
          <p:cNvSpPr/>
          <p:nvPr/>
        </p:nvSpPr>
        <p:spPr>
          <a:xfrm flipV="1">
            <a:off x="-17463" y="-3175"/>
            <a:ext cx="1636713" cy="293211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11 Triángulo rectángulo"/>
          <p:cNvSpPr/>
          <p:nvPr/>
        </p:nvSpPr>
        <p:spPr>
          <a:xfrm flipH="1" flipV="1">
            <a:off x="7451725" y="0"/>
            <a:ext cx="1692275" cy="2822575"/>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3" name="12 Triángulo rectángulo"/>
          <p:cNvSpPr/>
          <p:nvPr/>
        </p:nvSpPr>
        <p:spPr>
          <a:xfrm flipH="1">
            <a:off x="7451725" y="2878138"/>
            <a:ext cx="1701800" cy="283686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5" name="14 CuadroTexto"/>
          <p:cNvSpPr txBox="1"/>
          <p:nvPr/>
        </p:nvSpPr>
        <p:spPr>
          <a:xfrm>
            <a:off x="500063" y="4791075"/>
            <a:ext cx="821531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Las autoridades declararon el estado de emergencia a finales de julio tras encontrar una bomba de 450 kilos que data de ese conflicto en las aguas bajas del río Po.</a:t>
            </a:r>
          </a:p>
        </p:txBody>
      </p:sp>
    </p:spTree>
  </p:cSld>
  <p:clrMapOvr>
    <a:masterClrMapping/>
  </p:clrMapOvr>
  <mc:AlternateContent xmlns:mc="http://schemas.openxmlformats.org/markup-compatibility/2006">
    <mc:Choice xmlns:p14="http://schemas.microsoft.com/office/powerpoint/2010/main" Requires="p14">
      <p:transition spd="slow" p14:dur="2000" advTm="21000">
        <p:pull dir="r"/>
      </p:transition>
    </mc:Choice>
    <mc:Fallback>
      <p:transition spd="slow" advTm="21000">
        <p:pull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3000"/>
                                        <p:tgtEl>
                                          <p:spTgt spid="6"/>
                                        </p:tgtEl>
                                        <p:attrNameLst>
                                          <p:attrName>ppt_x</p:attrName>
                                        </p:attrNameLst>
                                      </p:cBhvr>
                                      <p:tavLst>
                                        <p:tav tm="0">
                                          <p:val>
                                            <p:strVal val="ppt_x"/>
                                          </p:val>
                                        </p:tav>
                                        <p:tav tm="100000">
                                          <p:val>
                                            <p:strVal val="ppt_x"/>
                                          </p:val>
                                        </p:tav>
                                      </p:tavLst>
                                    </p:anim>
                                    <p:anim calcmode="lin" valueType="num">
                                      <p:cBhvr additive="base">
                                        <p:cTn id="16" dur="3000"/>
                                        <p:tgtEl>
                                          <p:spTgt spid="6"/>
                                        </p:tgtEl>
                                        <p:attrNameLst>
                                          <p:attrName>ppt_y</p:attrName>
                                        </p:attrNameLst>
                                      </p:cBhvr>
                                      <p:tavLst>
                                        <p:tav tm="0">
                                          <p:val>
                                            <p:strVal val="ppt_y"/>
                                          </p:val>
                                        </p:tav>
                                        <p:tav tm="100000">
                                          <p:val>
                                            <p:strVal val="0-ppt_h/2"/>
                                          </p:val>
                                        </p:tav>
                                      </p:tavLst>
                                    </p:anim>
                                    <p:set>
                                      <p:cBhvr>
                                        <p:cTn id="17" dur="1" fill="hold">
                                          <p:stCondLst>
                                            <p:cond delay="2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3000"/>
                                        <p:tgtEl>
                                          <p:spTgt spid="7"/>
                                        </p:tgtEl>
                                        <p:attrNameLst>
                                          <p:attrName>ppt_x</p:attrName>
                                        </p:attrNameLst>
                                      </p:cBhvr>
                                      <p:tavLst>
                                        <p:tav tm="0">
                                          <p:val>
                                            <p:strVal val="ppt_x"/>
                                          </p:val>
                                        </p:tav>
                                        <p:tav tm="100000">
                                          <p:val>
                                            <p:strVal val="ppt_x"/>
                                          </p:val>
                                        </p:tav>
                                      </p:tavLst>
                                    </p:anim>
                                    <p:anim calcmode="lin" valueType="num">
                                      <p:cBhvr additive="base">
                                        <p:cTn id="20" dur="3000"/>
                                        <p:tgtEl>
                                          <p:spTgt spid="7"/>
                                        </p:tgtEl>
                                        <p:attrNameLst>
                                          <p:attrName>ppt_y</p:attrName>
                                        </p:attrNameLst>
                                      </p:cBhvr>
                                      <p:tavLst>
                                        <p:tav tm="0">
                                          <p:val>
                                            <p:strVal val="ppt_y"/>
                                          </p:val>
                                        </p:tav>
                                        <p:tav tm="100000">
                                          <p:val>
                                            <p:strVal val="0-ppt_h/2"/>
                                          </p:val>
                                        </p:tav>
                                      </p:tavLst>
                                    </p:anim>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ppt_x"/>
                                          </p:val>
                                        </p:tav>
                                      </p:tavLst>
                                    </p:anim>
                                    <p:anim calcmode="lin" valueType="num">
                                      <p:cBhvr additive="base">
                                        <p:cTn id="24" dur="3000"/>
                                        <p:tgtEl>
                                          <p:spTgt spid="9"/>
                                        </p:tgtEl>
                                        <p:attrNameLst>
                                          <p:attrName>ppt_y</p:attrName>
                                        </p:attrNameLst>
                                      </p:cBhvr>
                                      <p:tavLst>
                                        <p:tav tm="0">
                                          <p:val>
                                            <p:strVal val="ppt_y"/>
                                          </p:val>
                                        </p:tav>
                                        <p:tav tm="100000">
                                          <p:val>
                                            <p:strVal val="1+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3000"/>
                                        <p:tgtEl>
                                          <p:spTgt spid="11"/>
                                        </p:tgtEl>
                                      </p:cBhvr>
                                    </p:animEffect>
                                    <p:set>
                                      <p:cBhvr>
                                        <p:cTn id="32" dur="1" fill="hold">
                                          <p:stCondLst>
                                            <p:cond delay="2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3000"/>
                                        <p:tgtEl>
                                          <p:spTgt spid="10"/>
                                        </p:tgtEl>
                                      </p:cBhvr>
                                    </p:animEffect>
                                    <p:set>
                                      <p:cBhvr>
                                        <p:cTn id="35" dur="1" fill="hold">
                                          <p:stCondLst>
                                            <p:cond delay="2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3000"/>
                                        <p:tgtEl>
                                          <p:spTgt spid="13"/>
                                        </p:tgtEl>
                                      </p:cBhvr>
                                    </p:animEffect>
                                    <p:set>
                                      <p:cBhvr>
                                        <p:cTn id="38" dur="1" fill="hold">
                                          <p:stCondLst>
                                            <p:cond delay="2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3000"/>
                                        <p:tgtEl>
                                          <p:spTgt spid="12"/>
                                        </p:tgtEl>
                                      </p:cBhvr>
                                    </p:animEffect>
                                    <p:set>
                                      <p:cBhvr>
                                        <p:cTn id="41" dur="1" fill="hold">
                                          <p:stCondLst>
                                            <p:cond delay="2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3000" fill="hold"/>
                                        <p:tgtEl>
                                          <p:spTgt spid="14"/>
                                        </p:tgtEl>
                                        <p:attrNameLst>
                                          <p:attrName>ppt_w</p:attrName>
                                        </p:attrNameLst>
                                      </p:cBhvr>
                                      <p:tavLst>
                                        <p:tav tm="0">
                                          <p:val>
                                            <p:strVal val="2/3*#ppt_w"/>
                                          </p:val>
                                        </p:tav>
                                        <p:tav tm="100000">
                                          <p:val>
                                            <p:strVal val="#ppt_w"/>
                                          </p:val>
                                        </p:tav>
                                      </p:tavLst>
                                    </p:anim>
                                    <p:anim calcmode="lin" valueType="num">
                                      <p:cBhvr>
                                        <p:cTn id="45" dur="3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3250"/>
                                        <p:tgtEl>
                                          <p:spTgt spid="14"/>
                                        </p:tgtEl>
                                      </p:cBhvr>
                                    </p:animEffect>
                                  </p:childTnLst>
                                </p:cTn>
                              </p:par>
                            </p:childTnLst>
                          </p:cTn>
                        </p:par>
                        <p:par>
                          <p:cTn id="49" fill="hold" nodeType="afterGroup">
                            <p:stCondLst>
                              <p:cond delay="325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Geese_Birds_Flight_453522"/>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428625" y="0"/>
            <a:ext cx="100012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15875" y="0"/>
            <a:ext cx="9144000" cy="5715000"/>
          </a:xfrm>
          <a:prstGeom prst="rect">
            <a:avLst/>
          </a:prstGeom>
          <a:solidFill>
            <a:schemeClr val="bg1">
              <a:alpha val="56000"/>
            </a:schemeClr>
          </a:solidFill>
          <a:ln w="25400" cap="flat" cmpd="sng" algn="ctr">
            <a:noFill/>
            <a:prstDash val="solid"/>
          </a:ln>
          <a:effectLst/>
        </p:spPr>
        <p:txBody>
          <a:bodyPr anchor="ctr"/>
          <a:lstStyle/>
          <a:p>
            <a:pPr algn="ctr" fontAlgn="auto">
              <a:spcBef>
                <a:spcPts val="0"/>
              </a:spcBef>
              <a:spcAft>
                <a:spcPts val="0"/>
              </a:spcAft>
              <a:defRPr/>
            </a:pPr>
            <a:endParaRPr lang="es-ES_tradnl" kern="0">
              <a:solidFill>
                <a:srgbClr val="FFFFFF"/>
              </a:solidFill>
              <a:latin typeface="Calibri"/>
              <a:cs typeface="+mn-cs"/>
            </a:endParaRPr>
          </a:p>
        </p:txBody>
      </p:sp>
      <p:sp>
        <p:nvSpPr>
          <p:cNvPr id="4" name="3 CuadroTexto"/>
          <p:cNvSpPr txBox="1"/>
          <p:nvPr/>
        </p:nvSpPr>
        <p:spPr>
          <a:xfrm>
            <a:off x="357188" y="4237038"/>
            <a:ext cx="8358187"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Una sequía histórica que afecta al río más grande de Italia ha sacado a la luz un naufragio de la era de la Segunda Guerra Mundial. El río Po recorre 652 kilómetros desde los Alpes para desembocar en el mar  Adriático.   Actualmente se enfrenta a su peor sequía en 70 años, lo que ha provocado el resurgimiento de un barco hundido de la 2ª Guerra Mundial.</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5000">
        <p15:prstTrans prst="wind"/>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grpId="0" nodeType="withEffect">
                                  <p:stCondLst>
                                    <p:cond delay="0"/>
                                  </p:stCondLst>
                                  <p:childTnLst>
                                    <p:animEffect transition="out" filter="checkerboard(dow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heckerboard(down)">
                                      <p:cBhvr>
                                        <p:cTn id="14" dur="3000"/>
                                        <p:tgtEl>
                                          <p:spTgt spid="5"/>
                                        </p:tgtEl>
                                      </p:cBhvr>
                                    </p:animEffect>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flying-54986_640"/>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395288" y="338138"/>
            <a:ext cx="8353425" cy="5159375"/>
          </a:xfrm>
          <a:prstGeom prst="rect">
            <a:avLst/>
          </a:prstGeom>
          <a:solidFill>
            <a:schemeClr val="bg1">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ectángulo"/>
          <p:cNvSpPr/>
          <p:nvPr/>
        </p:nvSpPr>
        <p:spPr>
          <a:xfrm>
            <a:off x="900113" y="757238"/>
            <a:ext cx="7343775" cy="4381500"/>
          </a:xfrm>
          <a:prstGeom prst="rect">
            <a:avLst/>
          </a:prstGeom>
          <a:solidFill>
            <a:schemeClr val="bg1">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ectángulo"/>
          <p:cNvSpPr/>
          <p:nvPr/>
        </p:nvSpPr>
        <p:spPr>
          <a:xfrm>
            <a:off x="1331913" y="1057275"/>
            <a:ext cx="6408737" cy="3781425"/>
          </a:xfrm>
          <a:prstGeom prst="rect">
            <a:avLst/>
          </a:prstGeom>
          <a:solidFill>
            <a:schemeClr val="bg1">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ectángulo"/>
          <p:cNvSpPr/>
          <p:nvPr/>
        </p:nvSpPr>
        <p:spPr>
          <a:xfrm>
            <a:off x="1763713" y="1357313"/>
            <a:ext cx="5472112" cy="3121025"/>
          </a:xfrm>
          <a:prstGeom prst="rect">
            <a:avLst/>
          </a:prstGeom>
          <a:solidFill>
            <a:schemeClr val="bg1">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CuadroTexto"/>
          <p:cNvSpPr txBox="1"/>
          <p:nvPr/>
        </p:nvSpPr>
        <p:spPr>
          <a:xfrm>
            <a:off x="571500" y="4514850"/>
            <a:ext cx="828675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El </a:t>
            </a:r>
            <a:r>
              <a:rPr lang="es-ES" b="1" dirty="0" err="1">
                <a:effectLst>
                  <a:glow rad="101600">
                    <a:srgbClr val="C00000">
                      <a:alpha val="60000"/>
                    </a:srgbClr>
                  </a:glow>
                  <a:outerShdw blurRad="38100" dist="38100" dir="2700000" algn="tl">
                    <a:srgbClr val="000000">
                      <a:alpha val="43137"/>
                    </a:srgbClr>
                  </a:outerShdw>
                </a:effectLst>
              </a:rPr>
              <a:t>Zibello</a:t>
            </a:r>
            <a:r>
              <a:rPr lang="es-ES" b="1" dirty="0">
                <a:effectLst>
                  <a:glow rad="101600">
                    <a:srgbClr val="C00000">
                      <a:alpha val="60000"/>
                    </a:srgbClr>
                  </a:glow>
                  <a:outerShdw blurRad="38100" dist="38100" dir="2700000" algn="tl">
                    <a:srgbClr val="000000">
                      <a:alpha val="43137"/>
                    </a:srgbClr>
                  </a:outerShdw>
                </a:effectLst>
              </a:rPr>
              <a:t>, una barcaza de 48,8 metros que transportaba madera en la Segunda Guerra Mundial y se hundió en 1943, suele estar escondida bajo las aguas del Po. Ahora, los niveles de agua del río son tan bajos que los restos son visibles para los espectadores.</a:t>
            </a:r>
          </a:p>
        </p:txBody>
      </p:sp>
    </p:spTree>
  </p:cSld>
  <p:clrMapOvr>
    <a:masterClrMapping/>
  </p:clrMapOvr>
  <mc:AlternateContent xmlns:mc="http://schemas.openxmlformats.org/markup-compatibility/2006">
    <mc:Choice xmlns:p14="http://schemas.microsoft.com/office/powerpoint/2010/main" Requires="p14">
      <p:transition spd="slow" p14:dur="2000" advTm="27000">
        <p14:flip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strVal val="2/3*#ppt_w"/>
                                          </p:val>
                                        </p:tav>
                                        <p:tav tm="100000">
                                          <p:val>
                                            <p:strVal val="#ppt_w"/>
                                          </p:val>
                                        </p:tav>
                                      </p:tavLst>
                                    </p:anim>
                                    <p:anim calcmode="lin" valueType="num">
                                      <p:cBhvr>
                                        <p:cTn id="20" dur="3000" fill="hold"/>
                                        <p:tgtEl>
                                          <p:spTgt spid="8"/>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3000"/>
                                        <p:tgtEl>
                                          <p:spTgt spid="8"/>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eese_Birds_Wings_Snow_451304"/>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0" y="0"/>
            <a:ext cx="4572000" cy="2857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ectángulo"/>
          <p:cNvSpPr/>
          <p:nvPr/>
        </p:nvSpPr>
        <p:spPr>
          <a:xfrm>
            <a:off x="0" y="2857500"/>
            <a:ext cx="4572000" cy="2857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ectángulo"/>
          <p:cNvSpPr/>
          <p:nvPr/>
        </p:nvSpPr>
        <p:spPr>
          <a:xfrm>
            <a:off x="4572000" y="0"/>
            <a:ext cx="4572000" cy="2857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Rectángulo"/>
          <p:cNvSpPr/>
          <p:nvPr/>
        </p:nvSpPr>
        <p:spPr>
          <a:xfrm>
            <a:off x="4572000" y="2857500"/>
            <a:ext cx="4572000" cy="2857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785813" y="4791075"/>
            <a:ext cx="764381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sequía que afecta el lago Mead deja al descubierto cadáveres relacionados con crímenes sin resolver. Los misteriosos cadáveres que han aparecido en el lago Mead, en Nevada, tras secarse.</a:t>
            </a:r>
          </a:p>
        </p:txBody>
      </p:sp>
    </p:spTree>
  </p:cSld>
  <p:clrMapOvr>
    <a:masterClrMapping/>
  </p:clrMapOvr>
  <mc:AlternateContent xmlns:mc="http://schemas.openxmlformats.org/markup-compatibility/2006">
    <mc:Choice xmlns:p14="http://schemas.microsoft.com/office/powerpoint/2010/main" Requires="p14">
      <p:transition spd="slow" p14:dur="2000" advTm="23000">
        <p14:flip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3000"/>
                                        <p:tgtEl>
                                          <p:spTgt spid="9"/>
                                        </p:tgtEl>
                                      </p:cBhvr>
                                    </p:animEffect>
                                  </p:childTnLst>
                                </p:cTn>
                              </p:par>
                            </p:childTnLst>
                          </p:cTn>
                        </p:par>
                        <p:par>
                          <p:cTn id="24" fill="hold" nodeType="afterGroup">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arrier-934590_1280"/>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6578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 name="1 Triángulo rectángulo"/>
          <p:cNvSpPr/>
          <p:nvPr/>
        </p:nvSpPr>
        <p:spPr>
          <a:xfrm>
            <a:off x="0" y="0"/>
            <a:ext cx="9144000" cy="5715000"/>
          </a:xfrm>
          <a:prstGeom prst="rtTriangle">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3" name="2 Triángulo rectángulo"/>
          <p:cNvSpPr/>
          <p:nvPr/>
        </p:nvSpPr>
        <p:spPr>
          <a:xfrm rot="10800000">
            <a:off x="0" y="0"/>
            <a:ext cx="9144000" cy="5772150"/>
          </a:xfrm>
          <a:prstGeom prst="rtTriangle">
            <a:avLst/>
          </a:prstGeom>
          <a:solidFill>
            <a:srgbClr val="0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6" name="5 CuadroTexto"/>
          <p:cNvSpPr txBox="1"/>
          <p:nvPr/>
        </p:nvSpPr>
        <p:spPr>
          <a:xfrm>
            <a:off x="642938" y="4237038"/>
            <a:ext cx="8072437"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Con el sello de la mafia. El retroceso de las aguas del Lago Mead, cerca de Las Vegas, dejó ver el esqueleto de un hombre que recibió un tiro en la cabeza y que fue lanzado al embalse dentro de un barril hace cuatro décadas, una obra con el típico sello de la mafia, según estiman los especialistas. Fue el primero de cuatro hallazgos de restos humanos.</a:t>
            </a:r>
          </a:p>
        </p:txBody>
      </p:sp>
    </p:spTree>
  </p:cSld>
  <p:clrMapOvr>
    <a:masterClrMapping/>
  </p:clrMapOvr>
  <mc:AlternateContent xmlns:mc="http://schemas.openxmlformats.org/markup-compatibility/2006">
    <mc:Choice xmlns:p14="http://schemas.microsoft.com/office/powerpoint/2010/main" Requires="p14">
      <p:transition spd="slow" p14:dur="2500" advTm="35000">
        <p14:vortex dir="d"/>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2"/>
                                        </p:tgtEl>
                                      </p:cBhvr>
                                    </p:animEffect>
                                    <p:set>
                                      <p:cBhvr>
                                        <p:cTn id="10" dur="1" fill="hold">
                                          <p:stCondLst>
                                            <p:cond delay="2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Waves_Pelicans_468437"/>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 name="3 Triángulo rectángulo"/>
          <p:cNvSpPr/>
          <p:nvPr/>
        </p:nvSpPr>
        <p:spPr>
          <a:xfrm flipH="1" flipV="1">
            <a:off x="0" y="0"/>
            <a:ext cx="9144000" cy="3073400"/>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6350"/>
            <a:ext cx="9144000" cy="2863850"/>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0" y="2857500"/>
            <a:ext cx="9174163" cy="2843213"/>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a:off x="0" y="2803525"/>
            <a:ext cx="9182100" cy="2911475"/>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1571625" y="785813"/>
            <a:ext cx="4929188" cy="769937"/>
          </a:xfrm>
          <a:prstGeom prst="rect">
            <a:avLst/>
          </a:prstGeom>
          <a:noFill/>
        </p:spPr>
        <p:txBody>
          <a:bodyPr>
            <a:spAutoFit/>
          </a:bodyPr>
          <a:lstStyle/>
          <a:p>
            <a:pPr>
              <a:defRPr/>
            </a:pPr>
            <a:r>
              <a:rPr lang="es-ES" sz="2200" b="1" dirty="0" err="1">
                <a:effectLst>
                  <a:glow rad="101600">
                    <a:srgbClr val="C00000">
                      <a:alpha val="60000"/>
                    </a:srgbClr>
                  </a:glow>
                  <a:outerShdw blurRad="38100" dist="38100" dir="2700000" algn="tl">
                    <a:srgbClr val="000000">
                      <a:alpha val="43137"/>
                    </a:srgbClr>
                  </a:outerShdw>
                </a:effectLst>
                <a:latin typeface="Lucida Bright" pitchFamily="18" charset="0"/>
              </a:rPr>
              <a:t>Hungersteine</a:t>
            </a: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 (piedra del hambre) en </a:t>
            </a:r>
            <a:r>
              <a:rPr lang="es-ES" sz="2200" b="1" dirty="0" err="1">
                <a:effectLst>
                  <a:glow rad="101600">
                    <a:srgbClr val="C00000">
                      <a:alpha val="60000"/>
                    </a:srgbClr>
                  </a:glow>
                  <a:outerShdw blurRad="38100" dist="38100" dir="2700000" algn="tl">
                    <a:srgbClr val="000000">
                      <a:alpha val="43137"/>
                    </a:srgbClr>
                  </a:outerShdw>
                </a:effectLst>
                <a:latin typeface="Lucida Bright" pitchFamily="18" charset="0"/>
              </a:rPr>
              <a:t>Pirna</a:t>
            </a:r>
            <a:r>
              <a:rPr lang="es-ES" sz="2200" b="1" dirty="0">
                <a:effectLst>
                  <a:glow rad="101600">
                    <a:srgbClr val="C00000">
                      <a:alpha val="60000"/>
                    </a:srgbClr>
                  </a:glow>
                  <a:outerShdw blurRad="38100" dist="38100" dir="2700000" algn="tl">
                    <a:srgbClr val="000000">
                      <a:alpha val="43137"/>
                    </a:srgbClr>
                  </a:outerShdw>
                </a:effectLst>
                <a:latin typeface="Lucida Bright" pitchFamily="18" charset="0"/>
              </a:rPr>
              <a:t>, Alemania.</a:t>
            </a:r>
          </a:p>
        </p:txBody>
      </p:sp>
      <p:sp>
        <p:nvSpPr>
          <p:cNvPr id="8" name="7 CuadroTexto"/>
          <p:cNvSpPr txBox="1"/>
          <p:nvPr/>
        </p:nvSpPr>
        <p:spPr>
          <a:xfrm>
            <a:off x="214313" y="4514850"/>
            <a:ext cx="871537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En Alemania son advertencias las que emergen por la sequía: ahora se ven las llamadas </a:t>
            </a:r>
            <a:r>
              <a:rPr lang="es-ES" b="1" i="1" dirty="0" err="1">
                <a:effectLst>
                  <a:glow rad="101600">
                    <a:srgbClr val="C00000">
                      <a:alpha val="60000"/>
                    </a:srgbClr>
                  </a:glow>
                  <a:outerShdw blurRad="38100" dist="38100" dir="2700000" algn="tl">
                    <a:srgbClr val="000000">
                      <a:alpha val="43137"/>
                    </a:srgbClr>
                  </a:outerShdw>
                </a:effectLst>
              </a:rPr>
              <a:t>hungersteine</a:t>
            </a:r>
            <a:r>
              <a:rPr lang="es-ES" b="1" i="1" dirty="0">
                <a:effectLst>
                  <a:glow rad="101600">
                    <a:srgbClr val="C00000">
                      <a:alpha val="60000"/>
                    </a:srgbClr>
                  </a:glow>
                  <a:outerShdw blurRad="38100" dist="38100" dir="2700000" algn="tl">
                    <a:srgbClr val="000000">
                      <a:alpha val="43137"/>
                    </a:srgbClr>
                  </a:outerShdw>
                </a:effectLst>
              </a:rPr>
              <a:t> </a:t>
            </a:r>
            <a:r>
              <a:rPr lang="es-ES" b="1" dirty="0">
                <a:effectLst>
                  <a:glow rad="101600">
                    <a:srgbClr val="C00000">
                      <a:alpha val="60000"/>
                    </a:srgbClr>
                  </a:glow>
                  <a:outerShdw blurRad="38100" dist="38100" dir="2700000" algn="tl">
                    <a:srgbClr val="000000">
                      <a:alpha val="43137"/>
                    </a:srgbClr>
                  </a:outerShdw>
                </a:effectLst>
              </a:rPr>
              <a:t> (piedras del hambre) cuyos mensajes centenarios avisan del bajo nivel de los ríos, relacionado con el peligro de hambrunas que traía en el pasado.</a:t>
            </a:r>
          </a:p>
        </p:txBody>
      </p:sp>
    </p:spTree>
  </p:cSld>
  <p:clrMapOvr>
    <a:masterClrMapping/>
  </p:clrMapOvr>
  <mc:AlternateContent xmlns:mc="http://schemas.openxmlformats.org/markup-compatibility/2006">
    <mc:Choice xmlns:p14="http://schemas.microsoft.com/office/powerpoint/2010/main" Requires="p14">
      <p:transition spd="slow" p14:dur="2500" advTm="33000">
        <p14:vortex dir="d"/>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4/3*#ppt_w"/>
                                          </p:val>
                                        </p:tav>
                                        <p:tav tm="100000">
                                          <p:val>
                                            <p:strVal val="#ppt_w"/>
                                          </p:val>
                                        </p:tav>
                                      </p:tavLst>
                                    </p:anim>
                                    <p:anim calcmode="lin" valueType="num">
                                      <p:cBhvr>
                                        <p:cTn id="20" dur="3000" fill="hold"/>
                                        <p:tgtEl>
                                          <p:spTgt spid="9"/>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by="(-#ppt_w*2)" calcmode="lin" valueType="num">
                                      <p:cBhvr rctx="PPT">
                                        <p:cTn id="24" dur="500" autoRev="1" fill="hold">
                                          <p:stCondLst>
                                            <p:cond delay="0"/>
                                          </p:stCondLst>
                                        </p:cTn>
                                        <p:tgtEl>
                                          <p:spTgt spid="7"/>
                                        </p:tgtEl>
                                        <p:attrNameLst>
                                          <p:attrName>ppt_w</p:attrName>
                                        </p:attrNameLst>
                                      </p:cBhvr>
                                    </p:anim>
                                    <p:anim by="(#ppt_w*0.50)" calcmode="lin" valueType="num">
                                      <p:cBhvr>
                                        <p:cTn id="25" dur="500" decel="50000" autoRev="1" fill="hold">
                                          <p:stCondLst>
                                            <p:cond delay="0"/>
                                          </p:stCondLst>
                                        </p:cTn>
                                        <p:tgtEl>
                                          <p:spTgt spid="7"/>
                                        </p:tgtEl>
                                        <p:attrNameLst>
                                          <p:attrName>ppt_x</p:attrName>
                                        </p:attrNameLst>
                                      </p:cBhvr>
                                    </p:anim>
                                    <p:anim from="(-#ppt_h/2)" to="(#ppt_y)" calcmode="lin" valueType="num">
                                      <p:cBhvr>
                                        <p:cTn id="26" dur="1000" fill="hold">
                                          <p:stCondLst>
                                            <p:cond delay="0"/>
                                          </p:stCondLst>
                                        </p:cTn>
                                        <p:tgtEl>
                                          <p:spTgt spid="7"/>
                                        </p:tgtEl>
                                        <p:attrNameLst>
                                          <p:attrName>ppt_y</p:attrName>
                                        </p:attrNameLst>
                                      </p:cBhvr>
                                    </p:anim>
                                    <p:animRot by="21600000">
                                      <p:cBhvr>
                                        <p:cTn id="27" dur="1000" fill="hold">
                                          <p:stCondLst>
                                            <p:cond delay="0"/>
                                          </p:stCondLst>
                                        </p:cTn>
                                        <p:tgtEl>
                                          <p:spTgt spid="7"/>
                                        </p:tgtEl>
                                        <p:attrNameLst>
                                          <p:attrName>r</p:attrName>
                                        </p:attrNameLst>
                                      </p:cBhvr>
                                    </p:animRot>
                                  </p:childTnLst>
                                </p:cTn>
                              </p:par>
                            </p:childTnLst>
                          </p:cTn>
                        </p:par>
                        <p:par>
                          <p:cTn id="28" fill="hold" nodeType="afterGroup">
                            <p:stCondLst>
                              <p:cond delay="85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mute-swan-997998_1280"/>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 name="1 Rectángulo"/>
          <p:cNvSpPr/>
          <p:nvPr/>
        </p:nvSpPr>
        <p:spPr>
          <a:xfrm>
            <a:off x="0" y="0"/>
            <a:ext cx="1908175" cy="116681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 name="2 Rectángulo"/>
          <p:cNvSpPr/>
          <p:nvPr/>
        </p:nvSpPr>
        <p:spPr>
          <a:xfrm>
            <a:off x="1863725" y="-7938"/>
            <a:ext cx="1844675" cy="116681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4" name="3 Rectángulo"/>
          <p:cNvSpPr/>
          <p:nvPr/>
        </p:nvSpPr>
        <p:spPr>
          <a:xfrm>
            <a:off x="5537200" y="-7938"/>
            <a:ext cx="1914525" cy="114617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5" name="4 Rectángulo"/>
          <p:cNvSpPr/>
          <p:nvPr/>
        </p:nvSpPr>
        <p:spPr>
          <a:xfrm>
            <a:off x="3702050" y="-20638"/>
            <a:ext cx="1878013" cy="116681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7" name="6 Rectángulo"/>
          <p:cNvSpPr/>
          <p:nvPr/>
        </p:nvSpPr>
        <p:spPr>
          <a:xfrm>
            <a:off x="7380288" y="0"/>
            <a:ext cx="1763712" cy="1273175"/>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8" name="7 Rectángulo"/>
          <p:cNvSpPr/>
          <p:nvPr/>
        </p:nvSpPr>
        <p:spPr>
          <a:xfrm>
            <a:off x="0" y="1171575"/>
            <a:ext cx="1908175" cy="116681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9" name="8 Rectángulo"/>
          <p:cNvSpPr/>
          <p:nvPr/>
        </p:nvSpPr>
        <p:spPr>
          <a:xfrm>
            <a:off x="3697288" y="1057275"/>
            <a:ext cx="1882775" cy="1260475"/>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0" name="9 Rectángulo"/>
          <p:cNvSpPr/>
          <p:nvPr/>
        </p:nvSpPr>
        <p:spPr>
          <a:xfrm>
            <a:off x="1863725" y="1158875"/>
            <a:ext cx="1844675" cy="116681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1" name="10 Rectángulo"/>
          <p:cNvSpPr/>
          <p:nvPr/>
        </p:nvSpPr>
        <p:spPr>
          <a:xfrm>
            <a:off x="5540375" y="1057275"/>
            <a:ext cx="1839913" cy="125730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2" name="11 Rectángulo"/>
          <p:cNvSpPr/>
          <p:nvPr/>
        </p:nvSpPr>
        <p:spPr>
          <a:xfrm>
            <a:off x="1839913" y="2327275"/>
            <a:ext cx="1868487" cy="116681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3" name="12 Rectángulo"/>
          <p:cNvSpPr/>
          <p:nvPr/>
        </p:nvSpPr>
        <p:spPr>
          <a:xfrm>
            <a:off x="5513388" y="2281238"/>
            <a:ext cx="1866900" cy="119221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4" name="13 Rectángulo"/>
          <p:cNvSpPr/>
          <p:nvPr/>
        </p:nvSpPr>
        <p:spPr>
          <a:xfrm>
            <a:off x="3679825" y="2314575"/>
            <a:ext cx="1900238" cy="116681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5" name="14 Rectángulo"/>
          <p:cNvSpPr/>
          <p:nvPr/>
        </p:nvSpPr>
        <p:spPr>
          <a:xfrm>
            <a:off x="7356475" y="2351088"/>
            <a:ext cx="1787525" cy="122713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6" name="15 Rectángulo"/>
          <p:cNvSpPr/>
          <p:nvPr/>
        </p:nvSpPr>
        <p:spPr>
          <a:xfrm>
            <a:off x="0" y="3506788"/>
            <a:ext cx="1908175" cy="116681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7" name="16 Rectángulo"/>
          <p:cNvSpPr/>
          <p:nvPr/>
        </p:nvSpPr>
        <p:spPr>
          <a:xfrm>
            <a:off x="3686175" y="3433763"/>
            <a:ext cx="1893888" cy="121920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8" name="17 Rectángulo"/>
          <p:cNvSpPr/>
          <p:nvPr/>
        </p:nvSpPr>
        <p:spPr>
          <a:xfrm>
            <a:off x="1852613" y="3494088"/>
            <a:ext cx="1855787" cy="116681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9" name="18 Rectángulo"/>
          <p:cNvSpPr/>
          <p:nvPr/>
        </p:nvSpPr>
        <p:spPr>
          <a:xfrm>
            <a:off x="5529263" y="3433763"/>
            <a:ext cx="1851025" cy="121443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0" name="19 Rectángulo"/>
          <p:cNvSpPr/>
          <p:nvPr/>
        </p:nvSpPr>
        <p:spPr>
          <a:xfrm>
            <a:off x="1839913" y="4657725"/>
            <a:ext cx="1868487" cy="1057275"/>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1" name="20 Rectángulo"/>
          <p:cNvSpPr/>
          <p:nvPr/>
        </p:nvSpPr>
        <p:spPr>
          <a:xfrm>
            <a:off x="5513388" y="4586288"/>
            <a:ext cx="1866900" cy="112871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2" name="21 Rectángulo"/>
          <p:cNvSpPr/>
          <p:nvPr/>
        </p:nvSpPr>
        <p:spPr>
          <a:xfrm>
            <a:off x="3679825" y="4586288"/>
            <a:ext cx="1828800" cy="112871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3" name="22 Rectángulo"/>
          <p:cNvSpPr/>
          <p:nvPr/>
        </p:nvSpPr>
        <p:spPr>
          <a:xfrm>
            <a:off x="7356475" y="4710113"/>
            <a:ext cx="1787525" cy="100488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8" name="27 Rectángulo"/>
          <p:cNvSpPr/>
          <p:nvPr/>
        </p:nvSpPr>
        <p:spPr>
          <a:xfrm>
            <a:off x="7345363" y="1246188"/>
            <a:ext cx="1798637" cy="1146175"/>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9" name="28 Rectángulo"/>
          <p:cNvSpPr/>
          <p:nvPr/>
        </p:nvSpPr>
        <p:spPr>
          <a:xfrm>
            <a:off x="0" y="2281238"/>
            <a:ext cx="1835150" cy="127793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0" name="29 Rectángulo"/>
          <p:cNvSpPr/>
          <p:nvPr/>
        </p:nvSpPr>
        <p:spPr>
          <a:xfrm>
            <a:off x="0" y="4586288"/>
            <a:ext cx="1835150" cy="112871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1" name="30 Rectángulo"/>
          <p:cNvSpPr/>
          <p:nvPr/>
        </p:nvSpPr>
        <p:spPr>
          <a:xfrm>
            <a:off x="7321550" y="3536950"/>
            <a:ext cx="1822450" cy="119221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2" name="31 CuadroTexto"/>
          <p:cNvSpPr txBox="1"/>
          <p:nvPr/>
        </p:nvSpPr>
        <p:spPr>
          <a:xfrm>
            <a:off x="2428875" y="785813"/>
            <a:ext cx="3857625" cy="461962"/>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rPr>
              <a:t>Las piedras del hambre</a:t>
            </a:r>
          </a:p>
        </p:txBody>
      </p:sp>
      <p:sp>
        <p:nvSpPr>
          <p:cNvPr id="33" name="32 CuadroTexto"/>
          <p:cNvSpPr txBox="1"/>
          <p:nvPr/>
        </p:nvSpPr>
        <p:spPr>
          <a:xfrm>
            <a:off x="428625" y="4514850"/>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baja del río Rin dejó al descubierto en Alemania numerosas “piedras del hambre”, como se conocen estas rocas, grabadas en otros tiempos con mensajes de temor y de esperanza como “Si me ves, llora” o “La vida volverá a florecer una vez que esta piedra desaparezca”.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airplan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3000"/>
                                        <p:tgtEl>
                                          <p:spTgt spid="12"/>
                                        </p:tgtEl>
                                      </p:cBhvr>
                                    </p:animEffect>
                                    <p:set>
                                      <p:cBhvr>
                                        <p:cTn id="34" dur="1" fill="hold">
                                          <p:stCondLst>
                                            <p:cond delay="2999"/>
                                          </p:stCondLst>
                                        </p:cTn>
                                        <p:tgtEl>
                                          <p:spTgt spid="12"/>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3" presetClass="exit" presetSubtype="5" fill="hold" nodeType="withEffect">
                                  <p:stCondLst>
                                    <p:cond delay="0"/>
                                  </p:stCondLst>
                                  <p:childTnLst>
                                    <p:animEffect transition="out" filter="blinds(vertical)">
                                      <p:cBhvr>
                                        <p:cTn id="42" dur="3000"/>
                                        <p:tgtEl>
                                          <p:spTgt spid="15"/>
                                        </p:tgtEl>
                                      </p:cBhvr>
                                    </p:animEffect>
                                    <p:set>
                                      <p:cBhvr>
                                        <p:cTn id="43" dur="1" fill="hold">
                                          <p:stCondLst>
                                            <p:cond delay="2999"/>
                                          </p:stCondLst>
                                        </p:cTn>
                                        <p:tgtEl>
                                          <p:spTgt spid="15"/>
                                        </p:tgtEl>
                                        <p:attrNameLst>
                                          <p:attrName>style.visibility</p:attrName>
                                        </p:attrNameLst>
                                      </p:cBhvr>
                                      <p:to>
                                        <p:strVal val="hidden"/>
                                      </p:to>
                                    </p:set>
                                  </p:childTnLst>
                                </p:cTn>
                              </p:par>
                              <p:par>
                                <p:cTn id="44" presetID="3" presetClass="exit" presetSubtype="10" fill="hold" nodeType="withEffect">
                                  <p:stCondLst>
                                    <p:cond delay="0"/>
                                  </p:stCondLst>
                                  <p:childTnLst>
                                    <p:animEffect transition="out" filter="blinds(horizontal)">
                                      <p:cBhvr>
                                        <p:cTn id="45" dur="3000"/>
                                        <p:tgtEl>
                                          <p:spTgt spid="16"/>
                                        </p:tgtEl>
                                      </p:cBhvr>
                                    </p:animEffect>
                                    <p:set>
                                      <p:cBhvr>
                                        <p:cTn id="46" dur="1" fill="hold">
                                          <p:stCondLst>
                                            <p:cond delay="2999"/>
                                          </p:stCondLst>
                                        </p:cTn>
                                        <p:tgtEl>
                                          <p:spTgt spid="16"/>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3000"/>
                                        <p:tgtEl>
                                          <p:spTgt spid="17"/>
                                        </p:tgtEl>
                                      </p:cBhvr>
                                    </p:animEffect>
                                    <p:set>
                                      <p:cBhvr>
                                        <p:cTn id="49" dur="1" fill="hold">
                                          <p:stCondLst>
                                            <p:cond delay="2999"/>
                                          </p:stCondLst>
                                        </p:cTn>
                                        <p:tgtEl>
                                          <p:spTgt spid="17"/>
                                        </p:tgtEl>
                                        <p:attrNameLst>
                                          <p:attrName>style.visibility</p:attrName>
                                        </p:attrNameLst>
                                      </p:cBhvr>
                                      <p:to>
                                        <p:strVal val="hidden"/>
                                      </p:to>
                                    </p:set>
                                  </p:childTnLst>
                                </p:cTn>
                              </p:par>
                              <p:par>
                                <p:cTn id="50" presetID="3" presetClass="exit" presetSubtype="5" fill="hold" nodeType="withEffect">
                                  <p:stCondLst>
                                    <p:cond delay="0"/>
                                  </p:stCondLst>
                                  <p:childTnLst>
                                    <p:animEffect transition="out" filter="blinds(vertical)">
                                      <p:cBhvr>
                                        <p:cTn id="51" dur="3000"/>
                                        <p:tgtEl>
                                          <p:spTgt spid="18"/>
                                        </p:tgtEl>
                                      </p:cBhvr>
                                    </p:animEffect>
                                    <p:set>
                                      <p:cBhvr>
                                        <p:cTn id="52" dur="1" fill="hold">
                                          <p:stCondLst>
                                            <p:cond delay="2999"/>
                                          </p:stCondLst>
                                        </p:cTn>
                                        <p:tgtEl>
                                          <p:spTgt spid="18"/>
                                        </p:tgtEl>
                                        <p:attrNameLst>
                                          <p:attrName>style.visibility</p:attrName>
                                        </p:attrNameLst>
                                      </p:cBhvr>
                                      <p:to>
                                        <p:strVal val="hidden"/>
                                      </p:to>
                                    </p:set>
                                  </p:childTnLst>
                                </p:cTn>
                              </p:par>
                              <p:par>
                                <p:cTn id="53" presetID="3" presetClass="exit" presetSubtype="5" fill="hold" nodeType="withEffect">
                                  <p:stCondLst>
                                    <p:cond delay="0"/>
                                  </p:stCondLst>
                                  <p:childTnLst>
                                    <p:animEffect transition="out" filter="blinds(vertical)">
                                      <p:cBhvr>
                                        <p:cTn id="54" dur="3000"/>
                                        <p:tgtEl>
                                          <p:spTgt spid="19"/>
                                        </p:tgtEl>
                                      </p:cBhvr>
                                    </p:animEffect>
                                    <p:set>
                                      <p:cBhvr>
                                        <p:cTn id="55" dur="1" fill="hold">
                                          <p:stCondLst>
                                            <p:cond delay="2999"/>
                                          </p:stCondLst>
                                        </p:cTn>
                                        <p:tgtEl>
                                          <p:spTgt spid="19"/>
                                        </p:tgtEl>
                                        <p:attrNameLst>
                                          <p:attrName>style.visibility</p:attrName>
                                        </p:attrNameLst>
                                      </p:cBhvr>
                                      <p:to>
                                        <p:strVal val="hidden"/>
                                      </p:to>
                                    </p:set>
                                  </p:childTnLst>
                                </p:cTn>
                              </p:par>
                              <p:par>
                                <p:cTn id="56" presetID="3" presetClass="exit" presetSubtype="10" fill="hold" nodeType="withEffect">
                                  <p:stCondLst>
                                    <p:cond delay="0"/>
                                  </p:stCondLst>
                                  <p:childTnLst>
                                    <p:animEffect transition="out" filter="blinds(horizontal)">
                                      <p:cBhvr>
                                        <p:cTn id="57" dur="3000"/>
                                        <p:tgtEl>
                                          <p:spTgt spid="20"/>
                                        </p:tgtEl>
                                      </p:cBhvr>
                                    </p:animEffect>
                                    <p:set>
                                      <p:cBhvr>
                                        <p:cTn id="58" dur="1" fill="hold">
                                          <p:stCondLst>
                                            <p:cond delay="2999"/>
                                          </p:stCondLst>
                                        </p:cTn>
                                        <p:tgtEl>
                                          <p:spTgt spid="20"/>
                                        </p:tgtEl>
                                        <p:attrNameLst>
                                          <p:attrName>style.visibility</p:attrName>
                                        </p:attrNameLst>
                                      </p:cBhvr>
                                      <p:to>
                                        <p:strVal val="hidden"/>
                                      </p:to>
                                    </p:set>
                                  </p:childTnLst>
                                </p:cTn>
                              </p:par>
                              <p:par>
                                <p:cTn id="59" presetID="3" presetClass="exit" presetSubtype="10" fill="hold" nodeType="withEffect">
                                  <p:stCondLst>
                                    <p:cond delay="0"/>
                                  </p:stCondLst>
                                  <p:childTnLst>
                                    <p:animEffect transition="out" filter="blinds(horizontal)">
                                      <p:cBhvr>
                                        <p:cTn id="60" dur="3000"/>
                                        <p:tgtEl>
                                          <p:spTgt spid="21"/>
                                        </p:tgtEl>
                                      </p:cBhvr>
                                    </p:animEffect>
                                    <p:set>
                                      <p:cBhvr>
                                        <p:cTn id="61" dur="1" fill="hold">
                                          <p:stCondLst>
                                            <p:cond delay="2999"/>
                                          </p:stCondLst>
                                        </p:cTn>
                                        <p:tgtEl>
                                          <p:spTgt spid="21"/>
                                        </p:tgtEl>
                                        <p:attrNameLst>
                                          <p:attrName>style.visibility</p:attrName>
                                        </p:attrNameLst>
                                      </p:cBhvr>
                                      <p:to>
                                        <p:strVal val="hidden"/>
                                      </p:to>
                                    </p:set>
                                  </p:childTnLst>
                                </p:cTn>
                              </p:par>
                              <p:par>
                                <p:cTn id="62" presetID="3" presetClass="exit" presetSubtype="5" fill="hold" nodeType="withEffect">
                                  <p:stCondLst>
                                    <p:cond delay="0"/>
                                  </p:stCondLst>
                                  <p:childTnLst>
                                    <p:animEffect transition="out" filter="blinds(vertical)">
                                      <p:cBhvr>
                                        <p:cTn id="63" dur="3000"/>
                                        <p:tgtEl>
                                          <p:spTgt spid="22"/>
                                        </p:tgtEl>
                                      </p:cBhvr>
                                    </p:animEffect>
                                    <p:set>
                                      <p:cBhvr>
                                        <p:cTn id="64" dur="1" fill="hold">
                                          <p:stCondLst>
                                            <p:cond delay="2999"/>
                                          </p:stCondLst>
                                        </p:cTn>
                                        <p:tgtEl>
                                          <p:spTgt spid="22"/>
                                        </p:tgtEl>
                                        <p:attrNameLst>
                                          <p:attrName>style.visibility</p:attrName>
                                        </p:attrNameLst>
                                      </p:cBhvr>
                                      <p:to>
                                        <p:strVal val="hidden"/>
                                      </p:to>
                                    </p:set>
                                  </p:childTnLst>
                                </p:cTn>
                              </p:par>
                              <p:par>
                                <p:cTn id="65" presetID="3" presetClass="exit" presetSubtype="5" fill="hold" nodeType="withEffect">
                                  <p:stCondLst>
                                    <p:cond delay="0"/>
                                  </p:stCondLst>
                                  <p:childTnLst>
                                    <p:animEffect transition="out" filter="blinds(vertical)">
                                      <p:cBhvr>
                                        <p:cTn id="66" dur="3000"/>
                                        <p:tgtEl>
                                          <p:spTgt spid="23"/>
                                        </p:tgtEl>
                                      </p:cBhvr>
                                    </p:animEffect>
                                    <p:set>
                                      <p:cBhvr>
                                        <p:cTn id="67" dur="1" fill="hold">
                                          <p:stCondLst>
                                            <p:cond delay="2999"/>
                                          </p:stCondLst>
                                        </p:cTn>
                                        <p:tgtEl>
                                          <p:spTgt spid="23"/>
                                        </p:tgtEl>
                                        <p:attrNameLst>
                                          <p:attrName>style.visibility</p:attrName>
                                        </p:attrNameLst>
                                      </p:cBhvr>
                                      <p:to>
                                        <p:strVal val="hidden"/>
                                      </p:to>
                                    </p:set>
                                  </p:childTnLst>
                                </p:cTn>
                              </p:par>
                              <p:par>
                                <p:cTn id="68" presetID="3" presetClass="exit" presetSubtype="10" fill="hold" nodeType="withEffect">
                                  <p:stCondLst>
                                    <p:cond delay="0"/>
                                  </p:stCondLst>
                                  <p:childTnLst>
                                    <p:animEffect transition="out" filter="blinds(horizontal)">
                                      <p:cBhvr>
                                        <p:cTn id="69" dur="3000"/>
                                        <p:tgtEl>
                                          <p:spTgt spid="28"/>
                                        </p:tgtEl>
                                      </p:cBhvr>
                                    </p:animEffect>
                                    <p:set>
                                      <p:cBhvr>
                                        <p:cTn id="70" dur="1" fill="hold">
                                          <p:stCondLst>
                                            <p:cond delay="2999"/>
                                          </p:stCondLst>
                                        </p:cTn>
                                        <p:tgtEl>
                                          <p:spTgt spid="28"/>
                                        </p:tgtEl>
                                        <p:attrNameLst>
                                          <p:attrName>style.visibility</p:attrName>
                                        </p:attrNameLst>
                                      </p:cBhvr>
                                      <p:to>
                                        <p:strVal val="hidden"/>
                                      </p:to>
                                    </p:set>
                                  </p:childTnLst>
                                </p:cTn>
                              </p:par>
                              <p:par>
                                <p:cTn id="71" presetID="3" presetClass="exit" presetSubtype="5" fill="hold" nodeType="withEffect">
                                  <p:stCondLst>
                                    <p:cond delay="0"/>
                                  </p:stCondLst>
                                  <p:childTnLst>
                                    <p:animEffect transition="out" filter="blinds(vertical)">
                                      <p:cBhvr>
                                        <p:cTn id="72" dur="3000"/>
                                        <p:tgtEl>
                                          <p:spTgt spid="29"/>
                                        </p:tgtEl>
                                      </p:cBhvr>
                                    </p:animEffect>
                                    <p:set>
                                      <p:cBhvr>
                                        <p:cTn id="73" dur="1" fill="hold">
                                          <p:stCondLst>
                                            <p:cond delay="2999"/>
                                          </p:stCondLst>
                                        </p:cTn>
                                        <p:tgtEl>
                                          <p:spTgt spid="29"/>
                                        </p:tgtEl>
                                        <p:attrNameLst>
                                          <p:attrName>style.visibility</p:attrName>
                                        </p:attrNameLst>
                                      </p:cBhvr>
                                      <p:to>
                                        <p:strVal val="hidden"/>
                                      </p:to>
                                    </p:set>
                                  </p:childTnLst>
                                </p:cTn>
                              </p:par>
                              <p:par>
                                <p:cTn id="74" presetID="3" presetClass="exit" presetSubtype="5" fill="hold" nodeType="withEffect">
                                  <p:stCondLst>
                                    <p:cond delay="0"/>
                                  </p:stCondLst>
                                  <p:childTnLst>
                                    <p:animEffect transition="out" filter="blinds(vertical)">
                                      <p:cBhvr>
                                        <p:cTn id="75" dur="3000"/>
                                        <p:tgtEl>
                                          <p:spTgt spid="30"/>
                                        </p:tgtEl>
                                      </p:cBhvr>
                                    </p:animEffect>
                                    <p:set>
                                      <p:cBhvr>
                                        <p:cTn id="76" dur="1" fill="hold">
                                          <p:stCondLst>
                                            <p:cond delay="2999"/>
                                          </p:stCondLst>
                                        </p:cTn>
                                        <p:tgtEl>
                                          <p:spTgt spid="30"/>
                                        </p:tgtEl>
                                        <p:attrNameLst>
                                          <p:attrName>style.visibility</p:attrName>
                                        </p:attrNameLst>
                                      </p:cBhvr>
                                      <p:to>
                                        <p:strVal val="hidden"/>
                                      </p:to>
                                    </p:set>
                                  </p:childTnLst>
                                </p:cTn>
                              </p:par>
                              <p:par>
                                <p:cTn id="77" presetID="3" presetClass="exit" presetSubtype="10" fill="hold" nodeType="withEffect">
                                  <p:stCondLst>
                                    <p:cond delay="0"/>
                                  </p:stCondLst>
                                  <p:childTnLst>
                                    <p:animEffect transition="out" filter="blinds(horizontal)">
                                      <p:cBhvr>
                                        <p:cTn id="78" dur="3000"/>
                                        <p:tgtEl>
                                          <p:spTgt spid="31"/>
                                        </p:tgtEl>
                                      </p:cBhvr>
                                    </p:animEffect>
                                    <p:set>
                                      <p:cBhvr>
                                        <p:cTn id="79" dur="1" fill="hold">
                                          <p:stCondLst>
                                            <p:cond delay="2999"/>
                                          </p:stCondLst>
                                        </p:cTn>
                                        <p:tgtEl>
                                          <p:spTgt spid="31"/>
                                        </p:tgtEl>
                                        <p:attrNameLst>
                                          <p:attrName>style.visibility</p:attrName>
                                        </p:attrNameLst>
                                      </p:cBhvr>
                                      <p:to>
                                        <p:strVal val="hidden"/>
                                      </p:to>
                                    </p:set>
                                  </p:childTnLst>
                                </p:cTn>
                              </p:par>
                              <p:par>
                                <p:cTn id="80" presetID="5" presetClass="entr" presetSubtype="10"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checkerboard(across)">
                                      <p:cBhvr>
                                        <p:cTn id="82" dur="3000"/>
                                        <p:tgtEl>
                                          <p:spTgt spid="27"/>
                                        </p:tgtEl>
                                      </p:cBhvr>
                                    </p:animEffect>
                                  </p:childTnLst>
                                </p:cTn>
                              </p:par>
                              <p:par>
                                <p:cTn id="83" presetID="23" presetClass="entr" presetSubtype="288" fill="hold" nodeType="withEffect">
                                  <p:stCondLst>
                                    <p:cond delay="0"/>
                                  </p:stCondLst>
                                  <p:childTnLst>
                                    <p:set>
                                      <p:cBhvr>
                                        <p:cTn id="84" dur="1" fill="hold">
                                          <p:stCondLst>
                                            <p:cond delay="0"/>
                                          </p:stCondLst>
                                        </p:cTn>
                                        <p:tgtEl>
                                          <p:spTgt spid="27"/>
                                        </p:tgtEl>
                                        <p:attrNameLst>
                                          <p:attrName>style.visibility</p:attrName>
                                        </p:attrNameLst>
                                      </p:cBhvr>
                                      <p:to>
                                        <p:strVal val="visible"/>
                                      </p:to>
                                    </p:set>
                                    <p:anim calcmode="lin" valueType="num">
                                      <p:cBhvr>
                                        <p:cTn id="85" dur="3000" fill="hold"/>
                                        <p:tgtEl>
                                          <p:spTgt spid="27"/>
                                        </p:tgtEl>
                                        <p:attrNameLst>
                                          <p:attrName>ppt_w</p:attrName>
                                        </p:attrNameLst>
                                      </p:cBhvr>
                                      <p:tavLst>
                                        <p:tav tm="0">
                                          <p:val>
                                            <p:strVal val="4/3*#ppt_w"/>
                                          </p:val>
                                        </p:tav>
                                        <p:tav tm="100000">
                                          <p:val>
                                            <p:strVal val="#ppt_w"/>
                                          </p:val>
                                        </p:tav>
                                      </p:tavLst>
                                    </p:anim>
                                    <p:anim calcmode="lin" valueType="num">
                                      <p:cBhvr>
                                        <p:cTn id="86" dur="3000" fill="hold"/>
                                        <p:tgtEl>
                                          <p:spTgt spid="27"/>
                                        </p:tgtEl>
                                        <p:attrNameLst>
                                          <p:attrName>ppt_h</p:attrName>
                                        </p:attrNameLst>
                                      </p:cBhvr>
                                      <p:tavLst>
                                        <p:tav tm="0">
                                          <p:val>
                                            <p:strVal val="4/3*#ppt_h"/>
                                          </p:val>
                                        </p:tav>
                                        <p:tav tm="100000">
                                          <p:val>
                                            <p:strVal val="#ppt_h"/>
                                          </p:val>
                                        </p:tav>
                                      </p:tavLst>
                                    </p:anim>
                                  </p:childTnLst>
                                </p:cTn>
                              </p:par>
                            </p:childTnLst>
                          </p:cTn>
                        </p:par>
                        <p:par>
                          <p:cTn id="87" fill="hold" nodeType="afterGroup">
                            <p:stCondLst>
                              <p:cond delay="3000"/>
                            </p:stCondLst>
                            <p:childTnLst>
                              <p:par>
                                <p:cTn id="88" presetID="23" presetClass="entr" presetSubtype="16" fill="hold" grpId="0" nodeType="afterEffect">
                                  <p:stCondLst>
                                    <p:cond delay="0"/>
                                  </p:stCondLst>
                                  <p:childTnLst>
                                    <p:set>
                                      <p:cBhvr>
                                        <p:cTn id="89" dur="1" fill="hold">
                                          <p:stCondLst>
                                            <p:cond delay="0"/>
                                          </p:stCondLst>
                                        </p:cTn>
                                        <p:tgtEl>
                                          <p:spTgt spid="32"/>
                                        </p:tgtEl>
                                        <p:attrNameLst>
                                          <p:attrName>style.visibility</p:attrName>
                                        </p:attrNameLst>
                                      </p:cBhvr>
                                      <p:to>
                                        <p:strVal val="visible"/>
                                      </p:to>
                                    </p:set>
                                    <p:anim calcmode="lin" valueType="num">
                                      <p:cBhvr>
                                        <p:cTn id="90" dur="2000" fill="hold"/>
                                        <p:tgtEl>
                                          <p:spTgt spid="32"/>
                                        </p:tgtEl>
                                        <p:attrNameLst>
                                          <p:attrName>ppt_w</p:attrName>
                                        </p:attrNameLst>
                                      </p:cBhvr>
                                      <p:tavLst>
                                        <p:tav tm="0">
                                          <p:val>
                                            <p:fltVal val="0"/>
                                          </p:val>
                                        </p:tav>
                                        <p:tav tm="100000">
                                          <p:val>
                                            <p:strVal val="#ppt_w"/>
                                          </p:val>
                                        </p:tav>
                                      </p:tavLst>
                                    </p:anim>
                                    <p:anim calcmode="lin" valueType="num">
                                      <p:cBhvr>
                                        <p:cTn id="91" dur="2000" fill="hold"/>
                                        <p:tgtEl>
                                          <p:spTgt spid="32"/>
                                        </p:tgtEl>
                                        <p:attrNameLst>
                                          <p:attrName>ppt_h</p:attrName>
                                        </p:attrNameLst>
                                      </p:cBhvr>
                                      <p:tavLst>
                                        <p:tav tm="0">
                                          <p:val>
                                            <p:fltVal val="0"/>
                                          </p:val>
                                        </p:tav>
                                        <p:tav tm="100000">
                                          <p:val>
                                            <p:strVal val="#ppt_h"/>
                                          </p:val>
                                        </p:tav>
                                      </p:tavLst>
                                    </p:anim>
                                  </p:childTnLst>
                                </p:cTn>
                              </p:par>
                            </p:childTnLst>
                          </p:cTn>
                        </p:par>
                        <p:par>
                          <p:cTn id="92" fill="hold" nodeType="afterGroup">
                            <p:stCondLst>
                              <p:cond delay="5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33"/>
                                        </p:tgtEl>
                                        <p:attrNameLst>
                                          <p:attrName>style.visibility</p:attrName>
                                        </p:attrNameLst>
                                      </p:cBhvr>
                                      <p:to>
                                        <p:strVal val="visible"/>
                                      </p:to>
                                    </p:set>
                                    <p:animEffect transition="in" filter="fade">
                                      <p:cBhvr>
                                        <p:cTn id="95" dur="1000"/>
                                        <p:tgtEl>
                                          <p:spTgt spid="33"/>
                                        </p:tgtEl>
                                      </p:cBhvr>
                                    </p:animEffect>
                                    <p:anim calcmode="lin" valueType="num">
                                      <p:cBhvr>
                                        <p:cTn id="96" dur="1000" fill="hold"/>
                                        <p:tgtEl>
                                          <p:spTgt spid="33"/>
                                        </p:tgtEl>
                                        <p:attrNameLst>
                                          <p:attrName>ppt_x</p:attrName>
                                        </p:attrNameLst>
                                      </p:cBhvr>
                                      <p:tavLst>
                                        <p:tav tm="0">
                                          <p:val>
                                            <p:strVal val="#ppt_x-.1"/>
                                          </p:val>
                                        </p:tav>
                                        <p:tav tm="100000">
                                          <p:val>
                                            <p:strVal val="#ppt_x"/>
                                          </p:val>
                                        </p:tav>
                                      </p:tavLst>
                                    </p:anim>
                                    <p:anim calcmode="lin" valueType="num">
                                      <p:cBhvr>
                                        <p:cTn id="97"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193675"/>
            <a:ext cx="5832475" cy="825500"/>
          </a:xfrm>
          <a:prstGeom prst="rect">
            <a:avLst/>
          </a:prstGeom>
        </p:spPr>
        <p:txBody>
          <a:bodyPr wrap="none" fromWordArt="1">
            <a:prstTxWarp prst="textDeflate">
              <a:avLst>
                <a:gd name="adj" fmla="val 24903"/>
              </a:avLst>
            </a:prstTxWarp>
            <a:scene3d>
              <a:camera prst="legacyPerspectiveBottom"/>
              <a:lightRig rig="legacyHarsh3" dir="t"/>
            </a:scene3d>
            <a:sp3d extrusionH="430200" prstMaterial="legacyMatte">
              <a:extrusionClr>
                <a:srgbClr val="FF6600"/>
              </a:extrusionClr>
            </a:sp3d>
          </a:bodyPr>
          <a:lstStyle/>
          <a:p>
            <a:pPr algn="ctr"/>
            <a:r>
              <a:rPr lang="es-ES" sz="3600" kern="1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78851" name="WordArt 3"/>
          <p:cNvSpPr>
            <a:spLocks noChangeArrowheads="1" noChangeShapeType="1" noTextEdit="1"/>
          </p:cNvSpPr>
          <p:nvPr/>
        </p:nvSpPr>
        <p:spPr bwMode="auto">
          <a:xfrm>
            <a:off x="1908175" y="1236663"/>
            <a:ext cx="5040313" cy="657225"/>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extrusionClr>
                <a:srgbClr val="939676"/>
              </a:extrusionClr>
            </a:sp3d>
          </a:bodyPr>
          <a:lstStyle/>
          <a:p>
            <a:pPr algn="ctr"/>
            <a:r>
              <a:rPr lang="es-ES" sz="3600" kern="1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78852" name="WordArt 4"/>
          <p:cNvSpPr>
            <a:spLocks noChangeArrowheads="1" noChangeShapeType="1" noTextEdit="1"/>
          </p:cNvSpPr>
          <p:nvPr/>
        </p:nvSpPr>
        <p:spPr bwMode="auto">
          <a:xfrm>
            <a:off x="1476375" y="2281238"/>
            <a:ext cx="6264275" cy="660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nUp">
              <a:avLst>
                <a:gd name="adj" fmla="val 72727"/>
              </a:avLst>
            </a:prstTxWarp>
          </a:bodyPr>
          <a:lstStyle/>
          <a:p>
            <a:pPr algn="ctr"/>
            <a:r>
              <a:rPr lang="en-US" sz="3600" kern="10">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 The War to end all wars  </a:t>
            </a:r>
            <a:endParaRPr lang="es-ES" sz="3600" kern="10">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endParaRPr>
          </a:p>
        </p:txBody>
      </p:sp>
      <p:sp>
        <p:nvSpPr>
          <p:cNvPr id="78854" name="WordArt 6"/>
          <p:cNvSpPr>
            <a:spLocks noChangeArrowheads="1" noChangeShapeType="1" noTextEdit="1"/>
          </p:cNvSpPr>
          <p:nvPr/>
        </p:nvSpPr>
        <p:spPr bwMode="auto">
          <a:xfrm>
            <a:off x="1571625" y="3857625"/>
            <a:ext cx="5761038" cy="660400"/>
          </a:xfrm>
          <a:prstGeom prst="rect">
            <a:avLst/>
          </a:prstGeom>
          <a:extLst>
            <a:ext uri="{91240B29-F687-4F45-9708-019B960494DF}">
              <a14:hiddenLine xmlns:a14="http://schemas.microsoft.com/office/drawing/2010/main" w="19050">
                <a:solidFill>
                  <a:srgbClr val="000000"/>
                </a:solidFill>
                <a:round/>
                <a:headEnd/>
                <a:tailEnd/>
              </a14:hiddenLine>
            </a:ext>
          </a:extLst>
        </p:spPr>
        <p:txBody>
          <a:bodyPr wrap="none" fromWordArt="1">
            <a:prstTxWarp prst="textCanDown">
              <a:avLst>
                <a:gd name="adj" fmla="val 33333"/>
              </a:avLst>
            </a:prstTxWarp>
          </a:bodyPr>
          <a:lstStyle/>
          <a:p>
            <a:pPr algn="ctr"/>
            <a:r>
              <a:rPr lang="es-ES" sz="3600" kern="10">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 The Swindle  </a:t>
            </a:r>
          </a:p>
        </p:txBody>
      </p:sp>
      <p:sp>
        <p:nvSpPr>
          <p:cNvPr id="78855" name="WordArt 7"/>
          <p:cNvSpPr>
            <a:spLocks noChangeArrowheads="1" noChangeShapeType="1" noTextEdit="1"/>
          </p:cNvSpPr>
          <p:nvPr/>
        </p:nvSpPr>
        <p:spPr bwMode="auto">
          <a:xfrm>
            <a:off x="1643063" y="4714875"/>
            <a:ext cx="5786437" cy="6985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kern="10">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 Something big is coming  </a:t>
            </a:r>
          </a:p>
        </p:txBody>
      </p:sp>
      <p:sp>
        <p:nvSpPr>
          <p:cNvPr id="82954" name="WordArt 10"/>
          <p:cNvSpPr>
            <a:spLocks noChangeArrowheads="1" noChangeShapeType="1" noTextEdit="1"/>
          </p:cNvSpPr>
          <p:nvPr/>
        </p:nvSpPr>
        <p:spPr bwMode="auto">
          <a:xfrm>
            <a:off x="1476375" y="3144838"/>
            <a:ext cx="6048375" cy="5270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kern="10">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Mud and blood  </a:t>
            </a:r>
          </a:p>
        </p:txBody>
      </p:sp>
    </p:spTree>
  </p:cSld>
  <p:clrMapOvr>
    <a:masterClrMapping/>
  </p:clrMapOvr>
  <mc:AlternateContent xmlns:mc="http://schemas.openxmlformats.org/markup-compatibility/2006" xmlns:p14="http://schemas.microsoft.com/office/powerpoint/2010/main">
    <mc:Choice Requires="p14">
      <p:transition spd="slow" p14:dur="2500" advTm="20000">
        <p14:honeycomb/>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nodeType="afterGroup">
                            <p:stCondLst>
                              <p:cond delay="9500"/>
                            </p:stCondLst>
                            <p:childTnLst>
                              <p:par>
                                <p:cTn id="30" presetID="42" presetClass="entr" presetSubtype="0" fill="hold" grpId="0"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nodeType="afterGroup">
                            <p:stCondLst>
                              <p:cond delay="12000"/>
                            </p:stCondLst>
                            <p:childTnLst>
                              <p:par>
                                <p:cTn id="36" presetID="10" presetClass="entr" presetSubtype="0" fill="hold" grpId="0"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349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p>
        </p:txBody>
      </p:sp>
      <p:sp>
        <p:nvSpPr>
          <p:cNvPr id="6349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p>
        </p:txBody>
      </p:sp>
      <p:pic>
        <p:nvPicPr>
          <p:cNvPr id="6349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349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6349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0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eelOff"/>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4100</TotalTime>
  <Words>2994</Words>
  <Application>Microsoft Office PowerPoint</Application>
  <PresentationFormat>Presentación en pantalla (16:10)</PresentationFormat>
  <Paragraphs>100</Paragraphs>
  <Slides>59</Slides>
  <Notes>5</Notes>
  <HiddenSlides>0</HiddenSlides>
  <MMClips>0</MMClips>
  <ScaleCrop>false</ScaleCrop>
  <HeadingPairs>
    <vt:vector size="6" baseType="variant">
      <vt:variant>
        <vt:lpstr>Fuentes usadas</vt:lpstr>
      </vt:variant>
      <vt:variant>
        <vt:i4>9</vt:i4>
      </vt:variant>
      <vt:variant>
        <vt:lpstr>Tema</vt:lpstr>
      </vt:variant>
      <vt:variant>
        <vt:i4>3</vt:i4>
      </vt:variant>
      <vt:variant>
        <vt:lpstr>Títulos de diapositiva</vt:lpstr>
      </vt:variant>
      <vt:variant>
        <vt:i4>59</vt:i4>
      </vt:variant>
    </vt:vector>
  </HeadingPairs>
  <TitlesOfParts>
    <vt:vector size="71" baseType="lpstr">
      <vt:lpstr>Arial</vt:lpstr>
      <vt:lpstr>Arial Black</vt:lpstr>
      <vt:lpstr>Calibri</vt:lpstr>
      <vt:lpstr>Calibri Light</vt:lpstr>
      <vt:lpstr>High Tower Text</vt:lpstr>
      <vt:lpstr>Highlight LET</vt:lpstr>
      <vt:lpstr>Kristen ITC</vt:lpstr>
      <vt:lpstr>Lucida Bright</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369</cp:revision>
  <dcterms:created xsi:type="dcterms:W3CDTF">2015-07-06T15:50:58Z</dcterms:created>
  <dcterms:modified xsi:type="dcterms:W3CDTF">2023-04-13T17:32:50Z</dcterms:modified>
</cp:coreProperties>
</file>