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2" r:id="rId7"/>
    <p:sldId id="260" r:id="rId8"/>
    <p:sldId id="263" r:id="rId9"/>
    <p:sldId id="261" r:id="rId10"/>
    <p:sldId id="264" r:id="rId11"/>
    <p:sldId id="265" r:id="rId12"/>
    <p:sldId id="266" r:id="rId13"/>
    <p:sldId id="267"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8" r:id="rId43"/>
    <p:sldId id="297" r:id="rId44"/>
    <p:sldId id="299" r:id="rId45"/>
    <p:sldId id="305" r:id="rId46"/>
    <p:sldId id="307" r:id="rId47"/>
    <p:sldId id="300" r:id="rId48"/>
    <p:sldId id="304" r:id="rId49"/>
    <p:sldId id="301" r:id="rId50"/>
    <p:sldId id="302" r:id="rId51"/>
    <p:sldId id="306" r:id="rId52"/>
    <p:sldId id="303" r:id="rId53"/>
    <p:sldId id="312" r:id="rId54"/>
    <p:sldId id="308" r:id="rId55"/>
    <p:sldId id="309" r:id="rId56"/>
    <p:sldId id="310" r:id="rId57"/>
    <p:sldId id="311" r:id="rId58"/>
    <p:sldId id="313" r:id="rId59"/>
    <p:sldId id="314" r:id="rId60"/>
    <p:sldId id="315" r:id="rId61"/>
    <p:sldId id="316" r:id="rId62"/>
    <p:sldId id="317" r:id="rId63"/>
    <p:sldId id="318" r:id="rId64"/>
    <p:sldId id="319" r:id="rId65"/>
    <p:sldId id="320" r:id="rId66"/>
    <p:sldId id="321" r:id="rId67"/>
    <p:sldId id="322" r:id="rId68"/>
    <p:sldId id="324" r:id="rId69"/>
    <p:sldId id="323" r:id="rId70"/>
    <p:sldId id="325" r:id="rId71"/>
    <p:sldId id="334" r:id="rId72"/>
    <p:sldId id="326" r:id="rId73"/>
    <p:sldId id="327" r:id="rId74"/>
    <p:sldId id="328" r:id="rId75"/>
    <p:sldId id="329" r:id="rId76"/>
    <p:sldId id="330" r:id="rId77"/>
    <p:sldId id="331" r:id="rId78"/>
    <p:sldId id="335" r:id="rId79"/>
    <p:sldId id="332" r:id="rId80"/>
    <p:sldId id="333" r:id="rId81"/>
    <p:sldId id="336" r:id="rId82"/>
    <p:sldId id="337"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V4CDgI00YAyvUPsN8jPlQ==" hashData="vRmgxF1WUZyOMVclqsk51+nhJY0="/>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3214"/>
    <a:srgbClr val="36542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50" d="100"/>
          <a:sy n="50" d="100"/>
        </p:scale>
        <p:origin x="-102" y="-14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81443D9-549C-4D90-9012-910B02C5369C}" type="datetimeFigureOut">
              <a:rPr lang="es-CO" smtClean="0"/>
              <a:pPr/>
              <a:t>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1530067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81443D9-549C-4D90-9012-910B02C5369C}" type="datetimeFigureOut">
              <a:rPr lang="es-CO" smtClean="0"/>
              <a:pPr/>
              <a:t>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2293822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81443D9-549C-4D90-9012-910B02C5369C}" type="datetimeFigureOut">
              <a:rPr lang="es-CO" smtClean="0"/>
              <a:pPr/>
              <a:t>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4260797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81443D9-549C-4D90-9012-910B02C5369C}" type="datetimeFigureOut">
              <a:rPr lang="es-CO" smtClean="0"/>
              <a:pPr/>
              <a:t>8/04/2017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3833654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81443D9-549C-4D90-9012-910B02C5369C}" type="datetimeFigureOut">
              <a:rPr lang="es-CO" smtClean="0"/>
              <a:pPr/>
              <a:t>8/04/2017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3059762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81443D9-549C-4D90-9012-910B02C5369C}" type="datetimeFigureOut">
              <a:rPr lang="es-CO" smtClean="0"/>
              <a:pPr/>
              <a:t>8/04/2017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3559923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81443D9-549C-4D90-9012-910B02C5369C}" type="datetimeFigureOut">
              <a:rPr lang="es-CO" smtClean="0"/>
              <a:pPr/>
              <a:t>8/04/2017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174349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81443D9-549C-4D90-9012-910B02C5369C}" type="datetimeFigureOut">
              <a:rPr lang="es-CO" smtClean="0"/>
              <a:pPr/>
              <a:t>8/04/2017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2023744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81443D9-549C-4D90-9012-910B02C5369C}" type="datetimeFigureOut">
              <a:rPr lang="es-CO" smtClean="0"/>
              <a:pPr/>
              <a:t>8/04/2017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4166126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81443D9-549C-4D90-9012-910B02C5369C}" type="datetimeFigureOut">
              <a:rPr lang="es-CO" smtClean="0"/>
              <a:pPr/>
              <a:t>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2596154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81443D9-549C-4D90-9012-910B02C5369C}" type="datetimeFigureOut">
              <a:rPr lang="es-CO" smtClean="0"/>
              <a:pPr/>
              <a:t>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22630243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1443D9-549C-4D90-9012-910B02C5369C}" type="datetimeFigureOut">
              <a:rPr lang="es-CO" smtClean="0"/>
              <a:pPr/>
              <a:t>8/04/2017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535028-6258-414A-82F9-BAF8098AD66A}" type="slidenum">
              <a:rPr lang="es-CO" smtClean="0"/>
              <a:pPr/>
              <a:t>‹Nº›</a:t>
            </a:fld>
            <a:endParaRPr lang="es-CO"/>
          </a:p>
        </p:txBody>
      </p:sp>
    </p:spTree>
    <p:extLst>
      <p:ext uri="{BB962C8B-B14F-4D97-AF65-F5344CB8AC3E}">
        <p14:creationId xmlns:p14="http://schemas.microsoft.com/office/powerpoint/2010/main" xmlns="" val="3636658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1266371" y="1028343"/>
            <a:ext cx="9659258" cy="4801314"/>
          </a:xfrm>
          <a:prstGeom prst="rect">
            <a:avLst/>
          </a:prstGeom>
        </p:spPr>
        <p:txBody>
          <a:bodyPr wrap="square">
            <a:spAutoFit/>
          </a:bodyPr>
          <a:lstStyle/>
          <a:p>
            <a:pPr algn="ctr" fontAlgn="base"/>
            <a:r>
              <a:rPr lang="es-CO" i="1" dirty="0">
                <a:solidFill>
                  <a:srgbClr val="393939"/>
                </a:solidFill>
              </a:rPr>
              <a:t>En las maravillas ambientales de Colombia encontramos sus paisajes que son tan hermosos como importantes para la biodiversidad y la conservación del agua, es una excelente opción para los amantes del ecoturismo y las caminatas de altura. Allí está presente el Páramo de </a:t>
            </a:r>
            <a:r>
              <a:rPr lang="es-CO" i="1" dirty="0" err="1">
                <a:solidFill>
                  <a:srgbClr val="393939"/>
                </a:solidFill>
              </a:rPr>
              <a:t>Ocetá</a:t>
            </a:r>
            <a:r>
              <a:rPr lang="es-CO" i="1" dirty="0">
                <a:solidFill>
                  <a:srgbClr val="393939"/>
                </a:solidFill>
              </a:rPr>
              <a:t>, considerado por muchos como el ‘páramo más bello del mundo’,  ubicado en jurisdicción de los municipios de </a:t>
            </a:r>
            <a:r>
              <a:rPr lang="es-CO" i="1" dirty="0" err="1">
                <a:solidFill>
                  <a:srgbClr val="393939"/>
                </a:solidFill>
              </a:rPr>
              <a:t>Monguí</a:t>
            </a:r>
            <a:r>
              <a:rPr lang="es-CO" i="1" dirty="0">
                <a:solidFill>
                  <a:srgbClr val="393939"/>
                </a:solidFill>
              </a:rPr>
              <a:t> y </a:t>
            </a:r>
            <a:r>
              <a:rPr lang="es-CO" i="1" dirty="0" err="1">
                <a:solidFill>
                  <a:srgbClr val="393939"/>
                </a:solidFill>
              </a:rPr>
              <a:t>Mongua</a:t>
            </a:r>
            <a:r>
              <a:rPr lang="es-CO" i="1" dirty="0">
                <a:solidFill>
                  <a:srgbClr val="393939"/>
                </a:solidFill>
              </a:rPr>
              <a:t>, sobre la cordillera Oriental de los Andes Colombianos</a:t>
            </a:r>
            <a:r>
              <a:rPr lang="es-CO" i="1" dirty="0" smtClean="0">
                <a:solidFill>
                  <a:srgbClr val="393939"/>
                </a:solidFill>
              </a:rPr>
              <a:t>. El </a:t>
            </a:r>
            <a:r>
              <a:rPr lang="es-CO" i="1" dirty="0">
                <a:solidFill>
                  <a:srgbClr val="393939"/>
                </a:solidFill>
              </a:rPr>
              <a:t>recorrido se puede comenzar en </a:t>
            </a:r>
            <a:r>
              <a:rPr lang="es-CO" i="1" dirty="0" err="1">
                <a:solidFill>
                  <a:srgbClr val="393939"/>
                </a:solidFill>
              </a:rPr>
              <a:t>Monguí</a:t>
            </a:r>
            <a:r>
              <a:rPr lang="es-CO" i="1" dirty="0">
                <a:solidFill>
                  <a:srgbClr val="393939"/>
                </a:solidFill>
              </a:rPr>
              <a:t> (a 97 kilómetros de Tunja), tomando una carretera destapada, sobre los 3 mil metros de altura y por un camino ascendente en el que las huellas ancestrales de los indígenas, aparecen representadas en algunas imágenes precolombinas en piedra en lo que eran sitios de culto sagrado de los pueblos Muiscas que se asentaban en la región</a:t>
            </a:r>
            <a:r>
              <a:rPr lang="es-CO" i="1" dirty="0" smtClean="0">
                <a:solidFill>
                  <a:srgbClr val="393939"/>
                </a:solidFill>
              </a:rPr>
              <a:t>. Los </a:t>
            </a:r>
            <a:r>
              <a:rPr lang="es-CO" i="1" dirty="0">
                <a:solidFill>
                  <a:srgbClr val="393939"/>
                </a:solidFill>
              </a:rPr>
              <a:t>frailejones aparecen, primero las especies más pequeñas y a medida que se camina el entorno cambia hasta encontrar unos verdaderos “bosques” de la planta insignia de las altas montañas; por todo lado salen los hilos de agua que a medida que bajan las colinas se convierten en ríos que abastecen a varios municipios de la región</a:t>
            </a:r>
            <a:r>
              <a:rPr lang="es-CO" i="1" dirty="0" smtClean="0">
                <a:solidFill>
                  <a:srgbClr val="393939"/>
                </a:solidFill>
              </a:rPr>
              <a:t>. Como </a:t>
            </a:r>
            <a:r>
              <a:rPr lang="es-CO" i="1" dirty="0">
                <a:solidFill>
                  <a:srgbClr val="393939"/>
                </a:solidFill>
              </a:rPr>
              <a:t>reto deportivo, el sendero se puede recorrer en un día, pero si se quiere apreciar varios de los atractivos, se puede acampar, siempre teniendo mucho respeto por el ecosistema, ya que es demasiado frágil y su recuperación muy lenta: no hacer fogatas, recoger las basuras, no llevar mascotas y no coger plantas ni animales, son algunas de las normas de un senderista responsable. Cabe anotar que en </a:t>
            </a:r>
            <a:r>
              <a:rPr lang="es-CO" i="1" dirty="0" err="1">
                <a:solidFill>
                  <a:srgbClr val="393939"/>
                </a:solidFill>
              </a:rPr>
              <a:t>Mongua</a:t>
            </a:r>
            <a:r>
              <a:rPr lang="es-CO" i="1" dirty="0">
                <a:solidFill>
                  <a:srgbClr val="393939"/>
                </a:solidFill>
              </a:rPr>
              <a:t> y en </a:t>
            </a:r>
            <a:r>
              <a:rPr lang="es-CO" i="1" dirty="0" err="1">
                <a:solidFill>
                  <a:srgbClr val="393939"/>
                </a:solidFill>
              </a:rPr>
              <a:t>Monguí</a:t>
            </a:r>
            <a:r>
              <a:rPr lang="es-CO" i="1" dirty="0">
                <a:solidFill>
                  <a:srgbClr val="393939"/>
                </a:solidFill>
              </a:rPr>
              <a:t> se pueden contratar guías que harán segura la </a:t>
            </a:r>
            <a:r>
              <a:rPr lang="es-CO" i="1" dirty="0" smtClean="0">
                <a:solidFill>
                  <a:srgbClr val="393939"/>
                </a:solidFill>
              </a:rPr>
              <a:t>experiencia</a:t>
            </a:r>
            <a:endParaRPr lang="es-CO" i="1" dirty="0">
              <a:solidFill>
                <a:srgbClr val="393939"/>
              </a:solidFill>
            </a:endParaRPr>
          </a:p>
        </p:txBody>
      </p:sp>
      <p:sp>
        <p:nvSpPr>
          <p:cNvPr id="3" name="CuadroTexto 2"/>
          <p:cNvSpPr txBox="1"/>
          <p:nvPr/>
        </p:nvSpPr>
        <p:spPr>
          <a:xfrm>
            <a:off x="1266371" y="5974497"/>
            <a:ext cx="9659258" cy="246221"/>
          </a:xfrm>
          <a:prstGeom prst="rect">
            <a:avLst/>
          </a:prstGeom>
          <a:noFill/>
        </p:spPr>
        <p:txBody>
          <a:bodyPr wrap="square" rtlCol="0">
            <a:spAutoFit/>
          </a:bodyPr>
          <a:lstStyle/>
          <a:p>
            <a:pPr algn="ctr"/>
            <a:r>
              <a:rPr lang="es-CO" sz="1000" b="1" i="1" dirty="0" smtClean="0"/>
              <a:t>Creó: Jeremías 		Para: mis </a:t>
            </a:r>
            <a:r>
              <a:rPr lang="es-CO" sz="1000" b="1" i="1" dirty="0" err="1" smtClean="0"/>
              <a:t>pps</a:t>
            </a:r>
            <a:r>
              <a:rPr lang="es-CO" sz="1000" b="1" i="1" dirty="0" smtClean="0"/>
              <a:t>		Música: Colombia Tierra Querida</a:t>
            </a:r>
            <a:endParaRPr lang="es-CO" sz="1000" b="1" i="1" dirty="0"/>
          </a:p>
        </p:txBody>
      </p:sp>
      <p:pic>
        <p:nvPicPr>
          <p:cNvPr id="5" name="COLOMBIA_TIERRA_QUERIDA_ORIGINAL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0314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7049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938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5591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2585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5864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Elipse 2"/>
          <p:cNvSpPr/>
          <p:nvPr/>
        </p:nvSpPr>
        <p:spPr>
          <a:xfrm>
            <a:off x="5820229" y="5399314"/>
            <a:ext cx="1146628" cy="696686"/>
          </a:xfrm>
          <a:prstGeom prst="ellipse">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487965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4365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9298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9964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5744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9637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1109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031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858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7190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6721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4548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73610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0108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9420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42074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26203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83667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19435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26956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45887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38906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54832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4215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8397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16805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0194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26650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31332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09816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74704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6487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479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9270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57504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29714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79937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6333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Elipse 2"/>
          <p:cNvSpPr/>
          <p:nvPr/>
        </p:nvSpPr>
        <p:spPr>
          <a:xfrm>
            <a:off x="8998858" y="5109027"/>
            <a:ext cx="1988457" cy="928915"/>
          </a:xfrm>
          <a:prstGeom prst="ellipse">
            <a:avLst/>
          </a:prstGeom>
          <a:solidFill>
            <a:srgbClr val="2032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8274636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5062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20744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76294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57854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0523298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71562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97874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49336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73474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79050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39614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0013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38780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17690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11904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34575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067524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52000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8598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34655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36628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10253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484750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90676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47171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587351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14789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619779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97710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139920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34093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904866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559393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60995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774815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71</TotalTime>
  <Words>319</Words>
  <Application>Microsoft Office PowerPoint</Application>
  <PresentationFormat>Personalizado</PresentationFormat>
  <Paragraphs>4</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2017-03-28T02:30:57Z</dcterms:created>
  <dcterms:modified xsi:type="dcterms:W3CDTF">2017-04-07T23:39:58Z</dcterms:modified>
</cp:coreProperties>
</file>