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3" r:id="rId3"/>
    <p:sldId id="304" r:id="rId4"/>
    <p:sldId id="310" r:id="rId5"/>
    <p:sldId id="311" r:id="rId6"/>
    <p:sldId id="312" r:id="rId7"/>
    <p:sldId id="288" r:id="rId8"/>
    <p:sldId id="283" r:id="rId9"/>
    <p:sldId id="305" r:id="rId10"/>
    <p:sldId id="281" r:id="rId11"/>
    <p:sldId id="280" r:id="rId12"/>
    <p:sldId id="282" r:id="rId13"/>
    <p:sldId id="284" r:id="rId14"/>
    <p:sldId id="285" r:id="rId15"/>
    <p:sldId id="286" r:id="rId16"/>
    <p:sldId id="257" r:id="rId17"/>
    <p:sldId id="261" r:id="rId18"/>
    <p:sldId id="294" r:id="rId19"/>
    <p:sldId id="258" r:id="rId20"/>
    <p:sldId id="259" r:id="rId21"/>
    <p:sldId id="260" r:id="rId22"/>
    <p:sldId id="262" r:id="rId23"/>
    <p:sldId id="263" r:id="rId24"/>
    <p:sldId id="264" r:id="rId25"/>
    <p:sldId id="266" r:id="rId26"/>
    <p:sldId id="267" r:id="rId27"/>
    <p:sldId id="268" r:id="rId28"/>
    <p:sldId id="270" r:id="rId29"/>
    <p:sldId id="271" r:id="rId30"/>
    <p:sldId id="295" r:id="rId31"/>
    <p:sldId id="272" r:id="rId32"/>
    <p:sldId id="273" r:id="rId33"/>
    <p:sldId id="274" r:id="rId34"/>
    <p:sldId id="275" r:id="rId35"/>
    <p:sldId id="276" r:id="rId36"/>
    <p:sldId id="296" r:id="rId37"/>
    <p:sldId id="277" r:id="rId38"/>
    <p:sldId id="278" r:id="rId39"/>
    <p:sldId id="290" r:id="rId40"/>
    <p:sldId id="297" r:id="rId41"/>
    <p:sldId id="291" r:id="rId42"/>
    <p:sldId id="292" r:id="rId43"/>
    <p:sldId id="301" r:id="rId44"/>
    <p:sldId id="293" r:id="rId45"/>
    <p:sldId id="315" r:id="rId46"/>
    <p:sldId id="314" r:id="rId47"/>
    <p:sldId id="316" r:id="rId48"/>
    <p:sldId id="317" r:id="rId49"/>
    <p:sldId id="308" r:id="rId50"/>
    <p:sldId id="318" r:id="rId51"/>
  </p:sldIdLst>
  <p:sldSz cx="10621963" cy="6858000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+l9byUIIqLRQaZaqx0GDA==" hashData="FejpUTnn8lJGFFB0E7SG7H1iBI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044" autoAdjust="0"/>
    <p:restoredTop sz="94660"/>
  </p:normalViewPr>
  <p:slideViewPr>
    <p:cSldViewPr snapToGrid="0">
      <p:cViewPr>
        <p:scale>
          <a:sx n="40" d="100"/>
          <a:sy n="40" d="100"/>
        </p:scale>
        <p:origin x="-1686" y="-834"/>
      </p:cViewPr>
      <p:guideLst>
        <p:guide orient="horz" pos="2160"/>
        <p:guide pos="334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27746" y="1122363"/>
            <a:ext cx="7966472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27746" y="3602038"/>
            <a:ext cx="796647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E3CA0-9C22-40B6-AE00-23E31197C34B}" type="datetimeFigureOut">
              <a:rPr lang="fr-CA"/>
              <a:pPr>
                <a:defRPr/>
              </a:pPr>
              <a:t>2020-07-29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B384B-3866-4238-9AF4-AA576EDDCC3D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5872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BEB8B-1415-4F44-B797-A045435DA560}" type="datetimeFigureOut">
              <a:rPr lang="fr-CA"/>
              <a:pPr>
                <a:defRPr/>
              </a:pPr>
              <a:t>2020-07-29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6F0C4E-08E3-4B3F-934F-45F4C99BB4DA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822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728" y="1709739"/>
            <a:ext cx="9161443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728" y="4589464"/>
            <a:ext cx="9161443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0156B-4FCB-4E78-AF80-423A5F65D446}" type="datetimeFigureOut">
              <a:rPr lang="fr-CA"/>
              <a:pPr>
                <a:defRPr/>
              </a:pPr>
              <a:t>2020-07-29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7575C-C0E9-49AE-9E61-2FB538C8F4F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224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30260" y="1825625"/>
            <a:ext cx="4514334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77369" y="1825625"/>
            <a:ext cx="4514334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C9546-CAF0-4AA4-A9A6-AADA51FDD590}" type="datetimeFigureOut">
              <a:rPr lang="fr-CA"/>
              <a:pPr>
                <a:defRPr/>
              </a:pPr>
              <a:t>2020-07-29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E49D65-A336-4121-92D2-DE27B7A4B8E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11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1644" y="365126"/>
            <a:ext cx="9161443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31644" y="1681163"/>
            <a:ext cx="44935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31644" y="2505075"/>
            <a:ext cx="44935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377369" y="1681163"/>
            <a:ext cx="451571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377369" y="2505075"/>
            <a:ext cx="451571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B4B91-3ABD-47C6-A14D-89619C9633C8}" type="datetimeFigureOut">
              <a:rPr lang="fr-CA"/>
              <a:pPr>
                <a:defRPr/>
              </a:pPr>
              <a:t>2020-07-29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F6100C-B0C3-49B7-A0C1-61E189CE399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9865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C27ED-45B4-42A7-8B23-4AB9C0B09611}" type="datetimeFigureOut">
              <a:rPr lang="fr-CA"/>
              <a:pPr>
                <a:defRPr/>
              </a:pPr>
              <a:t>2020-07-29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F37CE-DBB0-41B1-9154-4740DDB6818F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144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E1188-BAEF-4F41-872C-46E84FB9B782}" type="datetimeFigureOut">
              <a:rPr lang="fr-CA"/>
              <a:pPr>
                <a:defRPr/>
              </a:pPr>
              <a:t>2020-07-29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B026E-180F-4BC1-820D-8AA662FDF05A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2075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1644" y="457200"/>
            <a:ext cx="342585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15718" y="987426"/>
            <a:ext cx="537736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31644" y="2057400"/>
            <a:ext cx="342585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E9A2D-1F3C-4A8F-B35A-619FA67DFABA}" type="datetimeFigureOut">
              <a:rPr lang="fr-CA"/>
              <a:pPr>
                <a:defRPr/>
              </a:pPr>
              <a:t>2020-07-29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6D730C-962B-47F4-A7A2-71A9BBA30430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4776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1644" y="457200"/>
            <a:ext cx="342585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515718" y="987426"/>
            <a:ext cx="5377369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31644" y="2057400"/>
            <a:ext cx="342585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7EB38-CAF0-4364-A8DE-BFB0C5C02DFF}" type="datetimeFigureOut">
              <a:rPr lang="fr-CA"/>
              <a:pPr>
                <a:defRPr/>
              </a:pPr>
              <a:t>2020-07-29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3C4EE-4086-4ACE-9BB0-CE5834032F3C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2961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624DB-78F7-4556-93B0-CC7EF1736BD0}" type="datetimeFigureOut">
              <a:rPr lang="fr-CA"/>
              <a:pPr>
                <a:defRPr/>
              </a:pPr>
              <a:t>2020-07-29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FA074-3E27-47C9-817F-5D108E50BF32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664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601342" y="365125"/>
            <a:ext cx="2290361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30260" y="365125"/>
            <a:ext cx="6738308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CC5A1-CD1A-4D3A-88A1-E91BD3DBD246}" type="datetimeFigureOut">
              <a:rPr lang="fr-CA"/>
              <a:pPr>
                <a:defRPr/>
              </a:pPr>
              <a:t>2020-07-29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14ABD-8B0A-4E7B-A59A-5553EA6CE24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898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6647" y="2130428"/>
            <a:ext cx="9028669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301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rgbClr val="92D050"/>
            </a:gs>
            <a:gs pos="100000">
              <a:srgbClr val="00B05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730260" y="365126"/>
            <a:ext cx="916144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730260" y="1825625"/>
            <a:ext cx="9161443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260" y="6356351"/>
            <a:ext cx="23899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F4DBA9B-C60C-46B4-9C33-5F457D4A8843}" type="datetimeFigureOut">
              <a:rPr lang="fr-CA"/>
              <a:pPr>
                <a:defRPr/>
              </a:pPr>
              <a:t>2020-07-29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18525" y="6356351"/>
            <a:ext cx="35849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501761" y="6356351"/>
            <a:ext cx="238994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3B6F5E3C-0DC6-4508-BB17-9F65BACAFBD6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1098" y="6245225"/>
            <a:ext cx="247845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audio" Target="NULL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11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57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ermosos colores de la naturaleza wallpapers HD #2 - 1920x1080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66085"/>
            <a:ext cx="10569929" cy="671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80857" y="34756"/>
            <a:ext cx="1062196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8573" y="3388575"/>
            <a:ext cx="6858000" cy="80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152536" y="3388575"/>
            <a:ext cx="6858000" cy="80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62196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783312"/>
            <a:ext cx="1062196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14896" y="5857913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893" y="5715019"/>
            <a:ext cx="81209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00450" y="4572030"/>
            <a:ext cx="312737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4730411" y="657242"/>
            <a:ext cx="5384860" cy="316883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M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aquinarias</a:t>
            </a:r>
          </a:p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I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mpresionantes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3051" y="5611366"/>
            <a:ext cx="2333527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310981" y="-642966"/>
            <a:ext cx="5310982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3118" y="764706"/>
            <a:ext cx="1191282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7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8529" y="188643"/>
            <a:ext cx="90729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0736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  <p:sndAc>
          <p:stSnd>
            <p:snd r:embed="rId2" name="Enrique Chia + A Man Without Love.wav"/>
          </p:stSnd>
        </p:sndAc>
      </p:transition>
    </mc:Choice>
    <mc:Fallback xmlns="">
      <p:transition spd="slow" advTm="10000">
        <p:fade/>
        <p:sndAc>
          <p:stSnd>
            <p:snd r:embed="rId10" name="Enrique Chia + A Man Without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5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Not BIGGER in Texas – BIG BRUTUS | Maquinaria de construcci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932948" cy="7146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44" name="Picture 4" descr="Juntos Por la Meseta (editorporlamese) en Pintere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947" y="-1"/>
            <a:ext cx="5689017" cy="6897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6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AS GRUAS MAS IMPRESIONANTES DEL MUNDO - Monstruosas Maquinas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740"/>
            <a:ext cx="10621963" cy="6887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3665" y="232958"/>
            <a:ext cx="6475378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Las máquinas industriales son artefactos que se utilizan en el subsector de la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j-lt"/>
              </a:rPr>
              <a:t>industria. La </a:t>
            </a: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mayoría de los fabricantes de maquinaria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j-lt"/>
              </a:rPr>
              <a:t>se llaman fábricas </a:t>
            </a: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de máquinas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j-lt"/>
              </a:rPr>
              <a:t>.</a:t>
            </a:r>
            <a:endParaRPr lang="es-ES" altLang="es-ES" sz="28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666" y="5306266"/>
            <a:ext cx="1673604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600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000">
        <p14:vortex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25642"/>
            <a:ext cx="10621963" cy="7534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996713" y="-214819"/>
            <a:ext cx="706533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  <a:p>
            <a:pPr algn="r"/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La industria de la maquinaria llegó a existir durante la revolución industrial. A principios del siglo XX varios fabricantes de automóviles y motocicletas comenzaron sus propias fábricas de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máquinas.</a:t>
            </a:r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666" y="5306266"/>
            <a:ext cx="1673604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1550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000">
        <p14:vortex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707955" y="1016510"/>
            <a:ext cx="7065330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s-ES" altLang="es-ES" sz="2800" b="1" i="1" dirty="0">
              <a:solidFill>
                <a:srgbClr val="FF0000"/>
              </a:solidFill>
              <a:latin typeface="+mj-lt"/>
            </a:endParaRPr>
          </a:p>
          <a:p>
            <a:pPr algn="ctr"/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El término «industria de la maquinaria» se extendió hasta el siglo XIX. Esta rama de la industria fue reconocida como tal, y se investigó que se encontraba una estadística de producción que data desde 1907, creada por el Ministerio de Comercio e Industria Británica. En esta estadística de la industria de la ingeniería sobresalen, por ejemplo, la maquinaria agrícola, maquinaria para la industria textil, piezas para el tren y el tranvía, entre otros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j-lt"/>
              </a:rPr>
              <a:t>.​ </a:t>
            </a: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también se pueden usar en estaciones muy complicadas.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666" y="5306266"/>
            <a:ext cx="1673604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2721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4000">
        <p14:vortex dir="r"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TOP 7 Terroríficas Máquinas Industriales || Cap 3 ||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82822"/>
            <a:ext cx="10621963" cy="861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67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21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81 mejores imágenes de Transporte | Transporte, Camiones, Camione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045" y="-31708"/>
            <a:ext cx="10681007" cy="7198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Forma libre"/>
          <p:cNvSpPr/>
          <p:nvPr/>
        </p:nvSpPr>
        <p:spPr>
          <a:xfrm rot="2143677" flipV="1">
            <a:off x="485888" y="-590363"/>
            <a:ext cx="2415685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solidFill>
            <a:srgbClr val="FFFF0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1868" tIns="55934" rIns="111868" bIns="55934" rtlCol="0" anchor="ctr"/>
          <a:lstStyle/>
          <a:p>
            <a:pPr algn="ctr" defTabSz="1118677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3" name="2 Forma libre"/>
          <p:cNvSpPr/>
          <p:nvPr/>
        </p:nvSpPr>
        <p:spPr>
          <a:xfrm rot="2143677" flipV="1">
            <a:off x="7679499" y="3163187"/>
            <a:ext cx="2415685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solidFill>
            <a:srgbClr val="FFFF0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1868" tIns="55934" rIns="111868" bIns="55934" rtlCol="0" anchor="ctr"/>
          <a:lstStyle/>
          <a:p>
            <a:pPr algn="ctr" defTabSz="1118677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4" name="3 Forma libre"/>
          <p:cNvSpPr/>
          <p:nvPr/>
        </p:nvSpPr>
        <p:spPr>
          <a:xfrm rot="19456323" flipH="1" flipV="1">
            <a:off x="7679499" y="-565460"/>
            <a:ext cx="2415685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solidFill>
            <a:srgbClr val="FFFF0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1868" tIns="55934" rIns="111868" bIns="55934" rtlCol="0" anchor="ctr"/>
          <a:lstStyle/>
          <a:p>
            <a:pPr algn="ctr" defTabSz="1118677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5" name="4 Forma libre"/>
          <p:cNvSpPr/>
          <p:nvPr/>
        </p:nvSpPr>
        <p:spPr>
          <a:xfrm rot="19456323">
            <a:off x="513788" y="3185479"/>
            <a:ext cx="2415685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solidFill>
            <a:srgbClr val="FFFF0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1868" tIns="55934" rIns="111868" bIns="55934" rtlCol="0" anchor="ctr"/>
          <a:lstStyle/>
          <a:p>
            <a:pPr algn="ctr" defTabSz="1118677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3777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21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2506"/>
            <a:ext cx="10621964" cy="7050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6568"/>
            <a:ext cx="10621963" cy="7074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2842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21963" cy="7016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0406"/>
            <a:ext cx="10621964" cy="7108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21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505" y="0"/>
            <a:ext cx="10996863" cy="6994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Mundo Asombroso De La Agricultura Moderna De Equipo Pesado Mega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08" b="13894"/>
          <a:stretch/>
        </p:blipFill>
        <p:spPr bwMode="auto">
          <a:xfrm>
            <a:off x="-1" y="481263"/>
            <a:ext cx="10621964" cy="582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738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21963" cy="7312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21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83098"/>
            <a:ext cx="10621964" cy="7783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621963" cy="683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21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21964" cy="7345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21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525"/>
            <a:ext cx="10621963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21963" cy="7216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522"/>
            <a:ext cx="10780295" cy="725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21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Mundo Asombroso Modernos Equipos de Agricultura y Mega Máquinas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04" b="13702"/>
          <a:stretch/>
        </p:blipFill>
        <p:spPr bwMode="auto">
          <a:xfrm>
            <a:off x="0" y="577515"/>
            <a:ext cx="10621963" cy="575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95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"/>
            <a:ext cx="5245769" cy="720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516" y="-1"/>
            <a:ext cx="5472447" cy="7667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21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  <p:sndAc>
          <p:stSnd>
            <p:snd r:embed="rId2" name="[accordeon][musette]_aimable_sur un air - 14 - fascination (valse)(2).wav"/>
          </p:stSnd>
        </p:sndAc>
      </p:transition>
    </mc:Choice>
    <mc:Fallback xmlns="">
      <p:transition spd="slow" advTm="6000">
        <p:blinds dir="vert"/>
        <p:sndAc>
          <p:stSnd>
            <p:snd r:embed="rId4" name="[accordeon][musette]_aimable_sur un air - 14 - fascination (valse)(2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660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6084" y="0"/>
            <a:ext cx="525587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35916" cy="7436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21963" cy="6898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10 Máquinas Industriales más Sorprendentes del mundo. Parte 3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68" b="13506"/>
          <a:stretch/>
        </p:blipFill>
        <p:spPr bwMode="auto">
          <a:xfrm>
            <a:off x="0" y="1"/>
            <a:ext cx="110049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12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2842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21963" cy="7105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Las 7 máquinas más poderosas del mundo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219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00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TOP 10. Máquinas Extremas [VÍDEO]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72" b="11731"/>
          <a:stretch/>
        </p:blipFill>
        <p:spPr bwMode="auto">
          <a:xfrm>
            <a:off x="-1" y="0"/>
            <a:ext cx="10940825" cy="712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285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La tecnología más monstruosa, 10 súper máquinas de construcció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5" b="10685"/>
          <a:stretch/>
        </p:blipFill>
        <p:spPr bwMode="auto">
          <a:xfrm>
            <a:off x="-487196" y="0"/>
            <a:ext cx="111091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329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TOP 10 Máquinas Transportadas Más Grandes Y Pesadas Del Mundo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03" b="10249"/>
          <a:stretch/>
        </p:blipFill>
        <p:spPr bwMode="auto">
          <a:xfrm>
            <a:off x="0" y="0"/>
            <a:ext cx="10940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48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Excavadoras Gigantes, Maquinarias de trabajo pesadas mas grandes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77" b="13014"/>
          <a:stretch/>
        </p:blipFill>
        <p:spPr bwMode="auto">
          <a:xfrm>
            <a:off x="0" y="1"/>
            <a:ext cx="11085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11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tecnología pista transporte vehículo maquinaria industria material locomotora Ingenieria chatarra minería excavación equipos de construcción Garzweiler minería a cielo abierto Excavadoras de ruedas de cangilones carbón marron Rueda de paletas Grevenbroich"/>
          <p:cNvSpPr>
            <a:spLocks noChangeAspect="1" noChangeArrowheads="1"/>
          </p:cNvSpPr>
          <p:nvPr/>
        </p:nvSpPr>
        <p:spPr bwMode="auto">
          <a:xfrm>
            <a:off x="144463" y="-136525"/>
            <a:ext cx="296862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6" descr="tecnología pista transporte vehículo maquinaria industria material locomotora Ingenieria chatarra minería excavación equipos de construcción Garzweiler minería a cielo abierto Excavadoras de ruedas de cangilones carbón marron Rueda de paletas Grevenbroich"/>
          <p:cNvSpPr>
            <a:spLocks noChangeAspect="1" noChangeArrowheads="1"/>
          </p:cNvSpPr>
          <p:nvPr/>
        </p:nvSpPr>
        <p:spPr bwMode="auto">
          <a:xfrm>
            <a:off x="296863" y="15875"/>
            <a:ext cx="296862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8" descr="pista,transporte,vehículo,industria,material,locomotora"/>
          <p:cNvSpPr>
            <a:spLocks noChangeAspect="1" noChangeArrowheads="1"/>
          </p:cNvSpPr>
          <p:nvPr/>
        </p:nvSpPr>
        <p:spPr bwMode="auto">
          <a:xfrm>
            <a:off x="449263" y="168275"/>
            <a:ext cx="296862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12" descr="tecnología pista transporte vehículo maquinaria industria material locomotora Ingenieria chatarra minería excavación equipos de construcción Garzweiler minería a cielo abierto Excavadoras de ruedas de cangilones carbón marron Rueda de paletas Grevenbroich"/>
          <p:cNvSpPr>
            <a:spLocks noChangeAspect="1" noChangeArrowheads="1"/>
          </p:cNvSpPr>
          <p:nvPr/>
        </p:nvSpPr>
        <p:spPr bwMode="auto">
          <a:xfrm>
            <a:off x="601663" y="320675"/>
            <a:ext cx="296862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0190" name="Picture 14" descr="TOP 7 Terroríficas Máquinas Industriales - YouTub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26" b="9756"/>
          <a:stretch/>
        </p:blipFill>
        <p:spPr bwMode="auto">
          <a:xfrm>
            <a:off x="-1" y="-136525"/>
            <a:ext cx="10621963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66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Esta monstruosa perforadora de 250 toneladas extraerá oro a 1.600 metros bajo el océano | Ciencias Geofísicas | Scoop.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35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8205537" y="1748"/>
            <a:ext cx="2217452" cy="2000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  <a:p>
            <a:pPr algn="r"/>
            <a:r>
              <a:rPr lang="es-ES" altLang="es-ES" sz="2000" b="1" i="1" dirty="0">
                <a:solidFill>
                  <a:srgbClr val="FFFF00"/>
                </a:solidFill>
                <a:latin typeface="+mj-lt"/>
              </a:rPr>
              <a:t>Esta monstruosa perforadora de 250 toneladas extraerá oro a 1.600 metros bajo el </a:t>
            </a:r>
            <a:r>
              <a:rPr lang="es-ES" altLang="es-ES" sz="2000" b="1" i="1" dirty="0" smtClean="0">
                <a:solidFill>
                  <a:srgbClr val="FFFF00"/>
                </a:solidFill>
                <a:latin typeface="+mj-lt"/>
              </a:rPr>
              <a:t>océano.</a:t>
            </a:r>
            <a:endParaRPr lang="es-ES" altLang="es-ES" sz="2000" b="1" i="1" dirty="0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666" y="5306266"/>
            <a:ext cx="1673604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3104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sta monstruosa máquina de 580 toneladas construye puentes como si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35916" cy="6995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895474" y="314569"/>
            <a:ext cx="428688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  <a:p>
            <a:pPr algn="r"/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Esta monstruosa máquina de 580 toneladas construye puentes como si estuviese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volando.</a:t>
            </a:r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666" y="5306266"/>
            <a:ext cx="1673604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2997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000">
        <p14:vortex dir="r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Bagger 288, así es la colosal máquina considerada el vehículo terrestre más grande del plane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21894"/>
            <a:ext cx="10621964" cy="7603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114800" y="5127197"/>
            <a:ext cx="6507163" cy="175432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1800" b="1" i="1" dirty="0" smtClean="0">
                <a:solidFill>
                  <a:srgbClr val="FF0000"/>
                </a:solidFill>
                <a:latin typeface="+mj-lt"/>
              </a:rPr>
              <a:t>¿</a:t>
            </a:r>
            <a:r>
              <a:rPr lang="es-ES" altLang="es-ES" sz="1800" b="1" i="1" dirty="0">
                <a:solidFill>
                  <a:srgbClr val="FF0000"/>
                </a:solidFill>
                <a:latin typeface="+mj-lt"/>
              </a:rPr>
              <a:t>Una máquina que es más alta que la Estatua de la Libertad y más pesada que la Torre Eiffel? Sí, existe, y es todo un espectáculo que nos demuestra de lo qué es capaz el ser humanos cuando se trata de fabricar herramientas. </a:t>
            </a:r>
            <a:r>
              <a:rPr lang="es-ES" altLang="es-ES" sz="1800" b="1" i="1" dirty="0" smtClean="0">
                <a:solidFill>
                  <a:srgbClr val="FF0000"/>
                </a:solidFill>
                <a:latin typeface="+mj-lt"/>
              </a:rPr>
              <a:t>La </a:t>
            </a:r>
            <a:r>
              <a:rPr lang="es-ES" altLang="es-ES" sz="1800" b="1" i="1" dirty="0">
                <a:solidFill>
                  <a:srgbClr val="FF0000"/>
                </a:solidFill>
                <a:latin typeface="+mj-lt"/>
              </a:rPr>
              <a:t>Bagger 288 es </a:t>
            </a:r>
            <a:r>
              <a:rPr lang="es-ES" altLang="es-ES" sz="1800" b="1" i="1" dirty="0" smtClean="0">
                <a:solidFill>
                  <a:srgbClr val="FF0000"/>
                </a:solidFill>
                <a:latin typeface="+mj-lt"/>
              </a:rPr>
              <a:t>una monstruosa máquina </a:t>
            </a:r>
            <a:r>
              <a:rPr lang="es-ES" altLang="es-ES" sz="1800" b="1" i="1" dirty="0">
                <a:solidFill>
                  <a:srgbClr val="FF0000"/>
                </a:solidFill>
                <a:latin typeface="+mj-lt"/>
              </a:rPr>
              <a:t>minera </a:t>
            </a:r>
            <a:r>
              <a:rPr lang="es-ES" altLang="es-ES" sz="1800" b="1" i="1" dirty="0" smtClean="0">
                <a:solidFill>
                  <a:srgbClr val="FF0000"/>
                </a:solidFill>
                <a:latin typeface="+mj-lt"/>
              </a:rPr>
              <a:t>fabricada </a:t>
            </a:r>
            <a:r>
              <a:rPr lang="es-ES" altLang="es-ES" sz="1800" b="1" i="1" dirty="0">
                <a:solidFill>
                  <a:srgbClr val="FF0000"/>
                </a:solidFill>
                <a:latin typeface="+mj-lt"/>
              </a:rPr>
              <a:t>en </a:t>
            </a:r>
            <a:r>
              <a:rPr lang="es-ES" altLang="es-ES" sz="1800" b="1" i="1" dirty="0" smtClean="0">
                <a:solidFill>
                  <a:srgbClr val="FF0000"/>
                </a:solidFill>
                <a:latin typeface="+mj-lt"/>
              </a:rPr>
              <a:t>Alemania, </a:t>
            </a:r>
            <a:r>
              <a:rPr lang="es-ES" altLang="es-ES" sz="1800" b="1" i="1" dirty="0">
                <a:solidFill>
                  <a:srgbClr val="FF0000"/>
                </a:solidFill>
                <a:latin typeface="+mj-lt"/>
              </a:rPr>
              <a:t>la cual es considerada </a:t>
            </a:r>
            <a:r>
              <a:rPr lang="es-ES" altLang="es-ES" sz="1800" b="1" i="1" dirty="0" smtClean="0">
                <a:solidFill>
                  <a:srgbClr val="FF0000"/>
                </a:solidFill>
                <a:latin typeface="+mj-lt"/>
              </a:rPr>
              <a:t>el </a:t>
            </a:r>
            <a:r>
              <a:rPr lang="es-ES" altLang="es-ES" sz="1800" b="1" i="1" dirty="0">
                <a:solidFill>
                  <a:srgbClr val="FF0000"/>
                </a:solidFill>
                <a:latin typeface="+mj-lt"/>
              </a:rPr>
              <a:t>vehículo terrestre más </a:t>
            </a:r>
            <a:r>
              <a:rPr lang="es-ES" altLang="es-ES" sz="1800" b="1" i="1" dirty="0" smtClean="0">
                <a:solidFill>
                  <a:srgbClr val="FF0000"/>
                </a:solidFill>
                <a:latin typeface="+mj-lt"/>
              </a:rPr>
              <a:t>grande del </a:t>
            </a:r>
            <a:r>
              <a:rPr lang="es-ES" altLang="es-ES" sz="1800" b="1" i="1" dirty="0">
                <a:solidFill>
                  <a:srgbClr val="FF0000"/>
                </a:solidFill>
                <a:latin typeface="+mj-lt"/>
              </a:rPr>
              <a:t>mundo</a:t>
            </a:r>
            <a:r>
              <a:rPr lang="es-ES" altLang="es-ES" sz="1800" b="1" i="1" dirty="0" smtClean="0">
                <a:solidFill>
                  <a:srgbClr val="FF0000"/>
                </a:solidFill>
                <a:latin typeface="+mj-lt"/>
              </a:rPr>
              <a:t>..</a:t>
            </a:r>
            <a:endParaRPr lang="es-ES" altLang="es-ES" sz="18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2264" y="5491248"/>
            <a:ext cx="1673604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1360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000">
        <p14:vortex dir="r"/>
        <p:sndAc>
          <p:stSnd>
            <p:snd r:embed="rId2" name="[accordeon][musette]_aimable_accordéon_11 - petite fleur (slow).wav"/>
          </p:stSnd>
        </p:sndAc>
      </p:transition>
    </mc:Choice>
    <mc:Fallback xmlns="">
      <p:transition spd="slow" advTm="26000">
        <p:fade/>
        <p:sndAc>
          <p:stSnd>
            <p:snd r:embed="rId5" name="[accordeon][musette]_aimable_accordéon_11 - petite fleur (slow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Así es la grúa más grande del mundo: puede levantar un avió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443" y="-361199"/>
            <a:ext cx="11357895" cy="755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937100" y="73937"/>
            <a:ext cx="2819031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Así es la grúa más grande del mundo: puede levantar un avión comercial a 84 metros de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altura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.</a:t>
            </a:r>
            <a:endParaRPr lang="es-ES" altLang="es-ES" sz="20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666" y="5306266"/>
            <a:ext cx="1673604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4205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6838" y="34755"/>
            <a:ext cx="1062196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8572" y="3388584"/>
            <a:ext cx="6858000" cy="80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52537" y="3388584"/>
            <a:ext cx="6858000" cy="80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621963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8"/>
            <a:ext cx="1062196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8438" y="5803934"/>
            <a:ext cx="699944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00446" y="4572019"/>
            <a:ext cx="312737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8339" y="501227"/>
            <a:ext cx="3462714" cy="342106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86302" y="3"/>
            <a:ext cx="4063620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29 de julio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09:32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73043" y="5611366"/>
            <a:ext cx="2333529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5099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62196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621963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425" y="0"/>
            <a:ext cx="566504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6219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27745" y="4724402"/>
            <a:ext cx="3098073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212" y="4191000"/>
            <a:ext cx="2744007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367" y="4876800"/>
            <a:ext cx="1416262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961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961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961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961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QUINARIAS IMPRESIONANT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MAQUINARIAS IMPRESIONANTES</Template>
  <TotalTime>9</TotalTime>
  <Words>313</Words>
  <Application>Microsoft Office PowerPoint</Application>
  <PresentationFormat>Personalizado</PresentationFormat>
  <Paragraphs>23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MAQUINARIAS IMPRESIONANTES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2020-07-29T07:32:44Z</dcterms:created>
  <dcterms:modified xsi:type="dcterms:W3CDTF">2020-07-29T07:42:14Z</dcterms:modified>
</cp:coreProperties>
</file>