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3"/>
  </p:notesMasterIdLst>
  <p:sldIdLst>
    <p:sldId id="307" r:id="rId3"/>
    <p:sldId id="294" r:id="rId4"/>
    <p:sldId id="297" r:id="rId5"/>
    <p:sldId id="259" r:id="rId6"/>
    <p:sldId id="257" r:id="rId7"/>
    <p:sldId id="281" r:id="rId8"/>
    <p:sldId id="306" r:id="rId9"/>
    <p:sldId id="300" r:id="rId10"/>
    <p:sldId id="290" r:id="rId11"/>
    <p:sldId id="269" r:id="rId12"/>
    <p:sldId id="270" r:id="rId13"/>
    <p:sldId id="285" r:id="rId14"/>
    <p:sldId id="295" r:id="rId15"/>
    <p:sldId id="265" r:id="rId16"/>
    <p:sldId id="301" r:id="rId17"/>
    <p:sldId id="271" r:id="rId18"/>
    <p:sldId id="273" r:id="rId19"/>
    <p:sldId id="274" r:id="rId20"/>
    <p:sldId id="275" r:id="rId21"/>
    <p:sldId id="287" r:id="rId22"/>
    <p:sldId id="278" r:id="rId23"/>
    <p:sldId id="272" r:id="rId24"/>
    <p:sldId id="279" r:id="rId25"/>
    <p:sldId id="292" r:id="rId26"/>
    <p:sldId id="262" r:id="rId27"/>
    <p:sldId id="298" r:id="rId28"/>
    <p:sldId id="288" r:id="rId29"/>
    <p:sldId id="276" r:id="rId30"/>
    <p:sldId id="282" r:id="rId31"/>
    <p:sldId id="283" r:id="rId32"/>
    <p:sldId id="284" r:id="rId33"/>
    <p:sldId id="296" r:id="rId34"/>
    <p:sldId id="260" r:id="rId35"/>
    <p:sldId id="264" r:id="rId36"/>
    <p:sldId id="302" r:id="rId37"/>
    <p:sldId id="305" r:id="rId38"/>
    <p:sldId id="267" r:id="rId39"/>
    <p:sldId id="291" r:id="rId40"/>
    <p:sldId id="303" r:id="rId41"/>
    <p:sldId id="258" r:id="rId42"/>
    <p:sldId id="293" r:id="rId43"/>
    <p:sldId id="261" r:id="rId44"/>
    <p:sldId id="263" r:id="rId45"/>
    <p:sldId id="268" r:id="rId46"/>
    <p:sldId id="266" r:id="rId47"/>
    <p:sldId id="277" r:id="rId48"/>
    <p:sldId id="286" r:id="rId49"/>
    <p:sldId id="280" r:id="rId50"/>
    <p:sldId id="310" r:id="rId51"/>
    <p:sldId id="311" r:id="rId52"/>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kuo/Gp249NA1yQsqHlU6bQ==" hashData="zSVqP6ad9IMakfxAvn8Y2bYVRf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702"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fr-CA"/>
          </a:p>
        </p:txBody>
      </p:sp>
      <p:sp>
        <p:nvSpPr>
          <p:cNvPr id="4710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49BB1AEF-99FB-4C47-BC32-52808FA21E56}" type="datetimeFigureOut">
              <a:rPr lang="fr-CA"/>
              <a:pPr/>
              <a:t>2014-10-23</a:t>
            </a:fld>
            <a:endParaRPr lang="fr-CA"/>
          </a:p>
        </p:txBody>
      </p:sp>
      <p:sp>
        <p:nvSpPr>
          <p:cNvPr id="4710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710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CA" smtClean="0"/>
              <a:t>Click to edit Master text styles</a:t>
            </a:r>
          </a:p>
          <a:p>
            <a:pPr lvl="1"/>
            <a:r>
              <a:rPr lang="fr-CA" smtClean="0"/>
              <a:t>Second level</a:t>
            </a:r>
          </a:p>
          <a:p>
            <a:pPr lvl="2"/>
            <a:r>
              <a:rPr lang="fr-CA" smtClean="0"/>
              <a:t>Third level</a:t>
            </a:r>
          </a:p>
          <a:p>
            <a:pPr lvl="3"/>
            <a:r>
              <a:rPr lang="fr-CA" smtClean="0"/>
              <a:t>Fourth level</a:t>
            </a:r>
          </a:p>
          <a:p>
            <a:pPr lvl="4"/>
            <a:r>
              <a:rPr lang="fr-CA" smtClean="0"/>
              <a:t>Fifth level</a:t>
            </a:r>
          </a:p>
        </p:txBody>
      </p:sp>
      <p:sp>
        <p:nvSpPr>
          <p:cNvPr id="4711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fr-CA"/>
          </a:p>
        </p:txBody>
      </p:sp>
      <p:sp>
        <p:nvSpPr>
          <p:cNvPr id="4711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60DCA79D-27D5-47E1-9E70-00B67CF853D9}" type="slidenum">
              <a:rPr lang="fr-CA"/>
              <a:pPr/>
              <a:t>‹Nº›</a:t>
            </a:fld>
            <a:endParaRPr lang="fr-CA"/>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CA"/>
          </a:p>
        </p:txBody>
      </p:sp>
      <p:sp>
        <p:nvSpPr>
          <p:cNvPr id="4" name="Espace réservé de la date 3"/>
          <p:cNvSpPr>
            <a:spLocks noGrp="1"/>
          </p:cNvSpPr>
          <p:nvPr>
            <p:ph type="dt" sz="half" idx="10"/>
          </p:nvPr>
        </p:nvSpPr>
        <p:spPr/>
        <p:txBody>
          <a:bodyPr/>
          <a:lstStyle>
            <a:lvl1pPr>
              <a:defRPr/>
            </a:lvl1pPr>
          </a:lstStyle>
          <a:p>
            <a:pPr>
              <a:defRPr/>
            </a:pPr>
            <a:fld id="{19C4BF7B-4CAC-4B92-8E14-289F7624A23F}" type="datetimeFigureOut">
              <a:rPr lang="fr-CA"/>
              <a:pPr>
                <a:defRPr/>
              </a:pPr>
              <a:t>2014-10-23</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10C5ECFC-FDA3-4FDF-9E01-E55D59E5ED57}" type="slidenum">
              <a:rPr lang="fr-CA"/>
              <a:pPr>
                <a:defRPr/>
              </a:pPr>
              <a:t>‹Nº›</a:t>
            </a:fld>
            <a:endParaRPr lang="fr-CA"/>
          </a:p>
        </p:txBody>
      </p:sp>
    </p:spTree>
  </p:cSld>
  <p:clrMapOvr>
    <a:masterClrMapping/>
  </p:clrMapOvr>
  <p:transition spd="slow" advClick="0" advTm="6000">
    <p:whee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8544D6A8-47C8-436A-9A90-176BC53322B5}" type="datetimeFigureOut">
              <a:rPr lang="fr-CA"/>
              <a:pPr>
                <a:defRPr/>
              </a:pPr>
              <a:t>2014-10-23</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8E48078C-250A-4F56-BF90-EC1CCECCBF64}" type="slidenum">
              <a:rPr lang="fr-CA"/>
              <a:pPr>
                <a:defRPr/>
              </a:pPr>
              <a:t>‹Nº›</a:t>
            </a:fld>
            <a:endParaRPr lang="fr-CA"/>
          </a:p>
        </p:txBody>
      </p:sp>
    </p:spTree>
  </p:cSld>
  <p:clrMapOvr>
    <a:masterClrMapping/>
  </p:clrMapOvr>
  <p:transition spd="slow" advClick="0" advTm="6000">
    <p:whee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5D9B9949-19FF-4DD8-BBED-7F55F51B9C33}" type="datetimeFigureOut">
              <a:rPr lang="fr-CA"/>
              <a:pPr>
                <a:defRPr/>
              </a:pPr>
              <a:t>2014-10-23</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75B3BE14-3469-42B4-9155-755AF64980A1}" type="slidenum">
              <a:rPr lang="fr-CA"/>
              <a:pPr>
                <a:defRPr/>
              </a:pPr>
              <a:t>‹Nº›</a:t>
            </a:fld>
            <a:endParaRPr lang="fr-CA"/>
          </a:p>
        </p:txBody>
      </p:sp>
    </p:spTree>
  </p:cSld>
  <p:clrMapOvr>
    <a:masterClrMapping/>
  </p:clrMapOvr>
  <p:transition spd="slow" advClick="0" advTm="6000">
    <p:whee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e la date 3"/>
          <p:cNvSpPr>
            <a:spLocks noGrp="1"/>
          </p:cNvSpPr>
          <p:nvPr>
            <p:ph type="dt" sz="half" idx="10"/>
          </p:nvPr>
        </p:nvSpPr>
        <p:spPr/>
        <p:txBody>
          <a:bodyPr/>
          <a:lstStyle>
            <a:lvl1pPr>
              <a:defRPr/>
            </a:lvl1pPr>
          </a:lstStyle>
          <a:p>
            <a:pPr>
              <a:defRPr/>
            </a:pPr>
            <a:fld id="{1D52DD7E-719A-417F-8F79-1B55E2C2D930}" type="datetimeFigureOut">
              <a:rPr lang="fr-CA"/>
              <a:pPr>
                <a:defRPr/>
              </a:pPr>
              <a:t>2014-10-23</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7E928D58-C33B-4E3B-AE73-8654EC1F397D}" type="slidenum">
              <a:rPr lang="fr-CA"/>
              <a:pPr>
                <a:defRPr/>
              </a:pPr>
              <a:t>‹Nº›</a:t>
            </a:fld>
            <a:endParaRPr lang="fr-CA"/>
          </a:p>
        </p:txBody>
      </p:sp>
    </p:spTree>
  </p:cSld>
  <p:clrMapOvr>
    <a:masterClrMapping/>
  </p:clrMapOvr>
  <p:transition spd="slow" advClick="0" advTm="6000">
    <p:whee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7" name="Espace réservé de la date 3"/>
          <p:cNvSpPr>
            <a:spLocks noGrp="1"/>
          </p:cNvSpPr>
          <p:nvPr>
            <p:ph type="dt" sz="half" idx="10"/>
          </p:nvPr>
        </p:nvSpPr>
        <p:spPr/>
        <p:txBody>
          <a:bodyPr/>
          <a:lstStyle>
            <a:lvl1pPr>
              <a:defRPr/>
            </a:lvl1pPr>
          </a:lstStyle>
          <a:p>
            <a:pPr>
              <a:defRPr/>
            </a:pPr>
            <a:fld id="{B7AFFE5A-C777-40F8-A1A4-B1097EDCAF93}" type="datetimeFigureOut">
              <a:rPr lang="fr-CA"/>
              <a:pPr>
                <a:defRPr/>
              </a:pPr>
              <a:t>2014-10-23</a:t>
            </a:fld>
            <a:endParaRPr lang="fr-CA"/>
          </a:p>
        </p:txBody>
      </p:sp>
      <p:sp>
        <p:nvSpPr>
          <p:cNvPr id="8" name="Espace réservé du pied de page 4"/>
          <p:cNvSpPr>
            <a:spLocks noGrp="1"/>
          </p:cNvSpPr>
          <p:nvPr>
            <p:ph type="ftr" sz="quarter" idx="11"/>
          </p:nvPr>
        </p:nvSpPr>
        <p:spPr/>
        <p:txBody>
          <a:bodyPr/>
          <a:lstStyle>
            <a:lvl1pPr>
              <a:defRPr/>
            </a:lvl1pPr>
          </a:lstStyle>
          <a:p>
            <a:pPr>
              <a:defRPr/>
            </a:pPr>
            <a:endParaRPr lang="fr-CA"/>
          </a:p>
        </p:txBody>
      </p:sp>
      <p:sp>
        <p:nvSpPr>
          <p:cNvPr id="9" name="Espace réservé du numéro de diapositive 5"/>
          <p:cNvSpPr>
            <a:spLocks noGrp="1"/>
          </p:cNvSpPr>
          <p:nvPr>
            <p:ph type="sldNum" sz="quarter" idx="12"/>
          </p:nvPr>
        </p:nvSpPr>
        <p:spPr/>
        <p:txBody>
          <a:bodyPr/>
          <a:lstStyle>
            <a:lvl1pPr>
              <a:defRPr/>
            </a:lvl1pPr>
          </a:lstStyle>
          <a:p>
            <a:pPr>
              <a:defRPr/>
            </a:pPr>
            <a:fld id="{5F1EA4EF-4259-418A-931D-21093C82ABCF}" type="slidenum">
              <a:rPr lang="fr-CA"/>
              <a:pPr>
                <a:defRPr/>
              </a:pPr>
              <a:t>‹Nº›</a:t>
            </a:fld>
            <a:endParaRPr lang="fr-CA"/>
          </a:p>
        </p:txBody>
      </p:sp>
    </p:spTree>
  </p:cSld>
  <p:clrMapOvr>
    <a:masterClrMapping/>
  </p:clrMapOvr>
  <p:transition spd="slow" advClick="0" advTm="6000">
    <p:whee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e la date 3"/>
          <p:cNvSpPr>
            <a:spLocks noGrp="1"/>
          </p:cNvSpPr>
          <p:nvPr>
            <p:ph type="dt" sz="half" idx="10"/>
          </p:nvPr>
        </p:nvSpPr>
        <p:spPr/>
        <p:txBody>
          <a:bodyPr/>
          <a:lstStyle>
            <a:lvl1pPr>
              <a:defRPr/>
            </a:lvl1pPr>
          </a:lstStyle>
          <a:p>
            <a:pPr>
              <a:defRPr/>
            </a:pPr>
            <a:fld id="{F0EC4783-CA45-4D10-A239-07E82D88AEBF}" type="datetimeFigureOut">
              <a:rPr lang="fr-CA"/>
              <a:pPr>
                <a:defRPr/>
              </a:pPr>
              <a:t>2014-10-23</a:t>
            </a:fld>
            <a:endParaRPr lang="fr-CA"/>
          </a:p>
        </p:txBody>
      </p:sp>
      <p:sp>
        <p:nvSpPr>
          <p:cNvPr id="4" name="Espace réservé du pied de page 4"/>
          <p:cNvSpPr>
            <a:spLocks noGrp="1"/>
          </p:cNvSpPr>
          <p:nvPr>
            <p:ph type="ftr" sz="quarter" idx="11"/>
          </p:nvPr>
        </p:nvSpPr>
        <p:spPr/>
        <p:txBody>
          <a:bodyPr/>
          <a:lstStyle>
            <a:lvl1pPr>
              <a:defRPr/>
            </a:lvl1pPr>
          </a:lstStyle>
          <a:p>
            <a:pPr>
              <a:defRPr/>
            </a:pPr>
            <a:endParaRPr lang="fr-CA"/>
          </a:p>
        </p:txBody>
      </p:sp>
      <p:sp>
        <p:nvSpPr>
          <p:cNvPr id="5" name="Espace réservé du numéro de diapositive 5"/>
          <p:cNvSpPr>
            <a:spLocks noGrp="1"/>
          </p:cNvSpPr>
          <p:nvPr>
            <p:ph type="sldNum" sz="quarter" idx="12"/>
          </p:nvPr>
        </p:nvSpPr>
        <p:spPr/>
        <p:txBody>
          <a:bodyPr/>
          <a:lstStyle>
            <a:lvl1pPr>
              <a:defRPr/>
            </a:lvl1pPr>
          </a:lstStyle>
          <a:p>
            <a:pPr>
              <a:defRPr/>
            </a:pPr>
            <a:fld id="{58F0DADB-4EC0-4A1C-80BE-3870E37BED60}" type="slidenum">
              <a:rPr lang="fr-CA"/>
              <a:pPr>
                <a:defRPr/>
              </a:pPr>
              <a:t>‹Nº›</a:t>
            </a:fld>
            <a:endParaRPr lang="fr-CA"/>
          </a:p>
        </p:txBody>
      </p:sp>
    </p:spTree>
  </p:cSld>
  <p:clrMapOvr>
    <a:masterClrMapping/>
  </p:clrMapOvr>
  <p:transition spd="slow" advClick="0" advTm="6000">
    <p:whee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CDC0220C-5A88-4596-ABD9-5CE3672A1125}" type="datetimeFigureOut">
              <a:rPr lang="fr-CA"/>
              <a:pPr>
                <a:defRPr/>
              </a:pPr>
              <a:t>2014-10-23</a:t>
            </a:fld>
            <a:endParaRPr lang="fr-CA"/>
          </a:p>
        </p:txBody>
      </p:sp>
      <p:sp>
        <p:nvSpPr>
          <p:cNvPr id="3" name="Espace réservé du pied de page 4"/>
          <p:cNvSpPr>
            <a:spLocks noGrp="1"/>
          </p:cNvSpPr>
          <p:nvPr>
            <p:ph type="ftr" sz="quarter" idx="11"/>
          </p:nvPr>
        </p:nvSpPr>
        <p:spPr/>
        <p:txBody>
          <a:bodyPr/>
          <a:lstStyle>
            <a:lvl1pPr>
              <a:defRPr/>
            </a:lvl1pPr>
          </a:lstStyle>
          <a:p>
            <a:pPr>
              <a:defRPr/>
            </a:pPr>
            <a:endParaRPr lang="fr-CA"/>
          </a:p>
        </p:txBody>
      </p:sp>
      <p:sp>
        <p:nvSpPr>
          <p:cNvPr id="4" name="Espace réservé du numéro de diapositive 5"/>
          <p:cNvSpPr>
            <a:spLocks noGrp="1"/>
          </p:cNvSpPr>
          <p:nvPr>
            <p:ph type="sldNum" sz="quarter" idx="12"/>
          </p:nvPr>
        </p:nvSpPr>
        <p:spPr/>
        <p:txBody>
          <a:bodyPr/>
          <a:lstStyle>
            <a:lvl1pPr>
              <a:defRPr/>
            </a:lvl1pPr>
          </a:lstStyle>
          <a:p>
            <a:pPr>
              <a:defRPr/>
            </a:pPr>
            <a:fld id="{0E48DF11-182C-42F0-BDD5-0804ABD45929}" type="slidenum">
              <a:rPr lang="fr-CA"/>
              <a:pPr>
                <a:defRPr/>
              </a:pPr>
              <a:t>‹Nº›</a:t>
            </a:fld>
            <a:endParaRPr lang="fr-CA"/>
          </a:p>
        </p:txBody>
      </p:sp>
    </p:spTree>
  </p:cSld>
  <p:clrMapOvr>
    <a:masterClrMapping/>
  </p:clrMapOvr>
  <p:transition spd="slow" advClick="0" advTm="6000">
    <p:whee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6578693C-EDC0-43F2-9DB2-9B18AD866352}" type="datetimeFigureOut">
              <a:rPr lang="fr-CA"/>
              <a:pPr>
                <a:defRPr/>
              </a:pPr>
              <a:t>2014-10-23</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C33160AA-8112-4C63-ABCE-A14A79EDE57B}" type="slidenum">
              <a:rPr lang="fr-CA"/>
              <a:pPr>
                <a:defRPr/>
              </a:pPr>
              <a:t>‹Nº›</a:t>
            </a:fld>
            <a:endParaRPr lang="fr-CA"/>
          </a:p>
        </p:txBody>
      </p:sp>
    </p:spTree>
  </p:cSld>
  <p:clrMapOvr>
    <a:masterClrMapping/>
  </p:clrMapOvr>
  <p:transition spd="slow" advClick="0" advTm="6000">
    <p:whee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CA"/>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CA"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C64FF935-7668-4055-B268-E54A3A262A39}" type="datetimeFigureOut">
              <a:rPr lang="fr-CA"/>
              <a:pPr>
                <a:defRPr/>
              </a:pPr>
              <a:t>2014-10-23</a:t>
            </a:fld>
            <a:endParaRPr lang="fr-CA"/>
          </a:p>
        </p:txBody>
      </p:sp>
      <p:sp>
        <p:nvSpPr>
          <p:cNvPr id="6" name="Espace réservé du pied de page 4"/>
          <p:cNvSpPr>
            <a:spLocks noGrp="1"/>
          </p:cNvSpPr>
          <p:nvPr>
            <p:ph type="ftr" sz="quarter" idx="11"/>
          </p:nvPr>
        </p:nvSpPr>
        <p:spPr/>
        <p:txBody>
          <a:bodyPr/>
          <a:lstStyle>
            <a:lvl1pPr>
              <a:defRPr/>
            </a:lvl1pPr>
          </a:lstStyle>
          <a:p>
            <a:pPr>
              <a:defRPr/>
            </a:pPr>
            <a:endParaRPr lang="fr-CA"/>
          </a:p>
        </p:txBody>
      </p:sp>
      <p:sp>
        <p:nvSpPr>
          <p:cNvPr id="7" name="Espace réservé du numéro de diapositive 5"/>
          <p:cNvSpPr>
            <a:spLocks noGrp="1"/>
          </p:cNvSpPr>
          <p:nvPr>
            <p:ph type="sldNum" sz="quarter" idx="12"/>
          </p:nvPr>
        </p:nvSpPr>
        <p:spPr/>
        <p:txBody>
          <a:bodyPr/>
          <a:lstStyle>
            <a:lvl1pPr>
              <a:defRPr/>
            </a:lvl1pPr>
          </a:lstStyle>
          <a:p>
            <a:pPr>
              <a:defRPr/>
            </a:pPr>
            <a:fld id="{8805C052-4255-4D12-906C-E96B4481CF72}" type="slidenum">
              <a:rPr lang="fr-CA"/>
              <a:pPr>
                <a:defRPr/>
              </a:pPr>
              <a:t>‹Nº›</a:t>
            </a:fld>
            <a:endParaRPr lang="fr-CA"/>
          </a:p>
        </p:txBody>
      </p:sp>
    </p:spTree>
  </p:cSld>
  <p:clrMapOvr>
    <a:masterClrMapping/>
  </p:clrMapOvr>
  <p:transition spd="slow" advClick="0" advTm="6000">
    <p:whee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1C91B0BD-0B6F-4F4D-B227-A09BD95C6CC1}" type="datetimeFigureOut">
              <a:rPr lang="fr-CA"/>
              <a:pPr>
                <a:defRPr/>
              </a:pPr>
              <a:t>2014-10-23</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5DDF1C35-E76D-4EB3-A291-3316E025084D}" type="slidenum">
              <a:rPr lang="fr-CA"/>
              <a:pPr>
                <a:defRPr/>
              </a:pPr>
              <a:t>‹Nº›</a:t>
            </a:fld>
            <a:endParaRPr lang="fr-CA"/>
          </a:p>
        </p:txBody>
      </p:sp>
    </p:spTree>
  </p:cSld>
  <p:clrMapOvr>
    <a:masterClrMapping/>
  </p:clrMapOvr>
  <p:transition spd="slow" advClick="0" advTm="6000">
    <p:whee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fr-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a:spLocks noGrp="1"/>
          </p:cNvSpPr>
          <p:nvPr>
            <p:ph type="dt" sz="half" idx="10"/>
          </p:nvPr>
        </p:nvSpPr>
        <p:spPr/>
        <p:txBody>
          <a:bodyPr/>
          <a:lstStyle>
            <a:lvl1pPr>
              <a:defRPr/>
            </a:lvl1pPr>
          </a:lstStyle>
          <a:p>
            <a:pPr>
              <a:defRPr/>
            </a:pPr>
            <a:fld id="{680EFE3C-4382-4912-867D-946848DF22F6}" type="datetimeFigureOut">
              <a:rPr lang="fr-CA"/>
              <a:pPr>
                <a:defRPr/>
              </a:pPr>
              <a:t>2014-10-23</a:t>
            </a:fld>
            <a:endParaRPr lang="fr-CA"/>
          </a:p>
        </p:txBody>
      </p:sp>
      <p:sp>
        <p:nvSpPr>
          <p:cNvPr id="5" name="Espace réservé du pied de page 4"/>
          <p:cNvSpPr>
            <a:spLocks noGrp="1"/>
          </p:cNvSpPr>
          <p:nvPr>
            <p:ph type="ftr" sz="quarter" idx="11"/>
          </p:nvPr>
        </p:nvSpPr>
        <p:spPr/>
        <p:txBody>
          <a:bodyPr/>
          <a:lstStyle>
            <a:lvl1pPr>
              <a:defRPr/>
            </a:lvl1pPr>
          </a:lstStyle>
          <a:p>
            <a:pPr>
              <a:defRPr/>
            </a:pPr>
            <a:endParaRPr lang="fr-CA"/>
          </a:p>
        </p:txBody>
      </p:sp>
      <p:sp>
        <p:nvSpPr>
          <p:cNvPr id="6" name="Espace réservé du numéro de diapositive 5"/>
          <p:cNvSpPr>
            <a:spLocks noGrp="1"/>
          </p:cNvSpPr>
          <p:nvPr>
            <p:ph type="sldNum" sz="quarter" idx="12"/>
          </p:nvPr>
        </p:nvSpPr>
        <p:spPr/>
        <p:txBody>
          <a:bodyPr/>
          <a:lstStyle>
            <a:lvl1pPr>
              <a:defRPr/>
            </a:lvl1pPr>
          </a:lstStyle>
          <a:p>
            <a:pPr>
              <a:defRPr/>
            </a:pPr>
            <a:fld id="{B30291D1-81CE-4BEB-97E8-AE29A6309137}" type="slidenum">
              <a:rPr lang="fr-CA"/>
              <a:pPr>
                <a:defRPr/>
              </a:pPr>
              <a:t>‹Nº›</a:t>
            </a:fld>
            <a:endParaRPr lang="fr-CA"/>
          </a:p>
        </p:txBody>
      </p:sp>
    </p:spTree>
  </p:cSld>
  <p:clrMapOvr>
    <a:masterClrMapping/>
  </p:clrMapOvr>
  <p:transition spd="slow" advClick="0" advTm="6000">
    <p:whee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C55F284-4007-411F-87FF-0208DC1A350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alpha val="72000"/>
          </a:srgbClr>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endParaRPr lang="fr-CA" smtClean="0"/>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smtClean="0"/>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22422B48-7187-4412-835F-74FF70E6ABD2}" type="datetimeFigureOut">
              <a:rPr lang="fr-CA"/>
              <a:pPr>
                <a:defRPr/>
              </a:pPr>
              <a:t>2014-10-23</a:t>
            </a:fld>
            <a:endParaRPr lang="fr-CA"/>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fr-CA"/>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4920CBF8-E134-4FD5-8DAD-1A10D0BFFA8C}" type="slidenum">
              <a:rPr lang="fr-CA"/>
              <a:pPr>
                <a:defRPr/>
              </a:pPr>
              <a:t>‹Nº›</a:t>
            </a:fld>
            <a:endParaRPr lang="fr-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6000">
    <p:wheel/>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090B79A-E668-43ED-9A9A-F35049806F0F}" type="slidenum">
              <a:rPr lang="es-ES_tradnl" smtClean="0">
                <a:solidFill>
                  <a:srgbClr val="000000"/>
                </a:solidFill>
                <a:cs typeface="+mn-cs"/>
              </a:rPr>
              <a:pPr/>
              <a:t>‹Nº›</a:t>
            </a:fld>
            <a:endParaRPr lang="es-ES_tradnl" smtClean="0">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5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Dell\Escritorio\cuidadoalzheimer_alzheimer_nariza1.png"/>
          <p:cNvPicPr>
            <a:picLocks noChangeAspect="1" noChangeArrowheads="1"/>
          </p:cNvPicPr>
          <p:nvPr/>
        </p:nvPicPr>
        <p:blipFill>
          <a:blip r:embed="rId3" cstate="print"/>
          <a:srcRect/>
          <a:stretch>
            <a:fillRect/>
          </a:stretch>
        </p:blipFill>
        <p:spPr bwMode="auto">
          <a:xfrm>
            <a:off x="0" y="0"/>
            <a:ext cx="9144000"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2" name="11 Rectángulo"/>
          <p:cNvSpPr/>
          <p:nvPr/>
        </p:nvSpPr>
        <p:spPr>
          <a:xfrm>
            <a:off x="1422075" y="1268760"/>
            <a:ext cx="6043642" cy="3631763"/>
          </a:xfrm>
          <a:prstGeom prst="rect">
            <a:avLst/>
          </a:prstGeom>
        </p:spPr>
        <p:txBody>
          <a:bodyPr wrap="none">
            <a:spAutoFit/>
          </a:bodyPr>
          <a:lstStyle/>
          <a:p>
            <a:pPr algn="ctr">
              <a:defRPr/>
            </a:pPr>
            <a:r>
              <a:rPr lang="es-ES" sz="115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howcard Gothic" pitchFamily="82" charset="0"/>
              </a:rPr>
              <a:t>MANDA </a:t>
            </a:r>
          </a:p>
          <a:p>
            <a:pPr algn="ctr">
              <a:defRPr/>
            </a:pPr>
            <a:r>
              <a:rPr lang="es-ES" sz="115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howcard Gothic" pitchFamily="82" charset="0"/>
              </a:rPr>
              <a:t>NARICES</a:t>
            </a:r>
            <a:endParaRPr lang="es-ES" sz="115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howcard Gothic" pitchFamily="82" charset="0"/>
            </a:endParaRPr>
          </a:p>
        </p:txBody>
      </p:sp>
    </p:spTree>
  </p:cSld>
  <p:clrMapOvr>
    <a:masterClrMapping/>
  </p:clrMapOvr>
  <p:transition spd="slow" advClick="0" advTm="12000">
    <p:wheel/>
    <p:sndAc>
      <p:stSnd loop="1">
        <p:snd r:embed="rId2" name="RUED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12">
                                            <p:txEl>
                                              <p:pRg st="0" end="0"/>
                                            </p:txEl>
                                          </p:spTgt>
                                        </p:tgtEl>
                                        <p:attrNameLst>
                                          <p:attrName>style.visibility</p:attrName>
                                        </p:attrNameLst>
                                      </p:cBhvr>
                                      <p:to>
                                        <p:strVal val="visible"/>
                                      </p:to>
                                    </p:set>
                                    <p:anim calcmode="discrete" valueType="clr">
                                      <p:cBhvr override="childStyle">
                                        <p:cTn id="7" dur="1000"/>
                                        <p:tgtEl>
                                          <p:spTgt spid="1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12">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12">
                                            <p:txEl>
                                              <p:pRg st="0" end="0"/>
                                            </p:txEl>
                                          </p:spTgt>
                                        </p:tgtEl>
                                        <p:attrNameLst>
                                          <p:attrName>fill.type</p:attrName>
                                        </p:attrNameLst>
                                      </p:cBhvr>
                                      <p:to>
                                        <p:strVal val="solid"/>
                                      </p:to>
                                    </p:set>
                                  </p:childTnLst>
                                </p:cTn>
                              </p:par>
                            </p:childTnLst>
                          </p:cTn>
                        </p:par>
                        <p:par>
                          <p:cTn id="10" fill="hold">
                            <p:stCondLst>
                              <p:cond delay="3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12">
                                            <p:txEl>
                                              <p:pRg st="1" end="1"/>
                                            </p:txEl>
                                          </p:spTgt>
                                        </p:tgtEl>
                                        <p:attrNameLst>
                                          <p:attrName>style.visibility</p:attrName>
                                        </p:attrNameLst>
                                      </p:cBhvr>
                                      <p:to>
                                        <p:strVal val="visible"/>
                                      </p:to>
                                    </p:set>
                                    <p:anim calcmode="discrete" valueType="clr">
                                      <p:cBhvr override="childStyle">
                                        <p:cTn id="13" dur="1000"/>
                                        <p:tgtEl>
                                          <p:spTgt spid="1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1000"/>
                                        <p:tgtEl>
                                          <p:spTgt spid="12">
                                            <p:txEl>
                                              <p:pRg st="1" end="1"/>
                                            </p:txEl>
                                          </p:spTgt>
                                        </p:tgtEl>
                                        <p:attrNameLst>
                                          <p:attrName>fillcolor</p:attrName>
                                        </p:attrNameLst>
                                      </p:cBhvr>
                                      <p:tavLst>
                                        <p:tav tm="0">
                                          <p:val>
                                            <p:clrVal>
                                              <a:schemeClr val="accent2"/>
                                            </p:clrVal>
                                          </p:val>
                                        </p:tav>
                                        <p:tav tm="50000">
                                          <p:val>
                                            <p:clrVal>
                                              <a:schemeClr val="hlink"/>
                                            </p:clrVal>
                                          </p:val>
                                        </p:tav>
                                      </p:tavLst>
                                    </p:anim>
                                    <p:set>
                                      <p:cBhvr>
                                        <p:cTn id="15" dur="1000"/>
                                        <p:tgtEl>
                                          <p:spTgt spid="12">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fotos chistosas de la nariz.jpg"/>
          <p:cNvPicPr>
            <a:picLocks noChangeAspect="1" noChangeArrowheads="1"/>
          </p:cNvPicPr>
          <p:nvPr/>
        </p:nvPicPr>
        <p:blipFill>
          <a:blip r:embed="rId2" cstate="print"/>
          <a:srcRect/>
          <a:stretch>
            <a:fillRect/>
          </a:stretch>
        </p:blipFill>
        <p:spPr bwMode="auto">
          <a:xfrm>
            <a:off x="0" y="-75202"/>
            <a:ext cx="9144000" cy="6933202"/>
          </a:xfrm>
          <a:prstGeom prst="rect">
            <a:avLst/>
          </a:prstGeom>
          <a:noFill/>
        </p:spPr>
      </p:pic>
      <p:pic>
        <p:nvPicPr>
          <p:cNvPr id="3" name="Picture 2" descr="C:\Documents and Settings\Dell\Escritorio\fotos chistosas de la nariz.jpg"/>
          <p:cNvPicPr>
            <a:picLocks noChangeAspect="1" noChangeArrowheads="1"/>
          </p:cNvPicPr>
          <p:nvPr/>
        </p:nvPicPr>
        <p:blipFill>
          <a:blip r:embed="rId2" cstate="print"/>
          <a:srcRect l="76683" t="62838" b="20544"/>
          <a:stretch>
            <a:fillRect/>
          </a:stretch>
        </p:blipFill>
        <p:spPr bwMode="auto">
          <a:xfrm>
            <a:off x="6804248" y="5085184"/>
            <a:ext cx="2132112" cy="1556792"/>
          </a:xfrm>
          <a:prstGeom prst="rect">
            <a:avLst/>
          </a:prstGeom>
          <a:noFill/>
        </p:spPr>
      </p:pic>
      <p:pic>
        <p:nvPicPr>
          <p:cNvPr id="4" name="Picture 3" descr="illusion-013"/>
          <p:cNvPicPr>
            <a:picLocks noChangeAspect="1" noChangeArrowheads="1"/>
          </p:cNvPicPr>
          <p:nvPr/>
        </p:nvPicPr>
        <p:blipFill>
          <a:blip r:embed="rId3" cstate="print">
            <a:lum bright="58000" contrast="-71000"/>
          </a:blip>
          <a:srcRect/>
          <a:stretch>
            <a:fillRect/>
          </a:stretch>
        </p:blipFill>
        <p:spPr bwMode="auto">
          <a:xfrm>
            <a:off x="0" y="-1905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899592" y="312023"/>
            <a:ext cx="7992888" cy="6545977"/>
          </a:xfrm>
          <a:prstGeom prst="rect">
            <a:avLst/>
          </a:prstGeom>
          <a:noFill/>
          <a:ln w="9525">
            <a:noFill/>
            <a:miter lim="800000"/>
            <a:headEnd/>
            <a:tailEnd/>
          </a:ln>
          <a:effectLst/>
        </p:spPr>
        <p:txBody>
          <a:bodyPr vert="horz" wrap="square" lIns="26979" tIns="0" rIns="26979" bIns="142830" numCol="1" anchor="t" anchorCtr="0" compatLnSpc="1">
            <a:prstTxWarp prst="textNoShape">
              <a:avLst/>
            </a:prstTxWarp>
            <a:spAutoFit/>
          </a:bodyPr>
          <a:lstStyle/>
          <a:p>
            <a:pPr marL="0" marR="0" lvl="0" indent="0" defTabSz="914400" rtl="0" eaLnBrk="1" fontAlgn="t" latinLnBrk="0" hangingPunct="1">
              <a:lnSpc>
                <a:spcPct val="100000"/>
              </a:lnSpc>
              <a:spcBef>
                <a:spcPct val="0"/>
              </a:spcBef>
              <a:spcAft>
                <a:spcPct val="0"/>
              </a:spcAft>
              <a:buClrTx/>
              <a:buSzTx/>
              <a:buFontTx/>
              <a:buNone/>
              <a:tabLst/>
            </a:pPr>
            <a:endParaRPr kumimoji="0" lang="es-ES" sz="1600" b="1" i="1" u="none" strike="noStrike" cap="none" normalizeH="0" baseline="0" dirty="0" smtClean="0">
              <a:ln>
                <a:noFill/>
              </a:ln>
              <a:solidFill>
                <a:srgbClr val="FF0000"/>
              </a:solidFill>
              <a:effectLst/>
              <a:latin typeface="Arial" pitchFamily="34" charset="0"/>
            </a:endParaRPr>
          </a:p>
          <a:p>
            <a:pPr marL="0" marR="0" lvl="0" indent="0" defTabSz="914400" rtl="0" eaLnBrk="1" fontAlgn="t" latinLnBrk="0" hangingPunct="1">
              <a:lnSpc>
                <a:spcPct val="100000"/>
              </a:lnSpc>
              <a:spcBef>
                <a:spcPct val="0"/>
              </a:spcBef>
              <a:spcAft>
                <a:spcPct val="0"/>
              </a:spcAft>
              <a:buClrTx/>
              <a:buSzTx/>
              <a:buFontTx/>
              <a:buChar char="•"/>
              <a:tabLst/>
            </a:pPr>
            <a:r>
              <a:rPr kumimoji="0" lang="es-ES" sz="2400" i="1" u="none" strike="noStrike" cap="none" normalizeH="0" baseline="0" dirty="0" smtClean="0">
                <a:ln>
                  <a:noFill/>
                </a:ln>
                <a:solidFill>
                  <a:srgbClr val="FF0000"/>
                </a:solidFill>
                <a:effectLst/>
                <a:latin typeface="Arial Rounded MT Bold" pitchFamily="34" charset="0"/>
              </a:rPr>
              <a:t>Desde tiempos inmemoriales </a:t>
            </a:r>
            <a:r>
              <a:rPr kumimoji="0" lang="es-ES" sz="2400" i="1" u="none" strike="noStrike" cap="none" normalizeH="0" baseline="0" dirty="0" smtClean="0">
                <a:ln>
                  <a:noFill/>
                </a:ln>
                <a:solidFill>
                  <a:srgbClr val="FF0000"/>
                </a:solidFill>
                <a:effectLst/>
                <a:latin typeface="Arial Rounded MT Bold" pitchFamily="34" charset="0"/>
                <a:cs typeface="Arial" pitchFamily="34" charset="0"/>
              </a:rPr>
              <a:t>se han apreciado las narices bonitas</a:t>
            </a:r>
            <a:r>
              <a:rPr kumimoji="0" lang="es-ES" sz="2400" i="1" u="none" strike="noStrike" cap="none" normalizeH="0" baseline="0" dirty="0" smtClean="0">
                <a:ln>
                  <a:noFill/>
                </a:ln>
                <a:solidFill>
                  <a:srgbClr val="FF0000"/>
                </a:solidFill>
                <a:effectLst/>
                <a:latin typeface="Arial Rounded MT Bold" pitchFamily="34" charset="0"/>
              </a:rPr>
              <a:t>. Tanto es así que ya los médicos egipcios hacían intervenciones en la nariz, descritas en papiros que datan de </a:t>
            </a:r>
            <a:r>
              <a:rPr kumimoji="0" lang="es-ES" sz="2400" i="1" u="none" strike="noStrike" cap="none" normalizeH="0" baseline="0" dirty="0" smtClean="0">
                <a:ln>
                  <a:noFill/>
                </a:ln>
                <a:solidFill>
                  <a:srgbClr val="FF0000"/>
                </a:solidFill>
                <a:effectLst/>
                <a:latin typeface="Arial Rounded MT Bold" pitchFamily="34" charset="0"/>
                <a:cs typeface="Arial" pitchFamily="34" charset="0"/>
              </a:rPr>
              <a:t>alrededor del año 3000 a.C</a:t>
            </a:r>
            <a:r>
              <a:rPr kumimoji="0" lang="es-ES" sz="2400" i="1" u="none" strike="noStrike" cap="none" normalizeH="0" baseline="0" dirty="0" smtClean="0">
                <a:ln>
                  <a:noFill/>
                </a:ln>
                <a:solidFill>
                  <a:srgbClr val="FF0000"/>
                </a:solidFill>
                <a:effectLst/>
                <a:latin typeface="Arial Rounded MT Bold" pitchFamily="34" charset="0"/>
              </a:rPr>
              <a:t>. </a:t>
            </a:r>
          </a:p>
          <a:p>
            <a:pPr marL="0" marR="0" lvl="0" indent="0" defTabSz="914400" rtl="0" eaLnBrk="1" fontAlgn="t" latinLnBrk="0" hangingPunct="1">
              <a:lnSpc>
                <a:spcPct val="100000"/>
              </a:lnSpc>
              <a:spcBef>
                <a:spcPct val="0"/>
              </a:spcBef>
              <a:spcAft>
                <a:spcPct val="0"/>
              </a:spcAft>
              <a:buClrTx/>
              <a:buSzTx/>
              <a:tabLst/>
            </a:pPr>
            <a:r>
              <a:rPr kumimoji="0" lang="es-ES" sz="2400" i="1" u="none" strike="noStrike" cap="none" normalizeH="0" baseline="0" dirty="0" smtClean="0">
                <a:ln>
                  <a:noFill/>
                </a:ln>
                <a:solidFill>
                  <a:srgbClr val="FF0000"/>
                </a:solidFill>
                <a:effectLst/>
                <a:latin typeface="Arial Rounded MT Bold" pitchFamily="34" charset="0"/>
              </a:rPr>
              <a:t> </a:t>
            </a:r>
          </a:p>
          <a:p>
            <a:pPr marL="0" marR="0" lvl="0" indent="0" defTabSz="914400" rtl="0" eaLnBrk="1" fontAlgn="t" latinLnBrk="0" hangingPunct="1">
              <a:lnSpc>
                <a:spcPct val="100000"/>
              </a:lnSpc>
              <a:spcBef>
                <a:spcPct val="0"/>
              </a:spcBef>
              <a:spcAft>
                <a:spcPct val="0"/>
              </a:spcAft>
              <a:buClrTx/>
              <a:buSzTx/>
              <a:buFontTx/>
              <a:buChar char="•"/>
              <a:tabLst/>
            </a:pPr>
            <a:r>
              <a:rPr kumimoji="0" lang="es-ES" sz="2400" i="1" u="none" strike="noStrike" cap="none" normalizeH="0" baseline="0" dirty="0" smtClean="0">
                <a:ln>
                  <a:noFill/>
                </a:ln>
                <a:solidFill>
                  <a:srgbClr val="FF0000"/>
                </a:solidFill>
                <a:effectLst/>
                <a:latin typeface="Arial Rounded MT Bold" pitchFamily="34" charset="0"/>
              </a:rPr>
              <a:t>Para el año 600 a.C., el cirujano indio Sushruta había perfeccionado una técnica que llegó a ser muy necesaria en aquella época, ya que algunos grupos de salvajes bandidos tenían la costumbre de cortar la nariz a sus víctimas. </a:t>
            </a:r>
          </a:p>
          <a:p>
            <a:pPr marL="0" marR="0" lvl="0" indent="0" defTabSz="914400" rtl="0" eaLnBrk="1" fontAlgn="t" latinLnBrk="0" hangingPunct="1">
              <a:lnSpc>
                <a:spcPct val="100000"/>
              </a:lnSpc>
              <a:spcBef>
                <a:spcPct val="0"/>
              </a:spcBef>
              <a:spcAft>
                <a:spcPct val="0"/>
              </a:spcAft>
              <a:buClrTx/>
              <a:buSzTx/>
              <a:buFontTx/>
              <a:buChar char="•"/>
              <a:tabLst/>
            </a:pPr>
            <a:endParaRPr kumimoji="0" lang="es-ES" sz="2400" i="1" u="none" strike="noStrike" cap="none" normalizeH="0" baseline="0" dirty="0" smtClean="0">
              <a:ln>
                <a:noFill/>
              </a:ln>
              <a:solidFill>
                <a:srgbClr val="FF0000"/>
              </a:solidFill>
              <a:effectLst/>
              <a:latin typeface="Arial Rounded MT Bold" pitchFamily="34" charset="0"/>
            </a:endParaRPr>
          </a:p>
          <a:p>
            <a:pPr marL="0" marR="0" lvl="0" indent="0" defTabSz="914400" rtl="0" eaLnBrk="0" fontAlgn="t" latinLnBrk="0" hangingPunct="0">
              <a:lnSpc>
                <a:spcPct val="100000"/>
              </a:lnSpc>
              <a:spcBef>
                <a:spcPct val="0"/>
              </a:spcBef>
              <a:spcAft>
                <a:spcPct val="0"/>
              </a:spcAft>
              <a:buClrTx/>
              <a:buSzTx/>
              <a:buFontTx/>
              <a:buChar char="•"/>
              <a:tabLst/>
            </a:pPr>
            <a:r>
              <a:rPr kumimoji="0" lang="es-ES" sz="2400" i="1" u="none" strike="noStrike" cap="none" normalizeH="0" baseline="0" dirty="0" smtClean="0">
                <a:ln>
                  <a:noFill/>
                </a:ln>
                <a:solidFill>
                  <a:srgbClr val="FF0000"/>
                </a:solidFill>
                <a:effectLst/>
                <a:latin typeface="Arial Rounded MT Bold" pitchFamily="34" charset="0"/>
              </a:rPr>
              <a:t>Cada 20 minutos, la nariz segrega un líquido pegajoso que la mantiene húmeda y limpia. Los cilios, una especie de escobillas microscópicas, mueven el moco </a:t>
            </a:r>
            <a:r>
              <a:rPr kumimoji="0" lang="es-ES" sz="2400" i="1" u="none" strike="noStrike" cap="none" normalizeH="0" baseline="0" dirty="0" smtClean="0">
                <a:ln>
                  <a:noFill/>
                </a:ln>
                <a:solidFill>
                  <a:srgbClr val="FF0000"/>
                </a:solidFill>
                <a:effectLst/>
                <a:latin typeface="Arial Rounded MT Bold" pitchFamily="34" charset="0"/>
                <a:cs typeface="Arial" pitchFamily="34" charset="0"/>
              </a:rPr>
              <a:t>a una velocidad media de 6 milímetros por minuto</a:t>
            </a:r>
            <a:r>
              <a:rPr kumimoji="0" lang="es-ES" sz="2400" i="1" u="none" strike="noStrike" cap="none" normalizeH="0" baseline="0" dirty="0" smtClean="0">
                <a:ln>
                  <a:noFill/>
                </a:ln>
                <a:solidFill>
                  <a:srgbClr val="FF0000"/>
                </a:solidFill>
                <a:effectLst/>
                <a:latin typeface="Arial Rounded MT Bold" pitchFamily="34" charset="0"/>
              </a:rPr>
              <a:t>.</a:t>
            </a:r>
          </a:p>
          <a:p>
            <a:pPr marL="0" marR="0" lvl="0" indent="0" defTabSz="914400" rtl="0" eaLnBrk="0" fontAlgn="t" latinLnBrk="0" hangingPunct="0">
              <a:lnSpc>
                <a:spcPct val="100000"/>
              </a:lnSpc>
              <a:spcBef>
                <a:spcPct val="0"/>
              </a:spcBef>
              <a:spcAft>
                <a:spcPct val="0"/>
              </a:spcAft>
              <a:buClrTx/>
              <a:buSzTx/>
              <a:buFontTx/>
              <a:buChar char="•"/>
              <a:tabLst/>
            </a:pPr>
            <a:endParaRPr kumimoji="0" lang="es-ES" sz="1600" i="1" u="none" strike="noStrike" cap="none" normalizeH="0" baseline="0" dirty="0" smtClean="0">
              <a:ln>
                <a:noFill/>
              </a:ln>
              <a:solidFill>
                <a:srgbClr val="FF0000"/>
              </a:solidFill>
              <a:effectLst/>
              <a:latin typeface="Arial Rounded MT Bold" pitchFamily="34" charset="0"/>
            </a:endParaRPr>
          </a:p>
        </p:txBody>
      </p:sp>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0"/>
            <a:ext cx="9144000" cy="6877050"/>
          </a:xfrm>
          <a:prstGeom prst="rect">
            <a:avLst/>
          </a:prstGeom>
          <a:noFill/>
        </p:spPr>
      </p:pic>
    </p:spTree>
  </p:cSld>
  <p:clrMapOvr>
    <a:masterClrMapping/>
  </p:clrMapOvr>
  <p:transition spd="slow" advClick="0" advTm="37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 descr="56916904.jpg"/>
          <p:cNvPicPr>
            <a:picLocks noChangeAspect="1"/>
          </p:cNvPicPr>
          <p:nvPr/>
        </p:nvPicPr>
        <p:blipFill>
          <a:blip r:embed="rId2" cstate="print"/>
          <a:srcRect/>
          <a:stretch>
            <a:fillRect/>
          </a:stretch>
        </p:blipFill>
        <p:spPr bwMode="auto">
          <a:xfrm>
            <a:off x="0" y="0"/>
            <a:ext cx="4500563" cy="6858000"/>
          </a:xfrm>
          <a:prstGeom prst="rect">
            <a:avLst/>
          </a:prstGeom>
          <a:noFill/>
          <a:ln w="9525">
            <a:noFill/>
            <a:miter lim="800000"/>
            <a:headEnd/>
            <a:tailEnd/>
          </a:ln>
        </p:spPr>
      </p:pic>
      <p:pic>
        <p:nvPicPr>
          <p:cNvPr id="3075" name="Image 2" descr="Blagojevich-with-a-Big-Nose--77161.jpg"/>
          <p:cNvPicPr>
            <a:picLocks noChangeAspect="1"/>
          </p:cNvPicPr>
          <p:nvPr/>
        </p:nvPicPr>
        <p:blipFill>
          <a:blip r:embed="rId3" cstate="print"/>
          <a:srcRect/>
          <a:stretch>
            <a:fillRect/>
          </a:stretch>
        </p:blipFill>
        <p:spPr bwMode="auto">
          <a:xfrm>
            <a:off x="4572000" y="0"/>
            <a:ext cx="4572000" cy="7100888"/>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Image 1" descr="1.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lum bright="58000" contrast="-71000"/>
          </a:blip>
          <a:srcRect/>
          <a:stretch>
            <a:fillRect/>
          </a:stretch>
        </p:blipFill>
        <p:spPr bwMode="auto">
          <a:xfrm>
            <a:off x="0" y="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danny_big_nose_answer_1_xlarge.jpg"/>
          <p:cNvPicPr>
            <a:picLocks noChangeAspect="1"/>
          </p:cNvPicPr>
          <p:nvPr/>
        </p:nvPicPr>
        <p:blipFill>
          <a:blip r:embed="rId2" cstate="print"/>
          <a:srcRect/>
          <a:stretch>
            <a:fillRect/>
          </a:stretch>
        </p:blipFill>
        <p:spPr bwMode="auto">
          <a:xfrm>
            <a:off x="0" y="0"/>
            <a:ext cx="9144000" cy="68453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nariz-electronica.jpg"/>
          <p:cNvPicPr>
            <a:picLocks noChangeAspect="1" noChangeArrowheads="1"/>
          </p:cNvPicPr>
          <p:nvPr/>
        </p:nvPicPr>
        <p:blipFill>
          <a:blip r:embed="rId2" cstate="print"/>
          <a:srcRect/>
          <a:stretch>
            <a:fillRect/>
          </a:stretch>
        </p:blipFill>
        <p:spPr bwMode="auto">
          <a:xfrm>
            <a:off x="0" y="0"/>
            <a:ext cx="9256220" cy="7056784"/>
          </a:xfrm>
          <a:prstGeom prst="rect">
            <a:avLst/>
          </a:prstGeom>
          <a:noFill/>
        </p:spPr>
      </p:pic>
      <p:pic>
        <p:nvPicPr>
          <p:cNvPr id="3" name="Picture 3" descr="illusion-017"/>
          <p:cNvPicPr>
            <a:picLocks noChangeAspect="1" noChangeArrowheads="1" noCrop="1"/>
          </p:cNvPicPr>
          <p:nvPr/>
        </p:nvPicPr>
        <p:blipFill>
          <a:blip r:embed="rId3"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Rectángulo"/>
          <p:cNvSpPr/>
          <p:nvPr/>
        </p:nvSpPr>
        <p:spPr>
          <a:xfrm>
            <a:off x="1331640" y="764704"/>
            <a:ext cx="6858000" cy="5909310"/>
          </a:xfrm>
          <a:prstGeom prst="rect">
            <a:avLst/>
          </a:prstGeom>
        </p:spPr>
        <p:txBody>
          <a:bodyPr wrap="square">
            <a:spAutoFit/>
          </a:bodyPr>
          <a:lstStyle/>
          <a:p>
            <a:pPr eaLnBrk="0" fontAlgn="t" hangingPunct="0">
              <a:buFontTx/>
              <a:buChar char="•"/>
            </a:pPr>
            <a:r>
              <a:rPr lang="es-ES" i="1" dirty="0" smtClean="0">
                <a:solidFill>
                  <a:srgbClr val="FF0000"/>
                </a:solidFill>
                <a:latin typeface="Arial Rounded MT Bold" pitchFamily="34" charset="0"/>
              </a:rPr>
              <a:t>Durante el siglo XIX y principios del XX, se creía que </a:t>
            </a:r>
            <a:r>
              <a:rPr lang="es-ES" i="1" dirty="0" smtClean="0">
                <a:solidFill>
                  <a:srgbClr val="FF0000"/>
                </a:solidFill>
                <a:latin typeface="Arial Rounded MT Bold" pitchFamily="34" charset="0"/>
                <a:cs typeface="Arial" pitchFamily="34" charset="0"/>
              </a:rPr>
              <a:t>una nariz abultada era señal de obsesión sexual</a:t>
            </a:r>
            <a:r>
              <a:rPr lang="es-ES" i="1" dirty="0" smtClean="0">
                <a:solidFill>
                  <a:srgbClr val="FF0000"/>
                </a:solidFill>
                <a:latin typeface="Arial Rounded MT Bold" pitchFamily="34" charset="0"/>
              </a:rPr>
              <a:t> y que delataba el hábito de la masturbación. Incluso antes de Freud se pensaba que la nariz representaba los genitales masculinos o femeninos. Y algo hay de cierto: la nariz, como ocurre como el pene y el clítoris, </a:t>
            </a:r>
            <a:r>
              <a:rPr lang="es-ES" i="1" dirty="0" smtClean="0">
                <a:solidFill>
                  <a:srgbClr val="FF0000"/>
                </a:solidFill>
                <a:latin typeface="Arial Rounded MT Bold" pitchFamily="34" charset="0"/>
                <a:cs typeface="Arial" pitchFamily="34" charset="0"/>
              </a:rPr>
              <a:t>aumenta un poco su tamaño con la excitación sexual</a:t>
            </a:r>
            <a:r>
              <a:rPr lang="es-ES" i="1" dirty="0" smtClean="0">
                <a:solidFill>
                  <a:srgbClr val="FF0000"/>
                </a:solidFill>
                <a:latin typeface="Arial Rounded MT Bold" pitchFamily="34" charset="0"/>
              </a:rPr>
              <a:t>.</a:t>
            </a:r>
          </a:p>
          <a:p>
            <a:pPr eaLnBrk="0" fontAlgn="t" hangingPunct="0">
              <a:buFontTx/>
              <a:buChar char="•"/>
            </a:pPr>
            <a:endParaRPr lang="es-ES" i="1" dirty="0" smtClean="0">
              <a:solidFill>
                <a:srgbClr val="FF0000"/>
              </a:solidFill>
              <a:latin typeface="Arial Rounded MT Bold" pitchFamily="34" charset="0"/>
            </a:endParaRPr>
          </a:p>
          <a:p>
            <a:pPr lvl="0" eaLnBrk="0" fontAlgn="t" hangingPunct="0">
              <a:buFontTx/>
              <a:buChar char="•"/>
            </a:pPr>
            <a:r>
              <a:rPr lang="es-ES" i="1" dirty="0" smtClean="0">
                <a:solidFill>
                  <a:srgbClr val="FF0000"/>
                </a:solidFill>
                <a:latin typeface="Arial Rounded MT Bold" pitchFamily="34" charset="0"/>
              </a:rPr>
              <a:t> Al mentir, se liberan unas sustancias químicas llamadas </a:t>
            </a:r>
            <a:r>
              <a:rPr lang="es-ES" i="1" dirty="0" smtClean="0">
                <a:solidFill>
                  <a:srgbClr val="FF0000"/>
                </a:solidFill>
                <a:latin typeface="Arial Rounded MT Bold" pitchFamily="34" charset="0"/>
                <a:cs typeface="Arial" pitchFamily="34" charset="0"/>
              </a:rPr>
              <a:t>catecolaminas</a:t>
            </a:r>
            <a:r>
              <a:rPr lang="es-ES" i="1" dirty="0" smtClean="0">
                <a:solidFill>
                  <a:srgbClr val="FF0000"/>
                </a:solidFill>
                <a:latin typeface="Arial Rounded MT Bold" pitchFamily="34" charset="0"/>
              </a:rPr>
              <a:t>, que provocan la inflamación de los tejidos internos de la nariz. Es lo que han certificado los científicos de la Fundación para el Tratamiento y la Investigación del Gusto y el Tacto de Chicago. </a:t>
            </a:r>
          </a:p>
          <a:p>
            <a:pPr lvl="0" eaLnBrk="0" fontAlgn="t" hangingPunct="0">
              <a:buFontTx/>
              <a:buChar char="•"/>
            </a:pPr>
            <a:endParaRPr lang="es-ES" i="1" dirty="0" smtClean="0">
              <a:solidFill>
                <a:srgbClr val="FF0000"/>
              </a:solidFill>
              <a:latin typeface="Arial Rounded MT Bold" pitchFamily="34" charset="0"/>
            </a:endParaRPr>
          </a:p>
          <a:p>
            <a:pPr lvl="0" eaLnBrk="0" fontAlgn="t" hangingPunct="0">
              <a:buFontTx/>
              <a:buChar char="•"/>
            </a:pPr>
            <a:r>
              <a:rPr lang="es-ES" i="1" dirty="0" smtClean="0">
                <a:solidFill>
                  <a:srgbClr val="FF0000"/>
                </a:solidFill>
                <a:latin typeface="Arial Rounded MT Bold" pitchFamily="34" charset="0"/>
              </a:rPr>
              <a:t>Es el llamado </a:t>
            </a:r>
            <a:r>
              <a:rPr lang="es-ES" i="1" dirty="0" smtClean="0">
                <a:solidFill>
                  <a:srgbClr val="FF0000"/>
                </a:solidFill>
                <a:latin typeface="Arial Rounded MT Bold" pitchFamily="34" charset="0"/>
                <a:cs typeface="Arial" pitchFamily="34" charset="0"/>
              </a:rPr>
              <a:t>efecto Pinocho</a:t>
            </a:r>
            <a:r>
              <a:rPr lang="es-ES" i="1" dirty="0" smtClean="0">
                <a:solidFill>
                  <a:srgbClr val="FF0000"/>
                </a:solidFill>
                <a:latin typeface="Arial Rounded MT Bold" pitchFamily="34" charset="0"/>
              </a:rPr>
              <a:t>: aumenta la presión sanguínea y, en consecuencia, se inflama la nariz. Por ello, los que están mintiendo suelen frotarse la nariz, pues intentan calmar el picor (como bien se analizó en los videos en los que el presidente de Estados Unidos </a:t>
            </a:r>
            <a:r>
              <a:rPr lang="es-ES" i="1" dirty="0" smtClean="0">
                <a:solidFill>
                  <a:srgbClr val="FF0000"/>
                </a:solidFill>
                <a:latin typeface="Arial Rounded MT Bold" pitchFamily="34" charset="0"/>
                <a:cs typeface="Arial" pitchFamily="34" charset="0"/>
              </a:rPr>
              <a:t>Bill Clinton</a:t>
            </a:r>
            <a:r>
              <a:rPr lang="es-ES" i="1" dirty="0" smtClean="0">
                <a:solidFill>
                  <a:srgbClr val="FF0000"/>
                </a:solidFill>
                <a:latin typeface="Arial Rounded MT Bold" pitchFamily="34" charset="0"/>
              </a:rPr>
              <a:t> afirmaba que no había mantenido relaciones con </a:t>
            </a:r>
            <a:r>
              <a:rPr lang="es-ES" i="1" dirty="0" smtClean="0">
                <a:solidFill>
                  <a:srgbClr val="FF0000"/>
                </a:solidFill>
                <a:latin typeface="Arial Rounded MT Bold" pitchFamily="34" charset="0"/>
                <a:cs typeface="Arial" pitchFamily="34" charset="0"/>
              </a:rPr>
              <a:t>Mónica Lewinsky</a:t>
            </a:r>
            <a:r>
              <a:rPr lang="es-ES" i="1" dirty="0" smtClean="0">
                <a:solidFill>
                  <a:srgbClr val="FF0000"/>
                </a:solidFill>
                <a:latin typeface="Arial Rounded MT Bold" pitchFamily="34" charset="0"/>
              </a:rPr>
              <a:t>). </a:t>
            </a:r>
          </a:p>
        </p:txBody>
      </p:sp>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Tree>
  </p:cSld>
  <p:clrMapOvr>
    <a:masterClrMapping/>
  </p:clrMapOvr>
  <p:transition spd="slow" advClick="0" advTm="52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1027" name="Picture 3" descr="C:\Documents and Settings\Dell\Escritorio\Pinocchio.jpg"/>
          <p:cNvPicPr>
            <a:picLocks noChangeAspect="1" noChangeArrowheads="1"/>
          </p:cNvPicPr>
          <p:nvPr/>
        </p:nvPicPr>
        <p:blipFill>
          <a:blip r:embed="rId3" cstate="print"/>
          <a:srcRect/>
          <a:stretch>
            <a:fillRect/>
          </a:stretch>
        </p:blipFill>
        <p:spPr bwMode="auto">
          <a:xfrm>
            <a:off x="755576" y="0"/>
            <a:ext cx="7416824" cy="6841381"/>
          </a:xfrm>
          <a:prstGeom prst="ellipse">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16386" name="Image 1" descr="funny-fun_humor_strange_pnose-people_pics_images_photos_pictures_donatella-versace-with-a-big_nose_.jpg"/>
          <p:cNvPicPr>
            <a:picLocks noChangeAspect="1"/>
          </p:cNvPicPr>
          <p:nvPr/>
        </p:nvPicPr>
        <p:blipFill>
          <a:blip r:embed="rId3" cstate="print"/>
          <a:srcRect/>
          <a:stretch>
            <a:fillRect/>
          </a:stretch>
        </p:blipFill>
        <p:spPr bwMode="auto">
          <a:xfrm>
            <a:off x="1475656" y="0"/>
            <a:ext cx="5688632" cy="6917915"/>
          </a:xfrm>
          <a:prstGeom prst="ellipse">
            <a:avLst/>
          </a:prstGeom>
          <a:noFill/>
          <a:ln w="9525">
            <a:noFill/>
            <a:miter lim="800000"/>
            <a:headEnd/>
            <a:tailEnd/>
          </a:ln>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2" descr="Mehmet_Ozyurek_biggest_nose-300x285.jpg"/>
          <p:cNvPicPr>
            <a:picLocks noChangeAspect="1"/>
          </p:cNvPicPr>
          <p:nvPr/>
        </p:nvPicPr>
        <p:blipFill>
          <a:blip r:embed="rId2" cstate="print"/>
          <a:srcRect/>
          <a:stretch>
            <a:fillRect/>
          </a:stretch>
        </p:blipFill>
        <p:spPr bwMode="auto">
          <a:xfrm>
            <a:off x="0" y="0"/>
            <a:ext cx="9144000" cy="6840538"/>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lum bright="58000" contrast="-71000"/>
          </a:blip>
          <a:srcRect/>
          <a:stretch>
            <a:fillRect/>
          </a:stretch>
        </p:blipFill>
        <p:spPr bwMode="auto">
          <a:xfrm>
            <a:off x="0" y="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Fei Jianjun.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6146" name="Picture 2" descr="C:\Documents and Settings\Dell\Escritorio\dedo dentro de la nariz.jpg"/>
          <p:cNvPicPr>
            <a:picLocks noChangeAspect="1" noChangeArrowheads="1"/>
          </p:cNvPicPr>
          <p:nvPr/>
        </p:nvPicPr>
        <p:blipFill>
          <a:blip r:embed="rId3" cstate="print"/>
          <a:srcRect/>
          <a:stretch>
            <a:fillRect/>
          </a:stretch>
        </p:blipFill>
        <p:spPr bwMode="auto">
          <a:xfrm>
            <a:off x="1403648" y="-18256"/>
            <a:ext cx="6876256" cy="6876256"/>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120918125602991249.jpg"/>
          <p:cNvPicPr>
            <a:picLocks noChangeAspect="1"/>
          </p:cNvPicPr>
          <p:nvPr/>
        </p:nvPicPr>
        <p:blipFill>
          <a:blip r:embed="rId2" cstate="print"/>
          <a:srcRect/>
          <a:stretch>
            <a:fillRect/>
          </a:stretch>
        </p:blipFill>
        <p:spPr bwMode="auto">
          <a:xfrm>
            <a:off x="4787900" y="0"/>
            <a:ext cx="4356100" cy="7029450"/>
          </a:xfrm>
          <a:prstGeom prst="rect">
            <a:avLst/>
          </a:prstGeom>
          <a:noFill/>
          <a:ln w="9525">
            <a:noFill/>
            <a:miter lim="800000"/>
            <a:headEnd/>
            <a:tailEnd/>
          </a:ln>
        </p:spPr>
      </p:pic>
      <p:pic>
        <p:nvPicPr>
          <p:cNvPr id="12291" name="Image 2" descr="selena-gomez-gros-nez.jpg"/>
          <p:cNvPicPr>
            <a:picLocks noChangeAspect="1"/>
          </p:cNvPicPr>
          <p:nvPr/>
        </p:nvPicPr>
        <p:blipFill>
          <a:blip r:embed="rId3" cstate="print"/>
          <a:srcRect/>
          <a:stretch>
            <a:fillRect/>
          </a:stretch>
        </p:blipFill>
        <p:spPr bwMode="auto">
          <a:xfrm>
            <a:off x="0" y="0"/>
            <a:ext cx="4716463"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719064" y="404664"/>
            <a:ext cx="8424936" cy="6001643"/>
          </a:xfrm>
          <a:prstGeom prst="rect">
            <a:avLst/>
          </a:prstGeom>
        </p:spPr>
        <p:txBody>
          <a:bodyPr wrap="square">
            <a:spAutoFit/>
          </a:bodyPr>
          <a:lstStyle/>
          <a:p>
            <a:pPr lvl="0" fontAlgn="t">
              <a:buFontTx/>
              <a:buChar char="•"/>
            </a:pPr>
            <a:r>
              <a:rPr lang="es-ES" sz="2400" i="1" dirty="0" smtClean="0">
                <a:solidFill>
                  <a:srgbClr val="FF0000"/>
                </a:solidFill>
                <a:latin typeface="Arial Rounded MT Bold" pitchFamily="34" charset="0"/>
              </a:rPr>
              <a:t>En biología evolutiva, el termino </a:t>
            </a:r>
            <a:r>
              <a:rPr lang="es-ES" sz="2400" i="1" dirty="0" smtClean="0">
                <a:solidFill>
                  <a:srgbClr val="FF0000"/>
                </a:solidFill>
                <a:latin typeface="Arial Rounded MT Bold" pitchFamily="34" charset="0"/>
                <a:cs typeface="Arial" pitchFamily="34" charset="0"/>
              </a:rPr>
              <a:t>ex adaptación</a:t>
            </a:r>
            <a:r>
              <a:rPr lang="es-ES" sz="2400" i="1" dirty="0" smtClean="0">
                <a:solidFill>
                  <a:srgbClr val="FF0000"/>
                </a:solidFill>
                <a:latin typeface="Arial Rounded MT Bold" pitchFamily="34" charset="0"/>
              </a:rPr>
              <a:t> se aplica a órganos que son seleccionados para un determinada función, pero que pueden en el futuro ser empleados para funciones diferentes. </a:t>
            </a:r>
            <a:r>
              <a:rPr lang="es-ES" sz="2400" i="1" dirty="0" smtClean="0">
                <a:solidFill>
                  <a:srgbClr val="FF0000"/>
                </a:solidFill>
                <a:latin typeface="Arial Rounded MT Bold" pitchFamily="34" charset="0"/>
                <a:cs typeface="Arial" pitchFamily="34" charset="0"/>
              </a:rPr>
              <a:t>La nariz es un buen ejemplo de ello</a:t>
            </a:r>
            <a:r>
              <a:rPr lang="es-ES" sz="2400" i="1" dirty="0" smtClean="0">
                <a:solidFill>
                  <a:srgbClr val="FF0000"/>
                </a:solidFill>
                <a:latin typeface="Arial Rounded MT Bold" pitchFamily="34" charset="0"/>
              </a:rPr>
              <a:t>: ahora nos sirve también para sujetar las gafas. Sin duda un excelente ejemplo para cuestionar algunas ideas que condenan la sodomía porque consideran que el tal orificio no fue concebido naturalmente para la penetración. </a:t>
            </a:r>
          </a:p>
          <a:p>
            <a:pPr lvl="0" fontAlgn="t">
              <a:buFontTx/>
              <a:buChar char="•"/>
            </a:pPr>
            <a:endParaRPr lang="es-ES" sz="2400" i="1" dirty="0" smtClean="0">
              <a:solidFill>
                <a:srgbClr val="FF0000"/>
              </a:solidFill>
              <a:latin typeface="Arial Rounded MT Bold" pitchFamily="34" charset="0"/>
            </a:endParaRPr>
          </a:p>
          <a:p>
            <a:pPr lvl="0" eaLnBrk="0" fontAlgn="t" hangingPunct="0">
              <a:buFontTx/>
              <a:buChar char="•"/>
            </a:pPr>
            <a:r>
              <a:rPr lang="es-ES" sz="2400" i="1" dirty="0" smtClean="0">
                <a:solidFill>
                  <a:srgbClr val="FF0000"/>
                </a:solidFill>
                <a:latin typeface="Arial Rounded MT Bold" pitchFamily="34" charset="0"/>
              </a:rPr>
              <a:t>Aunque el olfato de los perros nos deja como deficientes nasales, </a:t>
            </a:r>
            <a:r>
              <a:rPr lang="es-ES" sz="2400" i="1" dirty="0" smtClean="0">
                <a:solidFill>
                  <a:srgbClr val="FF0000"/>
                </a:solidFill>
                <a:latin typeface="Arial Rounded MT Bold" pitchFamily="34" charset="0"/>
                <a:cs typeface="Arial" pitchFamily="34" charset="0"/>
              </a:rPr>
              <a:t>lo cierto es que nuestro olfato es más poderoso de lo que parece</a:t>
            </a:r>
            <a:r>
              <a:rPr lang="es-ES" sz="2400" i="1" dirty="0" smtClean="0">
                <a:solidFill>
                  <a:srgbClr val="FF0000"/>
                </a:solidFill>
                <a:latin typeface="Arial Rounded MT Bold" pitchFamily="34" charset="0"/>
              </a:rPr>
              <a:t>. Según las investigaciones llevadas a cabo en la Universidad de Vanderbilt, la gente puede detectar el olor de sus parientes de una forma sorprendentemente precisa. </a:t>
            </a:r>
            <a:endParaRPr lang="es-ES" sz="2400" i="1" dirty="0">
              <a:latin typeface="Arial Rounded MT Bold" pitchFamily="34" charset="0"/>
            </a:endParaRPr>
          </a:p>
        </p:txBody>
      </p:sp>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0"/>
            <a:ext cx="9144000" cy="6877050"/>
          </a:xfrm>
          <a:prstGeom prst="rect">
            <a:avLst/>
          </a:prstGeom>
          <a:noFill/>
        </p:spPr>
      </p:pic>
    </p:spTree>
  </p:cSld>
  <p:clrMapOvr>
    <a:masterClrMapping/>
  </p:clrMapOvr>
  <p:transition spd="slow" advClick="0" advTm="3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 1" descr="610x.jpg"/>
          <p:cNvPicPr>
            <a:picLocks noChangeAspect="1"/>
          </p:cNvPicPr>
          <p:nvPr/>
        </p:nvPicPr>
        <p:blipFill>
          <a:blip r:embed="rId2" cstate="print"/>
          <a:srcRect/>
          <a:stretch>
            <a:fillRect/>
          </a:stretch>
        </p:blipFill>
        <p:spPr bwMode="auto">
          <a:xfrm>
            <a:off x="4495800" y="0"/>
            <a:ext cx="4648200" cy="6858000"/>
          </a:xfrm>
          <a:prstGeom prst="rect">
            <a:avLst/>
          </a:prstGeom>
          <a:noFill/>
          <a:ln w="9525">
            <a:noFill/>
            <a:miter lim="800000"/>
            <a:headEnd/>
            <a:tailEnd/>
          </a:ln>
        </p:spPr>
      </p:pic>
      <p:pic>
        <p:nvPicPr>
          <p:cNvPr id="18435" name="Image 2" descr="Singers-with-Big-Nose-Jay-Z.jpg"/>
          <p:cNvPicPr>
            <a:picLocks noChangeAspect="1"/>
          </p:cNvPicPr>
          <p:nvPr/>
        </p:nvPicPr>
        <p:blipFill>
          <a:blip r:embed="rId3" cstate="print"/>
          <a:srcRect/>
          <a:stretch>
            <a:fillRect/>
          </a:stretch>
        </p:blipFill>
        <p:spPr bwMode="auto">
          <a:xfrm>
            <a:off x="0" y="0"/>
            <a:ext cx="4427538"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9458" name="Image 1" descr="nasique-2.jpg"/>
          <p:cNvPicPr>
            <a:picLocks noChangeAspect="1"/>
          </p:cNvPicPr>
          <p:nvPr/>
        </p:nvPicPr>
        <p:blipFill>
          <a:blip r:embed="rId3" cstate="print"/>
          <a:srcRect/>
          <a:stretch>
            <a:fillRect/>
          </a:stretch>
        </p:blipFill>
        <p:spPr bwMode="auto">
          <a:xfrm>
            <a:off x="900113" y="0"/>
            <a:ext cx="7451725" cy="6878638"/>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tumblr_mc7vbxLLia1rj2wego1_500.jpg"/>
          <p:cNvPicPr>
            <a:picLocks noChangeAspect="1"/>
          </p:cNvPicPr>
          <p:nvPr/>
        </p:nvPicPr>
        <p:blipFill>
          <a:blip r:embed="rId2" cstate="print"/>
          <a:srcRect/>
          <a:stretch>
            <a:fillRect/>
          </a:stretch>
        </p:blipFill>
        <p:spPr bwMode="auto">
          <a:xfrm>
            <a:off x="4932363" y="0"/>
            <a:ext cx="4211637" cy="6858000"/>
          </a:xfrm>
          <a:prstGeom prst="rect">
            <a:avLst/>
          </a:prstGeom>
          <a:noFill/>
          <a:ln w="9525">
            <a:noFill/>
            <a:miter lim="800000"/>
            <a:headEnd/>
            <a:tailEnd/>
          </a:ln>
        </p:spPr>
      </p:pic>
      <p:pic>
        <p:nvPicPr>
          <p:cNvPr id="20483" name="Image 2" descr="Robert+Charlebois+Vengeance+Premiere+2009+idqNYrFiFlol.jpg"/>
          <p:cNvPicPr>
            <a:picLocks noChangeAspect="1"/>
          </p:cNvPicPr>
          <p:nvPr/>
        </p:nvPicPr>
        <p:blipFill>
          <a:blip r:embed="rId3" cstate="print"/>
          <a:srcRect/>
          <a:stretch>
            <a:fillRect/>
          </a:stretch>
        </p:blipFill>
        <p:spPr bwMode="auto">
          <a:xfrm>
            <a:off x="0" y="0"/>
            <a:ext cx="4859338" cy="6858000"/>
          </a:xfrm>
          <a:prstGeom prst="rect">
            <a:avLst/>
          </a:prstGeom>
          <a:noFill/>
          <a:ln w="9525">
            <a:noFill/>
            <a:miter lim="800000"/>
            <a:headEnd/>
            <a:tailEnd/>
          </a:ln>
        </p:spPr>
      </p:pic>
      <p:pic>
        <p:nvPicPr>
          <p:cNvPr id="4" name="Picture 3" descr="illusion-013"/>
          <p:cNvPicPr>
            <a:picLocks noChangeAspect="1" noChangeArrowheads="1"/>
          </p:cNvPicPr>
          <p:nvPr/>
        </p:nvPicPr>
        <p:blipFill>
          <a:blip r:embed="rId4" cstate="print">
            <a:lum bright="58000" contrast="-71000"/>
          </a:blip>
          <a:srcRect/>
          <a:stretch>
            <a:fillRect/>
          </a:stretch>
        </p:blipFill>
        <p:spPr bwMode="auto">
          <a:xfrm>
            <a:off x="0" y="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21506" name="Image 1" descr="moi_nez_gros.jpg"/>
          <p:cNvPicPr>
            <a:picLocks noChangeAspect="1"/>
          </p:cNvPicPr>
          <p:nvPr/>
        </p:nvPicPr>
        <p:blipFill>
          <a:blip r:embed="rId3" cstate="print"/>
          <a:srcRect/>
          <a:stretch>
            <a:fillRect/>
          </a:stretch>
        </p:blipFill>
        <p:spPr bwMode="auto">
          <a:xfrm>
            <a:off x="1043608" y="0"/>
            <a:ext cx="6840215" cy="6858000"/>
          </a:xfrm>
          <a:prstGeom prst="ellipse">
            <a:avLst/>
          </a:prstGeom>
          <a:noFill/>
          <a:ln w="9525">
            <a:noFill/>
            <a:miter lim="800000"/>
            <a:headEnd/>
            <a:tailEnd/>
          </a:ln>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 descr="08103005530947699.jpg"/>
          <p:cNvPicPr>
            <a:picLocks noChangeAspect="1"/>
          </p:cNvPicPr>
          <p:nvPr/>
        </p:nvPicPr>
        <p:blipFill>
          <a:blip r:embed="rId2" cstate="print"/>
          <a:srcRect/>
          <a:stretch>
            <a:fillRect/>
          </a:stretch>
        </p:blipFill>
        <p:spPr bwMode="auto">
          <a:xfrm>
            <a:off x="0" y="0"/>
            <a:ext cx="9144000" cy="746125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Funny Nose3.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3" cstate="print">
            <a:lum bright="58000" contrast="-71000"/>
          </a:blip>
          <a:srcRect/>
          <a:stretch>
            <a:fillRect/>
          </a:stretch>
        </p:blipFill>
        <p:spPr bwMode="auto">
          <a:xfrm>
            <a:off x="0" y="0"/>
            <a:ext cx="9144000" cy="6877050"/>
          </a:xfrm>
          <a:prstGeom prst="rect">
            <a:avLst/>
          </a:prstGeom>
          <a:noFill/>
        </p:spPr>
      </p:pic>
      <p:pic>
        <p:nvPicPr>
          <p:cNvPr id="11266" name="Image 1" descr="tumblr_n4ctspImdq1qce8ubo1_500.jpg"/>
          <p:cNvPicPr>
            <a:picLocks noChangeAspect="1"/>
          </p:cNvPicPr>
          <p:nvPr/>
        </p:nvPicPr>
        <p:blipFill>
          <a:blip r:embed="rId4" cstate="print"/>
          <a:srcRect/>
          <a:stretch>
            <a:fillRect/>
          </a:stretch>
        </p:blipFill>
        <p:spPr bwMode="auto">
          <a:xfrm>
            <a:off x="1042988" y="0"/>
            <a:ext cx="7058025" cy="6862763"/>
          </a:xfrm>
          <a:prstGeom prst="rect">
            <a:avLst/>
          </a:prstGeom>
          <a:noFill/>
          <a:ln w="9525">
            <a:noFill/>
            <a:miter lim="800000"/>
            <a:headEnd/>
            <a:tailEnd/>
          </a:ln>
        </p:spPr>
      </p:pic>
    </p:spTree>
  </p:cSld>
  <p:clrMapOvr>
    <a:masterClrMapping/>
  </p:clrMapOvr>
  <p:transition spd="slow" advClick="0" advTm="6000">
    <p:wheel/>
    <p:sndAc>
      <p:stSnd>
        <p:snd r:embed="rId2" name="01 - tico tico(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1" descr="You-like-my-nose-or…-teeth.png"/>
          <p:cNvPicPr>
            <a:picLocks noChangeAspect="1"/>
          </p:cNvPicPr>
          <p:nvPr/>
        </p:nvPicPr>
        <p:blipFill>
          <a:blip r:embed="rId2" cstate="print"/>
          <a:srcRect/>
          <a:stretch>
            <a:fillRect/>
          </a:stretch>
        </p:blipFill>
        <p:spPr bwMode="auto">
          <a:xfrm>
            <a:off x="0" y="0"/>
            <a:ext cx="4284663" cy="6858000"/>
          </a:xfrm>
          <a:prstGeom prst="rect">
            <a:avLst/>
          </a:prstGeom>
          <a:noFill/>
          <a:ln w="9525">
            <a:noFill/>
            <a:miter lim="800000"/>
            <a:headEnd/>
            <a:tailEnd/>
          </a:ln>
        </p:spPr>
      </p:pic>
      <p:pic>
        <p:nvPicPr>
          <p:cNvPr id="24579" name="Image 2" descr="nez-le-plus-grand-du-monde.jpg"/>
          <p:cNvPicPr>
            <a:picLocks noChangeAspect="1"/>
          </p:cNvPicPr>
          <p:nvPr/>
        </p:nvPicPr>
        <p:blipFill>
          <a:blip r:embed="rId3" cstate="print"/>
          <a:srcRect/>
          <a:stretch>
            <a:fillRect/>
          </a:stretch>
        </p:blipFill>
        <p:spPr bwMode="auto">
          <a:xfrm>
            <a:off x="4356100" y="0"/>
            <a:ext cx="4787900"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narices chistosa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3"/>
          <p:cNvPicPr>
            <a:picLocks noChangeAspect="1" noChangeArrowheads="1"/>
          </p:cNvPicPr>
          <p:nvPr/>
        </p:nvPicPr>
        <p:blipFill>
          <a:blip r:embed="rId3" cstate="print">
            <a:lum bright="58000" contrast="-71000"/>
          </a:blip>
          <a:srcRect/>
          <a:stretch>
            <a:fillRect/>
          </a:stretch>
        </p:blipFill>
        <p:spPr bwMode="auto">
          <a:xfrm>
            <a:off x="0" y="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87e53ced66.jpg"/>
          <p:cNvPicPr>
            <a:picLocks noChangeAspect="1"/>
          </p:cNvPicPr>
          <p:nvPr/>
        </p:nvPicPr>
        <p:blipFill>
          <a:blip r:embed="rId2" cstate="print"/>
          <a:srcRect/>
          <a:stretch>
            <a:fillRect/>
          </a:stretch>
        </p:blipFill>
        <p:spPr bwMode="auto">
          <a:xfrm>
            <a:off x="0" y="0"/>
            <a:ext cx="9144000" cy="6867525"/>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2 Rectángulo"/>
          <p:cNvSpPr/>
          <p:nvPr/>
        </p:nvSpPr>
        <p:spPr>
          <a:xfrm>
            <a:off x="611560" y="908720"/>
            <a:ext cx="7993904" cy="5324535"/>
          </a:xfrm>
          <a:prstGeom prst="rect">
            <a:avLst/>
          </a:prstGeom>
        </p:spPr>
        <p:txBody>
          <a:bodyPr wrap="square">
            <a:spAutoFit/>
          </a:bodyPr>
          <a:lstStyle/>
          <a:p>
            <a:pPr lvl="0" fontAlgn="t"/>
            <a:r>
              <a:rPr lang="es-ES" sz="2000" i="1" dirty="0" smtClean="0">
                <a:solidFill>
                  <a:srgbClr val="FF0000"/>
                </a:solidFill>
                <a:latin typeface="Arial Rounded MT Bold" pitchFamily="34" charset="0"/>
              </a:rPr>
              <a:t>.Nuestra nariz es capaz de seguir una pista, si está dispuesta a olfatear el suelo cuando un pie desnudo o con calcetines ha pasado por allí hace poco tiempo. No solamente 19 niños de 24 fueron capaces de identificar a sus hermanos sólo por el olor de sus camisetas usadas, sino que 16 de 18 padres pudieron encontrar a sus hijos solamente por el olor. </a:t>
            </a:r>
          </a:p>
          <a:p>
            <a:pPr lvl="0" algn="ctr" fontAlgn="t"/>
            <a:endParaRPr lang="es-ES" sz="2000" i="1" dirty="0" smtClean="0">
              <a:solidFill>
                <a:srgbClr val="FF0000"/>
              </a:solidFill>
              <a:latin typeface="Arial Rounded MT Bold" pitchFamily="34" charset="0"/>
            </a:endParaRPr>
          </a:p>
          <a:p>
            <a:pPr lvl="0" eaLnBrk="0" fontAlgn="t" hangingPunct="0">
              <a:buFontTx/>
              <a:buChar char="•"/>
            </a:pPr>
            <a:r>
              <a:rPr lang="es-ES" sz="2000" i="1" dirty="0" smtClean="0">
                <a:solidFill>
                  <a:srgbClr val="FF0000"/>
                </a:solidFill>
                <a:latin typeface="Arial Rounded MT Bold" pitchFamily="34" charset="0"/>
              </a:rPr>
              <a:t>Tener una nariz muy roja </a:t>
            </a:r>
            <a:r>
              <a:rPr lang="es-ES" sz="2000" i="1" dirty="0" smtClean="0">
                <a:solidFill>
                  <a:srgbClr val="FF0000"/>
                </a:solidFill>
                <a:latin typeface="Arial Rounded MT Bold" pitchFamily="34" charset="0"/>
                <a:cs typeface="Arial" pitchFamily="34" charset="0"/>
              </a:rPr>
              <a:t>puede ser un signo de abuso de alcohol</a:t>
            </a:r>
            <a:r>
              <a:rPr lang="es-ES" sz="2000" i="1" dirty="0" smtClean="0">
                <a:solidFill>
                  <a:srgbClr val="FF0000"/>
                </a:solidFill>
                <a:latin typeface="Arial Rounded MT Bold" pitchFamily="34" charset="0"/>
              </a:rPr>
              <a:t>, pues el alcohol dilata los vasos sanguíneos que están cerca de la superficie de la piel. Muchos abstemios, sin embargo, también tienen la nariz roja, grande y con bultos. Es lo que se llama rinofima o nariz bulbosa. El difundo actor cómico W.C. Fields era un ejemplo de este trastorno. Charles Darwin también tenía nariz bulbosa, y por ese motivo estuvo a punto de no poder embarcar en el Beagle: el capitán del barco era un discípulo del famoso fisonomista Lavater, y esa forma de nariz evidenciaba, según Lavater, falta de energía y decisión. </a:t>
            </a:r>
          </a:p>
        </p:txBody>
      </p:sp>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Tree>
  </p:cSld>
  <p:clrMapOvr>
    <a:masterClrMapping/>
  </p:clrMapOvr>
  <p:transition spd="slow" advClick="0" advTm="47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 1" descr="Blobfish.jpg"/>
          <p:cNvPicPr>
            <a:picLocks noChangeAspect="1"/>
          </p:cNvPicPr>
          <p:nvPr/>
        </p:nvPicPr>
        <p:blipFill>
          <a:blip r:embed="rId2" cstate="print"/>
          <a:srcRect t="7197"/>
          <a:stretch>
            <a:fillRect/>
          </a:stretch>
        </p:blipFill>
        <p:spPr bwMode="auto">
          <a:xfrm>
            <a:off x="0" y="0"/>
            <a:ext cx="9144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lum bright="58000" contrast="-71000"/>
          </a:blip>
          <a:srcRect/>
          <a:stretch>
            <a:fillRect/>
          </a:stretch>
        </p:blipFill>
        <p:spPr bwMode="auto">
          <a:xfrm>
            <a:off x="0" y="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2" descr="4218497833_bill_maher_big_nose_political_poster_1286999420_answer_1_xlarge.jpg"/>
          <p:cNvPicPr>
            <a:picLocks noChangeAspect="1"/>
          </p:cNvPicPr>
          <p:nvPr/>
        </p:nvPicPr>
        <p:blipFill>
          <a:blip r:embed="rId2" cstate="print"/>
          <a:srcRect/>
          <a:stretch>
            <a:fillRect/>
          </a:stretch>
        </p:blipFill>
        <p:spPr bwMode="auto">
          <a:xfrm>
            <a:off x="0" y="0"/>
            <a:ext cx="4572000" cy="6856413"/>
          </a:xfrm>
          <a:prstGeom prst="rect">
            <a:avLst/>
          </a:prstGeom>
          <a:noFill/>
          <a:ln w="9525">
            <a:noFill/>
            <a:miter lim="800000"/>
            <a:headEnd/>
            <a:tailEnd/>
          </a:ln>
        </p:spPr>
      </p:pic>
      <p:pic>
        <p:nvPicPr>
          <p:cNvPr id="22531" name="Image 4" descr="Il s’appelle Mehmet Ozyurek, il est turc, et il a la particularité de posséder le plus grand nez du monde ! Son nez mesure 8,8 cm..jpg"/>
          <p:cNvPicPr>
            <a:picLocks noChangeAspect="1"/>
          </p:cNvPicPr>
          <p:nvPr/>
        </p:nvPicPr>
        <p:blipFill>
          <a:blip r:embed="rId3" cstate="print"/>
          <a:srcRect/>
          <a:stretch>
            <a:fillRect/>
          </a:stretch>
        </p:blipFill>
        <p:spPr bwMode="auto">
          <a:xfrm>
            <a:off x="4643438" y="0"/>
            <a:ext cx="4500562"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Image 1" descr="bignose.jpg"/>
          <p:cNvPicPr>
            <a:picLocks noChangeAspect="1"/>
          </p:cNvPicPr>
          <p:nvPr/>
        </p:nvPicPr>
        <p:blipFill>
          <a:blip r:embed="rId2" cstate="print"/>
          <a:srcRect/>
          <a:stretch>
            <a:fillRect/>
          </a:stretch>
        </p:blipFill>
        <p:spPr bwMode="auto">
          <a:xfrm>
            <a:off x="0" y="0"/>
            <a:ext cx="4643438" cy="6858000"/>
          </a:xfrm>
          <a:prstGeom prst="rect">
            <a:avLst/>
          </a:prstGeom>
          <a:noFill/>
          <a:ln w="9525">
            <a:noFill/>
            <a:miter lim="800000"/>
            <a:headEnd/>
            <a:tailEnd/>
          </a:ln>
        </p:spPr>
      </p:pic>
      <p:pic>
        <p:nvPicPr>
          <p:cNvPr id="27651" name="Image 2" descr="23189230_m.jpg"/>
          <p:cNvPicPr>
            <a:picLocks noChangeAspect="1"/>
          </p:cNvPicPr>
          <p:nvPr/>
        </p:nvPicPr>
        <p:blipFill>
          <a:blip r:embed="rId3" cstate="print"/>
          <a:srcRect/>
          <a:stretch>
            <a:fillRect/>
          </a:stretch>
        </p:blipFill>
        <p:spPr bwMode="auto">
          <a:xfrm>
            <a:off x="4787900" y="0"/>
            <a:ext cx="4356100"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58000" contrast="-71000"/>
          </a:blip>
          <a:srcRect/>
          <a:stretch>
            <a:fillRect/>
          </a:stretch>
        </p:blipFill>
        <p:spPr bwMode="auto">
          <a:xfrm>
            <a:off x="0" y="0"/>
            <a:ext cx="9144000" cy="6877050"/>
          </a:xfrm>
          <a:prstGeom prst="rect">
            <a:avLst/>
          </a:prstGeom>
          <a:noFill/>
        </p:spPr>
      </p:pic>
      <p:pic>
        <p:nvPicPr>
          <p:cNvPr id="28674" name="Image 1" descr="nose_5.jpg"/>
          <p:cNvPicPr>
            <a:picLocks noChangeAspect="1"/>
          </p:cNvPicPr>
          <p:nvPr/>
        </p:nvPicPr>
        <p:blipFill>
          <a:blip r:embed="rId3" cstate="print"/>
          <a:srcRect/>
          <a:stretch>
            <a:fillRect/>
          </a:stretch>
        </p:blipFill>
        <p:spPr bwMode="auto">
          <a:xfrm>
            <a:off x="971600" y="908720"/>
            <a:ext cx="7091150" cy="468052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Fei Jianjun 2.jpg"/>
          <p:cNvPicPr>
            <a:picLocks noChangeAspect="1"/>
          </p:cNvPicPr>
          <p:nvPr/>
        </p:nvPicPr>
        <p:blipFill>
          <a:blip r:embed="rId2" cstate="print"/>
          <a:srcRect/>
          <a:stretch>
            <a:fillRect/>
          </a:stretch>
        </p:blipFill>
        <p:spPr bwMode="auto">
          <a:xfrm>
            <a:off x="0" y="0"/>
            <a:ext cx="4572000" cy="6858000"/>
          </a:xfrm>
          <a:prstGeom prst="rect">
            <a:avLst/>
          </a:prstGeom>
          <a:noFill/>
          <a:ln w="9525">
            <a:noFill/>
            <a:miter lim="800000"/>
            <a:headEnd/>
            <a:tailEnd/>
          </a:ln>
        </p:spPr>
      </p:pic>
      <p:pic>
        <p:nvPicPr>
          <p:cNvPr id="29699" name="Image 2" descr="the_man_with_640_08.jpg"/>
          <p:cNvPicPr>
            <a:picLocks noChangeAspect="1"/>
          </p:cNvPicPr>
          <p:nvPr/>
        </p:nvPicPr>
        <p:blipFill>
          <a:blip r:embed="rId3" cstate="print"/>
          <a:srcRect/>
          <a:stretch>
            <a:fillRect/>
          </a:stretch>
        </p:blipFill>
        <p:spPr bwMode="auto">
          <a:xfrm>
            <a:off x="4643438" y="0"/>
            <a:ext cx="4500562"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7170" name="Picture 2" descr="C:\Documents and Settings\Dell\Escritorio\piercing en la nariz.jpg"/>
          <p:cNvPicPr>
            <a:picLocks noChangeAspect="1" noChangeArrowheads="1"/>
          </p:cNvPicPr>
          <p:nvPr/>
        </p:nvPicPr>
        <p:blipFill>
          <a:blip r:embed="rId3" cstate="print"/>
          <a:srcRect/>
          <a:stretch>
            <a:fillRect/>
          </a:stretch>
        </p:blipFill>
        <p:spPr bwMode="auto">
          <a:xfrm>
            <a:off x="1979712" y="0"/>
            <a:ext cx="5040560" cy="6952497"/>
          </a:xfrm>
          <a:prstGeom prst="rect">
            <a:avLst/>
          </a:prstGeom>
          <a:noFill/>
        </p:spPr>
      </p:pic>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4"/>
                                        </p:tgtEl>
                                        <p:attrNameLst>
                                          <p:attrName>style.opacity</p:attrName>
                                        </p:attrNameLst>
                                      </p:cBhvr>
                                      <p:to>
                                        <p:strVal val="0.25"/>
                                      </p:to>
                                    </p:set>
                                    <p:animEffect filter="image" prLst="opacity: 0.25">
                                      <p:cBhvr rctx="IE">
                                        <p:cTn id="11" dur="indefinite"/>
                                        <p:tgtEl>
                                          <p:spTgt spid="4"/>
                                        </p:tgtEl>
                                      </p:cBhvr>
                                    </p:animEffect>
                                  </p:childTnLst>
                                </p:cTn>
                              </p:par>
                            </p:childTnLst>
                          </p:cTn>
                        </p:par>
                        <p:par>
                          <p:cTn id="12" fill="hold">
                            <p:stCondLst>
                              <p:cond delay="0"/>
                            </p:stCondLst>
                            <p:childTnLst>
                              <p:par>
                                <p:cTn id="13" presetID="6" presetClass="exit" presetSubtype="32" fill="hold" nodeType="afterEffect">
                                  <p:stCondLst>
                                    <p:cond delay="0"/>
                                  </p:stCondLst>
                                  <p:childTnLst>
                                    <p:animEffect transition="out" filter="circle(out)">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2" descr="3131317624_1_2_4ysMsohF.pn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lum bright="58000" contrast="-71000"/>
          </a:blip>
          <a:srcRect/>
          <a:stretch>
            <a:fillRect/>
          </a:stretch>
        </p:blipFill>
        <p:spPr bwMode="auto">
          <a:xfrm>
            <a:off x="0" y="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depardieu-el-dia.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lum bright="58000" contrast="-71000"/>
          </a:blip>
          <a:srcRect/>
          <a:stretch>
            <a:fillRect/>
          </a:stretch>
        </p:blipFill>
        <p:spPr bwMode="auto">
          <a:xfrm>
            <a:off x="0" y="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755576" y="0"/>
            <a:ext cx="8100392" cy="6555641"/>
          </a:xfrm>
          <a:prstGeom prst="rect">
            <a:avLst/>
          </a:prstGeom>
        </p:spPr>
        <p:txBody>
          <a:bodyPr wrap="square">
            <a:spAutoFit/>
          </a:bodyPr>
          <a:lstStyle/>
          <a:p>
            <a:pPr lvl="0" fontAlgn="t"/>
            <a:endParaRPr lang="es-ES" sz="2000" i="1" dirty="0" smtClean="0">
              <a:solidFill>
                <a:srgbClr val="FF0000"/>
              </a:solidFill>
              <a:latin typeface="Arial Rounded MT Bold" pitchFamily="34" charset="0"/>
            </a:endParaRPr>
          </a:p>
          <a:p>
            <a:pPr lvl="0" fontAlgn="t">
              <a:buFontTx/>
              <a:buChar char="•"/>
            </a:pPr>
            <a:r>
              <a:rPr lang="es-ES" sz="2000" i="1" dirty="0" smtClean="0">
                <a:solidFill>
                  <a:srgbClr val="FF0000"/>
                </a:solidFill>
                <a:latin typeface="Arial Rounded MT Bold" pitchFamily="34" charset="0"/>
              </a:rPr>
              <a:t>Aunque nos solemos compadecer de los ciegos y los sordos, </a:t>
            </a:r>
            <a:r>
              <a:rPr lang="es-ES" sz="2000" i="1" dirty="0" smtClean="0">
                <a:solidFill>
                  <a:srgbClr val="FF0000"/>
                </a:solidFill>
                <a:latin typeface="Arial Rounded MT Bold" pitchFamily="34" charset="0"/>
                <a:cs typeface="Arial" pitchFamily="34" charset="0"/>
              </a:rPr>
              <a:t>apenas lo hacemos de los que han perdido el sentido del olfato</a:t>
            </a:r>
            <a:r>
              <a:rPr lang="es-ES" sz="2000" i="1" dirty="0" smtClean="0">
                <a:solidFill>
                  <a:srgbClr val="FF0000"/>
                </a:solidFill>
                <a:latin typeface="Arial Rounded MT Bold" pitchFamily="34" charset="0"/>
              </a:rPr>
              <a:t>, por considerarlo un sentido menor a la hora de registrar la realidad. Pero lo cierto es que la pérdida del olfato, </a:t>
            </a:r>
            <a:r>
              <a:rPr lang="es-ES" sz="2000" i="1" dirty="0" smtClean="0">
                <a:solidFill>
                  <a:srgbClr val="FF0000"/>
                </a:solidFill>
                <a:latin typeface="Arial Rounded MT Bold" pitchFamily="34" charset="0"/>
                <a:cs typeface="Arial" pitchFamily="34" charset="0"/>
              </a:rPr>
              <a:t>la anosmia</a:t>
            </a:r>
            <a:r>
              <a:rPr lang="es-ES" sz="2000" i="1" dirty="0" smtClean="0">
                <a:solidFill>
                  <a:srgbClr val="FF0000"/>
                </a:solidFill>
                <a:latin typeface="Arial Rounded MT Bold" pitchFamily="34" charset="0"/>
              </a:rPr>
              <a:t>, puede ser muy traumática. La pérdida unilateral del olfato no suele provocar aparición de síntomas. La bilateral, conocida como anosmia bilateral, suele acompañarse de insensibilidad gustativa. La parosmia, o distorsión del sentido del gusto, provoca que todos los alimentos tengan el mismo olor repelente. La causa más frecuente de anosmia es un golpe en la cabeza. Suele ser persistente, pero cuando se recupera puede pasar de anosmia a parosmia (o disosmia). </a:t>
            </a:r>
          </a:p>
          <a:p>
            <a:pPr lvl="0" fontAlgn="t">
              <a:buFontTx/>
              <a:buChar char="•"/>
            </a:pPr>
            <a:endParaRPr lang="es-ES" sz="2000" i="1" dirty="0" smtClean="0">
              <a:solidFill>
                <a:srgbClr val="FF0000"/>
              </a:solidFill>
              <a:latin typeface="Arial Rounded MT Bold" pitchFamily="34" charset="0"/>
            </a:endParaRPr>
          </a:p>
          <a:p>
            <a:pPr lvl="0" eaLnBrk="0" fontAlgn="t" hangingPunct="0">
              <a:buFontTx/>
              <a:buChar char="•"/>
            </a:pPr>
            <a:r>
              <a:rPr lang="es-ES" sz="2000" i="1" dirty="0" smtClean="0">
                <a:solidFill>
                  <a:srgbClr val="FF0000"/>
                </a:solidFill>
                <a:latin typeface="Arial Rounded MT Bold" pitchFamily="34" charset="0"/>
                <a:cs typeface="Arial" pitchFamily="34" charset="0"/>
              </a:rPr>
              <a:t>¿Alguna vez habéis estornudado cuando el sol os toca en la cara?</a:t>
            </a:r>
            <a:r>
              <a:rPr lang="es-ES" sz="2000" i="1" dirty="0" smtClean="0">
                <a:solidFill>
                  <a:srgbClr val="FF0000"/>
                </a:solidFill>
                <a:latin typeface="Arial Rounded MT Bold" pitchFamily="34" charset="0"/>
              </a:rPr>
              <a:t> No es nada extraño. Alrededor de una cuarta parte de las personas experimentan este fenómeno, que se conoce de diversas maneras: reflejo del estornudo fólico, reflejo de estornudo solar, reflejo de estornudo por luz brillante o, agarraos, síndrome de estornudos helio oftálmicos incoercibles autosómico dominante. </a:t>
            </a:r>
          </a:p>
        </p:txBody>
      </p:sp>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Tree>
  </p:cSld>
  <p:clrMapOvr>
    <a:masterClrMapping/>
  </p:clrMapOvr>
  <p:transition spd="slow" advClick="0" advTm="50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touch-nose-tocar-nariz.jpg"/>
          <p:cNvPicPr>
            <a:picLocks noChangeAspect="1" noChangeArrowheads="1"/>
          </p:cNvPicPr>
          <p:nvPr/>
        </p:nvPicPr>
        <p:blipFill>
          <a:blip r:embed="rId3" cstate="print"/>
          <a:srcRect/>
          <a:stretch>
            <a:fillRect/>
          </a:stretch>
        </p:blipFill>
        <p:spPr bwMode="auto">
          <a:xfrm>
            <a:off x="-1" y="0"/>
            <a:ext cx="9168341" cy="6858000"/>
          </a:xfrm>
          <a:prstGeom prst="rect">
            <a:avLst/>
          </a:prstGeom>
          <a:noFill/>
        </p:spPr>
      </p:pic>
    </p:spTree>
  </p:cSld>
  <p:clrMapOvr>
    <a:masterClrMapping/>
  </p:clrMapOvr>
  <p:transition spd="slow" advClick="0" advTm="6000">
    <p:wheel/>
    <p:sndAc>
      <p:stSnd>
        <p:snd r:embed="rId2" name="BRASIL.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Image 1" descr="BigPigFoliageSField-772081.jpg"/>
          <p:cNvPicPr>
            <a:picLocks noChangeAspect="1"/>
          </p:cNvPicPr>
          <p:nvPr/>
        </p:nvPicPr>
        <p:blipFill>
          <a:blip r:embed="rId2" cstate="print"/>
          <a:srcRect/>
          <a:stretch>
            <a:fillRect/>
          </a:stretch>
        </p:blipFill>
        <p:spPr bwMode="auto">
          <a:xfrm>
            <a:off x="0" y="0"/>
            <a:ext cx="9144000" cy="7173913"/>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lum bright="58000" contrast="-71000"/>
          </a:blip>
          <a:srcRect/>
          <a:stretch>
            <a:fillRect/>
          </a:stretch>
        </p:blipFill>
        <p:spPr bwMode="auto">
          <a:xfrm>
            <a:off x="0" y="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2050" name="Picture 2" descr="C:\Documents and Settings\Dell\Escritorio\Cyrano de Bergerac.jpg"/>
          <p:cNvPicPr>
            <a:picLocks noChangeAspect="1" noChangeArrowheads="1"/>
          </p:cNvPicPr>
          <p:nvPr/>
        </p:nvPicPr>
        <p:blipFill>
          <a:blip r:embed="rId3" cstate="print"/>
          <a:srcRect/>
          <a:stretch>
            <a:fillRect/>
          </a:stretch>
        </p:blipFill>
        <p:spPr bwMode="auto">
          <a:xfrm>
            <a:off x="1763688" y="0"/>
            <a:ext cx="5486400" cy="685800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Rectángulo"/>
          <p:cNvSpPr/>
          <p:nvPr/>
        </p:nvSpPr>
        <p:spPr>
          <a:xfrm>
            <a:off x="755576" y="487025"/>
            <a:ext cx="8135888" cy="5632311"/>
          </a:xfrm>
          <a:prstGeom prst="rect">
            <a:avLst/>
          </a:prstGeom>
        </p:spPr>
        <p:txBody>
          <a:bodyPr wrap="square">
            <a:spAutoFit/>
          </a:bodyPr>
          <a:lstStyle/>
          <a:p>
            <a:pPr lvl="0" fontAlgn="t"/>
            <a:r>
              <a:rPr lang="es-ES" sz="2000" i="1" dirty="0" smtClean="0">
                <a:solidFill>
                  <a:srgbClr val="FF0000"/>
                </a:solidFill>
                <a:latin typeface="Arial Rounded MT Bold" pitchFamily="34" charset="0"/>
              </a:rPr>
              <a:t>“Aunque la causa exacta de este fenómeno no se conoce, puede deberse a un cruce en el cerebro de señales reflejas de la vista y el olfato.   </a:t>
            </a:r>
          </a:p>
          <a:p>
            <a:pPr lvl="0" fontAlgn="t"/>
            <a:endParaRPr lang="es-ES" sz="2000" i="1" dirty="0" smtClean="0">
              <a:solidFill>
                <a:srgbClr val="FF0000"/>
              </a:solidFill>
              <a:latin typeface="Arial Rounded MT Bold" pitchFamily="34" charset="0"/>
            </a:endParaRPr>
          </a:p>
          <a:p>
            <a:pPr lvl="0" eaLnBrk="0" fontAlgn="t" hangingPunct="0">
              <a:buFontTx/>
              <a:buChar char="•"/>
            </a:pPr>
            <a:r>
              <a:rPr lang="es-ES" sz="2000" i="1" dirty="0" smtClean="0">
                <a:solidFill>
                  <a:srgbClr val="FF0000"/>
                </a:solidFill>
                <a:latin typeface="Arial Rounded MT Bold" pitchFamily="34" charset="0"/>
              </a:rPr>
              <a:t>Aunque sabemos bastante bien cómo funcionan el ojo o lo oído, </a:t>
            </a:r>
            <a:r>
              <a:rPr lang="es-ES" sz="2000" i="1" dirty="0" smtClean="0">
                <a:solidFill>
                  <a:srgbClr val="FF0000"/>
                </a:solidFill>
                <a:latin typeface="Arial Rounded MT Bold" pitchFamily="34" charset="0"/>
                <a:cs typeface="Arial" pitchFamily="34" charset="0"/>
              </a:rPr>
              <a:t>no sabemos tan bien cómo funciona la nariz</a:t>
            </a:r>
            <a:r>
              <a:rPr lang="es-ES" sz="2000" i="1" dirty="0" smtClean="0">
                <a:solidFill>
                  <a:srgbClr val="FF0000"/>
                </a:solidFill>
                <a:latin typeface="Arial Rounded MT Bold" pitchFamily="34" charset="0"/>
              </a:rPr>
              <a:t>, cuyo funcionamiento se basa en una serie de conjeturas. Huelen las moléculas como lo hacen debido a su estructura molecular, o a su vibración, o a su efecto sobre los receptores del olfato (tal vez punzándolos). </a:t>
            </a:r>
          </a:p>
          <a:p>
            <a:pPr lvl="0" eaLnBrk="0" fontAlgn="t" hangingPunct="0">
              <a:buFontTx/>
              <a:buChar char="•"/>
            </a:pPr>
            <a:endParaRPr lang="es-ES" sz="2000" i="1" dirty="0" smtClean="0">
              <a:solidFill>
                <a:srgbClr val="FF0000"/>
              </a:solidFill>
              <a:latin typeface="Arial Rounded MT Bold" pitchFamily="34" charset="0"/>
            </a:endParaRPr>
          </a:p>
          <a:p>
            <a:pPr lvl="0" eaLnBrk="0" fontAlgn="t" hangingPunct="0">
              <a:buFontTx/>
              <a:buChar char="•"/>
            </a:pPr>
            <a:r>
              <a:rPr lang="es-ES" sz="2000" i="1" dirty="0" smtClean="0">
                <a:solidFill>
                  <a:srgbClr val="FF0000"/>
                </a:solidFill>
                <a:latin typeface="Arial Rounded MT Bold" pitchFamily="34" charset="0"/>
                <a:cs typeface="Arial" pitchFamily="34" charset="0"/>
              </a:rPr>
              <a:t>Los receptores están formados por células con cilios largos unidos</a:t>
            </a:r>
            <a:r>
              <a:rPr lang="es-ES" sz="2000" i="1" dirty="0" smtClean="0">
                <a:solidFill>
                  <a:srgbClr val="FF0000"/>
                </a:solidFill>
                <a:latin typeface="Arial Rounded MT Bold" pitchFamily="34" charset="0"/>
              </a:rPr>
              <a:t>. Los cilios no pueden vibrar porque están embutidos en una capa de moco. Por ello, cualquier olor debe ser soluble en este substrato para poder ser detectado por los cilios. </a:t>
            </a:r>
          </a:p>
          <a:p>
            <a:pPr lvl="0" eaLnBrk="0" fontAlgn="t" hangingPunct="0">
              <a:buFontTx/>
              <a:buChar char="•"/>
            </a:pPr>
            <a:endParaRPr lang="es-ES" sz="2000" i="1" dirty="0" smtClean="0">
              <a:solidFill>
                <a:srgbClr val="FF0000"/>
              </a:solidFill>
              <a:latin typeface="Arial Rounded MT Bold" pitchFamily="34" charset="0"/>
            </a:endParaRPr>
          </a:p>
          <a:p>
            <a:pPr lvl="0" eaLnBrk="0" fontAlgn="t" hangingPunct="0">
              <a:buFontTx/>
              <a:buChar char="•"/>
            </a:pPr>
            <a:r>
              <a:rPr lang="es-ES" sz="2000" i="1" dirty="0" smtClean="0">
                <a:solidFill>
                  <a:srgbClr val="FF0000"/>
                </a:solidFill>
                <a:latin typeface="Arial Rounded MT Bold" pitchFamily="34" charset="0"/>
              </a:rPr>
              <a:t>El síndrome de Kallmann nos ha descubierto la fuerte relación que hay entre tener un pene pequeño y tener un mal olfato.</a:t>
            </a:r>
          </a:p>
        </p:txBody>
      </p:sp>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spTree>
  </p:cSld>
  <p:clrMapOvr>
    <a:masterClrMapping/>
  </p:clrMapOvr>
  <p:transition spd="slow" advClick="0" advTm="41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2" descr="an.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4098" name="Picture 2" descr="C:\Documents and Settings\Dell\Escritorio\insecto en la nariz.jpg"/>
          <p:cNvPicPr>
            <a:picLocks noChangeAspect="1" noChangeArrowheads="1"/>
          </p:cNvPicPr>
          <p:nvPr/>
        </p:nvPicPr>
        <p:blipFill>
          <a:blip r:embed="rId3" cstate="print"/>
          <a:srcRect/>
          <a:stretch>
            <a:fillRect/>
          </a:stretch>
        </p:blipFill>
        <p:spPr bwMode="auto">
          <a:xfrm>
            <a:off x="1259632" y="-185918"/>
            <a:ext cx="6732240" cy="7043918"/>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Big_Nose__by_Yoshi_no.jpg"/>
          <p:cNvPicPr>
            <a:picLocks noChangeAspect="1"/>
          </p:cNvPicPr>
          <p:nvPr/>
        </p:nvPicPr>
        <p:blipFill>
          <a:blip r:embed="rId2" cstate="print"/>
          <a:srcRect/>
          <a:stretch>
            <a:fillRect/>
          </a:stretch>
        </p:blipFill>
        <p:spPr bwMode="auto">
          <a:xfrm>
            <a:off x="0" y="0"/>
            <a:ext cx="4427538" cy="6858000"/>
          </a:xfrm>
          <a:prstGeom prst="rect">
            <a:avLst/>
          </a:prstGeom>
          <a:noFill/>
          <a:ln w="9525">
            <a:noFill/>
            <a:miter lim="800000"/>
            <a:headEnd/>
            <a:tailEnd/>
          </a:ln>
        </p:spPr>
      </p:pic>
      <p:pic>
        <p:nvPicPr>
          <p:cNvPr id="5123" name="Image 3" descr="Jack-Black-with-a-Big-Nose--77165.jpg"/>
          <p:cNvPicPr>
            <a:picLocks noChangeAspect="1"/>
          </p:cNvPicPr>
          <p:nvPr/>
        </p:nvPicPr>
        <p:blipFill>
          <a:blip r:embed="rId3" cstate="print"/>
          <a:srcRect/>
          <a:stretch>
            <a:fillRect/>
          </a:stretch>
        </p:blipFill>
        <p:spPr bwMode="auto">
          <a:xfrm>
            <a:off x="4500563" y="0"/>
            <a:ext cx="4643437" cy="7029450"/>
          </a:xfrm>
          <a:prstGeom prst="rect">
            <a:avLst/>
          </a:prstGeom>
          <a:noFill/>
          <a:ln w="9525">
            <a:noFill/>
            <a:miter lim="800000"/>
            <a:headEnd/>
            <a:tailEnd/>
          </a:ln>
        </p:spPr>
      </p:pic>
      <p:pic>
        <p:nvPicPr>
          <p:cNvPr id="4" name="Picture 3" descr="illusion-013"/>
          <p:cNvPicPr>
            <a:picLocks noChangeAspect="1" noChangeArrowheads="1"/>
          </p:cNvPicPr>
          <p:nvPr/>
        </p:nvPicPr>
        <p:blipFill>
          <a:blip r:embed="rId4" cstate="print">
            <a:lum bright="58000" contrast="-71000"/>
          </a:blip>
          <a:srcRect/>
          <a:stretch>
            <a:fillRect/>
          </a:stretch>
        </p:blipFill>
        <p:spPr bwMode="auto">
          <a:xfrm>
            <a:off x="0" y="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Big_Nose.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I-Have-A-Big-Nose-Ugly-Fellow.jpg"/>
          <p:cNvPicPr>
            <a:picLocks noChangeAspect="1"/>
          </p:cNvPicPr>
          <p:nvPr/>
        </p:nvPicPr>
        <p:blipFill>
          <a:blip r:embed="rId2" cstate="print"/>
          <a:srcRect/>
          <a:stretch>
            <a:fillRect/>
          </a:stretch>
        </p:blipFill>
        <p:spPr bwMode="auto">
          <a:xfrm>
            <a:off x="0" y="0"/>
            <a:ext cx="9144000" cy="7677150"/>
          </a:xfrm>
          <a:prstGeom prst="rect">
            <a:avLst/>
          </a:prstGeom>
          <a:noFill/>
          <a:ln w="9525">
            <a:noFill/>
            <a:miter lim="800000"/>
            <a:headEnd/>
            <a:tailEnd/>
          </a:ln>
        </p:spPr>
      </p:pic>
      <p:pic>
        <p:nvPicPr>
          <p:cNvPr id="3" name="Picture 3" descr="illusion-013"/>
          <p:cNvPicPr>
            <a:picLocks noChangeAspect="1" noChangeArrowheads="1"/>
          </p:cNvPicPr>
          <p:nvPr/>
        </p:nvPicPr>
        <p:blipFill>
          <a:blip r:embed="rId3" cstate="print">
            <a:lum bright="58000" contrast="-71000"/>
          </a:blip>
          <a:srcRect/>
          <a:stretch>
            <a:fillRect/>
          </a:stretch>
        </p:blipFill>
        <p:spPr bwMode="auto">
          <a:xfrm>
            <a:off x="0" y="0"/>
            <a:ext cx="9144000" cy="6877050"/>
          </a:xfrm>
          <a:prstGeom prst="rect">
            <a:avLst/>
          </a:prstGeom>
          <a:noFill/>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13314" name="Image 1" descr="sarah-jessica-parker-big-nose.jpg"/>
          <p:cNvPicPr>
            <a:picLocks noChangeAspect="1"/>
          </p:cNvPicPr>
          <p:nvPr/>
        </p:nvPicPr>
        <p:blipFill>
          <a:blip r:embed="rId3" cstate="print"/>
          <a:srcRect/>
          <a:stretch>
            <a:fillRect/>
          </a:stretch>
        </p:blipFill>
        <p:spPr bwMode="auto">
          <a:xfrm>
            <a:off x="1547664" y="0"/>
            <a:ext cx="6335713"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2" descr="Nose_zps9369ff18.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 descr="Mamoud-Ahmadinijad-with-a-Big-Nose--76964.jpg"/>
          <p:cNvPicPr>
            <a:picLocks noChangeAspect="1"/>
          </p:cNvPicPr>
          <p:nvPr/>
        </p:nvPicPr>
        <p:blipFill>
          <a:blip r:embed="rId2" cstate="print"/>
          <a:srcRect/>
          <a:stretch>
            <a:fillRect/>
          </a:stretch>
        </p:blipFill>
        <p:spPr bwMode="auto">
          <a:xfrm>
            <a:off x="4356100" y="0"/>
            <a:ext cx="4787900" cy="7100888"/>
          </a:xfrm>
          <a:prstGeom prst="rect">
            <a:avLst/>
          </a:prstGeom>
          <a:noFill/>
          <a:ln w="9525">
            <a:noFill/>
            <a:miter lim="800000"/>
            <a:headEnd/>
            <a:tailEnd/>
          </a:ln>
        </p:spPr>
      </p:pic>
      <p:pic>
        <p:nvPicPr>
          <p:cNvPr id="31747" name="Image 2" descr="Singe_nasique_au_gros_nez-199x300.jpg"/>
          <p:cNvPicPr>
            <a:picLocks noChangeAspect="1"/>
          </p:cNvPicPr>
          <p:nvPr/>
        </p:nvPicPr>
        <p:blipFill>
          <a:blip r:embed="rId3" cstate="print"/>
          <a:srcRect/>
          <a:stretch>
            <a:fillRect/>
          </a:stretch>
        </p:blipFill>
        <p:spPr bwMode="auto">
          <a:xfrm>
            <a:off x="0" y="0"/>
            <a:ext cx="4284663"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bv000019.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Click="0" advTm="6000">
    <p:wheel/>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2052736" y="-1755576"/>
            <a:ext cx="14113568" cy="11449272"/>
          </a:xfrm>
          <a:prstGeom prst="rect">
            <a:avLst/>
          </a:prstGeom>
          <a:noFill/>
        </p:spPr>
      </p:pic>
      <p:sp>
        <p:nvSpPr>
          <p:cNvPr id="6" name="5 Rectángulo"/>
          <p:cNvSpPr/>
          <p:nvPr/>
        </p:nvSpPr>
        <p:spPr>
          <a:xfrm>
            <a:off x="-714412" y="357166"/>
            <a:ext cx="4572000"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Click="0" advTm="6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afterEffect">
                                  <p:stCondLst>
                                    <p:cond delay="0"/>
                                  </p:stCondLst>
                                  <p:childTnLst>
                                    <p:animRot by="21600000">
                                      <p:cBhvr>
                                        <p:cTn id="6"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ANDA NARIC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MANDA NARICES</Template>
  <TotalTime>5</TotalTime>
  <Words>1060</Words>
  <Application>Microsoft Office PowerPoint</Application>
  <PresentationFormat>Presentación en pantalla (4:3)</PresentationFormat>
  <Paragraphs>62</Paragraphs>
  <Slides>50</Slides>
  <Notes>0</Notes>
  <HiddenSlides>0</HiddenSlides>
  <MMClips>0</MMClips>
  <ScaleCrop>false</ScaleCrop>
  <HeadingPairs>
    <vt:vector size="4" baseType="variant">
      <vt:variant>
        <vt:lpstr>Tema</vt:lpstr>
      </vt:variant>
      <vt:variant>
        <vt:i4>2</vt:i4>
      </vt:variant>
      <vt:variant>
        <vt:lpstr>Títulos de diapositiva</vt:lpstr>
      </vt:variant>
      <vt:variant>
        <vt:i4>50</vt:i4>
      </vt:variant>
    </vt:vector>
  </HeadingPairs>
  <TitlesOfParts>
    <vt:vector size="52" baseType="lpstr">
      <vt:lpstr>MANDA NARICES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2014-10-23T08:38:02Z</dcterms:created>
  <dcterms:modified xsi:type="dcterms:W3CDTF">2014-10-23T08:43:55Z</dcterms:modified>
</cp:coreProperties>
</file>