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2" r:id="rId3"/>
    <p:sldId id="290" r:id="rId4"/>
    <p:sldId id="284" r:id="rId5"/>
    <p:sldId id="257" r:id="rId6"/>
    <p:sldId id="286" r:id="rId7"/>
    <p:sldId id="263" r:id="rId8"/>
    <p:sldId id="275" r:id="rId9"/>
    <p:sldId id="258" r:id="rId10"/>
    <p:sldId id="259" r:id="rId11"/>
    <p:sldId id="276" r:id="rId12"/>
    <p:sldId id="260" r:id="rId13"/>
    <p:sldId id="283" r:id="rId14"/>
    <p:sldId id="261" r:id="rId15"/>
    <p:sldId id="262" r:id="rId16"/>
    <p:sldId id="264" r:id="rId17"/>
    <p:sldId id="265" r:id="rId18"/>
    <p:sldId id="287" r:id="rId19"/>
    <p:sldId id="266" r:id="rId20"/>
    <p:sldId id="274" r:id="rId21"/>
    <p:sldId id="281" r:id="rId22"/>
    <p:sldId id="267" r:id="rId23"/>
    <p:sldId id="282" r:id="rId24"/>
    <p:sldId id="268" r:id="rId25"/>
    <p:sldId id="291" r:id="rId26"/>
    <p:sldId id="269" r:id="rId27"/>
    <p:sldId id="271" r:id="rId28"/>
    <p:sldId id="285" r:id="rId29"/>
    <p:sldId id="272" r:id="rId30"/>
    <p:sldId id="273" r:id="rId31"/>
    <p:sldId id="277" r:id="rId32"/>
    <p:sldId id="270" r:id="rId33"/>
    <p:sldId id="288" r:id="rId34"/>
    <p:sldId id="278" r:id="rId35"/>
    <p:sldId id="279" r:id="rId36"/>
    <p:sldId id="280" r:id="rId37"/>
    <p:sldId id="295" r:id="rId38"/>
    <p:sldId id="293" r:id="rId39"/>
    <p:sldId id="294" r:id="rId4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vssiT60dhLeSUmsBrqSCg" hashData="kgbQwqWuxH1hSThYq0slf35BuR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F2148B-3BC7-4AE9-8FDF-40442CA6AC11}" type="slidenum">
              <a:rPr lang="es-ES" smtClean="0"/>
              <a:pPr/>
              <a:t>‹Nº›</a:t>
            </a:fld>
            <a:endParaRPr lang="es-ES"/>
          </a:p>
        </p:txBody>
      </p:sp>
    </p:spTree>
  </p:cSld>
  <p:clrMapOvr>
    <a:masterClrMapping/>
  </p:clrMapOvr>
  <p:transition spd="med" advTm="7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2F20D-8DF8-4D02-8C99-CF1C31F3A220}" type="datetimeFigureOut">
              <a:rPr lang="es-ES" smtClean="0"/>
              <a:pPr/>
              <a:t>17/04/2017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F2148B-3BC7-4AE9-8FDF-40442CA6AC1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5.jpeg"/><Relationship Id="rId4" Type="http://schemas.openxmlformats.org/officeDocument/2006/relationships/image" Target="../media/image3.gif"/></Relationships>
</file>

<file path=ppt/slides/_rels/slide3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luna-llena-sobre-el-mar.gif"/>
          <p:cNvPicPr>
            <a:picLocks noChangeAspect="1" noChangeArrowheads="1" noCrop="1"/>
          </p:cNvPicPr>
          <p:nvPr/>
        </p:nvPicPr>
        <p:blipFill>
          <a:blip r:embed="rId3"/>
          <a:srcRect/>
          <a:stretch>
            <a:fillRect/>
          </a:stretch>
        </p:blipFill>
        <p:spPr bwMode="auto">
          <a:xfrm>
            <a:off x="0" y="0"/>
            <a:ext cx="9221190" cy="6858000"/>
          </a:xfrm>
          <a:prstGeom prst="rect">
            <a:avLst/>
          </a:prstGeom>
          <a:noFill/>
        </p:spPr>
      </p:pic>
      <p:pic>
        <p:nvPicPr>
          <p:cNvPr id="12" name="Picture 3" descr="illusion-010"/>
          <p:cNvPicPr>
            <a:picLocks noChangeAspect="1" noChangeArrowheads="1"/>
          </p:cNvPicPr>
          <p:nvPr/>
        </p:nvPicPr>
        <p:blipFill>
          <a:blip r:embed="rId4"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0" y="5857896"/>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0"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3"/>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2910" y="714356"/>
            <a:ext cx="7500990" cy="100013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LUNA  MISTERIOSA ??</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med" advTm="13000">
    <p:wheel spokes="1"/>
    <p:sndAc>
      <p:stSnd>
        <p:snd r:embed="rId2" name="Clayderman-Moon-riv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gif de la luna"/>
          <p:cNvPicPr>
            <a:picLocks noChangeAspect="1" noChangeArrowheads="1" noCrop="1"/>
          </p:cNvPicPr>
          <p:nvPr/>
        </p:nvPicPr>
        <p:blipFill>
          <a:blip r:embed="rId2"/>
          <a:srcRect/>
          <a:stretch>
            <a:fillRect/>
          </a:stretch>
        </p:blipFill>
        <p:spPr bwMode="auto">
          <a:xfrm>
            <a:off x="0" y="0"/>
            <a:ext cx="9201178" cy="7215214"/>
          </a:xfrm>
          <a:prstGeom prst="rect">
            <a:avLst/>
          </a:prstGeom>
          <a:noFill/>
        </p:spPr>
      </p:pic>
    </p:spTree>
  </p:cSld>
  <p:clrMapOvr>
    <a:masterClrMapping/>
  </p:clrMapOvr>
  <p:transition spd="med" advTm="8000">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2" descr="Curiosidades de la luna"/>
          <p:cNvPicPr>
            <a:picLocks noChangeAspect="1" noChangeArrowheads="1" noCrop="1"/>
          </p:cNvPicPr>
          <p:nvPr/>
        </p:nvPicPr>
        <p:blipFill>
          <a:blip r:embed="rId2"/>
          <a:srcRect/>
          <a:stretch>
            <a:fillRect/>
          </a:stretch>
        </p:blipFill>
        <p:spPr bwMode="auto">
          <a:xfrm>
            <a:off x="571472" y="357166"/>
            <a:ext cx="4214842" cy="4429158"/>
          </a:xfrm>
          <a:prstGeom prst="rect">
            <a:avLst/>
          </a:prstGeom>
          <a:noFill/>
        </p:spPr>
      </p:pic>
      <p:sp>
        <p:nvSpPr>
          <p:cNvPr id="4" name="3 Rectángulo"/>
          <p:cNvSpPr/>
          <p:nvPr/>
        </p:nvSpPr>
        <p:spPr>
          <a:xfrm>
            <a:off x="4429124" y="3071810"/>
            <a:ext cx="4143404" cy="3416320"/>
          </a:xfrm>
          <a:prstGeom prst="rect">
            <a:avLst/>
          </a:prstGeom>
          <a:noFill/>
        </p:spPr>
        <p:txBody>
          <a:bodyPr wrap="square" lIns="91440" tIns="45720" rIns="91440" bIns="45720">
            <a:spAutoFit/>
          </a:bodyPr>
          <a:lstStyle/>
          <a:p>
            <a:pPr algn="r"/>
            <a:r>
              <a:rPr lang="es-ES" sz="7200" b="1" cap="none" spc="0"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 misteriosa Luna?</a:t>
            </a:r>
            <a:endParaRPr lang="es-ES" sz="7200" b="1" cap="none" spc="0"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med" advTm="7000">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857356" y="2714620"/>
            <a:ext cx="6858048" cy="3785652"/>
          </a:xfrm>
          <a:prstGeom prst="rect">
            <a:avLst/>
          </a:prstGeom>
        </p:spPr>
        <p:txBody>
          <a:bodyPr wrap="square">
            <a:spAutoFit/>
          </a:bodyPr>
          <a:lstStyle/>
          <a:p>
            <a:pPr algn="r"/>
            <a:r>
              <a:rPr lang="es-ES" sz="2000" b="1" dirty="0" smtClean="0">
                <a:solidFill>
                  <a:srgbClr val="FF0000"/>
                </a:solidFill>
                <a:latin typeface="Papyrus" pitchFamily="66" charset="0"/>
                <a:cs typeface="DokChampa" pitchFamily="34" charset="-34"/>
              </a:rPr>
              <a:t>No necesitamos estar cerca de ella o verla a través de un telescopio para apreciar su imponencia y majestuosidad, pues aunque desde la tierra sólo podemos observar una pequeña fracción de ella, su viva imagen y luz ha servido de inspiración en la vida de poetas, músicos, científicos y hasta enamorados.</a:t>
            </a:r>
          </a:p>
          <a:p>
            <a:pPr algn="r"/>
            <a:r>
              <a:rPr lang="es-ES" sz="2000" b="1" dirty="0" smtClean="0">
                <a:solidFill>
                  <a:srgbClr val="FF0000"/>
                </a:solidFill>
                <a:latin typeface="Papyrus" pitchFamily="66" charset="0"/>
                <a:cs typeface="DokChampa" pitchFamily="34" charset="-34"/>
              </a:rPr>
              <a:t> </a:t>
            </a:r>
          </a:p>
          <a:p>
            <a:pPr algn="r"/>
            <a:r>
              <a:rPr lang="es-ES" sz="2000" b="1" dirty="0" smtClean="0">
                <a:solidFill>
                  <a:srgbClr val="FF0000"/>
                </a:solidFill>
                <a:latin typeface="Papyrus" pitchFamily="66" charset="0"/>
                <a:cs typeface="DokChampa" pitchFamily="34" charset="-34"/>
              </a:rPr>
              <a:t>La superficie de este satélite gigante es de aproximadamente 9.4 mil millones de acres, lo cual equivale a por lo menos un cuarto del área continental de nuestro planeta. </a:t>
            </a:r>
          </a:p>
          <a:p>
            <a:pPr algn="r"/>
            <a:r>
              <a:rPr lang="es-ES" sz="2000" b="1" dirty="0" smtClean="0">
                <a:solidFill>
                  <a:srgbClr val="FF0000"/>
                </a:solidFill>
                <a:latin typeface="Papyrus" pitchFamily="66" charset="0"/>
                <a:cs typeface="DokChampa" pitchFamily="34" charset="-34"/>
              </a:rPr>
              <a:t> </a:t>
            </a:r>
          </a:p>
          <a:p>
            <a:pPr algn="r"/>
            <a:r>
              <a:rPr lang="es-ES" sz="2000" b="1" dirty="0" smtClean="0">
                <a:solidFill>
                  <a:srgbClr val="FF0000"/>
                </a:solidFill>
                <a:latin typeface="Papyrus" pitchFamily="66" charset="0"/>
                <a:cs typeface="DokChampa" pitchFamily="34" charset="-34"/>
              </a:rPr>
              <a:t>¿Quieres saber más? Aquí te presentamos estos interesantes y fascinantes datos sobre el único satélite natural de la tierra.</a:t>
            </a:r>
            <a:endParaRPr lang="es-ES" sz="2000" b="1" dirty="0">
              <a:solidFill>
                <a:srgbClr val="FF0000"/>
              </a:solidFill>
              <a:latin typeface="Papyrus" pitchFamily="66" charset="0"/>
              <a:cs typeface="DokChampa" pitchFamily="34" charset="-34"/>
            </a:endParaRPr>
          </a:p>
        </p:txBody>
      </p:sp>
      <p:pic>
        <p:nvPicPr>
          <p:cNvPr id="3" name="Picture 2" descr="Curiosidades de la luna"/>
          <p:cNvPicPr>
            <a:picLocks noChangeAspect="1" noChangeArrowheads="1" noCrop="1"/>
          </p:cNvPicPr>
          <p:nvPr/>
        </p:nvPicPr>
        <p:blipFill>
          <a:blip r:embed="rId2"/>
          <a:srcRect/>
          <a:stretch>
            <a:fillRect/>
          </a:stretch>
        </p:blipFill>
        <p:spPr bwMode="auto">
          <a:xfrm>
            <a:off x="285719" y="357166"/>
            <a:ext cx="2286015" cy="2286016"/>
          </a:xfrm>
          <a:prstGeom prst="rect">
            <a:avLst/>
          </a:prstGeom>
          <a:noFill/>
        </p:spPr>
      </p:pic>
    </p:spTree>
  </p:cSld>
  <p:clrMapOvr>
    <a:masterClrMapping/>
  </p:clrMapOvr>
  <p:transition spd="med" advTm="42000">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4034" name="Picture 2" descr="5 curiosidades sobre la Luna 3"/>
          <p:cNvPicPr>
            <a:picLocks noChangeAspect="1" noChangeArrowheads="1"/>
          </p:cNvPicPr>
          <p:nvPr/>
        </p:nvPicPr>
        <p:blipFill>
          <a:blip r:embed="rId2"/>
          <a:srcRect/>
          <a:stretch>
            <a:fillRect/>
          </a:stretch>
        </p:blipFill>
        <p:spPr bwMode="auto">
          <a:xfrm>
            <a:off x="0" y="0"/>
            <a:ext cx="9244609" cy="6143644"/>
          </a:xfrm>
          <a:prstGeom prst="rect">
            <a:avLst/>
          </a:prstGeom>
          <a:noFill/>
        </p:spPr>
      </p:pic>
      <p:sp>
        <p:nvSpPr>
          <p:cNvPr id="3" name="2 Rectángulo"/>
          <p:cNvSpPr/>
          <p:nvPr/>
        </p:nvSpPr>
        <p:spPr>
          <a:xfrm>
            <a:off x="642910" y="428604"/>
            <a:ext cx="2042290" cy="461665"/>
          </a:xfrm>
          <a:prstGeom prst="rect">
            <a:avLst/>
          </a:prstGeom>
          <a:ln>
            <a:solidFill>
              <a:srgbClr val="FFFF00"/>
            </a:solidFill>
          </a:ln>
        </p:spPr>
        <p:txBody>
          <a:bodyPr wrap="none">
            <a:spAutoFit/>
          </a:bodyPr>
          <a:lstStyle/>
          <a:p>
            <a:r>
              <a:rPr lang="es-ES" sz="2400" b="1" dirty="0" smtClean="0"/>
              <a:t>No es redonda</a:t>
            </a:r>
            <a:endParaRPr lang="es-ES" sz="2400" b="1" dirty="0"/>
          </a:p>
        </p:txBody>
      </p:sp>
      <p:sp>
        <p:nvSpPr>
          <p:cNvPr id="4" name="3 Rectángulo"/>
          <p:cNvSpPr/>
          <p:nvPr/>
        </p:nvSpPr>
        <p:spPr>
          <a:xfrm>
            <a:off x="357158" y="4929198"/>
            <a:ext cx="5286412" cy="1600438"/>
          </a:xfrm>
          <a:prstGeom prst="rect">
            <a:avLst/>
          </a:prstGeom>
          <a:ln>
            <a:solidFill>
              <a:srgbClr val="FF0000"/>
            </a:solidFill>
          </a:ln>
        </p:spPr>
        <p:txBody>
          <a:bodyPr wrap="square">
            <a:spAutoFit/>
          </a:bodyPr>
          <a:lstStyle/>
          <a:p>
            <a:pPr algn="ctr"/>
            <a:r>
              <a:rPr lang="es-ES" sz="1400" b="1" dirty="0" smtClean="0">
                <a:solidFill>
                  <a:srgbClr val="FFFF00"/>
                </a:solidFill>
              </a:rPr>
              <a:t>Aunque no lo parezca, en realidad la Luna no es redonda ni esférica, la Luna tiene forma de huevo. De hecho, si la observas detenidamente verás que el centro de la masa no coincide geométricamente con el resto del satélite, pues no es un círculo. Por el contrario, en la Luna ocurre algo muy similar a lo que ocurre en la Tierra: la Luna es achatada en los polos y sobresale en lo que sería su ecuador. Ello se debe a su movimiento de rotación sobre sí misma.</a:t>
            </a:r>
            <a:endParaRPr lang="es-ES" sz="1400" b="1" dirty="0">
              <a:solidFill>
                <a:srgbClr val="FFFF00"/>
              </a:solidFill>
            </a:endParaRPr>
          </a:p>
        </p:txBody>
      </p:sp>
    </p:spTree>
  </p:cSld>
  <p:clrMapOvr>
    <a:masterClrMapping/>
  </p:clrMapOvr>
  <p:transition spd="med" advTm="34000">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riosidades sobre Lu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58" y="571480"/>
            <a:ext cx="3000396" cy="830997"/>
          </a:xfrm>
          <a:prstGeom prst="rect">
            <a:avLst/>
          </a:prstGeom>
          <a:solidFill>
            <a:srgbClr val="FFFF00">
              <a:alpha val="39000"/>
            </a:srgbClr>
          </a:solidFill>
          <a:ln>
            <a:solidFill>
              <a:srgbClr val="FF0000"/>
            </a:solidFill>
          </a:ln>
        </p:spPr>
        <p:txBody>
          <a:bodyPr wrap="square">
            <a:spAutoFit/>
          </a:bodyPr>
          <a:lstStyle/>
          <a:p>
            <a:r>
              <a:rPr lang="es-ES" sz="2400" b="1" dirty="0" smtClean="0">
                <a:effectLst>
                  <a:glow rad="228600">
                    <a:schemeClr val="accent6">
                      <a:satMod val="175000"/>
                      <a:alpha val="40000"/>
                    </a:schemeClr>
                  </a:glow>
                </a:effectLst>
              </a:rPr>
              <a:t>Aunque no lo creas hay basura en la luna</a:t>
            </a:r>
            <a:endParaRPr lang="es-ES" sz="2400" dirty="0">
              <a:effectLst>
                <a:glow rad="228600">
                  <a:schemeClr val="accent6">
                    <a:satMod val="175000"/>
                    <a:alpha val="40000"/>
                  </a:schemeClr>
                </a:glow>
              </a:effectLst>
            </a:endParaRPr>
          </a:p>
        </p:txBody>
      </p:sp>
      <p:sp>
        <p:nvSpPr>
          <p:cNvPr id="4" name="3 Rectángulo"/>
          <p:cNvSpPr/>
          <p:nvPr/>
        </p:nvSpPr>
        <p:spPr>
          <a:xfrm>
            <a:off x="3286116" y="5072074"/>
            <a:ext cx="5072098" cy="1569660"/>
          </a:xfrm>
          <a:prstGeom prst="rect">
            <a:avLst/>
          </a:prstGeom>
          <a:solidFill>
            <a:srgbClr val="FFFF00">
              <a:alpha val="41000"/>
            </a:srgbClr>
          </a:solidFill>
          <a:ln>
            <a:solidFill>
              <a:srgbClr val="FF0000"/>
            </a:solidFill>
          </a:ln>
        </p:spPr>
        <p:txBody>
          <a:bodyPr wrap="square">
            <a:spAutoFit/>
          </a:bodyPr>
          <a:lstStyle/>
          <a:p>
            <a:pPr algn="ctr"/>
            <a:r>
              <a:rPr lang="es-ES" sz="1600" b="1" dirty="0" smtClean="0"/>
              <a:t>La luna se ha llenado de basura proveniente de las naves espaciales que han llegado hasta ella con el fin de explorarla. Se dice que ha acumulado una cantidad aproximada de 200.000 kilos, entre las que se encuentran partes de naves, satélites, y otras herramientas que también han quedado estancadas en la luna.</a:t>
            </a:r>
            <a:endParaRPr lang="es-ES" sz="1600" b="1" dirty="0"/>
          </a:p>
        </p:txBody>
      </p:sp>
    </p:spTree>
  </p:cSld>
  <p:clrMapOvr>
    <a:masterClrMapping/>
  </p:clrMapOvr>
  <p:transition spd="med" advTm="28000">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iez curiosidades sobre la Luna que quizás no sepas"/>
          <p:cNvPicPr>
            <a:picLocks noChangeAspect="1" noChangeArrowheads="1"/>
          </p:cNvPicPr>
          <p:nvPr/>
        </p:nvPicPr>
        <p:blipFill>
          <a:blip r:embed="rId2"/>
          <a:srcRect/>
          <a:stretch>
            <a:fillRect/>
          </a:stretch>
        </p:blipFill>
        <p:spPr bwMode="auto">
          <a:xfrm>
            <a:off x="-642974" y="0"/>
            <a:ext cx="11144328" cy="6858000"/>
          </a:xfrm>
          <a:prstGeom prst="rect">
            <a:avLst/>
          </a:prstGeom>
          <a:noFill/>
        </p:spPr>
      </p:pic>
      <p:sp>
        <p:nvSpPr>
          <p:cNvPr id="2" name="1 Rectángulo"/>
          <p:cNvSpPr/>
          <p:nvPr/>
        </p:nvSpPr>
        <p:spPr>
          <a:xfrm>
            <a:off x="357159" y="571480"/>
            <a:ext cx="2786081" cy="1384995"/>
          </a:xfrm>
          <a:prstGeom prst="rect">
            <a:avLst/>
          </a:prstGeom>
          <a:solidFill>
            <a:srgbClr val="FFFF00">
              <a:alpha val="21000"/>
            </a:srgbClr>
          </a:solidFill>
          <a:ln>
            <a:solidFill>
              <a:srgbClr val="FF0000"/>
            </a:solidFill>
          </a:ln>
        </p:spPr>
        <p:txBody>
          <a:bodyPr wrap="square">
            <a:spAutoFit/>
          </a:bodyPr>
          <a:lstStyle/>
          <a:p>
            <a:r>
              <a:rPr lang="es-ES" sz="2800" b="1" dirty="0" smtClean="0">
                <a:solidFill>
                  <a:srgbClr val="FF0000"/>
                </a:solidFill>
              </a:rPr>
              <a:t>Hay agua en las profundidades de la Luna</a:t>
            </a:r>
            <a:endParaRPr lang="es-ES" sz="2800" b="1" dirty="0">
              <a:solidFill>
                <a:srgbClr val="FF0000"/>
              </a:solidFill>
            </a:endParaRPr>
          </a:p>
        </p:txBody>
      </p:sp>
      <p:sp>
        <p:nvSpPr>
          <p:cNvPr id="3" name="2 Rectángulo"/>
          <p:cNvSpPr/>
          <p:nvPr/>
        </p:nvSpPr>
        <p:spPr>
          <a:xfrm>
            <a:off x="2857488" y="4143380"/>
            <a:ext cx="5715040" cy="2308324"/>
          </a:xfrm>
          <a:prstGeom prst="rect">
            <a:avLst/>
          </a:prstGeom>
          <a:solidFill>
            <a:srgbClr val="FFFF00">
              <a:alpha val="45000"/>
            </a:srgbClr>
          </a:solidFill>
          <a:ln>
            <a:solidFill>
              <a:srgbClr val="FF0000"/>
            </a:solidFill>
          </a:ln>
        </p:spPr>
        <p:txBody>
          <a:bodyPr wrap="square">
            <a:spAutoFit/>
          </a:bodyPr>
          <a:lstStyle/>
          <a:p>
            <a:pPr algn="ctr"/>
            <a:r>
              <a:rPr lang="es-ES" sz="1600" b="1" dirty="0" smtClean="0"/>
              <a:t>En efecto, es el hallazgo sobre la Luna más reciente, dado a conocer hace tan solo unas horas por la NASA. Los científicos ya sabían con antelación que existen depósitos de agua helada en el fondo de los cráteres lunares y moléculas del líquido elemento en sus minerales, pero ahora han encontrado en la superficie lunar agua en forma de partículas con una procedencia completamente distinta. Se trata de «agua </a:t>
            </a:r>
            <a:r>
              <a:rPr lang="es-ES" sz="1600" b="1" dirty="0" err="1" smtClean="0"/>
              <a:t>magmática</a:t>
            </a:r>
            <a:r>
              <a:rPr lang="es-ES" sz="1600" b="1" dirty="0" smtClean="0"/>
              <a:t>», que llega de las profundidades del satélite y de una fuente desconocida.</a:t>
            </a:r>
          </a:p>
          <a:p>
            <a:pPr algn="ctr"/>
            <a:r>
              <a:rPr lang="es-ES" sz="1600" b="1" dirty="0" smtClean="0"/>
              <a:t>El hallazgo fue llevado a cabo por la cápsula india </a:t>
            </a:r>
            <a:r>
              <a:rPr lang="es-ES" sz="1600" b="1" dirty="0" err="1" smtClean="0"/>
              <a:t>Chandravaan</a:t>
            </a:r>
            <a:endParaRPr lang="es-ES" sz="1600" b="1" dirty="0"/>
          </a:p>
        </p:txBody>
      </p:sp>
    </p:spTree>
  </p:cSld>
  <p:clrMapOvr>
    <a:masterClrMapping/>
  </p:clrMapOvr>
  <p:transition spd="med" advTm="44000">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riosidades de la luna"/>
          <p:cNvPicPr>
            <a:picLocks noChangeAspect="1" noChangeArrowheads="1"/>
          </p:cNvPicPr>
          <p:nvPr/>
        </p:nvPicPr>
        <p:blipFill>
          <a:blip r:embed="rId2"/>
          <a:srcRect/>
          <a:stretch>
            <a:fillRect/>
          </a:stretch>
        </p:blipFill>
        <p:spPr bwMode="auto">
          <a:xfrm>
            <a:off x="-1" y="0"/>
            <a:ext cx="9229191" cy="6858000"/>
          </a:xfrm>
          <a:prstGeom prst="rect">
            <a:avLst/>
          </a:prstGeom>
          <a:noFill/>
        </p:spPr>
      </p:pic>
      <p:sp>
        <p:nvSpPr>
          <p:cNvPr id="3" name="2 Rectángulo"/>
          <p:cNvSpPr/>
          <p:nvPr/>
        </p:nvSpPr>
        <p:spPr>
          <a:xfrm>
            <a:off x="857224" y="357166"/>
            <a:ext cx="2714644" cy="954107"/>
          </a:xfrm>
          <a:prstGeom prst="rect">
            <a:avLst/>
          </a:prstGeom>
        </p:spPr>
        <p:txBody>
          <a:bodyPr wrap="square">
            <a:spAutoFit/>
          </a:bodyPr>
          <a:lstStyle/>
          <a:p>
            <a:r>
              <a:rPr lang="es-ES" sz="2800" b="1" dirty="0" smtClean="0">
                <a:solidFill>
                  <a:srgbClr val="FF0000"/>
                </a:solidFill>
              </a:rPr>
              <a:t>Jugar Golf en la Luna es posible</a:t>
            </a:r>
            <a:endParaRPr lang="es-ES" sz="2800" dirty="0">
              <a:solidFill>
                <a:srgbClr val="FF0000"/>
              </a:solidFill>
            </a:endParaRPr>
          </a:p>
        </p:txBody>
      </p:sp>
      <p:sp>
        <p:nvSpPr>
          <p:cNvPr id="4" name="3 Rectángulo"/>
          <p:cNvSpPr/>
          <p:nvPr/>
        </p:nvSpPr>
        <p:spPr>
          <a:xfrm>
            <a:off x="357158" y="5357826"/>
            <a:ext cx="4214842" cy="1200329"/>
          </a:xfrm>
          <a:prstGeom prst="rect">
            <a:avLst/>
          </a:prstGeom>
          <a:solidFill>
            <a:srgbClr val="FFFF00">
              <a:alpha val="49000"/>
            </a:srgbClr>
          </a:solidFill>
          <a:ln>
            <a:solidFill>
              <a:srgbClr val="FF0000"/>
            </a:solidFill>
          </a:ln>
        </p:spPr>
        <p:txBody>
          <a:bodyPr wrap="square">
            <a:spAutoFit/>
          </a:bodyPr>
          <a:lstStyle/>
          <a:p>
            <a:r>
              <a:rPr lang="es-ES" b="1" dirty="0" smtClean="0"/>
              <a:t>El astronauta  Alan </a:t>
            </a:r>
            <a:r>
              <a:rPr lang="es-ES" b="1" dirty="0" err="1" smtClean="0"/>
              <a:t>Sheppard</a:t>
            </a:r>
            <a:r>
              <a:rPr lang="es-ES" b="1" dirty="0" smtClean="0"/>
              <a:t> fue capaz de lanzar una pelota de golf a más de 731 metros fuera de la superficie lunar, lo cual equivale a casi un kilómetro.</a:t>
            </a:r>
            <a:endParaRPr lang="es-ES" b="1" dirty="0"/>
          </a:p>
        </p:txBody>
      </p:sp>
    </p:spTree>
  </p:cSld>
  <p:clrMapOvr>
    <a:masterClrMapping/>
  </p:clrMapOvr>
  <p:transition spd="med" advTm="24000">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riosidades de la luna"/>
          <p:cNvPicPr>
            <a:picLocks noChangeAspect="1" noChangeArrowheads="1"/>
          </p:cNvPicPr>
          <p:nvPr/>
        </p:nvPicPr>
        <p:blipFill>
          <a:blip r:embed="rId3"/>
          <a:srcRect/>
          <a:stretch>
            <a:fillRect/>
          </a:stretch>
        </p:blipFill>
        <p:spPr bwMode="auto">
          <a:xfrm>
            <a:off x="0" y="0"/>
            <a:ext cx="9153386" cy="6858000"/>
          </a:xfrm>
          <a:prstGeom prst="rect">
            <a:avLst/>
          </a:prstGeom>
          <a:noFill/>
        </p:spPr>
      </p:pic>
      <p:sp>
        <p:nvSpPr>
          <p:cNvPr id="3" name="2 Rectángulo"/>
          <p:cNvSpPr/>
          <p:nvPr/>
        </p:nvSpPr>
        <p:spPr>
          <a:xfrm>
            <a:off x="285720" y="5357826"/>
            <a:ext cx="4143404" cy="1169551"/>
          </a:xfrm>
          <a:prstGeom prst="rect">
            <a:avLst/>
          </a:prstGeom>
          <a:noFill/>
          <a:ln>
            <a:solidFill>
              <a:srgbClr val="FF0000"/>
            </a:solidFill>
          </a:ln>
        </p:spPr>
        <p:txBody>
          <a:bodyPr wrap="square">
            <a:spAutoFit/>
          </a:bodyPr>
          <a:lstStyle/>
          <a:p>
            <a:pPr algn="ctr"/>
            <a:r>
              <a:rPr lang="es-ES" sz="1400" b="1" dirty="0" smtClean="0">
                <a:solidFill>
                  <a:srgbClr val="FFFF00"/>
                </a:solidFill>
              </a:rPr>
              <a:t>Conciliar el sueño se vuelve un trabajo mucho más difícil cuando tenemos a la luz brillante de la luna en contacto directo con nuestros ojos. Diversos estudios sugieren que su brillo resplandeciente puede mantenerte despierto por unos 20 minutos más.</a:t>
            </a:r>
            <a:r>
              <a:rPr lang="es-ES" sz="1400" b="1" dirty="0" smtClean="0"/>
              <a:t> </a:t>
            </a:r>
            <a:endParaRPr lang="es-ES" sz="1400" b="1" dirty="0"/>
          </a:p>
        </p:txBody>
      </p:sp>
      <p:sp>
        <p:nvSpPr>
          <p:cNvPr id="4" name="3 Rectángulo"/>
          <p:cNvSpPr/>
          <p:nvPr/>
        </p:nvSpPr>
        <p:spPr>
          <a:xfrm>
            <a:off x="214282" y="357166"/>
            <a:ext cx="3684022" cy="369332"/>
          </a:xfrm>
          <a:prstGeom prst="rect">
            <a:avLst/>
          </a:prstGeom>
        </p:spPr>
        <p:txBody>
          <a:bodyPr wrap="none">
            <a:spAutoFit/>
          </a:bodyPr>
          <a:lstStyle/>
          <a:p>
            <a:r>
              <a:rPr lang="es-ES" b="1" dirty="0" smtClean="0">
                <a:solidFill>
                  <a:srgbClr val="FF0000"/>
                </a:solidFill>
              </a:rPr>
              <a:t>La luna es capaz de quitarte el sueño</a:t>
            </a:r>
            <a:endParaRPr lang="es-ES" dirty="0">
              <a:solidFill>
                <a:srgbClr val="FF0000"/>
              </a:solidFill>
            </a:endParaRPr>
          </a:p>
        </p:txBody>
      </p:sp>
    </p:spTree>
  </p:cSld>
  <p:clrMapOvr>
    <a:masterClrMapping/>
  </p:clrMapOvr>
  <p:transition spd="med" advTm="29000">
    <p:wheel spokes="1"/>
    <p:sndAc>
      <p:stSnd>
        <p:snd r:embed="rId2" name="A-Memorial-for-Glenn-Miller-_-Blue-moon.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http://www.abc.es/Media/201308/28/tierra-lunas--644x362.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
        <p:nvSpPr>
          <p:cNvPr id="4" name="3 Rectángulo"/>
          <p:cNvSpPr/>
          <p:nvPr/>
        </p:nvSpPr>
        <p:spPr>
          <a:xfrm>
            <a:off x="500034" y="428604"/>
            <a:ext cx="2928958" cy="954107"/>
          </a:xfrm>
          <a:prstGeom prst="rect">
            <a:avLst/>
          </a:prstGeom>
        </p:spPr>
        <p:txBody>
          <a:bodyPr wrap="square">
            <a:spAutoFit/>
          </a:bodyPr>
          <a:lstStyle/>
          <a:p>
            <a:r>
              <a:rPr lang="es-ES" sz="2800" b="1" dirty="0" smtClean="0">
                <a:solidFill>
                  <a:srgbClr val="FF0000"/>
                </a:solidFill>
              </a:rPr>
              <a:t>La Tierra pudo tener dos lunas</a:t>
            </a:r>
            <a:endParaRPr lang="es-ES" sz="2800" b="1" dirty="0">
              <a:solidFill>
                <a:srgbClr val="FF0000"/>
              </a:solidFill>
            </a:endParaRPr>
          </a:p>
        </p:txBody>
      </p:sp>
      <p:sp>
        <p:nvSpPr>
          <p:cNvPr id="5" name="4 Rectángulo"/>
          <p:cNvSpPr/>
          <p:nvPr/>
        </p:nvSpPr>
        <p:spPr>
          <a:xfrm>
            <a:off x="5143504" y="3500438"/>
            <a:ext cx="3714744" cy="2893100"/>
          </a:xfrm>
          <a:prstGeom prst="rect">
            <a:avLst/>
          </a:prstGeom>
          <a:noFill/>
          <a:ln>
            <a:solidFill>
              <a:srgbClr val="FF0000"/>
            </a:solidFill>
          </a:ln>
        </p:spPr>
        <p:txBody>
          <a:bodyPr wrap="square">
            <a:spAutoFit/>
          </a:bodyPr>
          <a:lstStyle/>
          <a:p>
            <a:pPr algn="ctr"/>
            <a:r>
              <a:rPr lang="es-ES" sz="1200" b="1" dirty="0" smtClean="0">
                <a:solidFill>
                  <a:srgbClr val="FFFF00"/>
                </a:solidFill>
              </a:rPr>
              <a:t>Científicos de la Universidad de California en Santa Cruz y la de Berna sostienen que una segunda luna, más pequeña, se formó casi al mismo tiempo que nuestro satélite. Ese mundo sobrevivió apenas un puñado de millones de años, para chocar finalmente contra la Luna que conocemos y aplastarse, literalmente, contra su superficie.</a:t>
            </a:r>
          </a:p>
          <a:p>
            <a:pPr algn="ctr"/>
            <a:r>
              <a:rPr lang="es-ES" sz="1200" b="1" dirty="0" smtClean="0">
                <a:solidFill>
                  <a:srgbClr val="FFFF00"/>
                </a:solidFill>
              </a:rPr>
              <a:t>Como ya explicaron estos investigadores en 2011, en un artículo en </a:t>
            </a:r>
            <a:r>
              <a:rPr lang="es-ES" sz="1200" b="1" dirty="0" err="1" smtClean="0">
                <a:solidFill>
                  <a:srgbClr val="FFFF00"/>
                </a:solidFill>
              </a:rPr>
              <a:t>Nature</a:t>
            </a:r>
            <a:r>
              <a:rPr lang="es-ES" sz="1200" b="1" dirty="0" smtClean="0">
                <a:solidFill>
                  <a:srgbClr val="FFFF00"/>
                </a:solidFill>
              </a:rPr>
              <a:t>, la “colisión lenta” de la Luna con ese segundo satélite más pequeño podría explicar por qué las dos caras de la Luna son tan diferentes. Según su teoría, ambos satélites se fusionaron en uno solo hace millones de años tras un encuentro que duró varias horas y que dio como resultado la única Luna que podemos ver en la actualidad</a:t>
            </a:r>
            <a:r>
              <a:rPr lang="es-ES" sz="1400" b="1" dirty="0" smtClean="0">
                <a:solidFill>
                  <a:srgbClr val="FFFF00"/>
                </a:solidFill>
              </a:rPr>
              <a:t>.</a:t>
            </a:r>
            <a:endParaRPr lang="es-ES" sz="1400" b="1" dirty="0">
              <a:solidFill>
                <a:srgbClr val="FFFF00"/>
              </a:solidFill>
            </a:endParaRPr>
          </a:p>
        </p:txBody>
      </p:sp>
      <p:sp>
        <p:nvSpPr>
          <p:cNvPr id="6" name="5 Rectángulo"/>
          <p:cNvSpPr/>
          <p:nvPr/>
        </p:nvSpPr>
        <p:spPr>
          <a:xfrm>
            <a:off x="7929586" y="214290"/>
            <a:ext cx="9144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2000">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362" name="Picture 2" descr="Curiosidades de la Luna"/>
          <p:cNvPicPr>
            <a:picLocks noChangeAspect="1" noChangeArrowheads="1"/>
          </p:cNvPicPr>
          <p:nvPr/>
        </p:nvPicPr>
        <p:blipFill>
          <a:blip r:embed="rId2"/>
          <a:srcRect/>
          <a:stretch>
            <a:fillRect/>
          </a:stretch>
        </p:blipFill>
        <p:spPr bwMode="auto">
          <a:xfrm>
            <a:off x="0" y="0"/>
            <a:ext cx="5120640" cy="6858000"/>
          </a:xfrm>
          <a:prstGeom prst="rect">
            <a:avLst/>
          </a:prstGeom>
          <a:noFill/>
        </p:spPr>
      </p:pic>
      <p:sp>
        <p:nvSpPr>
          <p:cNvPr id="3" name="2 Rectángulo"/>
          <p:cNvSpPr/>
          <p:nvPr/>
        </p:nvSpPr>
        <p:spPr>
          <a:xfrm>
            <a:off x="5572132" y="2428868"/>
            <a:ext cx="3000396" cy="1384995"/>
          </a:xfrm>
          <a:prstGeom prst="rect">
            <a:avLst/>
          </a:prstGeom>
        </p:spPr>
        <p:txBody>
          <a:bodyPr wrap="square">
            <a:spAutoFit/>
          </a:bodyPr>
          <a:lstStyle/>
          <a:p>
            <a:pPr algn="ctr"/>
            <a:r>
              <a:rPr lang="es-ES" sz="2800" b="1" dirty="0" smtClean="0">
                <a:solidFill>
                  <a:srgbClr val="FF0000"/>
                </a:solidFill>
              </a:rPr>
              <a:t> Los primeros en acercarse fueron los soviéticos</a:t>
            </a:r>
            <a:endParaRPr lang="es-ES" sz="2800" dirty="0">
              <a:solidFill>
                <a:srgbClr val="FF0000"/>
              </a:solidFill>
            </a:endParaRPr>
          </a:p>
        </p:txBody>
      </p:sp>
      <p:sp>
        <p:nvSpPr>
          <p:cNvPr id="4" name="3 Rectángulo"/>
          <p:cNvSpPr/>
          <p:nvPr/>
        </p:nvSpPr>
        <p:spPr>
          <a:xfrm>
            <a:off x="5572132" y="4143380"/>
            <a:ext cx="3000396" cy="2308324"/>
          </a:xfrm>
          <a:prstGeom prst="rect">
            <a:avLst/>
          </a:prstGeom>
          <a:noFill/>
        </p:spPr>
        <p:txBody>
          <a:bodyPr wrap="square">
            <a:spAutoFit/>
          </a:bodyPr>
          <a:lstStyle/>
          <a:p>
            <a:pPr algn="ctr"/>
            <a:r>
              <a:rPr lang="es-ES" b="1" dirty="0" smtClean="0">
                <a:solidFill>
                  <a:srgbClr val="FFFF00"/>
                </a:solidFill>
              </a:rPr>
              <a:t>Aunque los norteamericanos fueron los primeros en pisar la luna, los soviéticos fueron los primeros en alcanzarla. La Luna 3, fue una nave soviética que logró capturar varias imágenes de la luna en el año 1959.</a:t>
            </a:r>
            <a:endParaRPr lang="es-ES" b="1" dirty="0">
              <a:solidFill>
                <a:srgbClr val="FFFF00"/>
              </a:solidFill>
            </a:endParaRPr>
          </a:p>
        </p:txBody>
      </p:sp>
    </p:spTree>
  </p:cSld>
  <p:clrMapOvr>
    <a:masterClrMapping/>
  </p:clrMapOvr>
  <p:transition spd="med" advTm="24000">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Diez curiosidades sobre la Luna que quizás no sepas"/>
          <p:cNvPicPr>
            <a:picLocks noChangeAspect="1" noChangeArrowheads="1"/>
          </p:cNvPicPr>
          <p:nvPr/>
        </p:nvPicPr>
        <p:blipFill>
          <a:blip r:embed="rId2"/>
          <a:srcRect/>
          <a:stretch>
            <a:fillRect/>
          </a:stretch>
        </p:blipFill>
        <p:spPr bwMode="auto">
          <a:xfrm>
            <a:off x="0" y="0"/>
            <a:ext cx="9150334" cy="6858000"/>
          </a:xfrm>
          <a:prstGeom prst="rect">
            <a:avLst/>
          </a:prstGeom>
          <a:noFill/>
        </p:spPr>
      </p:pic>
      <p:sp>
        <p:nvSpPr>
          <p:cNvPr id="3" name="2 Rectángulo"/>
          <p:cNvSpPr/>
          <p:nvPr/>
        </p:nvSpPr>
        <p:spPr>
          <a:xfrm>
            <a:off x="428596" y="428604"/>
            <a:ext cx="3357586" cy="830997"/>
          </a:xfrm>
          <a:prstGeom prst="rect">
            <a:avLst/>
          </a:prstGeom>
        </p:spPr>
        <p:txBody>
          <a:bodyPr wrap="square">
            <a:spAutoFit/>
          </a:bodyPr>
          <a:lstStyle/>
          <a:p>
            <a:r>
              <a:rPr lang="es-ES" sz="2400" b="1" dirty="0" smtClean="0"/>
              <a:t>Dos naves están estrelladas en la Luna</a:t>
            </a:r>
            <a:endParaRPr lang="es-ES" sz="2400" b="1" dirty="0"/>
          </a:p>
        </p:txBody>
      </p:sp>
      <p:sp>
        <p:nvSpPr>
          <p:cNvPr id="4" name="3 Rectángulo"/>
          <p:cNvSpPr/>
          <p:nvPr/>
        </p:nvSpPr>
        <p:spPr>
          <a:xfrm>
            <a:off x="4929190" y="642918"/>
            <a:ext cx="3786214" cy="2677656"/>
          </a:xfrm>
          <a:prstGeom prst="rect">
            <a:avLst/>
          </a:prstGeom>
          <a:solidFill>
            <a:srgbClr val="FFFF00">
              <a:alpha val="39000"/>
            </a:srgbClr>
          </a:solidFill>
          <a:ln>
            <a:solidFill>
              <a:srgbClr val="FF0000"/>
            </a:solidFill>
          </a:ln>
        </p:spPr>
        <p:txBody>
          <a:bodyPr wrap="square">
            <a:spAutoFit/>
          </a:bodyPr>
          <a:lstStyle/>
          <a:p>
            <a:pPr algn="ctr"/>
            <a:r>
              <a:rPr lang="es-ES" sz="1400" b="1" dirty="0" smtClean="0"/>
              <a:t>El 17 de diciembre de 2012, la NASA estrelló intencionalmente dos naves espaciales contra la Luna. Las dos sondas gemelas de la misión </a:t>
            </a:r>
            <a:r>
              <a:rPr lang="es-ES" sz="1400" b="1" dirty="0" err="1" smtClean="0"/>
              <a:t>Gravity</a:t>
            </a:r>
            <a:r>
              <a:rPr lang="es-ES" sz="1400" b="1" dirty="0" smtClean="0"/>
              <a:t> </a:t>
            </a:r>
            <a:r>
              <a:rPr lang="es-ES" sz="1400" b="1" dirty="0" err="1" smtClean="0"/>
              <a:t>Recovery</a:t>
            </a:r>
            <a:r>
              <a:rPr lang="es-ES" sz="1400" b="1" dirty="0" smtClean="0"/>
              <a:t> and Interior </a:t>
            </a:r>
            <a:r>
              <a:rPr lang="es-ES" sz="1400" b="1" dirty="0" err="1" smtClean="0"/>
              <a:t>Laboratory</a:t>
            </a:r>
            <a:r>
              <a:rPr lang="es-ES" sz="1400" b="1" dirty="0" smtClean="0"/>
              <a:t> (</a:t>
            </a:r>
            <a:r>
              <a:rPr lang="es-ES" sz="1400" b="1" dirty="0" err="1" smtClean="0"/>
              <a:t>Grail</a:t>
            </a:r>
            <a:r>
              <a:rPr lang="es-ES" sz="1400" b="1" dirty="0" smtClean="0"/>
              <a:t>), destinada a elaborar un mapa de gravedad de nuestro satélite, se empotraron contra una montaña del polo norte lunar debido a que no tenían ni suficiente altura ni combustible para seguir con sus investigaciones científicas. Otra sonda de la agencia espacial estadounidense, la Lunar </a:t>
            </a:r>
            <a:r>
              <a:rPr lang="es-ES" sz="1400" b="1" dirty="0" err="1" smtClean="0"/>
              <a:t>Reconnaissance</a:t>
            </a:r>
            <a:r>
              <a:rPr lang="es-ES" sz="1400" b="1" dirty="0" smtClean="0"/>
              <a:t> </a:t>
            </a:r>
            <a:r>
              <a:rPr lang="es-ES" sz="1400" b="1" dirty="0" err="1" smtClean="0"/>
              <a:t>Orbiter</a:t>
            </a:r>
            <a:r>
              <a:rPr lang="es-ES" sz="1400" b="1" dirty="0" smtClean="0"/>
              <a:t> (LRO), fotografió los restos de las naves en la zona de impacto</a:t>
            </a:r>
            <a:r>
              <a:rPr lang="es-ES" sz="1400" dirty="0" smtClean="0"/>
              <a:t>.</a:t>
            </a:r>
            <a:endParaRPr lang="es-ES" sz="1400" dirty="0"/>
          </a:p>
        </p:txBody>
      </p:sp>
      <p:sp>
        <p:nvSpPr>
          <p:cNvPr id="5" name="4 Rectángulo"/>
          <p:cNvSpPr/>
          <p:nvPr/>
        </p:nvSpPr>
        <p:spPr>
          <a:xfrm>
            <a:off x="6572264" y="5072074"/>
            <a:ext cx="1912575" cy="369332"/>
          </a:xfrm>
          <a:prstGeom prst="rect">
            <a:avLst/>
          </a:prstGeom>
        </p:spPr>
        <p:txBody>
          <a:bodyPr wrap="none">
            <a:spAutoFit/>
          </a:bodyPr>
          <a:lstStyle/>
          <a:p>
            <a:pPr algn="ctr"/>
            <a:r>
              <a:rPr lang="es-ES" dirty="0" smtClean="0"/>
              <a:t>Lugar del impacto </a:t>
            </a:r>
          </a:p>
        </p:txBody>
      </p:sp>
    </p:spTree>
  </p:cSld>
  <p:clrMapOvr>
    <a:masterClrMapping/>
  </p:clrMapOvr>
  <p:transition spd="med" advTm="43000">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1000100" y="571480"/>
            <a:ext cx="3143272" cy="954107"/>
          </a:xfrm>
          <a:prstGeom prst="rect">
            <a:avLst/>
          </a:prstGeom>
        </p:spPr>
        <p:txBody>
          <a:bodyPr wrap="square">
            <a:spAutoFit/>
          </a:bodyPr>
          <a:lstStyle/>
          <a:p>
            <a:r>
              <a:rPr lang="es-ES" sz="2800" b="1" dirty="0" smtClean="0">
                <a:solidFill>
                  <a:srgbClr val="FF0000"/>
                </a:solidFill>
              </a:rPr>
              <a:t>El famoso lado oscuro de la luna</a:t>
            </a:r>
            <a:endParaRPr lang="es-ES" sz="2800" dirty="0">
              <a:solidFill>
                <a:srgbClr val="FF0000"/>
              </a:solidFill>
            </a:endParaRPr>
          </a:p>
        </p:txBody>
      </p:sp>
      <p:sp>
        <p:nvSpPr>
          <p:cNvPr id="4" name="3 Rectángulo"/>
          <p:cNvSpPr/>
          <p:nvPr/>
        </p:nvSpPr>
        <p:spPr>
          <a:xfrm>
            <a:off x="4929190" y="4857760"/>
            <a:ext cx="3143272" cy="954107"/>
          </a:xfrm>
          <a:prstGeom prst="rect">
            <a:avLst/>
          </a:prstGeom>
          <a:noFill/>
          <a:ln>
            <a:solidFill>
              <a:srgbClr val="FFFF00"/>
            </a:solidFill>
          </a:ln>
        </p:spPr>
        <p:txBody>
          <a:bodyPr wrap="square">
            <a:spAutoFit/>
          </a:bodyPr>
          <a:lstStyle/>
          <a:p>
            <a:pPr algn="ctr"/>
            <a:r>
              <a:rPr lang="es-ES" sz="1400" b="1" dirty="0" smtClean="0">
                <a:solidFill>
                  <a:srgbClr val="FFFF00"/>
                </a:solidFill>
              </a:rPr>
              <a:t>Un eclipse lunar ocurre cuando la tierra queda atrapada entre la luna y el sol. La sombra de la tierra bloquea la luz del sol que luego es reflejada en la luna.</a:t>
            </a:r>
            <a:r>
              <a:rPr lang="es-ES" sz="1400" b="1" dirty="0" smtClean="0"/>
              <a:t> </a:t>
            </a:r>
            <a:endParaRPr lang="es-ES" sz="1400" b="1" dirty="0"/>
          </a:p>
        </p:txBody>
      </p:sp>
      <p:pic>
        <p:nvPicPr>
          <p:cNvPr id="5" name="Picture 2" descr="Curiosidades de la luna"/>
          <p:cNvPicPr>
            <a:picLocks noChangeAspect="1" noChangeArrowheads="1" noCrop="1"/>
          </p:cNvPicPr>
          <p:nvPr/>
        </p:nvPicPr>
        <p:blipFill>
          <a:blip r:embed="rId2"/>
          <a:srcRect/>
          <a:stretch>
            <a:fillRect/>
          </a:stretch>
        </p:blipFill>
        <p:spPr bwMode="auto">
          <a:xfrm>
            <a:off x="1071538" y="1928802"/>
            <a:ext cx="2921020" cy="3286148"/>
          </a:xfrm>
          <a:prstGeom prst="rect">
            <a:avLst/>
          </a:prstGeom>
          <a:noFill/>
        </p:spPr>
      </p:pic>
    </p:spTree>
  </p:cSld>
  <p:clrMapOvr>
    <a:masterClrMapping/>
  </p:clrMapOvr>
  <p:transition spd="med" advTm="22000">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4" name="Picture 2" descr="Curiosidades de la luna"/>
          <p:cNvPicPr>
            <a:picLocks noChangeAspect="1" noChangeArrowheads="1"/>
          </p:cNvPicPr>
          <p:nvPr/>
        </p:nvPicPr>
        <p:blipFill>
          <a:blip r:embed="rId3"/>
          <a:srcRect/>
          <a:stretch>
            <a:fillRect/>
          </a:stretch>
        </p:blipFill>
        <p:spPr bwMode="auto">
          <a:xfrm>
            <a:off x="1214414" y="500041"/>
            <a:ext cx="6858048" cy="5390849"/>
          </a:xfrm>
          <a:prstGeom prst="rect">
            <a:avLst/>
          </a:prstGeom>
          <a:noFill/>
          <a:ln>
            <a:solidFill>
              <a:schemeClr val="tx1"/>
            </a:solidFill>
          </a:ln>
        </p:spPr>
      </p:pic>
      <p:sp>
        <p:nvSpPr>
          <p:cNvPr id="3" name="2 Rectángulo"/>
          <p:cNvSpPr/>
          <p:nvPr/>
        </p:nvSpPr>
        <p:spPr>
          <a:xfrm>
            <a:off x="357158" y="142852"/>
            <a:ext cx="6873869" cy="523220"/>
          </a:xfrm>
          <a:prstGeom prst="rect">
            <a:avLst/>
          </a:prstGeom>
        </p:spPr>
        <p:txBody>
          <a:bodyPr wrap="none">
            <a:spAutoFit/>
          </a:bodyPr>
          <a:lstStyle/>
          <a:p>
            <a:r>
              <a:rPr lang="es-ES" sz="2800" b="1" dirty="0" smtClean="0">
                <a:solidFill>
                  <a:srgbClr val="FF0000"/>
                </a:solidFill>
              </a:rPr>
              <a:t>La luna es responsable de nuestro calendario</a:t>
            </a:r>
            <a:endParaRPr lang="es-ES" sz="2800" dirty="0">
              <a:solidFill>
                <a:srgbClr val="FF0000"/>
              </a:solidFill>
            </a:endParaRPr>
          </a:p>
        </p:txBody>
      </p:sp>
      <p:sp>
        <p:nvSpPr>
          <p:cNvPr id="4" name="3 Rectángulo"/>
          <p:cNvSpPr/>
          <p:nvPr/>
        </p:nvSpPr>
        <p:spPr>
          <a:xfrm>
            <a:off x="2428860" y="5929330"/>
            <a:ext cx="4572000" cy="738664"/>
          </a:xfrm>
          <a:prstGeom prst="rect">
            <a:avLst/>
          </a:prstGeom>
          <a:noFill/>
          <a:ln>
            <a:solidFill>
              <a:srgbClr val="FFFF00"/>
            </a:solidFill>
          </a:ln>
        </p:spPr>
        <p:txBody>
          <a:bodyPr>
            <a:spAutoFit/>
          </a:bodyPr>
          <a:lstStyle/>
          <a:p>
            <a:pPr algn="ctr"/>
            <a:r>
              <a:rPr lang="es-ES" sz="1400" b="1" dirty="0" smtClean="0">
                <a:solidFill>
                  <a:srgbClr val="FFFF00"/>
                </a:solidFill>
              </a:rPr>
              <a:t>La luna tarda un mes en girar en órbita de la tierra. Sin la presencia de este satélite natural, un día promedio en la tierra duraría entre 6 y 8 horas.</a:t>
            </a:r>
            <a:endParaRPr lang="es-ES" sz="1400" b="1" dirty="0">
              <a:solidFill>
                <a:srgbClr val="FFFF00"/>
              </a:solidFill>
            </a:endParaRPr>
          </a:p>
        </p:txBody>
      </p:sp>
      <p:sp>
        <p:nvSpPr>
          <p:cNvPr id="5" name="4 Rectángulo"/>
          <p:cNvSpPr/>
          <p:nvPr/>
        </p:nvSpPr>
        <p:spPr>
          <a:xfrm>
            <a:off x="1071538" y="642918"/>
            <a:ext cx="285752" cy="55007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26000">
    <p:wheel spokes="1"/>
    <p:sndAc>
      <p:stSnd>
        <p:snd r:embed="rId2" name="BLUE MON.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riosidades de la Luna"/>
          <p:cNvPicPr>
            <a:picLocks noChangeAspect="1" noChangeArrowheads="1"/>
          </p:cNvPicPr>
          <p:nvPr/>
        </p:nvPicPr>
        <p:blipFill>
          <a:blip r:embed="rId3"/>
          <a:srcRect/>
          <a:stretch>
            <a:fillRect/>
          </a:stretch>
        </p:blipFill>
        <p:spPr bwMode="auto">
          <a:xfrm>
            <a:off x="-121602" y="0"/>
            <a:ext cx="9265602" cy="6858000"/>
          </a:xfrm>
          <a:prstGeom prst="rect">
            <a:avLst/>
          </a:prstGeom>
          <a:noFill/>
        </p:spPr>
      </p:pic>
      <p:sp>
        <p:nvSpPr>
          <p:cNvPr id="3" name="2 Rectángulo"/>
          <p:cNvSpPr/>
          <p:nvPr/>
        </p:nvSpPr>
        <p:spPr>
          <a:xfrm>
            <a:off x="642910" y="642918"/>
            <a:ext cx="3619068" cy="523220"/>
          </a:xfrm>
          <a:prstGeom prst="rect">
            <a:avLst/>
          </a:prstGeom>
        </p:spPr>
        <p:txBody>
          <a:bodyPr wrap="none">
            <a:spAutoFit/>
          </a:bodyPr>
          <a:lstStyle/>
          <a:p>
            <a:r>
              <a:rPr lang="es-ES" sz="2800" b="1" dirty="0" smtClean="0">
                <a:solidFill>
                  <a:srgbClr val="FF0000"/>
                </a:solidFill>
              </a:rPr>
              <a:t>Casi destruimos la luna</a:t>
            </a:r>
            <a:endParaRPr lang="es-ES" sz="2800" dirty="0">
              <a:solidFill>
                <a:srgbClr val="FF0000"/>
              </a:solidFill>
            </a:endParaRPr>
          </a:p>
        </p:txBody>
      </p:sp>
      <p:sp>
        <p:nvSpPr>
          <p:cNvPr id="4" name="3 Rectángulo"/>
          <p:cNvSpPr/>
          <p:nvPr/>
        </p:nvSpPr>
        <p:spPr>
          <a:xfrm>
            <a:off x="357158" y="5214950"/>
            <a:ext cx="4572000" cy="1169551"/>
          </a:xfrm>
          <a:prstGeom prst="rect">
            <a:avLst/>
          </a:prstGeom>
          <a:noFill/>
          <a:ln>
            <a:solidFill>
              <a:srgbClr val="FFFF00"/>
            </a:solidFill>
          </a:ln>
        </p:spPr>
        <p:txBody>
          <a:bodyPr>
            <a:spAutoFit/>
          </a:bodyPr>
          <a:lstStyle/>
          <a:p>
            <a:pPr algn="ctr"/>
            <a:r>
              <a:rPr lang="es-ES" sz="1400" b="1" dirty="0" smtClean="0">
                <a:solidFill>
                  <a:srgbClr val="FFFF00"/>
                </a:solidFill>
              </a:rPr>
              <a:t>Durante la Guerra Fría, la luna estuvo a punto de recibir una explosión que hubiese puesto fin a su existencia, cuando Estados Unidos intentó demostrar el poder de sus armas nucleares a los soviéticos. Afortunadamente, la luna no sufrió ningún daño.</a:t>
            </a:r>
            <a:endParaRPr lang="es-ES" sz="1400" b="1" dirty="0">
              <a:solidFill>
                <a:srgbClr val="FFFF00"/>
              </a:solidFill>
            </a:endParaRPr>
          </a:p>
        </p:txBody>
      </p:sp>
    </p:spTree>
  </p:cSld>
  <p:clrMapOvr>
    <a:masterClrMapping/>
  </p:clrMapOvr>
  <p:transition spd="med" advTm="33000">
    <p:wheel spokes="1"/>
    <p:sndAc>
      <p:stSnd>
        <p:snd r:embed="rId2" name="&amp;-tony bennet_blue moon.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imgur.com/HLdmFnY.gif"/>
          <p:cNvPicPr>
            <a:picLocks noChangeAspect="1" noChangeArrowheads="1" noCrop="1"/>
          </p:cNvPicPr>
          <p:nvPr/>
        </p:nvPicPr>
        <p:blipFill>
          <a:blip r:embed="rId2"/>
          <a:srcRect/>
          <a:stretch>
            <a:fillRect/>
          </a:stretch>
        </p:blipFill>
        <p:spPr bwMode="auto">
          <a:xfrm>
            <a:off x="-142908" y="0"/>
            <a:ext cx="9671558" cy="6858000"/>
          </a:xfrm>
          <a:prstGeom prst="rect">
            <a:avLst/>
          </a:prstGeom>
          <a:noFill/>
        </p:spPr>
      </p:pic>
      <p:sp>
        <p:nvSpPr>
          <p:cNvPr id="3" name="2 Rectángulo"/>
          <p:cNvSpPr/>
          <p:nvPr/>
        </p:nvSpPr>
        <p:spPr>
          <a:xfrm>
            <a:off x="714348" y="642918"/>
            <a:ext cx="1714512" cy="1815882"/>
          </a:xfrm>
          <a:prstGeom prst="rect">
            <a:avLst/>
          </a:prstGeom>
        </p:spPr>
        <p:txBody>
          <a:bodyPr wrap="square">
            <a:spAutoFit/>
          </a:bodyPr>
          <a:lstStyle/>
          <a:p>
            <a:r>
              <a:rPr lang="es-ES" sz="2800" b="1" dirty="0" smtClean="0">
                <a:solidFill>
                  <a:srgbClr val="FF0000"/>
                </a:solidFill>
              </a:rPr>
              <a:t>Somos más livianos en la luna</a:t>
            </a:r>
            <a:endParaRPr lang="es-ES" sz="2800" dirty="0">
              <a:solidFill>
                <a:srgbClr val="FF0000"/>
              </a:solidFill>
            </a:endParaRPr>
          </a:p>
        </p:txBody>
      </p:sp>
      <p:sp>
        <p:nvSpPr>
          <p:cNvPr id="4" name="3 Rectángulo"/>
          <p:cNvSpPr/>
          <p:nvPr/>
        </p:nvSpPr>
        <p:spPr>
          <a:xfrm>
            <a:off x="357158" y="5857892"/>
            <a:ext cx="3929090" cy="738664"/>
          </a:xfrm>
          <a:prstGeom prst="rect">
            <a:avLst/>
          </a:prstGeom>
          <a:solidFill>
            <a:srgbClr val="FFFF00"/>
          </a:solidFill>
          <a:ln>
            <a:solidFill>
              <a:srgbClr val="FF0000"/>
            </a:solidFill>
          </a:ln>
        </p:spPr>
        <p:txBody>
          <a:bodyPr wrap="square">
            <a:spAutoFit/>
          </a:bodyPr>
          <a:lstStyle/>
          <a:p>
            <a:pPr algn="ctr"/>
            <a:r>
              <a:rPr lang="es-ES" sz="1400" b="1" dirty="0" smtClean="0"/>
              <a:t>No necesitarás una balanza cuando estés en la luna, pues debido a la falta de fuerza gravitacional, te sentirás tan liviano como una pluma. </a:t>
            </a:r>
            <a:endParaRPr lang="es-ES" sz="1400" b="1" dirty="0"/>
          </a:p>
        </p:txBody>
      </p:sp>
    </p:spTree>
  </p:cSld>
  <p:clrMapOvr>
    <a:masterClrMapping/>
  </p:clrMapOvr>
  <p:transition spd="med" advTm="24000">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media lu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58" y="4000504"/>
            <a:ext cx="3286132" cy="2554545"/>
          </a:xfrm>
          <a:prstGeom prst="rect">
            <a:avLst/>
          </a:prstGeom>
          <a:ln w="38100">
            <a:solidFill>
              <a:srgbClr val="FF0000"/>
            </a:solidFill>
          </a:ln>
        </p:spPr>
        <p:txBody>
          <a:bodyPr wrap="square">
            <a:spAutoFit/>
          </a:bodyPr>
          <a:lstStyle/>
          <a:p>
            <a:pPr algn="ctr"/>
            <a:r>
              <a:rPr lang="es-ES" sz="1600" b="1" dirty="0" smtClean="0"/>
              <a:t>La Luna sólo ha sido pisada por 12 personas, todos norteamericanos.</a:t>
            </a:r>
            <a:r>
              <a:rPr lang="es-ES" sz="1600" dirty="0" smtClean="0"/>
              <a:t> El primer hombre en pisar la luna fue </a:t>
            </a:r>
            <a:r>
              <a:rPr lang="es-ES" sz="1600" dirty="0" err="1" smtClean="0"/>
              <a:t>Neil</a:t>
            </a:r>
            <a:r>
              <a:rPr lang="es-ES" sz="1600" dirty="0" smtClean="0"/>
              <a:t> Armstrong en 1969, en la misión Apolo 11. El último hombre en caminar sobre la Luna fue Gene </a:t>
            </a:r>
            <a:r>
              <a:rPr lang="es-ES" sz="1600" dirty="0" err="1" smtClean="0"/>
              <a:t>Cernan</a:t>
            </a:r>
            <a:r>
              <a:rPr lang="es-ES" sz="1600" dirty="0" smtClean="0"/>
              <a:t> en 1972, en la misión Apolo 17. Desde entonces, la Luna solo ha sido visitada por vehículos no tripulados.</a:t>
            </a:r>
            <a:endParaRPr lang="es-ES" sz="1600" dirty="0"/>
          </a:p>
        </p:txBody>
      </p:sp>
    </p:spTree>
  </p:cSld>
  <p:clrMapOvr>
    <a:masterClrMapping/>
  </p:clrMapOvr>
  <p:transition spd="med" advTm="34000">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uriosidades de Luna"/>
          <p:cNvPicPr>
            <a:picLocks noChangeAspect="1" noChangeArrowheads="1"/>
          </p:cNvPicPr>
          <p:nvPr/>
        </p:nvPicPr>
        <p:blipFill>
          <a:blip r:embed="rId2"/>
          <a:srcRect/>
          <a:stretch>
            <a:fillRect/>
          </a:stretch>
        </p:blipFill>
        <p:spPr bwMode="auto">
          <a:xfrm>
            <a:off x="-1" y="0"/>
            <a:ext cx="5797825" cy="6858000"/>
          </a:xfrm>
          <a:prstGeom prst="rect">
            <a:avLst/>
          </a:prstGeom>
          <a:noFill/>
        </p:spPr>
      </p:pic>
      <p:sp>
        <p:nvSpPr>
          <p:cNvPr id="3" name="2 Rectángulo"/>
          <p:cNvSpPr/>
          <p:nvPr/>
        </p:nvSpPr>
        <p:spPr>
          <a:xfrm>
            <a:off x="6000760" y="571480"/>
            <a:ext cx="2928958" cy="1200329"/>
          </a:xfrm>
          <a:prstGeom prst="rect">
            <a:avLst/>
          </a:prstGeom>
        </p:spPr>
        <p:txBody>
          <a:bodyPr wrap="square">
            <a:spAutoFit/>
          </a:bodyPr>
          <a:lstStyle/>
          <a:p>
            <a:pPr algn="ctr"/>
            <a:r>
              <a:rPr lang="es-ES" sz="2400" b="1" dirty="0" smtClean="0">
                <a:solidFill>
                  <a:srgbClr val="FF0000"/>
                </a:solidFill>
              </a:rPr>
              <a:t>Apolo 11 fue la primer misión en pisar la luna</a:t>
            </a:r>
            <a:endParaRPr lang="es-ES" sz="2400" dirty="0">
              <a:solidFill>
                <a:srgbClr val="FF0000"/>
              </a:solidFill>
            </a:endParaRPr>
          </a:p>
        </p:txBody>
      </p:sp>
      <p:sp>
        <p:nvSpPr>
          <p:cNvPr id="4" name="3 Rectángulo"/>
          <p:cNvSpPr/>
          <p:nvPr/>
        </p:nvSpPr>
        <p:spPr>
          <a:xfrm>
            <a:off x="6286512" y="2786058"/>
            <a:ext cx="2500330" cy="3539430"/>
          </a:xfrm>
          <a:prstGeom prst="rect">
            <a:avLst/>
          </a:prstGeom>
        </p:spPr>
        <p:txBody>
          <a:bodyPr wrap="square">
            <a:spAutoFit/>
          </a:bodyPr>
          <a:lstStyle/>
          <a:p>
            <a:pPr algn="ctr"/>
            <a:r>
              <a:rPr lang="es-ES" sz="1400" b="1" dirty="0" smtClean="0">
                <a:solidFill>
                  <a:srgbClr val="FFFF00"/>
                </a:solidFill>
              </a:rPr>
              <a:t>Los astronautas de </a:t>
            </a:r>
            <a:r>
              <a:rPr lang="es-ES" sz="1400" b="1" dirty="0" err="1" smtClean="0">
                <a:solidFill>
                  <a:srgbClr val="FFFF00"/>
                </a:solidFill>
              </a:rPr>
              <a:t>Apollo</a:t>
            </a:r>
            <a:r>
              <a:rPr lang="es-ES" sz="1400" b="1" dirty="0" smtClean="0">
                <a:solidFill>
                  <a:srgbClr val="FFFF00"/>
                </a:solidFill>
              </a:rPr>
              <a:t> 11, fueron parte de la primera misión espacial norteamericana en lograr aterrizar exitosamente  en la luna. Este evento se llevó a cabo el 20 de julio de 1969, fecha que marcó un hito en la historia de Estados Unidos y del mundo. La tripulación estaba compuesta por astronautas profesionales, entre los cuales se encontraban </a:t>
            </a:r>
            <a:r>
              <a:rPr lang="es-ES" sz="1400" b="1" dirty="0" err="1" smtClean="0">
                <a:solidFill>
                  <a:srgbClr val="FFFF00"/>
                </a:solidFill>
              </a:rPr>
              <a:t>Buzz</a:t>
            </a:r>
            <a:r>
              <a:rPr lang="es-ES" sz="1400" b="1" dirty="0" smtClean="0">
                <a:solidFill>
                  <a:srgbClr val="FFFF00"/>
                </a:solidFill>
              </a:rPr>
              <a:t> </a:t>
            </a:r>
            <a:r>
              <a:rPr lang="es-ES" sz="1400" b="1" dirty="0" err="1" smtClean="0">
                <a:solidFill>
                  <a:srgbClr val="FFFF00"/>
                </a:solidFill>
              </a:rPr>
              <a:t>Aldrin</a:t>
            </a:r>
            <a:r>
              <a:rPr lang="es-ES" sz="1400" b="1" dirty="0" smtClean="0">
                <a:solidFill>
                  <a:srgbClr val="FFFF00"/>
                </a:solidFill>
              </a:rPr>
              <a:t>, </a:t>
            </a:r>
            <a:r>
              <a:rPr lang="es-ES" sz="1400" b="1" dirty="0" err="1" smtClean="0">
                <a:solidFill>
                  <a:srgbClr val="FFFF00"/>
                </a:solidFill>
              </a:rPr>
              <a:t>Neil</a:t>
            </a:r>
            <a:r>
              <a:rPr lang="es-ES" sz="1400" b="1" dirty="0" smtClean="0">
                <a:solidFill>
                  <a:srgbClr val="FFFF00"/>
                </a:solidFill>
              </a:rPr>
              <a:t> Armstrong y, el piloto, Michael Collins.</a:t>
            </a:r>
            <a:endParaRPr lang="es-ES" sz="1400" b="1" dirty="0">
              <a:solidFill>
                <a:srgbClr val="FFFF00"/>
              </a:solidFill>
            </a:endParaRPr>
          </a:p>
        </p:txBody>
      </p:sp>
    </p:spTree>
  </p:cSld>
  <p:clrMapOvr>
    <a:masterClrMapping/>
  </p:clrMapOvr>
  <p:transition spd="med" advTm="40000">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ez curiosidades sobre la Luna que quizás no sepas"/>
          <p:cNvPicPr>
            <a:picLocks noChangeAspect="1" noChangeArrowheads="1"/>
          </p:cNvPicPr>
          <p:nvPr/>
        </p:nvPicPr>
        <p:blipFill>
          <a:blip r:embed="rId3"/>
          <a:srcRect/>
          <a:stretch>
            <a:fillRect/>
          </a:stretch>
        </p:blipFill>
        <p:spPr bwMode="auto">
          <a:xfrm>
            <a:off x="-6334" y="0"/>
            <a:ext cx="9150334" cy="6858000"/>
          </a:xfrm>
          <a:prstGeom prst="rect">
            <a:avLst/>
          </a:prstGeom>
          <a:noFill/>
        </p:spPr>
      </p:pic>
      <p:sp>
        <p:nvSpPr>
          <p:cNvPr id="3" name="2 Rectángulo"/>
          <p:cNvSpPr/>
          <p:nvPr/>
        </p:nvSpPr>
        <p:spPr>
          <a:xfrm>
            <a:off x="571472" y="357166"/>
            <a:ext cx="3117392" cy="830997"/>
          </a:xfrm>
          <a:prstGeom prst="rect">
            <a:avLst/>
          </a:prstGeom>
        </p:spPr>
        <p:txBody>
          <a:bodyPr wrap="none">
            <a:spAutoFit/>
          </a:bodyPr>
          <a:lstStyle/>
          <a:p>
            <a:r>
              <a:rPr lang="es-ES" sz="2400" b="1" dirty="0" smtClean="0">
                <a:solidFill>
                  <a:srgbClr val="FF0000"/>
                </a:solidFill>
              </a:rPr>
              <a:t>La Luna es polvorienta,</a:t>
            </a:r>
          </a:p>
          <a:p>
            <a:r>
              <a:rPr lang="es-ES" sz="2400" b="1" dirty="0" smtClean="0">
                <a:solidFill>
                  <a:srgbClr val="FF0000"/>
                </a:solidFill>
              </a:rPr>
              <a:t> pegajosa y abrasiva</a:t>
            </a:r>
            <a:endParaRPr lang="es-ES" sz="2400" b="1" dirty="0">
              <a:solidFill>
                <a:srgbClr val="FF0000"/>
              </a:solidFill>
            </a:endParaRPr>
          </a:p>
        </p:txBody>
      </p:sp>
      <p:sp>
        <p:nvSpPr>
          <p:cNvPr id="4" name="3 Rectángulo"/>
          <p:cNvSpPr/>
          <p:nvPr/>
        </p:nvSpPr>
        <p:spPr>
          <a:xfrm>
            <a:off x="285720" y="5572140"/>
            <a:ext cx="2714644" cy="954107"/>
          </a:xfrm>
          <a:prstGeom prst="rect">
            <a:avLst/>
          </a:prstGeom>
          <a:solidFill>
            <a:srgbClr val="FFFF00"/>
          </a:solidFill>
        </p:spPr>
        <p:txBody>
          <a:bodyPr wrap="square">
            <a:spAutoFit/>
          </a:bodyPr>
          <a:lstStyle/>
          <a:p>
            <a:pPr algn="ctr"/>
            <a:r>
              <a:rPr lang="es-ES" sz="1400" b="1" dirty="0" smtClean="0"/>
              <a:t>Darse un paseo por la Luna no es tan idílico como nos muestran las fotos de los astronautas del programa Apolo. </a:t>
            </a:r>
          </a:p>
        </p:txBody>
      </p:sp>
    </p:spTree>
  </p:cSld>
  <p:clrMapOvr>
    <a:masterClrMapping/>
  </p:clrMapOvr>
  <p:transition spd="med" advTm="23000">
    <p:wheel spokes="1"/>
    <p:sndAc>
      <p:stSnd>
        <p:snd r:embed="rId2" name="A-Memorial-for-Glenn-Miller-_-Blue-moon.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Diez curiosidades sobre la Luna que quizás no sepas"/>
          <p:cNvPicPr>
            <a:picLocks noChangeAspect="1" noChangeArrowheads="1"/>
          </p:cNvPicPr>
          <p:nvPr/>
        </p:nvPicPr>
        <p:blipFill>
          <a:blip r:embed="rId2"/>
          <a:srcRect/>
          <a:stretch>
            <a:fillRect/>
          </a:stretch>
        </p:blipFill>
        <p:spPr bwMode="auto">
          <a:xfrm>
            <a:off x="0" y="0"/>
            <a:ext cx="9150334" cy="6858000"/>
          </a:xfrm>
          <a:prstGeom prst="rect">
            <a:avLst/>
          </a:prstGeom>
          <a:noFill/>
        </p:spPr>
      </p:pic>
      <p:sp>
        <p:nvSpPr>
          <p:cNvPr id="3" name="2 Rectángulo"/>
          <p:cNvSpPr/>
          <p:nvPr/>
        </p:nvSpPr>
        <p:spPr>
          <a:xfrm>
            <a:off x="571472" y="357166"/>
            <a:ext cx="2428892" cy="1200329"/>
          </a:xfrm>
          <a:prstGeom prst="rect">
            <a:avLst/>
          </a:prstGeom>
          <a:solidFill>
            <a:srgbClr val="FFFF00">
              <a:alpha val="45000"/>
            </a:srgbClr>
          </a:solidFill>
          <a:ln>
            <a:solidFill>
              <a:srgbClr val="FF0000"/>
            </a:solidFill>
          </a:ln>
        </p:spPr>
        <p:txBody>
          <a:bodyPr wrap="square">
            <a:spAutoFit/>
          </a:bodyPr>
          <a:lstStyle/>
          <a:p>
            <a:r>
              <a:rPr lang="es-ES" sz="2400" b="1" dirty="0" smtClean="0"/>
              <a:t>Las extrañas luces móviles de la Luna</a:t>
            </a:r>
            <a:endParaRPr lang="es-ES" sz="2400" b="1" dirty="0"/>
          </a:p>
        </p:txBody>
      </p:sp>
      <p:sp>
        <p:nvSpPr>
          <p:cNvPr id="4" name="3 Rectángulo"/>
          <p:cNvSpPr/>
          <p:nvPr/>
        </p:nvSpPr>
        <p:spPr>
          <a:xfrm>
            <a:off x="4643438" y="3786190"/>
            <a:ext cx="4286264" cy="2893100"/>
          </a:xfrm>
          <a:prstGeom prst="rect">
            <a:avLst/>
          </a:prstGeom>
          <a:solidFill>
            <a:srgbClr val="FFFF00">
              <a:alpha val="49000"/>
            </a:srgbClr>
          </a:solidFill>
          <a:ln>
            <a:solidFill>
              <a:srgbClr val="FF0000"/>
            </a:solidFill>
          </a:ln>
        </p:spPr>
        <p:txBody>
          <a:bodyPr wrap="square">
            <a:spAutoFit/>
          </a:bodyPr>
          <a:lstStyle/>
          <a:p>
            <a:pPr algn="ctr"/>
            <a:r>
              <a:rPr lang="es-ES" sz="1400" b="1" dirty="0" smtClean="0"/>
              <a:t>El cráter Plato donde se han observado estos fenómenos</a:t>
            </a:r>
          </a:p>
          <a:p>
            <a:pPr algn="ctr"/>
            <a:r>
              <a:rPr lang="es-ES" sz="1400" b="1" dirty="0" smtClean="0"/>
              <a:t>Los Fenómenos Transitorios Lunares (TLP, por </a:t>
            </a:r>
            <a:r>
              <a:rPr lang="es-ES" sz="1400" b="1" dirty="0" err="1" smtClean="0"/>
              <a:t>Transient</a:t>
            </a:r>
            <a:r>
              <a:rPr lang="es-ES" sz="1400" b="1" dirty="0" smtClean="0"/>
              <a:t> Lunar </a:t>
            </a:r>
            <a:r>
              <a:rPr lang="es-ES" sz="1400" b="1" dirty="0" err="1" smtClean="0"/>
              <a:t>Phenomena</a:t>
            </a:r>
            <a:r>
              <a:rPr lang="es-ES" sz="1400" b="1" dirty="0" smtClean="0"/>
              <a:t>) son luces misteriosas que no se observan en algunas raras ocasiones en el interior de algunos cráteres o sobre las cimas de las cordilleras montañosas lunares. En algunos casos aparecen como nubes en movimiento o sombras con un período de vida muy corto. Se desconoce su origen. Algunos científicos apuntan a que puede tratarse de la mera reflexión de los rayos del Sol al incidir sobre ciertos materiales. Otra posibilidad es la caída de meteoros sobre la superficie lunar.</a:t>
            </a:r>
            <a:endParaRPr lang="es-ES" sz="1400" b="1" dirty="0"/>
          </a:p>
        </p:txBody>
      </p:sp>
    </p:spTree>
  </p:cSld>
  <p:clrMapOvr>
    <a:masterClrMapping/>
  </p:clrMapOvr>
  <p:transition spd="med" advTm="38000">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riosidades de la Luna"/>
          <p:cNvPicPr>
            <a:picLocks noChangeAspect="1" noChangeArrowheads="1"/>
          </p:cNvPicPr>
          <p:nvPr/>
        </p:nvPicPr>
        <p:blipFill>
          <a:blip r:embed="rId2"/>
          <a:srcRect/>
          <a:stretch>
            <a:fillRect/>
          </a:stretch>
        </p:blipFill>
        <p:spPr bwMode="auto">
          <a:xfrm>
            <a:off x="0" y="0"/>
            <a:ext cx="9222558" cy="6858000"/>
          </a:xfrm>
          <a:prstGeom prst="rect">
            <a:avLst/>
          </a:prstGeom>
          <a:noFill/>
        </p:spPr>
      </p:pic>
      <p:sp>
        <p:nvSpPr>
          <p:cNvPr id="3" name="2 Rectángulo"/>
          <p:cNvSpPr/>
          <p:nvPr/>
        </p:nvSpPr>
        <p:spPr>
          <a:xfrm>
            <a:off x="571472" y="428604"/>
            <a:ext cx="3077189" cy="830997"/>
          </a:xfrm>
          <a:prstGeom prst="rect">
            <a:avLst/>
          </a:prstGeom>
        </p:spPr>
        <p:txBody>
          <a:bodyPr wrap="none">
            <a:spAutoFit/>
          </a:bodyPr>
          <a:lstStyle/>
          <a:p>
            <a:r>
              <a:rPr lang="es-ES" sz="2400" b="1" dirty="0" smtClean="0">
                <a:solidFill>
                  <a:srgbClr val="FF0000"/>
                </a:solidFill>
              </a:rPr>
              <a:t>Las temperaturas en la</a:t>
            </a:r>
          </a:p>
          <a:p>
            <a:r>
              <a:rPr lang="es-ES" sz="2400" b="1" dirty="0" smtClean="0">
                <a:solidFill>
                  <a:srgbClr val="FF0000"/>
                </a:solidFill>
              </a:rPr>
              <a:t> luna son extremas</a:t>
            </a:r>
            <a:endParaRPr lang="es-ES" sz="2400" dirty="0">
              <a:solidFill>
                <a:srgbClr val="FF0000"/>
              </a:solidFill>
            </a:endParaRPr>
          </a:p>
        </p:txBody>
      </p:sp>
      <p:sp>
        <p:nvSpPr>
          <p:cNvPr id="4" name="3 Rectángulo"/>
          <p:cNvSpPr/>
          <p:nvPr/>
        </p:nvSpPr>
        <p:spPr>
          <a:xfrm>
            <a:off x="1142976" y="5715016"/>
            <a:ext cx="6643734" cy="954107"/>
          </a:xfrm>
          <a:prstGeom prst="rect">
            <a:avLst/>
          </a:prstGeom>
          <a:noFill/>
          <a:ln>
            <a:solidFill>
              <a:srgbClr val="FFFF00"/>
            </a:solidFill>
          </a:ln>
        </p:spPr>
        <p:txBody>
          <a:bodyPr wrap="square">
            <a:spAutoFit/>
          </a:bodyPr>
          <a:lstStyle/>
          <a:p>
            <a:pPr algn="ctr"/>
            <a:r>
              <a:rPr lang="es-ES" sz="1400" b="1" dirty="0" smtClean="0">
                <a:solidFill>
                  <a:srgbClr val="FFFF00"/>
                </a:solidFill>
              </a:rPr>
              <a:t>Cuando la luz solar se pone en contacto con la superficie de la luna, las temperaturas pueden alcanzar los 123°C. Sin embargo, en el lado oscuro se pueden registrar temperaturas menores a los -153°C. Los astronautas cuentan con trajes especiales para sobrevivir las duras temperaturas de la luna.</a:t>
            </a:r>
            <a:endParaRPr lang="es-ES" sz="1400" b="1" dirty="0">
              <a:solidFill>
                <a:srgbClr val="FFFF00"/>
              </a:solidFill>
            </a:endParaRPr>
          </a:p>
        </p:txBody>
      </p:sp>
    </p:spTree>
  </p:cSld>
  <p:clrMapOvr>
    <a:masterClrMapping/>
  </p:clrMapOvr>
  <p:transition spd="med" advTm="23000">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Diez curiosidades sobre la Luna que quizás no sepas"/>
          <p:cNvPicPr>
            <a:picLocks noChangeAspect="1" noChangeArrowheads="1"/>
          </p:cNvPicPr>
          <p:nvPr/>
        </p:nvPicPr>
        <p:blipFill>
          <a:blip r:embed="rId2"/>
          <a:srcRect/>
          <a:stretch>
            <a:fillRect/>
          </a:stretch>
        </p:blipFill>
        <p:spPr bwMode="auto">
          <a:xfrm>
            <a:off x="0" y="0"/>
            <a:ext cx="9277422" cy="6858000"/>
          </a:xfrm>
          <a:prstGeom prst="rect">
            <a:avLst/>
          </a:prstGeom>
          <a:noFill/>
        </p:spPr>
      </p:pic>
      <p:sp>
        <p:nvSpPr>
          <p:cNvPr id="3" name="2 Rectángulo"/>
          <p:cNvSpPr/>
          <p:nvPr/>
        </p:nvSpPr>
        <p:spPr>
          <a:xfrm>
            <a:off x="785786" y="500042"/>
            <a:ext cx="2143140" cy="1200329"/>
          </a:xfrm>
          <a:prstGeom prst="rect">
            <a:avLst/>
          </a:prstGeom>
        </p:spPr>
        <p:txBody>
          <a:bodyPr wrap="square">
            <a:spAutoFit/>
          </a:bodyPr>
          <a:lstStyle/>
          <a:p>
            <a:r>
              <a:rPr lang="es-ES" sz="2400" b="1" dirty="0" smtClean="0">
                <a:solidFill>
                  <a:srgbClr val="FF0000"/>
                </a:solidFill>
              </a:rPr>
              <a:t>La Luna llena, los locos y el sueño</a:t>
            </a:r>
            <a:endParaRPr lang="es-ES" sz="2400" b="1" dirty="0">
              <a:solidFill>
                <a:srgbClr val="FF0000"/>
              </a:solidFill>
            </a:endParaRPr>
          </a:p>
        </p:txBody>
      </p:sp>
      <p:sp>
        <p:nvSpPr>
          <p:cNvPr id="4" name="3 Rectángulo"/>
          <p:cNvSpPr/>
          <p:nvPr/>
        </p:nvSpPr>
        <p:spPr>
          <a:xfrm>
            <a:off x="4143372" y="3571876"/>
            <a:ext cx="4572000" cy="2893100"/>
          </a:xfrm>
          <a:prstGeom prst="rect">
            <a:avLst/>
          </a:prstGeom>
          <a:ln>
            <a:solidFill>
              <a:srgbClr val="FFFF00"/>
            </a:solidFill>
          </a:ln>
        </p:spPr>
        <p:txBody>
          <a:bodyPr>
            <a:spAutoFit/>
          </a:bodyPr>
          <a:lstStyle/>
          <a:p>
            <a:pPr algn="ctr"/>
            <a:r>
              <a:rPr lang="es-ES" sz="1400" b="1" dirty="0" smtClean="0">
                <a:solidFill>
                  <a:srgbClr val="FFFF00"/>
                </a:solidFill>
              </a:rPr>
              <a:t>La creencia popular que dice que la Luna llena la locura humana, pero no tiene base científica alguna. Un equipo de investigadores de la canadiense Universidad Laval en Quebec examinó la relación entre las fases lunares y el número de pacientes que se presentan en las salas de emergencia de los hospitales con problemas psicológicos. Su conclusión es que nuestras alteraciones y locuras poco tienen que ver con el satélite natural de la Tierra. Sin embargo, según un estudio que se publica en el último número de la revista </a:t>
            </a:r>
            <a:r>
              <a:rPr lang="es-ES" sz="1400" b="1" dirty="0" err="1" smtClean="0">
                <a:solidFill>
                  <a:srgbClr val="FFFF00"/>
                </a:solidFill>
              </a:rPr>
              <a:t>Current</a:t>
            </a:r>
            <a:r>
              <a:rPr lang="es-ES" sz="1400" b="1" dirty="0" smtClean="0">
                <a:solidFill>
                  <a:srgbClr val="FFFF00"/>
                </a:solidFill>
              </a:rPr>
              <a:t> </a:t>
            </a:r>
            <a:r>
              <a:rPr lang="es-ES" sz="1400" b="1" dirty="0" err="1" smtClean="0">
                <a:solidFill>
                  <a:srgbClr val="FFFF00"/>
                </a:solidFill>
              </a:rPr>
              <a:t>Biology</a:t>
            </a:r>
            <a:r>
              <a:rPr lang="es-ES" sz="1400" b="1" dirty="0" smtClean="0">
                <a:solidFill>
                  <a:srgbClr val="FFFF00"/>
                </a:solidFill>
              </a:rPr>
              <a:t>, la Luna influye en la estructura del sueño en nuestra especie, incluso aunque no sepamos en qué fase está ni veamos su luz porque dormimos en el interior.</a:t>
            </a:r>
            <a:endParaRPr lang="es-ES" sz="1400" b="1" dirty="0">
              <a:solidFill>
                <a:srgbClr val="FFFF00"/>
              </a:solidFill>
            </a:endParaRPr>
          </a:p>
        </p:txBody>
      </p:sp>
    </p:spTree>
  </p:cSld>
  <p:clrMapOvr>
    <a:masterClrMapping/>
  </p:clrMapOvr>
  <p:transition spd="med" advTm="50000">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riosidades de la Lu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286381" y="500042"/>
            <a:ext cx="2928958" cy="830997"/>
          </a:xfrm>
          <a:prstGeom prst="rect">
            <a:avLst/>
          </a:prstGeom>
        </p:spPr>
        <p:txBody>
          <a:bodyPr wrap="square">
            <a:spAutoFit/>
          </a:bodyPr>
          <a:lstStyle/>
          <a:p>
            <a:r>
              <a:rPr lang="es-ES" sz="2400" b="1" dirty="0" smtClean="0">
                <a:solidFill>
                  <a:srgbClr val="FF0000"/>
                </a:solidFill>
              </a:rPr>
              <a:t>El mito del lado oscuro de la luna</a:t>
            </a:r>
            <a:endParaRPr lang="es-ES" sz="2400" dirty="0">
              <a:solidFill>
                <a:srgbClr val="FF0000"/>
              </a:solidFill>
            </a:endParaRPr>
          </a:p>
        </p:txBody>
      </p:sp>
      <p:sp>
        <p:nvSpPr>
          <p:cNvPr id="4" name="3 Rectángulo"/>
          <p:cNvSpPr/>
          <p:nvPr/>
        </p:nvSpPr>
        <p:spPr>
          <a:xfrm>
            <a:off x="2285984" y="5500702"/>
            <a:ext cx="4572000" cy="1169551"/>
          </a:xfrm>
          <a:prstGeom prst="rect">
            <a:avLst/>
          </a:prstGeom>
          <a:noFill/>
          <a:ln>
            <a:solidFill>
              <a:srgbClr val="FFFF00"/>
            </a:solidFill>
          </a:ln>
        </p:spPr>
        <p:txBody>
          <a:bodyPr>
            <a:spAutoFit/>
          </a:bodyPr>
          <a:lstStyle/>
          <a:p>
            <a:pPr algn="ctr"/>
            <a:r>
              <a:rPr lang="es-ES" sz="1400" b="1" dirty="0" smtClean="0">
                <a:solidFill>
                  <a:srgbClr val="FFFF00"/>
                </a:solidFill>
              </a:rPr>
              <a:t>El lado oscuro de la luna ha sido fuente de mitos, leyendas y misterios, y el tema de varias famosas películas de ciencia ficción. De hecho, se dice que la oscuridad que la rodea es tan profunda e imponente que cualquier objeto se vuelve invisible a su lado.</a:t>
            </a:r>
            <a:endParaRPr lang="es-ES" sz="1400" b="1" dirty="0">
              <a:solidFill>
                <a:srgbClr val="FFFF00"/>
              </a:solidFill>
            </a:endParaRPr>
          </a:p>
        </p:txBody>
      </p:sp>
    </p:spTree>
  </p:cSld>
  <p:clrMapOvr>
    <a:masterClrMapping/>
  </p:clrMapOvr>
  <p:transition spd="med" advTm="24000">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luna-llena-sobre-el-mar.gif"/>
          <p:cNvPicPr>
            <a:picLocks noChangeAspect="1" noChangeArrowheads="1" noCrop="1"/>
          </p:cNvPicPr>
          <p:nvPr/>
        </p:nvPicPr>
        <p:blipFill>
          <a:blip r:embed="rId2"/>
          <a:srcRect/>
          <a:stretch>
            <a:fillRect/>
          </a:stretch>
        </p:blipFill>
        <p:spPr bwMode="auto">
          <a:xfrm>
            <a:off x="0" y="0"/>
            <a:ext cx="9221190" cy="6858000"/>
          </a:xfrm>
          <a:prstGeom prst="rect">
            <a:avLst/>
          </a:prstGeom>
          <a:noFill/>
        </p:spPr>
      </p:pic>
    </p:spTree>
  </p:cSld>
  <p:clrMapOvr>
    <a:masterClrMapping/>
  </p:clrMapOvr>
  <p:transition spd="med" advTm="7000">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descr="Curiosidades de laluna"/>
          <p:cNvPicPr>
            <a:picLocks noChangeAspect="1" noChangeArrowheads="1"/>
          </p:cNvPicPr>
          <p:nvPr/>
        </p:nvPicPr>
        <p:blipFill>
          <a:blip r:embed="rId2"/>
          <a:srcRect/>
          <a:stretch>
            <a:fillRect/>
          </a:stretch>
        </p:blipFill>
        <p:spPr bwMode="auto">
          <a:xfrm>
            <a:off x="1142976" y="-16"/>
            <a:ext cx="6858016" cy="6858016"/>
          </a:xfrm>
          <a:prstGeom prst="rect">
            <a:avLst/>
          </a:prstGeom>
          <a:noFill/>
        </p:spPr>
      </p:pic>
      <p:sp>
        <p:nvSpPr>
          <p:cNvPr id="3" name="2 Rectángulo"/>
          <p:cNvSpPr/>
          <p:nvPr/>
        </p:nvSpPr>
        <p:spPr>
          <a:xfrm>
            <a:off x="357158" y="1071546"/>
            <a:ext cx="3626570" cy="523220"/>
          </a:xfrm>
          <a:prstGeom prst="rect">
            <a:avLst/>
          </a:prstGeom>
        </p:spPr>
        <p:txBody>
          <a:bodyPr wrap="none">
            <a:spAutoFit/>
          </a:bodyPr>
          <a:lstStyle/>
          <a:p>
            <a:r>
              <a:rPr lang="es-ES" sz="2800" b="1" dirty="0" smtClean="0">
                <a:solidFill>
                  <a:srgbClr val="FF0000"/>
                </a:solidFill>
              </a:rPr>
              <a:t>La luna afecta la marea</a:t>
            </a:r>
            <a:endParaRPr lang="es-ES" sz="2800" dirty="0">
              <a:solidFill>
                <a:srgbClr val="FF0000"/>
              </a:solidFill>
            </a:endParaRPr>
          </a:p>
        </p:txBody>
      </p:sp>
      <p:sp>
        <p:nvSpPr>
          <p:cNvPr id="4" name="3 Rectángulo"/>
          <p:cNvSpPr/>
          <p:nvPr/>
        </p:nvSpPr>
        <p:spPr>
          <a:xfrm>
            <a:off x="4857752" y="4429132"/>
            <a:ext cx="4000496" cy="1169551"/>
          </a:xfrm>
          <a:prstGeom prst="rect">
            <a:avLst/>
          </a:prstGeom>
          <a:noFill/>
          <a:ln>
            <a:solidFill>
              <a:srgbClr val="FFFF00"/>
            </a:solidFill>
          </a:ln>
        </p:spPr>
        <p:txBody>
          <a:bodyPr wrap="square">
            <a:spAutoFit/>
          </a:bodyPr>
          <a:lstStyle/>
          <a:p>
            <a:pPr algn="ctr"/>
            <a:r>
              <a:rPr lang="es-ES" sz="1400" b="1" dirty="0" smtClean="0">
                <a:solidFill>
                  <a:srgbClr val="FFFF00"/>
                </a:solidFill>
              </a:rPr>
              <a:t>La luna es responsable de crear las mareas. La intensidad de la gravedad de la luna cambia a lo largo de la superficie del planeta, según su posición respecto de la tierra, provoca que los mares avancen en unos lugares y retrocedan en otros. </a:t>
            </a:r>
            <a:endParaRPr lang="es-ES" sz="1400" b="1" dirty="0">
              <a:solidFill>
                <a:srgbClr val="FFFF00"/>
              </a:solidFill>
            </a:endParaRPr>
          </a:p>
        </p:txBody>
      </p:sp>
    </p:spTree>
  </p:cSld>
  <p:clrMapOvr>
    <a:masterClrMapping/>
  </p:clrMapOvr>
  <p:transition spd="med" advTm="26000">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riosidades de la Luna"/>
          <p:cNvPicPr>
            <a:picLocks noChangeAspect="1" noChangeArrowheads="1"/>
          </p:cNvPicPr>
          <p:nvPr/>
        </p:nvPicPr>
        <p:blipFill>
          <a:blip r:embed="rId3"/>
          <a:srcRect/>
          <a:stretch>
            <a:fillRect/>
          </a:stretch>
        </p:blipFill>
        <p:spPr bwMode="auto">
          <a:xfrm>
            <a:off x="0" y="0"/>
            <a:ext cx="9222558" cy="6858000"/>
          </a:xfrm>
          <a:prstGeom prst="rect">
            <a:avLst/>
          </a:prstGeom>
          <a:noFill/>
        </p:spPr>
      </p:pic>
      <p:sp>
        <p:nvSpPr>
          <p:cNvPr id="3" name="2 Rectángulo"/>
          <p:cNvSpPr/>
          <p:nvPr/>
        </p:nvSpPr>
        <p:spPr>
          <a:xfrm>
            <a:off x="428596" y="428604"/>
            <a:ext cx="2857520" cy="1815882"/>
          </a:xfrm>
          <a:prstGeom prst="rect">
            <a:avLst/>
          </a:prstGeom>
        </p:spPr>
        <p:txBody>
          <a:bodyPr wrap="square">
            <a:spAutoFit/>
          </a:bodyPr>
          <a:lstStyle/>
          <a:p>
            <a:r>
              <a:rPr lang="es-ES" sz="2800" b="1" dirty="0" smtClean="0">
                <a:solidFill>
                  <a:srgbClr val="FF0000"/>
                </a:solidFill>
              </a:rPr>
              <a:t>Los escorpiones brillan en la oscuridad gracias a la luna</a:t>
            </a:r>
            <a:endParaRPr lang="es-ES" sz="2800" dirty="0">
              <a:solidFill>
                <a:srgbClr val="FF0000"/>
              </a:solidFill>
            </a:endParaRPr>
          </a:p>
        </p:txBody>
      </p:sp>
      <p:sp>
        <p:nvSpPr>
          <p:cNvPr id="4" name="3 Rectángulo"/>
          <p:cNvSpPr/>
          <p:nvPr/>
        </p:nvSpPr>
        <p:spPr>
          <a:xfrm>
            <a:off x="428596" y="5357826"/>
            <a:ext cx="4000512" cy="1169551"/>
          </a:xfrm>
          <a:prstGeom prst="rect">
            <a:avLst/>
          </a:prstGeom>
          <a:noFill/>
          <a:ln>
            <a:solidFill>
              <a:srgbClr val="FFFF00"/>
            </a:solidFill>
          </a:ln>
        </p:spPr>
        <p:txBody>
          <a:bodyPr wrap="square">
            <a:spAutoFit/>
          </a:bodyPr>
          <a:lstStyle/>
          <a:p>
            <a:pPr algn="ctr"/>
            <a:r>
              <a:rPr lang="es-ES" sz="1400" b="1" dirty="0" smtClean="0">
                <a:solidFill>
                  <a:srgbClr val="FFFF00"/>
                </a:solidFill>
              </a:rPr>
              <a:t>Los escorpiones brillan en la oscuridad cuando los poderosos rayos UV de la luna interactúan con ciertas proteínas. Lo curioso es que la capacidad de estas criaturas para detectar a su presa varía de acuerdo al brillo de la luna.</a:t>
            </a:r>
            <a:endParaRPr lang="es-ES" sz="1400" b="1" dirty="0">
              <a:solidFill>
                <a:srgbClr val="FFFF00"/>
              </a:solidFill>
            </a:endParaRPr>
          </a:p>
        </p:txBody>
      </p:sp>
    </p:spTree>
  </p:cSld>
  <p:clrMapOvr>
    <a:masterClrMapping/>
  </p:clrMapOvr>
  <p:transition spd="med" advTm="25000">
    <p:wheel spokes="1"/>
    <p:sndAc>
      <p:stSnd>
        <p:snd r:embed="rId2" name="Moon river.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5 curiosidades sobre la Luna 2"/>
          <p:cNvPicPr>
            <a:picLocks noChangeAspect="1" noChangeArrowheads="1"/>
          </p:cNvPicPr>
          <p:nvPr/>
        </p:nvPicPr>
        <p:blipFill>
          <a:blip r:embed="rId2"/>
          <a:srcRect/>
          <a:stretch>
            <a:fillRect/>
          </a:stretch>
        </p:blipFill>
        <p:spPr bwMode="auto">
          <a:xfrm>
            <a:off x="0" y="0"/>
            <a:ext cx="9209657" cy="6858000"/>
          </a:xfrm>
          <a:prstGeom prst="rect">
            <a:avLst/>
          </a:prstGeom>
          <a:noFill/>
        </p:spPr>
      </p:pic>
      <p:sp>
        <p:nvSpPr>
          <p:cNvPr id="3" name="2 Rectángulo"/>
          <p:cNvSpPr/>
          <p:nvPr/>
        </p:nvSpPr>
        <p:spPr>
          <a:xfrm>
            <a:off x="357158" y="428604"/>
            <a:ext cx="2428892" cy="1384995"/>
          </a:xfrm>
          <a:prstGeom prst="rect">
            <a:avLst/>
          </a:prstGeom>
          <a:ln>
            <a:solidFill>
              <a:srgbClr val="FF0000"/>
            </a:solidFill>
          </a:ln>
        </p:spPr>
        <p:txBody>
          <a:bodyPr wrap="square">
            <a:spAutoFit/>
          </a:bodyPr>
          <a:lstStyle/>
          <a:p>
            <a:r>
              <a:rPr lang="es-ES" sz="2800" b="1" dirty="0" smtClean="0"/>
              <a:t>Pueden haber terremotos en la Luna</a:t>
            </a:r>
            <a:endParaRPr lang="es-ES" sz="2800" b="1" dirty="0"/>
          </a:p>
        </p:txBody>
      </p:sp>
      <p:sp>
        <p:nvSpPr>
          <p:cNvPr id="6" name="5 Rectángulo"/>
          <p:cNvSpPr/>
          <p:nvPr/>
        </p:nvSpPr>
        <p:spPr>
          <a:xfrm>
            <a:off x="214282" y="3929066"/>
            <a:ext cx="4286280" cy="2677656"/>
          </a:xfrm>
          <a:prstGeom prst="rect">
            <a:avLst/>
          </a:prstGeom>
          <a:solidFill>
            <a:srgbClr val="FFFF00">
              <a:alpha val="46000"/>
            </a:srgbClr>
          </a:solidFill>
          <a:ln>
            <a:solidFill>
              <a:srgbClr val="FF0000"/>
            </a:solidFill>
          </a:ln>
        </p:spPr>
        <p:txBody>
          <a:bodyPr wrap="square">
            <a:spAutoFit/>
          </a:bodyPr>
          <a:lstStyle/>
          <a:p>
            <a:pPr algn="ctr"/>
            <a:r>
              <a:rPr lang="es-ES" sz="1400" b="1" dirty="0" smtClean="0"/>
              <a:t>En los diversos viajes espaciales que se realizaron con destino a la Luna, se realizaron numerosas pruebas geológicas para conocer mejor el suelo del satélite, descubriendo así que en términos geológicos, no se trata de un lugar inactivo o completamente muerto. Mediante el uso de sismógrafos se detectaron pequeños sismos en algunos lugares, los cuales se habrían de originar varios kilómetros debajo de la superficie y se estima que son provocadas por los tirones gravitacionales que en ésta provoca la Tierra. En ocasiones, hasta pequeñas grietas y fracturas aparecen en el suelo, dejando escapar ciertas cantidades de gas.</a:t>
            </a:r>
            <a:endParaRPr lang="es-ES" sz="1400" b="1" dirty="0"/>
          </a:p>
        </p:txBody>
      </p:sp>
    </p:spTree>
  </p:cSld>
  <p:clrMapOvr>
    <a:masterClrMapping/>
  </p:clrMapOvr>
  <p:transition spd="med" advTm="32000">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uriosidades de la luna"/>
          <p:cNvPicPr>
            <a:picLocks noChangeAspect="1" noChangeArrowheads="1"/>
          </p:cNvPicPr>
          <p:nvPr/>
        </p:nvPicPr>
        <p:blipFill>
          <a:blip r:embed="rId2"/>
          <a:srcRect/>
          <a:stretch>
            <a:fillRect/>
          </a:stretch>
        </p:blipFill>
        <p:spPr bwMode="auto">
          <a:xfrm>
            <a:off x="1357290" y="714356"/>
            <a:ext cx="7627086" cy="5857916"/>
          </a:xfrm>
          <a:prstGeom prst="rect">
            <a:avLst/>
          </a:prstGeom>
          <a:noFill/>
        </p:spPr>
      </p:pic>
      <p:sp>
        <p:nvSpPr>
          <p:cNvPr id="3" name="2 Rectángulo"/>
          <p:cNvSpPr/>
          <p:nvPr/>
        </p:nvSpPr>
        <p:spPr>
          <a:xfrm>
            <a:off x="428596" y="214290"/>
            <a:ext cx="6855146" cy="523220"/>
          </a:xfrm>
          <a:prstGeom prst="rect">
            <a:avLst/>
          </a:prstGeom>
        </p:spPr>
        <p:txBody>
          <a:bodyPr wrap="none">
            <a:spAutoFit/>
          </a:bodyPr>
          <a:lstStyle/>
          <a:p>
            <a:r>
              <a:rPr lang="es-ES" sz="2800" b="1" dirty="0" smtClean="0">
                <a:solidFill>
                  <a:srgbClr val="FF0000"/>
                </a:solidFill>
              </a:rPr>
              <a:t>La luna llena tiene un nombre para cada mes</a:t>
            </a:r>
            <a:endParaRPr lang="es-ES" sz="2800" dirty="0">
              <a:solidFill>
                <a:srgbClr val="FF0000"/>
              </a:solidFill>
            </a:endParaRPr>
          </a:p>
        </p:txBody>
      </p:sp>
      <p:sp>
        <p:nvSpPr>
          <p:cNvPr id="4" name="3 Rectángulo"/>
          <p:cNvSpPr/>
          <p:nvPr/>
        </p:nvSpPr>
        <p:spPr>
          <a:xfrm>
            <a:off x="142844" y="4857760"/>
            <a:ext cx="1142976" cy="1384995"/>
          </a:xfrm>
          <a:prstGeom prst="rect">
            <a:avLst/>
          </a:prstGeom>
          <a:solidFill>
            <a:srgbClr val="FFFF00"/>
          </a:solidFill>
          <a:ln>
            <a:solidFill>
              <a:srgbClr val="FF0000"/>
            </a:solidFill>
          </a:ln>
        </p:spPr>
        <p:txBody>
          <a:bodyPr wrap="square">
            <a:spAutoFit/>
          </a:bodyPr>
          <a:lstStyle/>
          <a:p>
            <a:pPr algn="ctr"/>
            <a:r>
              <a:rPr lang="es-ES" sz="1400" b="1" dirty="0" smtClean="0"/>
              <a:t>Las lunas llenas tienen su propio nombre de acuerdo a cada mes.</a:t>
            </a:r>
            <a:endParaRPr lang="es-ES" sz="1400" b="1" dirty="0"/>
          </a:p>
        </p:txBody>
      </p:sp>
    </p:spTree>
  </p:cSld>
  <p:clrMapOvr>
    <a:masterClrMapping/>
  </p:clrMapOvr>
  <p:transition spd="med" advTm="34000">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descr="Curiosidades de Luna"/>
          <p:cNvPicPr>
            <a:picLocks noChangeAspect="1" noChangeArrowheads="1"/>
          </p:cNvPicPr>
          <p:nvPr/>
        </p:nvPicPr>
        <p:blipFill>
          <a:blip r:embed="rId2"/>
          <a:srcRect/>
          <a:stretch>
            <a:fillRect/>
          </a:stretch>
        </p:blipFill>
        <p:spPr bwMode="auto">
          <a:xfrm>
            <a:off x="214283" y="214290"/>
            <a:ext cx="3786214" cy="6286544"/>
          </a:xfrm>
          <a:prstGeom prst="rect">
            <a:avLst/>
          </a:prstGeom>
          <a:noFill/>
        </p:spPr>
      </p:pic>
      <p:sp>
        <p:nvSpPr>
          <p:cNvPr id="3" name="2 Rectángulo"/>
          <p:cNvSpPr/>
          <p:nvPr/>
        </p:nvSpPr>
        <p:spPr>
          <a:xfrm>
            <a:off x="5357818" y="785794"/>
            <a:ext cx="3122971" cy="1077218"/>
          </a:xfrm>
          <a:prstGeom prst="rect">
            <a:avLst/>
          </a:prstGeom>
        </p:spPr>
        <p:txBody>
          <a:bodyPr wrap="none">
            <a:spAutoFit/>
          </a:bodyPr>
          <a:lstStyle/>
          <a:p>
            <a:r>
              <a:rPr lang="es-ES" sz="3200" b="1" dirty="0" smtClean="0">
                <a:solidFill>
                  <a:srgbClr val="FF0000"/>
                </a:solidFill>
              </a:rPr>
              <a:t>Existe una tumba</a:t>
            </a:r>
          </a:p>
          <a:p>
            <a:pPr algn="ctr"/>
            <a:r>
              <a:rPr lang="es-ES" sz="3200" b="1" dirty="0" smtClean="0">
                <a:solidFill>
                  <a:srgbClr val="FF0000"/>
                </a:solidFill>
              </a:rPr>
              <a:t> en la luna</a:t>
            </a:r>
            <a:endParaRPr lang="es-ES" sz="3200" dirty="0">
              <a:solidFill>
                <a:srgbClr val="FF0000"/>
              </a:solidFill>
            </a:endParaRPr>
          </a:p>
        </p:txBody>
      </p:sp>
      <p:sp>
        <p:nvSpPr>
          <p:cNvPr id="4" name="3 Rectángulo"/>
          <p:cNvSpPr/>
          <p:nvPr/>
        </p:nvSpPr>
        <p:spPr>
          <a:xfrm>
            <a:off x="5143504" y="4286256"/>
            <a:ext cx="3357586" cy="2031325"/>
          </a:xfrm>
          <a:prstGeom prst="rect">
            <a:avLst/>
          </a:prstGeom>
          <a:noFill/>
          <a:ln>
            <a:solidFill>
              <a:srgbClr val="FFFF00"/>
            </a:solidFill>
          </a:ln>
        </p:spPr>
        <p:txBody>
          <a:bodyPr wrap="square">
            <a:spAutoFit/>
          </a:bodyPr>
          <a:lstStyle/>
          <a:p>
            <a:pPr algn="ctr"/>
            <a:r>
              <a:rPr lang="es-ES" sz="1400" b="1" dirty="0" smtClean="0">
                <a:solidFill>
                  <a:srgbClr val="FFFF00"/>
                </a:solidFill>
              </a:rPr>
              <a:t>Hay muchos lugares exóticos para realizar entierros, pero ninguno tan singular como la luna. Un famoso geólogo y astrólogo llamado Eugene </a:t>
            </a:r>
            <a:r>
              <a:rPr lang="es-ES" sz="1400" b="1" dirty="0" err="1" smtClean="0">
                <a:solidFill>
                  <a:srgbClr val="FFFF00"/>
                </a:solidFill>
              </a:rPr>
              <a:t>Shoemaker</a:t>
            </a:r>
            <a:r>
              <a:rPr lang="es-ES" sz="1400" b="1" dirty="0" smtClean="0">
                <a:solidFill>
                  <a:srgbClr val="FFFF00"/>
                </a:solidFill>
              </a:rPr>
              <a:t>, pidió como último deseo ser enterrado en la luna. Para homenajear la labor de este hombre, la NASA decidió conceder este deseo y derramar sus cenizas en la superficie de la luna, luego de su muerte en el año 1998.</a:t>
            </a:r>
            <a:endParaRPr lang="es-ES" sz="1400" b="1" dirty="0">
              <a:solidFill>
                <a:srgbClr val="FFFF00"/>
              </a:solidFill>
            </a:endParaRPr>
          </a:p>
        </p:txBody>
      </p:sp>
    </p:spTree>
  </p:cSld>
  <p:clrMapOvr>
    <a:masterClrMapping/>
  </p:clrMapOvr>
  <p:transition spd="med" advTm="21000">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500298" y="1643050"/>
            <a:ext cx="6286544" cy="4801314"/>
          </a:xfrm>
          <a:prstGeom prst="rect">
            <a:avLst/>
          </a:prstGeom>
        </p:spPr>
        <p:txBody>
          <a:bodyPr wrap="square">
            <a:spAutoFit/>
          </a:bodyPr>
          <a:lstStyle/>
          <a:p>
            <a:pPr algn="r"/>
            <a:r>
              <a:rPr lang="es-ES" dirty="0" smtClean="0">
                <a:solidFill>
                  <a:srgbClr val="FF0000"/>
                </a:solidFill>
                <a:latin typeface="Papyrus" pitchFamily="66" charset="0"/>
                <a:cs typeface="DokChampa" pitchFamily="34" charset="-34"/>
              </a:rPr>
              <a:t>El polvo que se encuentra en la superficie lunar es un material abrasivo, pegajoso y poco saludable para respirar. Un equipo anglo-francés de científicos han modelado cómo este polvo afectará a los vehículos </a:t>
            </a:r>
            <a:r>
              <a:rPr lang="es-ES" dirty="0" err="1" smtClean="0">
                <a:solidFill>
                  <a:srgbClr val="FF0000"/>
                </a:solidFill>
                <a:latin typeface="Papyrus" pitchFamily="66" charset="0"/>
                <a:cs typeface="DokChampa" pitchFamily="34" charset="-34"/>
              </a:rPr>
              <a:t>rover</a:t>
            </a:r>
            <a:r>
              <a:rPr lang="es-ES" dirty="0" smtClean="0">
                <a:solidFill>
                  <a:srgbClr val="FF0000"/>
                </a:solidFill>
                <a:latin typeface="Papyrus" pitchFamily="66" charset="0"/>
                <a:cs typeface="DokChampa" pitchFamily="34" charset="-34"/>
              </a:rPr>
              <a:t> que enviemos de nuevo a la superficie lunar (agencias espaciales de todo el mundo tienen planes para continuar la exploración de la Luna en las próximas dos décadas), y creen que existe un grave riesgo de que </a:t>
            </a:r>
            <a:r>
              <a:rPr lang="es-ES" dirty="0" err="1" smtClean="0">
                <a:solidFill>
                  <a:srgbClr val="FF0000"/>
                </a:solidFill>
                <a:latin typeface="Papyrus" pitchFamily="66" charset="0"/>
                <a:cs typeface="DokChampa" pitchFamily="34" charset="-34"/>
              </a:rPr>
              <a:t>rovers</a:t>
            </a:r>
            <a:r>
              <a:rPr lang="es-ES" dirty="0" smtClean="0">
                <a:solidFill>
                  <a:srgbClr val="FF0000"/>
                </a:solidFill>
                <a:latin typeface="Papyrus" pitchFamily="66" charset="0"/>
                <a:cs typeface="DokChampa" pitchFamily="34" charset="-34"/>
              </a:rPr>
              <a:t> que se muevan alrededor de la salida y la puesta del Sol puedan quedar envueltos en polvo. El trabajo fue do presentado en la última Reunión Nacional de Astronomía que se celebra en St. </a:t>
            </a:r>
            <a:r>
              <a:rPr lang="es-ES" dirty="0" err="1" smtClean="0">
                <a:solidFill>
                  <a:srgbClr val="FF0000"/>
                </a:solidFill>
                <a:latin typeface="Papyrus" pitchFamily="66" charset="0"/>
                <a:cs typeface="DokChampa" pitchFamily="34" charset="-34"/>
              </a:rPr>
              <a:t>Andrews</a:t>
            </a:r>
            <a:r>
              <a:rPr lang="es-ES" dirty="0" smtClean="0">
                <a:solidFill>
                  <a:srgbClr val="FF0000"/>
                </a:solidFill>
                <a:latin typeface="Papyrus" pitchFamily="66" charset="0"/>
                <a:cs typeface="DokChampa" pitchFamily="34" charset="-34"/>
              </a:rPr>
              <a:t> (Reino Unido).</a:t>
            </a:r>
          </a:p>
          <a:p>
            <a:pPr algn="r"/>
            <a:r>
              <a:rPr lang="es-ES" dirty="0" smtClean="0">
                <a:solidFill>
                  <a:srgbClr val="FF0000"/>
                </a:solidFill>
                <a:latin typeface="Papyrus" pitchFamily="66" charset="0"/>
                <a:cs typeface="DokChampa" pitchFamily="34" charset="-34"/>
              </a:rPr>
              <a:t>Los principales problemas asociados con el molesto polvo son su </a:t>
            </a:r>
            <a:r>
              <a:rPr lang="es-ES" dirty="0" err="1" smtClean="0">
                <a:solidFill>
                  <a:srgbClr val="FF0000"/>
                </a:solidFill>
                <a:latin typeface="Papyrus" pitchFamily="66" charset="0"/>
                <a:cs typeface="DokChampa" pitchFamily="34" charset="-34"/>
              </a:rPr>
              <a:t>abrasividad</a:t>
            </a:r>
            <a:r>
              <a:rPr lang="es-ES" dirty="0" smtClean="0">
                <a:solidFill>
                  <a:srgbClr val="FF0000"/>
                </a:solidFill>
                <a:latin typeface="Papyrus" pitchFamily="66" charset="0"/>
                <a:cs typeface="DokChampa" pitchFamily="34" charset="-34"/>
              </a:rPr>
              <a:t>, la adherencia a las ropas y los equipos, la reducción de la visibilidad y el efecto sobre la salud humana de la inhalación de las partículas de polvo. Los astronautas descubrieron que el polvo se pegaba a todos los materiales, algo que podría ser fatal si daña sistemas de soporte vital.</a:t>
            </a:r>
            <a:endParaRPr lang="es-ES" dirty="0">
              <a:solidFill>
                <a:srgbClr val="FF0000"/>
              </a:solidFill>
              <a:latin typeface="Papyrus" pitchFamily="66" charset="0"/>
              <a:cs typeface="DokChampa" pitchFamily="34" charset="-34"/>
            </a:endParaRPr>
          </a:p>
        </p:txBody>
      </p:sp>
      <p:pic>
        <p:nvPicPr>
          <p:cNvPr id="3" name="Picture 2" descr="Curiosidades de la luna"/>
          <p:cNvPicPr>
            <a:picLocks noChangeAspect="1" noChangeArrowheads="1" noCrop="1"/>
          </p:cNvPicPr>
          <p:nvPr/>
        </p:nvPicPr>
        <p:blipFill>
          <a:blip r:embed="rId2"/>
          <a:srcRect/>
          <a:stretch>
            <a:fillRect/>
          </a:stretch>
        </p:blipFill>
        <p:spPr bwMode="auto">
          <a:xfrm>
            <a:off x="500033" y="571480"/>
            <a:ext cx="1714511" cy="1714512"/>
          </a:xfrm>
          <a:prstGeom prst="rect">
            <a:avLst/>
          </a:prstGeom>
          <a:noFill/>
        </p:spPr>
      </p:pic>
    </p:spTree>
  </p:cSld>
  <p:clrMapOvr>
    <a:masterClrMapping/>
  </p:clrMapOvr>
  <p:transition spd="med" advTm="65000">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2" descr="Curiosidades de la luna"/>
          <p:cNvPicPr>
            <a:picLocks noChangeAspect="1" noChangeArrowheads="1" noCrop="1"/>
          </p:cNvPicPr>
          <p:nvPr/>
        </p:nvPicPr>
        <p:blipFill>
          <a:blip r:embed="rId3"/>
          <a:srcRect/>
          <a:stretch>
            <a:fillRect/>
          </a:stretch>
        </p:blipFill>
        <p:spPr bwMode="auto">
          <a:xfrm>
            <a:off x="4071934" y="714356"/>
            <a:ext cx="4857782" cy="4857784"/>
          </a:xfrm>
          <a:prstGeom prst="rect">
            <a:avLst/>
          </a:prstGeom>
          <a:noFill/>
        </p:spPr>
      </p:pic>
      <p:sp>
        <p:nvSpPr>
          <p:cNvPr id="3" name="2 Rectángulo"/>
          <p:cNvSpPr/>
          <p:nvPr/>
        </p:nvSpPr>
        <p:spPr>
          <a:xfrm>
            <a:off x="357158" y="500042"/>
            <a:ext cx="3643338" cy="1384995"/>
          </a:xfrm>
          <a:prstGeom prst="rect">
            <a:avLst/>
          </a:prstGeom>
        </p:spPr>
        <p:txBody>
          <a:bodyPr wrap="square">
            <a:spAutoFit/>
          </a:bodyPr>
          <a:lstStyle/>
          <a:p>
            <a:pPr algn="ctr"/>
            <a:r>
              <a:rPr lang="es-ES" sz="2800" b="1" dirty="0" smtClean="0">
                <a:solidFill>
                  <a:srgbClr val="FF0000"/>
                </a:solidFill>
              </a:rPr>
              <a:t>La luna siempre apunta la misma cara hacia el planeta tierra</a:t>
            </a:r>
            <a:endParaRPr lang="es-ES" sz="2800" dirty="0">
              <a:solidFill>
                <a:srgbClr val="FF0000"/>
              </a:solidFill>
            </a:endParaRPr>
          </a:p>
        </p:txBody>
      </p:sp>
      <p:sp>
        <p:nvSpPr>
          <p:cNvPr id="4" name="3 Rectángulo"/>
          <p:cNvSpPr/>
          <p:nvPr/>
        </p:nvSpPr>
        <p:spPr>
          <a:xfrm>
            <a:off x="357158" y="5286388"/>
            <a:ext cx="4572000" cy="1169551"/>
          </a:xfrm>
          <a:prstGeom prst="rect">
            <a:avLst/>
          </a:prstGeom>
          <a:noFill/>
          <a:ln>
            <a:solidFill>
              <a:srgbClr val="FFFF00"/>
            </a:solidFill>
          </a:ln>
        </p:spPr>
        <p:txBody>
          <a:bodyPr>
            <a:spAutoFit/>
          </a:bodyPr>
          <a:lstStyle/>
          <a:p>
            <a:pPr algn="ctr"/>
            <a:r>
              <a:rPr lang="es-ES" sz="1400" b="1" dirty="0" smtClean="0">
                <a:solidFill>
                  <a:srgbClr val="FFFF00"/>
                </a:solidFill>
              </a:rPr>
              <a:t>Cuando la velocidad de la rotación de un cuerpo, en este caso de la luna, coincide con su velocidad de traslación orbital, se produce el fenómeno llamado rotación sincrónica. Como resultado, la luna siempre mira a la tierra con la misma cara.</a:t>
            </a:r>
            <a:endParaRPr lang="es-ES" sz="1400" b="1" dirty="0">
              <a:solidFill>
                <a:srgbClr val="FFFF00"/>
              </a:solidFill>
            </a:endParaRPr>
          </a:p>
        </p:txBody>
      </p:sp>
    </p:spTree>
  </p:cSld>
  <p:clrMapOvr>
    <a:masterClrMapping/>
  </p:clrMapOvr>
  <p:transition spd="med" advTm="27000">
    <p:wheel spokes="1"/>
    <p:sndAc>
      <p:stSnd>
        <p:snd r:embed="rId2" name="BLUE MON.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saturno lu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929322" y="714356"/>
            <a:ext cx="2786066" cy="2031325"/>
          </a:xfrm>
          <a:prstGeom prst="rect">
            <a:avLst/>
          </a:prstGeom>
          <a:ln>
            <a:solidFill>
              <a:srgbClr val="FFFF00"/>
            </a:solidFill>
          </a:ln>
        </p:spPr>
        <p:txBody>
          <a:bodyPr wrap="square">
            <a:spAutoFit/>
          </a:bodyPr>
          <a:lstStyle/>
          <a:p>
            <a:pPr algn="ctr"/>
            <a:r>
              <a:rPr lang="es-ES" sz="1400" b="1" dirty="0" smtClean="0">
                <a:solidFill>
                  <a:srgbClr val="FFFF00"/>
                </a:solidFill>
              </a:rPr>
              <a:t>La Luna no tiene atmósfera. Esto significa que la superficie de la Luna no está protegida de los rayos cósmicos, meteoritos y los vientos solares, y tiene grandes variaciones de temperatura. La falta de atmósfera conlleva que no haya sonido en la Luna y el cielo siempre parece negro.</a:t>
            </a:r>
            <a:endParaRPr lang="es-ES" sz="1400" b="1" dirty="0">
              <a:solidFill>
                <a:srgbClr val="FFFF00"/>
              </a:solidFill>
            </a:endParaRPr>
          </a:p>
        </p:txBody>
      </p:sp>
      <p:sp>
        <p:nvSpPr>
          <p:cNvPr id="4" name="3 Rectángulo"/>
          <p:cNvSpPr/>
          <p:nvPr/>
        </p:nvSpPr>
        <p:spPr>
          <a:xfrm>
            <a:off x="428596" y="785794"/>
            <a:ext cx="3056029" cy="523220"/>
          </a:xfrm>
          <a:prstGeom prst="rect">
            <a:avLst/>
          </a:prstGeom>
          <a:ln>
            <a:solidFill>
              <a:srgbClr val="FFFF00"/>
            </a:solidFill>
          </a:ln>
        </p:spPr>
        <p:txBody>
          <a:bodyPr wrap="none">
            <a:spAutoFit/>
          </a:bodyPr>
          <a:lstStyle/>
          <a:p>
            <a:r>
              <a:rPr lang="es-ES" sz="2800" b="1" dirty="0" smtClean="0"/>
              <a:t>No tiene atmósfera</a:t>
            </a:r>
            <a:endParaRPr lang="es-ES" sz="2800" dirty="0"/>
          </a:p>
        </p:txBody>
      </p:sp>
    </p:spTree>
  </p:cSld>
  <p:clrMapOvr>
    <a:masterClrMapping/>
  </p:clrMapOvr>
  <p:transition spd="med" advTm="27000">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abc.es/Media/201308/28/luna-choque--agua--644x362--644x362.jpg"/>
          <p:cNvPicPr>
            <a:picLocks noChangeAspect="1" noChangeArrowheads="1"/>
          </p:cNvPicPr>
          <p:nvPr/>
        </p:nvPicPr>
        <p:blipFill>
          <a:blip r:embed="rId2"/>
          <a:srcRect/>
          <a:stretch>
            <a:fillRect/>
          </a:stretch>
        </p:blipFill>
        <p:spPr bwMode="auto">
          <a:xfrm>
            <a:off x="0" y="0"/>
            <a:ext cx="9150334" cy="6858000"/>
          </a:xfrm>
          <a:prstGeom prst="rect">
            <a:avLst/>
          </a:prstGeom>
          <a:noFill/>
        </p:spPr>
      </p:pic>
      <p:sp>
        <p:nvSpPr>
          <p:cNvPr id="3" name="2 Rectángulo"/>
          <p:cNvSpPr/>
          <p:nvPr/>
        </p:nvSpPr>
        <p:spPr>
          <a:xfrm>
            <a:off x="357158" y="357166"/>
            <a:ext cx="1857388" cy="1815882"/>
          </a:xfrm>
          <a:prstGeom prst="rect">
            <a:avLst/>
          </a:prstGeom>
          <a:ln w="57150">
            <a:solidFill>
              <a:srgbClr val="FF0000"/>
            </a:solidFill>
          </a:ln>
        </p:spPr>
        <p:txBody>
          <a:bodyPr wrap="square">
            <a:spAutoFit/>
          </a:bodyPr>
          <a:lstStyle/>
          <a:p>
            <a:r>
              <a:rPr lang="es-ES" sz="2800" b="1" dirty="0" smtClean="0">
                <a:solidFill>
                  <a:srgbClr val="FF0000"/>
                </a:solidFill>
              </a:rPr>
              <a:t>La </a:t>
            </a:r>
            <a:r>
              <a:rPr lang="es-ES" sz="2800" b="1" dirty="0" err="1" smtClean="0">
                <a:solidFill>
                  <a:srgbClr val="FF0000"/>
                </a:solidFill>
              </a:rPr>
              <a:t>Luna,un</a:t>
            </a:r>
            <a:r>
              <a:rPr lang="es-ES" sz="2800" b="1" dirty="0" smtClean="0">
                <a:solidFill>
                  <a:srgbClr val="FF0000"/>
                </a:solidFill>
              </a:rPr>
              <a:t> pedazo </a:t>
            </a:r>
          </a:p>
          <a:p>
            <a:r>
              <a:rPr lang="es-ES" sz="2800" b="1" dirty="0" smtClean="0">
                <a:solidFill>
                  <a:srgbClr val="FF0000"/>
                </a:solidFill>
              </a:rPr>
              <a:t>de la </a:t>
            </a:r>
          </a:p>
          <a:p>
            <a:r>
              <a:rPr lang="es-ES" sz="2800" b="1" dirty="0" smtClean="0">
                <a:solidFill>
                  <a:srgbClr val="FF0000"/>
                </a:solidFill>
              </a:rPr>
              <a:t>Tierra </a:t>
            </a:r>
            <a:endParaRPr lang="es-ES" sz="2800" b="1" dirty="0">
              <a:solidFill>
                <a:srgbClr val="FF0000"/>
              </a:solidFill>
            </a:endParaRPr>
          </a:p>
        </p:txBody>
      </p:sp>
    </p:spTree>
  </p:cSld>
  <p:clrMapOvr>
    <a:masterClrMapping/>
  </p:clrMapOvr>
  <p:transition spd="med" advTm="10000">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500298" y="1500174"/>
            <a:ext cx="5786446" cy="4801314"/>
          </a:xfrm>
          <a:prstGeom prst="rect">
            <a:avLst/>
          </a:prstGeom>
        </p:spPr>
        <p:txBody>
          <a:bodyPr wrap="square">
            <a:spAutoFit/>
          </a:bodyPr>
          <a:lstStyle/>
          <a:p>
            <a:pPr algn="r"/>
            <a:r>
              <a:rPr lang="es-ES" dirty="0" smtClean="0">
                <a:solidFill>
                  <a:srgbClr val="FF0000"/>
                </a:solidFill>
                <a:latin typeface="Papyrus" pitchFamily="66" charset="0"/>
                <a:cs typeface="DokChampa" pitchFamily="34" charset="-34"/>
              </a:rPr>
              <a:t>Recreación del choque que formó la Luna</a:t>
            </a:r>
          </a:p>
          <a:p>
            <a:pPr algn="r"/>
            <a:r>
              <a:rPr lang="es-ES" dirty="0" smtClean="0">
                <a:solidFill>
                  <a:srgbClr val="FF0000"/>
                </a:solidFill>
                <a:latin typeface="Papyrus" pitchFamily="66" charset="0"/>
                <a:cs typeface="DokChampa" pitchFamily="34" charset="-34"/>
              </a:rPr>
              <a:t>La teoría más aceptada respecto a la </a:t>
            </a:r>
            <a:r>
              <a:rPr lang="es-ES" b="1" dirty="0" smtClean="0">
                <a:solidFill>
                  <a:srgbClr val="FF0000"/>
                </a:solidFill>
                <a:latin typeface="Papyrus" pitchFamily="66" charset="0"/>
                <a:cs typeface="DokChampa" pitchFamily="34" charset="-34"/>
              </a:rPr>
              <a:t>formación de la Luna </a:t>
            </a:r>
            <a:r>
              <a:rPr lang="es-ES" dirty="0" smtClean="0">
                <a:solidFill>
                  <a:srgbClr val="FF0000"/>
                </a:solidFill>
                <a:latin typeface="Papyrus" pitchFamily="66" charset="0"/>
                <a:cs typeface="DokChampa" pitchFamily="34" charset="-34"/>
              </a:rPr>
              <a:t>sugiere que esta apareció hace unos 4.500 millones de años, a principios de la historia del Sistema Solar, cuando un enorme cuerpo planetario del tamaño de Marte, conocido como </a:t>
            </a:r>
            <a:r>
              <a:rPr lang="es-ES" dirty="0" err="1" smtClean="0">
                <a:solidFill>
                  <a:srgbClr val="FF0000"/>
                </a:solidFill>
                <a:latin typeface="Papyrus" pitchFamily="66" charset="0"/>
                <a:cs typeface="DokChampa" pitchFamily="34" charset="-34"/>
              </a:rPr>
              <a:t>Theia</a:t>
            </a:r>
            <a:r>
              <a:rPr lang="es-ES" dirty="0" smtClean="0">
                <a:solidFill>
                  <a:srgbClr val="FF0000"/>
                </a:solidFill>
                <a:latin typeface="Papyrus" pitchFamily="66" charset="0"/>
                <a:cs typeface="DokChampa" pitchFamily="34" charset="-34"/>
              </a:rPr>
              <a:t>, chocó brutalmente contra la Tierra. Los residuos que salieron disparados en el encuentro conformaron nuestro satélite natural, que quedó en órbita. Los científicos no se ponen de acuerdo respecto a muchos detalles de este evento y tienen importantes dudas al respecto que solucionan con distintas hipótesis. La última idea, muy novedosa y algo atrevida, ha sido lanzada por investigadores de la Universidad Western Cape y de la de </a:t>
            </a:r>
            <a:r>
              <a:rPr lang="es-ES" dirty="0" err="1" smtClean="0">
                <a:solidFill>
                  <a:srgbClr val="FF0000"/>
                </a:solidFill>
                <a:latin typeface="Papyrus" pitchFamily="66" charset="0"/>
                <a:cs typeface="DokChampa" pitchFamily="34" charset="-34"/>
              </a:rPr>
              <a:t>Amsterdam</a:t>
            </a:r>
            <a:r>
              <a:rPr lang="es-ES" dirty="0" smtClean="0">
                <a:solidFill>
                  <a:srgbClr val="FF0000"/>
                </a:solidFill>
                <a:latin typeface="Papyrus" pitchFamily="66" charset="0"/>
                <a:cs typeface="DokChampa" pitchFamily="34" charset="-34"/>
              </a:rPr>
              <a:t>, que sugieren que no se produjo ningún choque, sino que la Luna fue originada tras la explosión de un </a:t>
            </a:r>
            <a:r>
              <a:rPr lang="es-ES" dirty="0" err="1" smtClean="0">
                <a:solidFill>
                  <a:srgbClr val="FF0000"/>
                </a:solidFill>
                <a:latin typeface="Papyrus" pitchFamily="66" charset="0"/>
                <a:cs typeface="DokChampa" pitchFamily="34" charset="-34"/>
              </a:rPr>
              <a:t>georeactor</a:t>
            </a:r>
            <a:r>
              <a:rPr lang="es-ES" dirty="0" smtClean="0">
                <a:solidFill>
                  <a:srgbClr val="FF0000"/>
                </a:solidFill>
                <a:latin typeface="Papyrus" pitchFamily="66" charset="0"/>
                <a:cs typeface="DokChampa" pitchFamily="34" charset="-34"/>
              </a:rPr>
              <a:t> nuclear natural fuera de control en el manto de la Tierra.</a:t>
            </a:r>
            <a:endParaRPr lang="es-ES" dirty="0">
              <a:solidFill>
                <a:srgbClr val="FF0000"/>
              </a:solidFill>
              <a:latin typeface="Papyrus" pitchFamily="66" charset="0"/>
              <a:cs typeface="DokChampa" pitchFamily="34" charset="-34"/>
            </a:endParaRPr>
          </a:p>
        </p:txBody>
      </p:sp>
      <p:pic>
        <p:nvPicPr>
          <p:cNvPr id="4" name="Picture 2" descr="Curiosidades de la luna"/>
          <p:cNvPicPr>
            <a:picLocks noChangeAspect="1" noChangeArrowheads="1" noCrop="1"/>
          </p:cNvPicPr>
          <p:nvPr/>
        </p:nvPicPr>
        <p:blipFill>
          <a:blip r:embed="rId2"/>
          <a:srcRect/>
          <a:stretch>
            <a:fillRect/>
          </a:stretch>
        </p:blipFill>
        <p:spPr bwMode="auto">
          <a:xfrm>
            <a:off x="285720" y="357166"/>
            <a:ext cx="2286016" cy="2286017"/>
          </a:xfrm>
          <a:prstGeom prst="rect">
            <a:avLst/>
          </a:prstGeom>
          <a:noFill/>
        </p:spPr>
      </p:pic>
    </p:spTree>
  </p:cSld>
  <p:clrMapOvr>
    <a:masterClrMapping/>
  </p:clrMapOvr>
  <p:transition spd="med" advTm="56000">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Diez curiosidades sobre la Luna que quizás no sepas"/>
          <p:cNvPicPr>
            <a:picLocks noChangeAspect="1" noChangeArrowheads="1"/>
          </p:cNvPicPr>
          <p:nvPr/>
        </p:nvPicPr>
        <p:blipFill>
          <a:blip r:embed="rId3"/>
          <a:srcRect l="5793"/>
          <a:stretch>
            <a:fillRect/>
          </a:stretch>
        </p:blipFill>
        <p:spPr bwMode="auto">
          <a:xfrm>
            <a:off x="-428660" y="0"/>
            <a:ext cx="10287072" cy="6858000"/>
          </a:xfrm>
          <a:prstGeom prst="rect">
            <a:avLst/>
          </a:prstGeom>
          <a:noFill/>
        </p:spPr>
      </p:pic>
      <p:sp>
        <p:nvSpPr>
          <p:cNvPr id="3" name="2 Rectángulo"/>
          <p:cNvSpPr/>
          <p:nvPr/>
        </p:nvSpPr>
        <p:spPr>
          <a:xfrm>
            <a:off x="3214678" y="500042"/>
            <a:ext cx="3105337" cy="584775"/>
          </a:xfrm>
          <a:prstGeom prst="rect">
            <a:avLst/>
          </a:prstGeom>
        </p:spPr>
        <p:txBody>
          <a:bodyPr wrap="none">
            <a:spAutoFit/>
          </a:bodyPr>
          <a:lstStyle/>
          <a:p>
            <a:r>
              <a:rPr lang="es-ES" sz="3200" b="1" dirty="0" smtClean="0"/>
              <a:t>¡La Luna se aleja!</a:t>
            </a:r>
            <a:endParaRPr lang="es-ES" sz="3200" b="1" dirty="0"/>
          </a:p>
        </p:txBody>
      </p:sp>
      <p:sp>
        <p:nvSpPr>
          <p:cNvPr id="4" name="3 Rectángulo"/>
          <p:cNvSpPr/>
          <p:nvPr/>
        </p:nvSpPr>
        <p:spPr>
          <a:xfrm>
            <a:off x="4429124" y="4214818"/>
            <a:ext cx="4572000" cy="2246769"/>
          </a:xfrm>
          <a:prstGeom prst="rect">
            <a:avLst/>
          </a:prstGeom>
          <a:solidFill>
            <a:srgbClr val="FFFF00">
              <a:alpha val="51000"/>
            </a:srgbClr>
          </a:solidFill>
          <a:ln w="38100">
            <a:solidFill>
              <a:srgbClr val="FF0000"/>
            </a:solidFill>
          </a:ln>
        </p:spPr>
        <p:txBody>
          <a:bodyPr>
            <a:spAutoFit/>
          </a:bodyPr>
          <a:lstStyle/>
          <a:p>
            <a:pPr algn="ctr"/>
            <a:r>
              <a:rPr lang="es-ES" sz="1400" b="1" dirty="0" smtClean="0"/>
              <a:t>La Luna se aleja de la Tierra a razón de 3,8 cm por año</a:t>
            </a:r>
            <a:r>
              <a:rPr lang="es-ES" sz="1400" dirty="0" smtClean="0"/>
              <a:t>. Lo sabemos porque los astronautas y dos naves rusas que consiguieron alcanzar la Luna, en las misiones de los </a:t>
            </a:r>
            <a:r>
              <a:rPr lang="es-ES" sz="1400" dirty="0" err="1" smtClean="0"/>
              <a:t>apolos</a:t>
            </a:r>
            <a:r>
              <a:rPr lang="es-ES" sz="1400" dirty="0" smtClean="0"/>
              <a:t> 11, 14 y 15 más las naves </a:t>
            </a:r>
            <a:r>
              <a:rPr lang="es-ES" sz="1400" dirty="0" err="1" smtClean="0"/>
              <a:t>Lunokhod</a:t>
            </a:r>
            <a:r>
              <a:rPr lang="es-ES" sz="1400" dirty="0" smtClean="0"/>
              <a:t> 1 y 2 sin tripulación, dejaron cinco reflectores en la superficie lunar. Desde la Tierra, lanzamos un pulso láser hacia estos espejos que rebotan y vuelve a la Tierra. La precisión es de 1 milímetro.</a:t>
            </a:r>
            <a:r>
              <a:rPr lang="es-ES" sz="1400" b="1" dirty="0" smtClean="0"/>
              <a:t> La Luna se aleja porque se acelera en su órbita</a:t>
            </a:r>
            <a:r>
              <a:rPr lang="es-ES" sz="1400" dirty="0" smtClean="0"/>
              <a:t>, debido a efectos que provoca sobre los océanos terrestres. Por este mismo motivo, los días se hacen cada vez más largos.</a:t>
            </a:r>
            <a:endParaRPr lang="es-ES" sz="1400" dirty="0"/>
          </a:p>
        </p:txBody>
      </p:sp>
    </p:spTree>
  </p:cSld>
  <p:clrMapOvr>
    <a:masterClrMapping/>
  </p:clrMapOvr>
  <p:transition spd="med" advTm="44000">
    <p:wheel spokes="1"/>
    <p:sndAc>
      <p:stSnd>
        <p:snd r:embed="rId2" name="frank sinatra - moon river.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una"/>
          <p:cNvPicPr>
            <a:picLocks noChangeAspect="1" noChangeArrowheads="1" noCrop="1"/>
          </p:cNvPicPr>
          <p:nvPr/>
        </p:nvPicPr>
        <p:blipFill>
          <a:blip r:embed="rId2"/>
          <a:srcRect/>
          <a:stretch>
            <a:fillRect/>
          </a:stretch>
        </p:blipFill>
        <p:spPr bwMode="auto">
          <a:xfrm>
            <a:off x="0" y="0"/>
            <a:ext cx="9147880" cy="6858000"/>
          </a:xfrm>
          <a:prstGeom prst="rect">
            <a:avLst/>
          </a:prstGeom>
          <a:noFill/>
        </p:spPr>
      </p:pic>
    </p:spTree>
  </p:cSld>
  <p:clrMapOvr>
    <a:masterClrMapping/>
  </p:clrMapOvr>
  <p:transition spd="med" advTm="7000">
    <p:wheel spokes="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luna-llena-sobre-el-mar.gif"/>
          <p:cNvPicPr>
            <a:picLocks noChangeAspect="1" noChangeArrowheads="1" noCrop="1"/>
          </p:cNvPicPr>
          <p:nvPr/>
        </p:nvPicPr>
        <p:blipFill>
          <a:blip r:embed="rId2"/>
          <a:srcRect/>
          <a:stretch>
            <a:fillRect/>
          </a:stretch>
        </p:blipFill>
        <p:spPr bwMode="auto">
          <a:xfrm>
            <a:off x="0" y="0"/>
            <a:ext cx="9221190" cy="6858000"/>
          </a:xfrm>
          <a:prstGeom prst="rect">
            <a:avLst/>
          </a:prstGeom>
          <a:noFill/>
        </p:spPr>
      </p:pic>
      <p:pic>
        <p:nvPicPr>
          <p:cNvPr id="13"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2" y="5803929"/>
            <a:ext cx="602553" cy="684513"/>
          </a:xfrm>
          <a:prstGeom prst="rect">
            <a:avLst/>
          </a:prstGeom>
          <a:noFill/>
          <a:ln w="38100">
            <a:solidFill>
              <a:srgbClr val="1CDEF8"/>
            </a:solidFill>
            <a:miter lim="800000"/>
            <a:headEnd/>
            <a:tailEnd/>
          </a:ln>
        </p:spPr>
      </p:pic>
      <p:sp>
        <p:nvSpPr>
          <p:cNvPr id="19" name="18 Rectángulo"/>
          <p:cNvSpPr/>
          <p:nvPr/>
        </p:nvSpPr>
        <p:spPr>
          <a:xfrm>
            <a:off x="1214414" y="4714884"/>
            <a:ext cx="26922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2910" y="500042"/>
            <a:ext cx="3999227" cy="42850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17 de abril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68081" y="5611366"/>
            <a:ext cx="2008836" cy="934064"/>
          </a:xfrm>
          <a:prstGeom prst="rect">
            <a:avLst/>
          </a:prstGeom>
          <a:noFill/>
        </p:spPr>
      </p:pic>
    </p:spTree>
  </p:cSld>
  <p:clrMapOvr>
    <a:masterClrMapping/>
  </p:clrMapOvr>
  <p:transition spd="med" advTm="13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UNA MISTERIOS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LUNA MISTERIOSA</Template>
  <TotalTime>5</TotalTime>
  <Words>2169</Words>
  <Application>Microsoft Office PowerPoint</Application>
  <PresentationFormat>Presentación en pantalla (4:3)</PresentationFormat>
  <Paragraphs>84</Paragraphs>
  <Slides>38</Slides>
  <Notes>0</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LUNA MISTERIOSA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2017-04-17T09:23:22Z</dcterms:created>
  <dcterms:modified xsi:type="dcterms:W3CDTF">2017-04-17T09:28:27Z</dcterms:modified>
</cp:coreProperties>
</file>