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8" r:id="rId3"/>
    <p:sldId id="323" r:id="rId4"/>
    <p:sldId id="300" r:id="rId5"/>
    <p:sldId id="257" r:id="rId6"/>
    <p:sldId id="318" r:id="rId7"/>
    <p:sldId id="256" r:id="rId8"/>
    <p:sldId id="319" r:id="rId9"/>
    <p:sldId id="317" r:id="rId10"/>
    <p:sldId id="289" r:id="rId11"/>
    <p:sldId id="299" r:id="rId12"/>
    <p:sldId id="259" r:id="rId13"/>
    <p:sldId id="306" r:id="rId14"/>
    <p:sldId id="263" r:id="rId15"/>
    <p:sldId id="279" r:id="rId16"/>
    <p:sldId id="265" r:id="rId17"/>
    <p:sldId id="258" r:id="rId18"/>
    <p:sldId id="267" r:id="rId19"/>
    <p:sldId id="269" r:id="rId20"/>
    <p:sldId id="282" r:id="rId21"/>
    <p:sldId id="295" r:id="rId22"/>
    <p:sldId id="283" r:id="rId23"/>
    <p:sldId id="304" r:id="rId24"/>
    <p:sldId id="284" r:id="rId25"/>
    <p:sldId id="287" r:id="rId26"/>
    <p:sldId id="305" r:id="rId27"/>
    <p:sldId id="298" r:id="rId28"/>
    <p:sldId id="296" r:id="rId29"/>
    <p:sldId id="292" r:id="rId30"/>
    <p:sldId id="321" r:id="rId31"/>
    <p:sldId id="322" r:id="rId32"/>
    <p:sldId id="294" r:id="rId33"/>
    <p:sldId id="301" r:id="rId34"/>
    <p:sldId id="302" r:id="rId35"/>
    <p:sldId id="286" r:id="rId36"/>
    <p:sldId id="334" r:id="rId37"/>
    <p:sldId id="314" r:id="rId38"/>
    <p:sldId id="303" r:id="rId39"/>
    <p:sldId id="297" r:id="rId40"/>
    <p:sldId id="338" r:id="rId41"/>
    <p:sldId id="339" r:id="rId4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BbX0v41pZQK+BjFgnJH7Q==" hashData="69T8NFG148OZ2kL9qFdc2XpXH9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4FD1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8D265A1-A3E5-41E1-A1A7-EF95CD7B283F}" type="datetimeFigureOut">
              <a:rPr lang="es-ES" smtClean="0"/>
              <a:pPr/>
              <a:t>18/10/2014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D31915-EDB0-42E7-8253-CA15E134E7A7}" type="slidenum">
              <a:rPr lang="es-ES" smtClean="0"/>
              <a:pPr/>
              <a:t>‹Nº›</a:t>
            </a:fld>
            <a:endParaRPr lang="es-ES"/>
          </a:p>
        </p:txBody>
      </p:sp>
    </p:spTree>
  </p:cSld>
  <p:clrMapOvr>
    <a:masterClrMapping/>
  </p:clrMapOvr>
  <p:transition spd="med" advTm="5000">
    <p:strips dir="l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F2961A5-FD4F-4C10-8707-FAE11B57452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D265A1-A3E5-41E1-A1A7-EF95CD7B283F}" type="datetimeFigureOut">
              <a:rPr lang="es-ES" smtClean="0"/>
              <a:pPr/>
              <a:t>18/10/2014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D31915-EDB0-42E7-8253-CA15E134E7A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5000">
    <p:strips dir="l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B3F9DF3-67DA-4F9C-9D00-FD6A77B16455}"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unicornios.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6" name="5 Rectángulo"/>
          <p:cNvSpPr/>
          <p:nvPr/>
        </p:nvSpPr>
        <p:spPr>
          <a:xfrm>
            <a:off x="179512" y="404664"/>
            <a:ext cx="6192688" cy="2308306"/>
          </a:xfrm>
          <a:prstGeom prst="rect">
            <a:avLst/>
          </a:prstGeom>
        </p:spPr>
        <p:txBody>
          <a:bodyPr wrap="square" lIns="91422" tIns="45711" rIns="91422" bIns="45711">
            <a:spAutoFit/>
          </a:bodyPr>
          <a:lstStyle/>
          <a:p>
            <a:pPr algn="ctr">
              <a:defRPr/>
            </a:pPr>
            <a:r>
              <a:rPr lang="es-ES" sz="72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Berlin Sans FB Demi" pitchFamily="34" charset="0"/>
                <a:cs typeface="Times New Roman"/>
              </a:rPr>
              <a:t>LOS </a:t>
            </a:r>
          </a:p>
          <a:p>
            <a:pPr algn="ctr">
              <a:defRPr/>
            </a:pPr>
            <a:r>
              <a:rPr lang="es-ES" sz="72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Berlin Sans FB Demi" pitchFamily="34" charset="0"/>
                <a:cs typeface="Times New Roman"/>
              </a:rPr>
              <a:t>UNICORNIOS</a:t>
            </a:r>
            <a:endParaRPr lang="es-ES" sz="7200" b="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Berlin Sans FB Demi" pitchFamily="34" charset="0"/>
              <a:cs typeface="Times New Roman"/>
            </a:endParaRPr>
          </a:p>
        </p:txBody>
      </p:sp>
      <p:pic>
        <p:nvPicPr>
          <p:cNvPr id="2051" name="Picture 8"/>
          <p:cNvPicPr>
            <a:picLocks noChangeAspect="1" noChangeArrowheads="1"/>
          </p:cNvPicPr>
          <p:nvPr/>
        </p:nvPicPr>
        <p:blipFill>
          <a:blip r:embed="rId4" cstate="print"/>
          <a:srcRect/>
          <a:stretch>
            <a:fillRect/>
          </a:stretch>
        </p:blipFill>
        <p:spPr bwMode="auto">
          <a:xfrm>
            <a:off x="7524328" y="404664"/>
            <a:ext cx="1025525" cy="723900"/>
          </a:xfrm>
          <a:prstGeom prst="rect">
            <a:avLst/>
          </a:prstGeom>
          <a:noFill/>
          <a:ln w="9525">
            <a:noFill/>
            <a:round/>
            <a:headEnd/>
            <a:tailEnd/>
          </a:ln>
        </p:spPr>
      </p:pic>
      <p:pic>
        <p:nvPicPr>
          <p:cNvPr id="2052"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3"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6" name="Picture 2" descr="CARA"/>
          <p:cNvPicPr>
            <a:picLocks noChangeAspect="1" noChangeArrowheads="1"/>
          </p:cNvPicPr>
          <p:nvPr/>
        </p:nvPicPr>
        <p:blipFill>
          <a:blip r:embed="rId6" cstate="print"/>
          <a:srcRect/>
          <a:stretch>
            <a:fillRect/>
          </a:stretch>
        </p:blipFill>
        <p:spPr bwMode="auto">
          <a:xfrm>
            <a:off x="539552" y="5229200"/>
            <a:ext cx="1000125" cy="1052512"/>
          </a:xfrm>
          <a:prstGeom prst="rect">
            <a:avLst/>
          </a:prstGeom>
          <a:noFill/>
          <a:ln w="38100">
            <a:solidFill>
              <a:srgbClr val="1CDEF8"/>
            </a:solidFill>
            <a:miter lim="800000"/>
            <a:headEnd/>
            <a:tailEnd/>
          </a:ln>
        </p:spPr>
      </p:pic>
      <p:sp>
        <p:nvSpPr>
          <p:cNvPr id="15" name="14 Rectángulo"/>
          <p:cNvSpPr/>
          <p:nvPr/>
        </p:nvSpPr>
        <p:spPr>
          <a:xfrm>
            <a:off x="1691680" y="5877272"/>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
        <p:nvSpPr>
          <p:cNvPr id="12" name="11 CuadroTexto"/>
          <p:cNvSpPr txBox="1"/>
          <p:nvPr/>
        </p:nvSpPr>
        <p:spPr>
          <a:xfrm>
            <a:off x="7382601" y="1012917"/>
            <a:ext cx="1524520" cy="646331"/>
          </a:xfrm>
          <a:prstGeom prst="rect">
            <a:avLst/>
          </a:prstGeom>
          <a:noFill/>
        </p:spPr>
        <p:txBody>
          <a:bodyPr wrap="square" rtlCol="0">
            <a:spAutoFit/>
          </a:bodyPr>
          <a:lstStyle/>
          <a:p>
            <a:pPr algn="ctr"/>
            <a:r>
              <a:rPr lang="es-ES" b="1" dirty="0" smtClean="0">
                <a:solidFill>
                  <a:schemeClr val="bg1"/>
                </a:solidFill>
              </a:rPr>
              <a:t>LOS </a:t>
            </a:r>
          </a:p>
          <a:p>
            <a:pPr algn="ctr"/>
            <a:r>
              <a:rPr lang="es-ES" b="1" dirty="0" smtClean="0">
                <a:solidFill>
                  <a:schemeClr val="bg1"/>
                </a:solidFill>
              </a:rPr>
              <a:t>SABANDEÑOS</a:t>
            </a:r>
            <a:endParaRPr lang="es-ES" b="1" dirty="0">
              <a:solidFill>
                <a:schemeClr val="bg1"/>
              </a:solidFill>
            </a:endParaRPr>
          </a:p>
        </p:txBody>
      </p:sp>
    </p:spTree>
  </p:cSld>
  <p:clrMapOvr>
    <a:masterClrMapping/>
  </p:clrMapOvr>
  <p:transition spd="med" advTm="6000">
    <p:strips dir="ld"/>
    <p:sndAc>
      <p:stSnd loop="1">
        <p:snd r:embed="rId2" name="canarias - los sabandeños - el unicornio azu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Rectángulo"/>
          <p:cNvSpPr/>
          <p:nvPr/>
        </p:nvSpPr>
        <p:spPr>
          <a:xfrm>
            <a:off x="285720" y="285727"/>
            <a:ext cx="8501122" cy="6357457"/>
          </a:xfrm>
          <a:prstGeom prst="frame">
            <a:avLst/>
          </a:prstGeom>
          <a:solidFill>
            <a:srgbClr val="4FD1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899592" y="1412776"/>
            <a:ext cx="7272808" cy="4056451"/>
          </a:xfrm>
          <a:prstGeom prst="rect">
            <a:avLst/>
          </a:prstGeom>
          <a:noFill/>
        </p:spPr>
        <p:txBody>
          <a:bodyPr wrap="none">
            <a:prstTxWarp prst="textInflateBottom">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fr-FR" sz="49600" b="1" dirty="0" smtClean="0">
                <a:ln w="11430"/>
                <a:solidFill>
                  <a:srgbClr val="00B0F0"/>
                </a:solidFill>
                <a:effectLst>
                  <a:outerShdw blurRad="50800" dist="39000" dir="5460000" algn="tl">
                    <a:srgbClr val="000000">
                      <a:alpha val="38000"/>
                    </a:srgbClr>
                  </a:outerShdw>
                </a:effectLst>
                <a:latin typeface="Algerian" pitchFamily="82" charset="0"/>
              </a:rPr>
              <a:t>Los  </a:t>
            </a:r>
            <a:r>
              <a:rPr lang="fr-FR" sz="49600" b="1" dirty="0" err="1" smtClean="0">
                <a:ln w="11430"/>
                <a:solidFill>
                  <a:srgbClr val="00B0F0"/>
                </a:solidFill>
                <a:effectLst>
                  <a:outerShdw blurRad="50800" dist="39000" dir="5460000" algn="tl">
                    <a:srgbClr val="000000">
                      <a:alpha val="38000"/>
                    </a:srgbClr>
                  </a:outerShdw>
                </a:effectLst>
                <a:latin typeface="Algerian" pitchFamily="82" charset="0"/>
              </a:rPr>
              <a:t>unicornios</a:t>
            </a:r>
            <a:endParaRPr lang="fr-FR" sz="49600" b="1" dirty="0">
              <a:ln w="11430"/>
              <a:solidFill>
                <a:srgbClr val="00B0F0"/>
              </a:solidFill>
              <a:effectLst>
                <a:outerShdw blurRad="50800" dist="39000" dir="5460000" algn="tl">
                  <a:srgbClr val="000000">
                    <a:alpha val="38000"/>
                  </a:srgbClr>
                </a:outerShdw>
              </a:effectLst>
              <a:latin typeface="Algerian" pitchFamily="82" charset="0"/>
            </a:endParaRPr>
          </a:p>
        </p:txBody>
      </p:sp>
      <p:sp>
        <p:nvSpPr>
          <p:cNvPr id="5" name="Rectangle 1"/>
          <p:cNvSpPr/>
          <p:nvPr/>
        </p:nvSpPr>
        <p:spPr>
          <a:xfrm>
            <a:off x="827584" y="908720"/>
            <a:ext cx="7560840" cy="5256584"/>
          </a:xfrm>
          <a:prstGeom prst="rect">
            <a:avLst/>
          </a:prstGeom>
          <a:solidFill>
            <a:srgbClr val="4FD1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8000">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out)">
                                      <p:cBhvr>
                                        <p:cTn id="10" dur="5000"/>
                                        <p:tgtEl>
                                          <p:spTgt spid="2"/>
                                        </p:tgtEl>
                                      </p:cBhvr>
                                    </p:animEffect>
                                  </p:childTnLst>
                                </p:cTn>
                              </p:par>
                              <p:par>
                                <p:cTn id="11" presetID="53"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0" fill="hold"/>
                                        <p:tgtEl>
                                          <p:spTgt spid="2"/>
                                        </p:tgtEl>
                                        <p:attrNameLst>
                                          <p:attrName>ppt_w</p:attrName>
                                        </p:attrNameLst>
                                      </p:cBhvr>
                                      <p:tavLst>
                                        <p:tav tm="0">
                                          <p:val>
                                            <p:fltVal val="0"/>
                                          </p:val>
                                        </p:tav>
                                        <p:tav tm="100000">
                                          <p:val>
                                            <p:strVal val="#ppt_w"/>
                                          </p:val>
                                        </p:tav>
                                      </p:tavLst>
                                    </p:anim>
                                    <p:anim calcmode="lin" valueType="num">
                                      <p:cBhvr>
                                        <p:cTn id="14" dur="5000" fill="hold"/>
                                        <p:tgtEl>
                                          <p:spTgt spid="2"/>
                                        </p:tgtEl>
                                        <p:attrNameLst>
                                          <p:attrName>ppt_h</p:attrName>
                                        </p:attrNameLst>
                                      </p:cBhvr>
                                      <p:tavLst>
                                        <p:tav tm="0">
                                          <p:val>
                                            <p:fltVal val="0"/>
                                          </p:val>
                                        </p:tav>
                                        <p:tav tm="100000">
                                          <p:val>
                                            <p:strVal val="#ppt_h"/>
                                          </p:val>
                                        </p:tav>
                                      </p:tavLst>
                                    </p:anim>
                                    <p:animEffect transition="in" filter="fade">
                                      <p:cBhvr>
                                        <p:cTn id="15" dur="5000"/>
                                        <p:tgtEl>
                                          <p:spTgt spid="2"/>
                                        </p:tgtEl>
                                      </p:cBhvr>
                                    </p:animEffect>
                                  </p:childTnLst>
                                </p:cTn>
                              </p:par>
                              <p:par>
                                <p:cTn id="16" presetID="5" presetClass="exit" presetSubtype="5" fill="hold" grpId="0" nodeType="withEffect">
                                  <p:stCondLst>
                                    <p:cond delay="0"/>
                                  </p:stCondLst>
                                  <p:childTnLst>
                                    <p:animEffect transition="out" filter="checkerboard(dow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Unicornio Mar_1280x96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p:nvPr/>
        </p:nvSpPr>
        <p:spPr>
          <a:xfrm>
            <a:off x="4355976" y="0"/>
            <a:ext cx="4788024" cy="6858000"/>
          </a:xfrm>
          <a:prstGeom prst="rect">
            <a:avLst/>
          </a:prstGeom>
          <a:solidFill>
            <a:srgbClr val="4FD1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2" name="1 Rectángulo"/>
          <p:cNvSpPr/>
          <p:nvPr/>
        </p:nvSpPr>
        <p:spPr>
          <a:xfrm>
            <a:off x="4788024" y="908720"/>
            <a:ext cx="3942184" cy="4893647"/>
          </a:xfrm>
          <a:prstGeom prst="rect">
            <a:avLst/>
          </a:prstGeom>
        </p:spPr>
        <p:txBody>
          <a:bodyPr wrap="square">
            <a:spAutoFit/>
          </a:bodyPr>
          <a:lstStyle/>
          <a:p>
            <a:pPr algn="ctr"/>
            <a:r>
              <a:rPr lang="es-ES" sz="2400" b="1" i="1" dirty="0" smtClean="0">
                <a:solidFill>
                  <a:schemeClr val="bg1"/>
                </a:solidFill>
              </a:rPr>
              <a:t>La palabra Unicornio proviene del latín “Unus” (Uno) y “Cornus” (Cuerno), y su origen en la cultura occidental se basa en antiguos relatos que se remonta a las civilizaciones griega y romana de la antigüedad, pero en otras culturas, las menciones a seres análogos al unicornio se pierden en la noche de los tiempos.</a:t>
            </a:r>
            <a:endParaRPr lang="es-ES" sz="2400" b="1" i="1" dirty="0">
              <a:solidFill>
                <a:schemeClr val="bg1"/>
              </a:solidFill>
            </a:endParaRPr>
          </a:p>
        </p:txBody>
      </p:sp>
      <p:pic>
        <p:nvPicPr>
          <p:cNvPr id="4" name="Picture 2" descr="C:\Documents and Settings\Dell\Escritorio\unicornio3.jpg"/>
          <p:cNvPicPr>
            <a:picLocks noChangeAspect="1" noChangeArrowheads="1"/>
          </p:cNvPicPr>
          <p:nvPr/>
        </p:nvPicPr>
        <p:blipFill>
          <a:blip r:embed="rId2" cstate="print"/>
          <a:srcRect/>
          <a:stretch>
            <a:fillRect/>
          </a:stretch>
        </p:blipFill>
        <p:spPr bwMode="auto">
          <a:xfrm>
            <a:off x="0" y="0"/>
            <a:ext cx="4559334" cy="6858000"/>
          </a:xfrm>
          <a:prstGeom prst="rect">
            <a:avLst/>
          </a:prstGeom>
          <a:noFill/>
        </p:spPr>
      </p:pic>
    </p:spTree>
  </p:cSld>
  <p:clrMapOvr>
    <a:masterClrMapping/>
  </p:clrMapOvr>
  <p:transition spd="med" advTm="21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unicornio-dibuj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unicorn3_thumb.jpg"/>
          <p:cNvPicPr>
            <a:picLocks noChangeAspect="1" noChangeArrowheads="1"/>
          </p:cNvPicPr>
          <p:nvPr/>
        </p:nvPicPr>
        <p:blipFill>
          <a:blip r:embed="rId2" cstate="print"/>
          <a:srcRect/>
          <a:stretch>
            <a:fillRect/>
          </a:stretch>
        </p:blipFill>
        <p:spPr bwMode="auto">
          <a:xfrm>
            <a:off x="-468560" y="0"/>
            <a:ext cx="4929188" cy="6858000"/>
          </a:xfrm>
          <a:prstGeom prst="rect">
            <a:avLst/>
          </a:prstGeom>
          <a:noFill/>
          <a:ln w="9525">
            <a:noFill/>
            <a:miter lim="800000"/>
            <a:headEnd/>
            <a:tailEnd/>
          </a:ln>
        </p:spPr>
      </p:pic>
      <p:sp>
        <p:nvSpPr>
          <p:cNvPr id="6" name="Rectangle 1"/>
          <p:cNvSpPr/>
          <p:nvPr/>
        </p:nvSpPr>
        <p:spPr>
          <a:xfrm>
            <a:off x="-324544" y="0"/>
            <a:ext cx="4788024" cy="6858000"/>
          </a:xfrm>
          <a:prstGeom prst="rect">
            <a:avLst/>
          </a:prstGeom>
          <a:solidFill>
            <a:srgbClr val="4FD1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chemeClr val="bg1"/>
              </a:solidFill>
            </a:endParaRPr>
          </a:p>
        </p:txBody>
      </p:sp>
      <p:sp>
        <p:nvSpPr>
          <p:cNvPr id="4" name="3 Rectángulo"/>
          <p:cNvSpPr/>
          <p:nvPr/>
        </p:nvSpPr>
        <p:spPr>
          <a:xfrm>
            <a:off x="4860032" y="548680"/>
            <a:ext cx="4283968" cy="6124754"/>
          </a:xfrm>
          <a:prstGeom prst="rect">
            <a:avLst/>
          </a:prstGeom>
          <a:noFill/>
        </p:spPr>
        <p:txBody>
          <a:bodyPr wrap="square">
            <a:spAutoFit/>
          </a:bodyPr>
          <a:lstStyle/>
          <a:p>
            <a:pPr algn="ctr"/>
            <a:r>
              <a:rPr lang="es-ES" sz="3200" b="1" i="1" dirty="0" smtClean="0">
                <a:solidFill>
                  <a:schemeClr val="bg1"/>
                </a:solidFill>
              </a:rPr>
              <a:t>La magia del unicornio</a:t>
            </a:r>
          </a:p>
          <a:p>
            <a:pPr algn="ctr"/>
            <a:r>
              <a:rPr lang="es-ES" b="1" i="1" dirty="0" smtClean="0">
                <a:solidFill>
                  <a:schemeClr val="bg1"/>
                </a:solidFill>
              </a:rPr>
              <a:t>El unicornio, animal mitológico, fabuloso, indomable y noble, símbolo de  pureza y fuerza e icono desde la edad media de versos y poemas  de los más grandes amores que, entre leyendas, magias y sortilegios, transformaron su primigenio sentido místico y hasta su aspecto, trastocando a la antigua bestia, esquiva, salvaje y capaz de traspasar a tres elefantes a la vez con su poderoso cuerno, en un ser dócil y amoroso, más dispuesto a posar con su majestuoso porte en escenarios oníricos para ser inmortalizado en tapices y grabados, único modo, por cierto, de satisfacer los deseos de posesión de nobles y monarcas que, durante siglos, persiguieron a este mítico ser en pos de la supuesta magia y del inconmensurable poder que atesoraba en su legendaria asta.</a:t>
            </a:r>
            <a:endParaRPr lang="es-ES" b="1" i="1" dirty="0">
              <a:solidFill>
                <a:schemeClr val="bg1"/>
              </a:solidFill>
            </a:endParaRPr>
          </a:p>
        </p:txBody>
      </p:sp>
    </p:spTree>
  </p:cSld>
  <p:clrMapOvr>
    <a:masterClrMapping/>
  </p:clrMapOvr>
  <p:transition spd="med" advTm="34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unicorni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imagesCA1XTGHR.jpg"/>
          <p:cNvPicPr>
            <a:picLocks noChangeAspect="1" noChangeArrowheads="1"/>
          </p:cNvPicPr>
          <p:nvPr/>
        </p:nvPicPr>
        <p:blipFill>
          <a:blip r:embed="rId2" cstate="print"/>
          <a:srcRect/>
          <a:stretch>
            <a:fillRect/>
          </a:stretch>
        </p:blipFill>
        <p:spPr bwMode="auto">
          <a:xfrm>
            <a:off x="467544" y="692696"/>
            <a:ext cx="3920231" cy="5589240"/>
          </a:xfrm>
          <a:prstGeom prst="rect">
            <a:avLst/>
          </a:prstGeom>
          <a:noFill/>
          <a:ln w="9525">
            <a:noFill/>
            <a:miter lim="800000"/>
            <a:headEnd/>
            <a:tailEnd/>
          </a:ln>
        </p:spPr>
      </p:pic>
      <p:pic>
        <p:nvPicPr>
          <p:cNvPr id="3" name="Picture 2" descr="C:\Documents and Settings\Dell\Escritorio\unicorns.jpg"/>
          <p:cNvPicPr>
            <a:picLocks noChangeAspect="1" noChangeArrowheads="1"/>
          </p:cNvPicPr>
          <p:nvPr/>
        </p:nvPicPr>
        <p:blipFill>
          <a:blip r:embed="rId3" cstate="print"/>
          <a:srcRect/>
          <a:stretch>
            <a:fillRect/>
          </a:stretch>
        </p:blipFill>
        <p:spPr bwMode="auto">
          <a:xfrm>
            <a:off x="4644008" y="692696"/>
            <a:ext cx="4032448" cy="5698635"/>
          </a:xfrm>
          <a:prstGeom prst="rect">
            <a:avLst/>
          </a:prstGeom>
          <a:noFill/>
        </p:spPr>
      </p:pic>
      <p:sp>
        <p:nvSpPr>
          <p:cNvPr id="4" name="Rectangle 1"/>
          <p:cNvSpPr/>
          <p:nvPr/>
        </p:nvSpPr>
        <p:spPr>
          <a:xfrm>
            <a:off x="755576" y="764704"/>
            <a:ext cx="7560840" cy="5256584"/>
          </a:xfrm>
          <a:prstGeom prst="rect">
            <a:avLst/>
          </a:prstGeom>
          <a:solidFill>
            <a:srgbClr val="4FD1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5" name="4 Rectángulo"/>
          <p:cNvSpPr/>
          <p:nvPr/>
        </p:nvSpPr>
        <p:spPr>
          <a:xfrm>
            <a:off x="0" y="0"/>
            <a:ext cx="9144000" cy="6858000"/>
          </a:xfrm>
          <a:prstGeom prst="frame">
            <a:avLst/>
          </a:prstGeom>
          <a:solidFill>
            <a:srgbClr val="4FD1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8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unicornio-real-unicorn-animales-mitos-fantasia-cuentos-mitologi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Fadas%20e%20unicornio.jpg"/>
          <p:cNvPicPr>
            <a:picLocks noChangeAspect="1" noChangeArrowheads="1"/>
          </p:cNvPicPr>
          <p:nvPr/>
        </p:nvPicPr>
        <p:blipFill>
          <a:blip r:embed="rId2" cstate="print"/>
          <a:srcRect/>
          <a:stretch>
            <a:fillRect/>
          </a:stretch>
        </p:blipFill>
        <p:spPr bwMode="auto">
          <a:xfrm>
            <a:off x="0" y="0"/>
            <a:ext cx="9144000" cy="8202613"/>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5157192"/>
            <a:ext cx="4032448" cy="1200329"/>
          </a:xfrm>
          <a:prstGeom prst="rect">
            <a:avLst/>
          </a:prstGeom>
        </p:spPr>
        <p:txBody>
          <a:bodyPr wrap="square">
            <a:spAutoFit/>
          </a:bodyPr>
          <a:lstStyle/>
          <a:p>
            <a:r>
              <a:rPr lang="es-ES" sz="2400" b="1" i="1" dirty="0" smtClean="0">
                <a:solidFill>
                  <a:schemeClr val="bg1"/>
                </a:solidFill>
              </a:rPr>
              <a:t>Algunas representaciones de Unicornios en el Barlaam and Josaphat. (Morgan Library</a:t>
            </a:r>
            <a:endParaRPr lang="es-ES" sz="2400" i="1" dirty="0">
              <a:solidFill>
                <a:schemeClr val="bg1"/>
              </a:solidFill>
            </a:endParaRPr>
          </a:p>
        </p:txBody>
      </p:sp>
      <p:pic>
        <p:nvPicPr>
          <p:cNvPr id="3" name="Picture 2" descr="C:\Documents and Settings\Dell\Escritorio\mythical_creatures.jpg"/>
          <p:cNvPicPr>
            <a:picLocks noChangeAspect="1" noChangeArrowheads="1"/>
          </p:cNvPicPr>
          <p:nvPr/>
        </p:nvPicPr>
        <p:blipFill>
          <a:blip r:embed="rId2" cstate="print"/>
          <a:srcRect/>
          <a:stretch>
            <a:fillRect/>
          </a:stretch>
        </p:blipFill>
        <p:spPr bwMode="auto">
          <a:xfrm>
            <a:off x="179512" y="548680"/>
            <a:ext cx="4628807" cy="3861048"/>
          </a:xfrm>
          <a:prstGeom prst="rect">
            <a:avLst/>
          </a:prstGeom>
          <a:noFill/>
        </p:spPr>
      </p:pic>
      <p:pic>
        <p:nvPicPr>
          <p:cNvPr id="4" name="Picture 2" descr="C:\Documents and Settings\Dell\Escritorio\unicorn_licorne_liocorno.jpg"/>
          <p:cNvPicPr>
            <a:picLocks noChangeAspect="1" noChangeArrowheads="1"/>
          </p:cNvPicPr>
          <p:nvPr/>
        </p:nvPicPr>
        <p:blipFill>
          <a:blip r:embed="rId3" cstate="print"/>
          <a:srcRect/>
          <a:stretch>
            <a:fillRect/>
          </a:stretch>
        </p:blipFill>
        <p:spPr bwMode="auto">
          <a:xfrm>
            <a:off x="5652120" y="332656"/>
            <a:ext cx="2985760" cy="3096344"/>
          </a:xfrm>
          <a:prstGeom prst="rect">
            <a:avLst/>
          </a:prstGeom>
          <a:noFill/>
        </p:spPr>
      </p:pic>
      <p:pic>
        <p:nvPicPr>
          <p:cNvPr id="5" name="Picture 2" descr="C:\Documents and Settings\Dell\Escritorio\monoceros_monocerus_unicornio.jpg"/>
          <p:cNvPicPr>
            <a:picLocks noChangeAspect="1" noChangeArrowheads="1"/>
          </p:cNvPicPr>
          <p:nvPr/>
        </p:nvPicPr>
        <p:blipFill>
          <a:blip r:embed="rId4" cstate="print"/>
          <a:srcRect/>
          <a:stretch>
            <a:fillRect/>
          </a:stretch>
        </p:blipFill>
        <p:spPr bwMode="auto">
          <a:xfrm>
            <a:off x="4939433" y="3573016"/>
            <a:ext cx="4204567" cy="3027288"/>
          </a:xfrm>
          <a:prstGeom prst="rect">
            <a:avLst/>
          </a:prstGeom>
          <a:noFill/>
        </p:spPr>
      </p:pic>
      <p:sp>
        <p:nvSpPr>
          <p:cNvPr id="6" name="Rectangle 1"/>
          <p:cNvSpPr/>
          <p:nvPr/>
        </p:nvSpPr>
        <p:spPr>
          <a:xfrm>
            <a:off x="683568" y="692696"/>
            <a:ext cx="7632848" cy="5328592"/>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7" name="4 Rectángulo"/>
          <p:cNvSpPr/>
          <p:nvPr/>
        </p:nvSpPr>
        <p:spPr>
          <a:xfrm>
            <a:off x="0" y="0"/>
            <a:ext cx="9144000" cy="6858000"/>
          </a:xfrm>
          <a:prstGeom prst="frame">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med" advTm="12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unicornio4.gif"/>
          <p:cNvPicPr>
            <a:picLocks noChangeAspect="1" noChangeArrowheads="1"/>
          </p:cNvPicPr>
          <p:nvPr/>
        </p:nvPicPr>
        <p:blipFill>
          <a:blip r:embed="rId2" cstate="print"/>
          <a:srcRect/>
          <a:stretch>
            <a:fillRect/>
          </a:stretch>
        </p:blipFill>
        <p:spPr bwMode="auto">
          <a:xfrm>
            <a:off x="0" y="0"/>
            <a:ext cx="9540552"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764704"/>
            <a:ext cx="4248472" cy="5632311"/>
          </a:xfrm>
          <a:prstGeom prst="rect">
            <a:avLst/>
          </a:prstGeom>
        </p:spPr>
        <p:txBody>
          <a:bodyPr wrap="square">
            <a:spAutoFit/>
          </a:bodyPr>
          <a:lstStyle/>
          <a:p>
            <a:r>
              <a:rPr lang="es-ES" sz="2000" b="1" i="1" dirty="0" smtClean="0">
                <a:solidFill>
                  <a:schemeClr val="bg1"/>
                </a:solidFill>
              </a:rPr>
              <a:t>Con el paso del tiempo, a la figura del unicornio se le van añadiendo características y peculiaridades. Encontramos, por ejemplo, en un bestiario atribuido a Fisiologus, como embellece la descripción con una alegoría, explicando el simbolismo de la criatura.</a:t>
            </a:r>
          </a:p>
          <a:p>
            <a:r>
              <a:rPr lang="es-ES" sz="2000" b="1" i="1" dirty="0" smtClean="0">
                <a:solidFill>
                  <a:schemeClr val="bg1"/>
                </a:solidFill>
              </a:rPr>
              <a:t>Los unicornios, aseguraba, pueden ser capturados tan sólo por una doncella virgen. Según Fisiologus, el animal, en cuanto ve a una virgen, apoya su cabeza sobre el regazo de la joven y se queda profundamente dormido, una imagen que representa la encarnación de Cristo. La inclusión del unicornio en el arte medieval religioso se basa en esta interpretación.</a:t>
            </a:r>
            <a:endParaRPr lang="es-ES" sz="2000" b="1" i="1" dirty="0">
              <a:solidFill>
                <a:schemeClr val="bg1"/>
              </a:solidFill>
            </a:endParaRPr>
          </a:p>
        </p:txBody>
      </p:sp>
      <p:pic>
        <p:nvPicPr>
          <p:cNvPr id="3" name="Picture 2" descr="C:\Documents and Settings\Dell\Escritorio\24315308bfc3206ad7a571afe14fb45d.jpg"/>
          <p:cNvPicPr>
            <a:picLocks noChangeAspect="1" noChangeArrowheads="1"/>
          </p:cNvPicPr>
          <p:nvPr/>
        </p:nvPicPr>
        <p:blipFill>
          <a:blip r:embed="rId2" cstate="print"/>
          <a:srcRect/>
          <a:stretch>
            <a:fillRect/>
          </a:stretch>
        </p:blipFill>
        <p:spPr bwMode="auto">
          <a:xfrm>
            <a:off x="4788024" y="764704"/>
            <a:ext cx="4194173" cy="5472608"/>
          </a:xfrm>
          <a:prstGeom prst="rect">
            <a:avLst/>
          </a:prstGeom>
          <a:noFill/>
          <a:ln w="9525">
            <a:noFill/>
            <a:miter lim="800000"/>
            <a:headEnd/>
            <a:tailEnd/>
          </a:ln>
        </p:spPr>
      </p:pic>
      <p:sp>
        <p:nvSpPr>
          <p:cNvPr id="4" name="Rectangle 1"/>
          <p:cNvSpPr/>
          <p:nvPr/>
        </p:nvSpPr>
        <p:spPr>
          <a:xfrm>
            <a:off x="0" y="764704"/>
            <a:ext cx="9144000" cy="5544616"/>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36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the-lady-and-the-unicorn.jpg"/>
          <p:cNvPicPr>
            <a:picLocks noChangeAspect="1" noChangeArrowheads="1"/>
          </p:cNvPicPr>
          <p:nvPr/>
        </p:nvPicPr>
        <p:blipFill>
          <a:blip r:embed="rId2" cstate="print"/>
          <a:srcRect/>
          <a:stretch>
            <a:fillRect/>
          </a:stretch>
        </p:blipFill>
        <p:spPr bwMode="auto">
          <a:xfrm>
            <a:off x="251520" y="476672"/>
            <a:ext cx="4140962" cy="5904656"/>
          </a:xfrm>
          <a:prstGeom prst="rect">
            <a:avLst/>
          </a:prstGeom>
          <a:noFill/>
        </p:spPr>
      </p:pic>
      <p:pic>
        <p:nvPicPr>
          <p:cNvPr id="3" name="Picture 2" descr="C:\Documents and Settings\Dell\Escritorio\unicorn_in_captivity.jpg"/>
          <p:cNvPicPr>
            <a:picLocks noChangeAspect="1" noChangeArrowheads="1"/>
          </p:cNvPicPr>
          <p:nvPr/>
        </p:nvPicPr>
        <p:blipFill>
          <a:blip r:embed="rId3" cstate="print"/>
          <a:srcRect/>
          <a:stretch>
            <a:fillRect/>
          </a:stretch>
        </p:blipFill>
        <p:spPr bwMode="auto">
          <a:xfrm>
            <a:off x="4572000" y="404664"/>
            <a:ext cx="4210213" cy="6048672"/>
          </a:xfrm>
          <a:prstGeom prst="rect">
            <a:avLst/>
          </a:prstGeom>
          <a:noFill/>
        </p:spPr>
      </p:pic>
      <p:sp>
        <p:nvSpPr>
          <p:cNvPr id="4" name="Rectangle 1"/>
          <p:cNvSpPr/>
          <p:nvPr/>
        </p:nvSpPr>
        <p:spPr>
          <a:xfrm>
            <a:off x="0" y="0"/>
            <a:ext cx="9144000" cy="6858000"/>
          </a:xfrm>
          <a:prstGeom prst="rect">
            <a:avLst/>
          </a:prstGeom>
          <a:solidFill>
            <a:srgbClr val="0000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7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4624" y="476672"/>
            <a:ext cx="6768752" cy="6148064"/>
          </a:xfrm>
          <a:prstGeom prst="rect">
            <a:avLst/>
          </a:prstGeom>
          <a:noFill/>
        </p:spPr>
        <p:txBody>
          <a:bodyPr wrap="square">
            <a:prstTxWarp prst="textButtonPour">
              <a:avLst/>
            </a:prstTxWarp>
            <a:spAutoFit/>
          </a:bodyPr>
          <a:lstStyle/>
          <a:p>
            <a:pPr algn="ctr"/>
            <a:r>
              <a:rPr lang="es-ES" sz="2000" b="1" dirty="0" smtClean="0">
                <a:solidFill>
                  <a:schemeClr val="bg1"/>
                </a:solidFill>
                <a:latin typeface="Arial Black" pitchFamily="34" charset="0"/>
              </a:rPr>
              <a:t>Ya en tiempos más modernos, a partir del siglo XV, los unicornios se convierten en un símbolo muy popular en la heráldica. Quizás el más famoso ejemplo sea el escudo de armas real del Reino Unido, que muestra al león y al unicornio como compañeros, representando el primero a Inglaterra y el segundo a Escocia, quizás expresando la unión de los opuestos.</a:t>
            </a:r>
          </a:p>
          <a:p>
            <a:pPr algn="ctr"/>
            <a:r>
              <a:rPr lang="es-ES" sz="2000" b="1" dirty="0" smtClean="0">
                <a:solidFill>
                  <a:schemeClr val="bg1"/>
                </a:solidFill>
                <a:latin typeface="Arial Black" pitchFamily="34" charset="0"/>
              </a:rPr>
              <a:t>Durante la edad media, los poetas y compositores franceses reinterpretan o más bien reinventan al unicornio como un símbolo de amor en la corte, donde el amante es atraído por su dama tanto como el unicornio es atraído por la doncella. </a:t>
            </a:r>
          </a:p>
          <a:p>
            <a:pPr algn="ctr"/>
            <a:r>
              <a:rPr lang="es-ES" sz="2000" b="1" dirty="0" smtClean="0">
                <a:solidFill>
                  <a:schemeClr val="bg1"/>
                </a:solidFill>
                <a:latin typeface="Arial Black" pitchFamily="34" charset="0"/>
              </a:rPr>
              <a:t>Hoy en día se conservan varios tapices medievales que entrelazan los temas cortesanos y religiosos conectados con el unicornio.</a:t>
            </a:r>
            <a:endParaRPr lang="es-ES" sz="2000" b="1" dirty="0">
              <a:solidFill>
                <a:schemeClr val="bg1"/>
              </a:solidFill>
              <a:latin typeface="Arial Black" pitchFamily="34" charset="0"/>
            </a:endParaRPr>
          </a:p>
        </p:txBody>
      </p:sp>
      <p:pic>
        <p:nvPicPr>
          <p:cNvPr id="4" name="Picture 2" descr="C:\Documents and Settings\Dell\Escritorio\unicorns.jpg"/>
          <p:cNvPicPr>
            <a:picLocks noChangeAspect="1" noChangeArrowheads="1"/>
          </p:cNvPicPr>
          <p:nvPr/>
        </p:nvPicPr>
        <p:blipFill>
          <a:blip r:embed="rId2" cstate="print"/>
          <a:srcRect/>
          <a:stretch>
            <a:fillRect/>
          </a:stretch>
        </p:blipFill>
        <p:spPr bwMode="auto">
          <a:xfrm>
            <a:off x="4633394" y="332656"/>
            <a:ext cx="4331094" cy="6120680"/>
          </a:xfrm>
          <a:prstGeom prst="rect">
            <a:avLst/>
          </a:prstGeom>
          <a:noFill/>
        </p:spPr>
      </p:pic>
      <p:sp>
        <p:nvSpPr>
          <p:cNvPr id="5" name="Rectangle 1"/>
          <p:cNvSpPr/>
          <p:nvPr/>
        </p:nvSpPr>
        <p:spPr>
          <a:xfrm>
            <a:off x="4283968" y="0"/>
            <a:ext cx="4860032" cy="6858000"/>
          </a:xfrm>
          <a:prstGeom prst="rect">
            <a:avLst/>
          </a:prstGeom>
          <a:solidFill>
            <a:srgbClr val="0000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46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980728"/>
            <a:ext cx="7632848" cy="5139869"/>
          </a:xfrm>
          <a:prstGeom prst="rect">
            <a:avLst/>
          </a:prstGeom>
        </p:spPr>
        <p:txBody>
          <a:bodyPr wrap="square">
            <a:spAutoFit/>
          </a:bodyPr>
          <a:lstStyle/>
          <a:p>
            <a:pPr algn="ctr"/>
            <a:r>
              <a:rPr lang="es-ES" sz="2800" b="1" i="1" dirty="0" smtClean="0">
                <a:solidFill>
                  <a:schemeClr val="bg1"/>
                </a:solidFill>
              </a:rPr>
              <a:t>Los unicornios en la historia</a:t>
            </a:r>
          </a:p>
          <a:p>
            <a:pPr algn="ctr"/>
            <a:r>
              <a:rPr lang="es-ES" sz="2000" b="1" i="1" dirty="0" smtClean="0">
                <a:solidFill>
                  <a:schemeClr val="bg1"/>
                </a:solidFill>
              </a:rPr>
              <a:t>Para los griegos, entre otros, los unicornios eran animales totalmente reales. </a:t>
            </a:r>
            <a:r>
              <a:rPr lang="es-ES" sz="2000" b="1" i="1" dirty="0" err="1" smtClean="0">
                <a:solidFill>
                  <a:schemeClr val="bg1"/>
                </a:solidFill>
              </a:rPr>
              <a:t>Ctesias</a:t>
            </a:r>
            <a:r>
              <a:rPr lang="es-ES" sz="2000" b="1" i="1" dirty="0" smtClean="0">
                <a:solidFill>
                  <a:schemeClr val="bg1"/>
                </a:solidFill>
              </a:rPr>
              <a:t>, físico e historiados que vivió allá por el siglo IV a. de C. nos relata su primera descripción en la que un unicornio era un ser de pasos ágiles, con cuerpo más similar al de un asno salvaje que al de un caballo, pero de color blanco, rojo y negro, y un cuerno en la frente de un cúbito y medio de largo (72 cm). Según </a:t>
            </a:r>
            <a:r>
              <a:rPr lang="es-ES" sz="2000" b="1" i="1" dirty="0" err="1" smtClean="0">
                <a:solidFill>
                  <a:schemeClr val="bg1"/>
                </a:solidFill>
              </a:rPr>
              <a:t>Ctesias</a:t>
            </a:r>
            <a:r>
              <a:rPr lang="es-ES" sz="2000" b="1" i="1" dirty="0" smtClean="0">
                <a:solidFill>
                  <a:schemeClr val="bg1"/>
                </a:solidFill>
              </a:rPr>
              <a:t>, y posiblemente el origen de los poderes mágicos del cuerno de unicornio, beber en copas hechas y con forma de cuerno de unicornio podía evitar los envenenamientos.</a:t>
            </a:r>
          </a:p>
          <a:p>
            <a:pPr algn="ctr"/>
            <a:r>
              <a:rPr lang="es-ES" sz="2000" b="1" i="1" dirty="0" smtClean="0">
                <a:solidFill>
                  <a:schemeClr val="bg1"/>
                </a:solidFill>
              </a:rPr>
              <a:t>También el historiador romano Plinio el Viejo, que estaba el hombre a la que caía, nos ofrece algún detalle sobre el unicornio. Según su descripción, el unicornio era una criatura con cuerpo de caballo, cabeza de venado, patas de elefante, cola de jabalí y un único cuerno negro, esta vez de dos cúbitos de largo (96cm). A parte, añade la peculiaridad de que emitía un profundo rugido.</a:t>
            </a:r>
            <a:endParaRPr lang="es-ES" sz="2000" b="1" i="1" dirty="0">
              <a:solidFill>
                <a:schemeClr val="bg1"/>
              </a:solidFill>
            </a:endParaRPr>
          </a:p>
        </p:txBody>
      </p:sp>
      <p:sp>
        <p:nvSpPr>
          <p:cNvPr id="3" name="Rectangle 1"/>
          <p:cNvSpPr/>
          <p:nvPr/>
        </p:nvSpPr>
        <p:spPr>
          <a:xfrm>
            <a:off x="0" y="0"/>
            <a:ext cx="9144000" cy="68580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41000">
    <p:strips dir="ld"/>
    <p:sndAc>
      <p:stSnd>
        <p:snd r:embed="rId2" name="ildivo - il divo - my way (a mi man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5536" y="5877272"/>
            <a:ext cx="4572000" cy="646331"/>
          </a:xfrm>
          <a:prstGeom prst="rect">
            <a:avLst/>
          </a:prstGeom>
        </p:spPr>
        <p:txBody>
          <a:bodyPr>
            <a:spAutoFit/>
          </a:bodyPr>
          <a:lstStyle/>
          <a:p>
            <a:r>
              <a:rPr lang="es-ES" b="1" i="1" dirty="0" smtClean="0">
                <a:solidFill>
                  <a:schemeClr val="bg1"/>
                </a:solidFill>
              </a:rPr>
              <a:t>Representación de Ch´i lin, en el templo de Confucio de la ciudad China de Tainan</a:t>
            </a:r>
            <a:r>
              <a:rPr lang="es-ES" i="1" dirty="0" smtClean="0">
                <a:solidFill>
                  <a:schemeClr val="bg1"/>
                </a:solidFill>
              </a:rPr>
              <a:t>.</a:t>
            </a:r>
            <a:endParaRPr lang="es-ES" i="1" dirty="0">
              <a:solidFill>
                <a:schemeClr val="bg1"/>
              </a:solidFill>
            </a:endParaRPr>
          </a:p>
        </p:txBody>
      </p:sp>
      <p:pic>
        <p:nvPicPr>
          <p:cNvPr id="11267" name="Picture 3" descr="C:\Documents and Settings\Dell\Escritorio\unicornio_templo_confucio.jpg"/>
          <p:cNvPicPr>
            <a:picLocks noChangeAspect="1" noChangeArrowheads="1"/>
          </p:cNvPicPr>
          <p:nvPr/>
        </p:nvPicPr>
        <p:blipFill>
          <a:blip r:embed="rId2" cstate="print"/>
          <a:srcRect t="9091" r="2255" b="1978"/>
          <a:stretch>
            <a:fillRect/>
          </a:stretch>
        </p:blipFill>
        <p:spPr bwMode="auto">
          <a:xfrm>
            <a:off x="-252536" y="-1"/>
            <a:ext cx="9396536" cy="5589241"/>
          </a:xfrm>
          <a:prstGeom prst="rect">
            <a:avLst/>
          </a:prstGeom>
          <a:noFill/>
        </p:spPr>
      </p:pic>
    </p:spTree>
  </p:cSld>
  <p:clrMapOvr>
    <a:masterClrMapping/>
  </p:clrMapOvr>
  <p:transition spd="med" advTm="8000">
    <p:strips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kirin.jpg"/>
          <p:cNvPicPr>
            <a:picLocks noChangeAspect="1" noChangeArrowheads="1"/>
          </p:cNvPicPr>
          <p:nvPr/>
        </p:nvPicPr>
        <p:blipFill>
          <a:blip r:embed="rId2" cstate="print"/>
          <a:srcRect/>
          <a:stretch>
            <a:fillRect/>
          </a:stretch>
        </p:blipFill>
        <p:spPr bwMode="auto">
          <a:xfrm>
            <a:off x="323527" y="332656"/>
            <a:ext cx="8393739" cy="5976664"/>
          </a:xfrm>
          <a:prstGeom prst="rect">
            <a:avLst/>
          </a:prstGeom>
          <a:noFill/>
        </p:spPr>
      </p:pic>
    </p:spTree>
  </p:cSld>
  <p:clrMapOvr>
    <a:masterClrMapping/>
  </p:clrMapOvr>
  <p:transition spd="med" advTm="5000">
    <p:strips dir="l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emud0503.jpg"/>
          <p:cNvPicPr>
            <a:picLocks noChangeAspect="1" noChangeArrowheads="1"/>
          </p:cNvPicPr>
          <p:nvPr/>
        </p:nvPicPr>
        <p:blipFill>
          <a:blip r:embed="rId2" cstate="print"/>
          <a:srcRect/>
          <a:stretch>
            <a:fillRect/>
          </a:stretch>
        </p:blipFill>
        <p:spPr bwMode="auto">
          <a:xfrm>
            <a:off x="1403648" y="476672"/>
            <a:ext cx="6048672" cy="6048672"/>
          </a:xfrm>
          <a:prstGeom prst="rect">
            <a:avLst/>
          </a:prstGeom>
          <a:noFill/>
        </p:spPr>
      </p:pic>
    </p:spTree>
  </p:cSld>
  <p:clrMapOvr>
    <a:masterClrMapping/>
  </p:clrMapOvr>
  <p:transition spd="med" advTm="5000">
    <p:strips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The-Last-Unicorn-4.jpg"/>
          <p:cNvPicPr>
            <a:picLocks noChangeAspect="1" noChangeArrowheads="1"/>
          </p:cNvPicPr>
          <p:nvPr/>
        </p:nvPicPr>
        <p:blipFill>
          <a:blip r:embed="rId2" cstate="print"/>
          <a:srcRect/>
          <a:stretch>
            <a:fillRect/>
          </a:stretch>
        </p:blipFill>
        <p:spPr bwMode="auto">
          <a:xfrm>
            <a:off x="0" y="0"/>
            <a:ext cx="9144000" cy="7065963"/>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Rectángulo"/>
          <p:cNvSpPr>
            <a:spLocks noChangeArrowheads="1"/>
          </p:cNvSpPr>
          <p:nvPr/>
        </p:nvSpPr>
        <p:spPr bwMode="auto">
          <a:xfrm>
            <a:off x="467544" y="2276872"/>
            <a:ext cx="3600400" cy="4247317"/>
          </a:xfrm>
          <a:prstGeom prst="rect">
            <a:avLst/>
          </a:prstGeom>
          <a:noFill/>
          <a:ln w="9525">
            <a:noFill/>
            <a:miter lim="800000"/>
            <a:headEnd/>
            <a:tailEnd/>
          </a:ln>
        </p:spPr>
        <p:txBody>
          <a:bodyPr wrap="square">
            <a:spAutoFit/>
          </a:bodyPr>
          <a:lstStyle/>
          <a:p>
            <a:r>
              <a:rPr lang="es-ES" b="1" i="1" dirty="0">
                <a:solidFill>
                  <a:schemeClr val="bg1"/>
                </a:solidFill>
              </a:rPr>
              <a:t>Muchos años atrás, cuando el mundo era aun muy joven,</a:t>
            </a:r>
            <a:br>
              <a:rPr lang="es-ES" b="1" i="1" dirty="0">
                <a:solidFill>
                  <a:schemeClr val="bg1"/>
                </a:solidFill>
              </a:rPr>
            </a:br>
            <a:r>
              <a:rPr lang="es-ES" b="1" i="1" dirty="0">
                <a:solidFill>
                  <a:schemeClr val="bg1"/>
                </a:solidFill>
              </a:rPr>
              <a:t>salvajes y maravillosas creaturas</a:t>
            </a:r>
            <a:br>
              <a:rPr lang="es-ES" b="1" i="1" dirty="0">
                <a:solidFill>
                  <a:schemeClr val="bg1"/>
                </a:solidFill>
              </a:rPr>
            </a:br>
            <a:r>
              <a:rPr lang="es-ES" b="1" i="1" dirty="0">
                <a:solidFill>
                  <a:schemeClr val="bg1"/>
                </a:solidFill>
              </a:rPr>
              <a:t>corrían libres por todas partes.</a:t>
            </a:r>
            <a:br>
              <a:rPr lang="es-ES" b="1" i="1" dirty="0">
                <a:solidFill>
                  <a:schemeClr val="bg1"/>
                </a:solidFill>
              </a:rPr>
            </a:br>
            <a:r>
              <a:rPr lang="es-ES" b="1" i="1" dirty="0">
                <a:solidFill>
                  <a:schemeClr val="bg1"/>
                </a:solidFill>
              </a:rPr>
              <a:t>El mas hermoso de todos ellos era el Unicornio.</a:t>
            </a:r>
          </a:p>
          <a:p>
            <a:r>
              <a:rPr lang="es-ES" b="1" i="1" dirty="0">
                <a:solidFill>
                  <a:schemeClr val="bg1"/>
                </a:solidFill>
              </a:rPr>
              <a:t>Constantemente perseguido por los poderes mágicos de su cuerno, el Unicornio no era fácil de capturar.</a:t>
            </a:r>
            <a:br>
              <a:rPr lang="es-ES" b="1" i="1" dirty="0">
                <a:solidFill>
                  <a:schemeClr val="bg1"/>
                </a:solidFill>
              </a:rPr>
            </a:br>
            <a:r>
              <a:rPr lang="es-ES" b="1" i="1" dirty="0">
                <a:solidFill>
                  <a:schemeClr val="bg1"/>
                </a:solidFill>
              </a:rPr>
              <a:t>No solo era suave y gentil,</a:t>
            </a:r>
            <a:br>
              <a:rPr lang="es-ES" b="1" i="1" dirty="0">
                <a:solidFill>
                  <a:schemeClr val="bg1"/>
                </a:solidFill>
              </a:rPr>
            </a:br>
            <a:r>
              <a:rPr lang="es-ES" b="1" i="1" dirty="0">
                <a:solidFill>
                  <a:schemeClr val="bg1"/>
                </a:solidFill>
              </a:rPr>
              <a:t>sino también extremadamente rápido,</a:t>
            </a:r>
            <a:br>
              <a:rPr lang="es-ES" b="1" i="1" dirty="0">
                <a:solidFill>
                  <a:schemeClr val="bg1"/>
                </a:solidFill>
              </a:rPr>
            </a:br>
            <a:r>
              <a:rPr lang="es-ES" b="1" i="1" dirty="0">
                <a:solidFill>
                  <a:schemeClr val="bg1"/>
                </a:solidFill>
              </a:rPr>
              <a:t>seguro y agraciado,</a:t>
            </a:r>
            <a:br>
              <a:rPr lang="es-ES" b="1" i="1" dirty="0">
                <a:solidFill>
                  <a:schemeClr val="bg1"/>
                </a:solidFill>
              </a:rPr>
            </a:br>
            <a:r>
              <a:rPr lang="es-ES" b="1" i="1" dirty="0">
                <a:solidFill>
                  <a:schemeClr val="bg1"/>
                </a:solidFill>
              </a:rPr>
              <a:t>lo que frustraba hasta los más expertos </a:t>
            </a:r>
            <a:r>
              <a:rPr lang="es-ES" b="1" i="1" dirty="0" smtClean="0">
                <a:solidFill>
                  <a:schemeClr val="bg1"/>
                </a:solidFill>
              </a:rPr>
              <a:t>cazadores.</a:t>
            </a:r>
            <a:endParaRPr lang="es-ES" b="1" i="1" dirty="0">
              <a:solidFill>
                <a:schemeClr val="bg1"/>
              </a:solidFill>
            </a:endParaRPr>
          </a:p>
        </p:txBody>
      </p:sp>
      <p:pic>
        <p:nvPicPr>
          <p:cNvPr id="3" name="Picture 2" descr="C:\Documents and Settings\Dell\Escritorio\unicornio3.jpg"/>
          <p:cNvPicPr>
            <a:picLocks noChangeAspect="1" noChangeArrowheads="1"/>
          </p:cNvPicPr>
          <p:nvPr/>
        </p:nvPicPr>
        <p:blipFill>
          <a:blip r:embed="rId2" cstate="print"/>
          <a:srcRect/>
          <a:stretch>
            <a:fillRect/>
          </a:stretch>
        </p:blipFill>
        <p:spPr bwMode="auto">
          <a:xfrm>
            <a:off x="4584666" y="0"/>
            <a:ext cx="4559334" cy="6858000"/>
          </a:xfrm>
          <a:prstGeom prst="rect">
            <a:avLst/>
          </a:prstGeom>
          <a:noFill/>
        </p:spPr>
      </p:pic>
      <p:sp>
        <p:nvSpPr>
          <p:cNvPr id="4" name="Rectangle 1"/>
          <p:cNvSpPr/>
          <p:nvPr/>
        </p:nvSpPr>
        <p:spPr>
          <a:xfrm>
            <a:off x="0" y="0"/>
            <a:ext cx="9144000" cy="68580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24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defensora-del-unicornio.jpg"/>
          <p:cNvPicPr>
            <a:picLocks noChangeAspect="1" noChangeArrowheads="1"/>
          </p:cNvPicPr>
          <p:nvPr/>
        </p:nvPicPr>
        <p:blipFill>
          <a:blip r:embed="rId2" cstate="print"/>
          <a:srcRect t="3311"/>
          <a:stretch>
            <a:fillRect/>
          </a:stretch>
        </p:blipFill>
        <p:spPr bwMode="auto">
          <a:xfrm>
            <a:off x="0" y="0"/>
            <a:ext cx="9161463"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6be9ea9a228e8c35d6b5457672a04f1.jpg"/>
          <p:cNvPicPr>
            <a:picLocks noChangeAspect="1" noChangeArrowheads="1"/>
          </p:cNvPicPr>
          <p:nvPr/>
        </p:nvPicPr>
        <p:blipFill>
          <a:blip r:embed="rId2" cstate="print"/>
          <a:srcRect l="2751" t="2751" r="2751" b="5901"/>
          <a:stretch>
            <a:fillRect/>
          </a:stretch>
        </p:blipFill>
        <p:spPr bwMode="auto">
          <a:xfrm>
            <a:off x="0" y="0"/>
            <a:ext cx="9459310" cy="6858000"/>
          </a:xfrm>
          <a:prstGeom prst="rect">
            <a:avLst/>
          </a:prstGeom>
          <a:noFill/>
          <a:ln w="9525">
            <a:noFill/>
            <a:miter lim="800000"/>
            <a:headEnd/>
            <a:tailEnd/>
          </a:ln>
        </p:spPr>
      </p:pic>
      <p:sp>
        <p:nvSpPr>
          <p:cNvPr id="4098" name="1 Rectángulo"/>
          <p:cNvSpPr>
            <a:spLocks noChangeArrowheads="1"/>
          </p:cNvSpPr>
          <p:nvPr/>
        </p:nvSpPr>
        <p:spPr bwMode="auto">
          <a:xfrm>
            <a:off x="323528" y="260648"/>
            <a:ext cx="3870176" cy="2031325"/>
          </a:xfrm>
          <a:prstGeom prst="rect">
            <a:avLst/>
          </a:prstGeom>
          <a:solidFill>
            <a:srgbClr val="4FD1FF">
              <a:alpha val="41000"/>
            </a:srgbClr>
          </a:solidFill>
          <a:ln w="9525">
            <a:noFill/>
            <a:miter lim="800000"/>
            <a:headEnd/>
            <a:tailEnd/>
          </a:ln>
        </p:spPr>
        <p:txBody>
          <a:bodyPr wrap="square">
            <a:spAutoFit/>
          </a:bodyPr>
          <a:lstStyle/>
          <a:p>
            <a:r>
              <a:rPr lang="es-ES" b="1" i="1" dirty="0">
                <a:solidFill>
                  <a:srgbClr val="0000FF"/>
                </a:solidFill>
              </a:rPr>
              <a:t>Pero lo que aseguraba la captura segura del Unicornio,</a:t>
            </a:r>
            <a:br>
              <a:rPr lang="es-ES" b="1" i="1" dirty="0">
                <a:solidFill>
                  <a:srgbClr val="0000FF"/>
                </a:solidFill>
              </a:rPr>
            </a:br>
            <a:r>
              <a:rPr lang="es-ES" b="1" i="1" dirty="0">
                <a:solidFill>
                  <a:srgbClr val="0000FF"/>
                </a:solidFill>
              </a:rPr>
              <a:t>era la ayuda de una joven e inocente moza.</a:t>
            </a:r>
            <a:br>
              <a:rPr lang="es-ES" b="1" i="1" dirty="0">
                <a:solidFill>
                  <a:srgbClr val="0000FF"/>
                </a:solidFill>
              </a:rPr>
            </a:br>
            <a:r>
              <a:rPr lang="es-ES" b="1" i="1" dirty="0">
                <a:solidFill>
                  <a:srgbClr val="0000FF"/>
                </a:solidFill>
              </a:rPr>
              <a:t>Pues a la </a:t>
            </a:r>
            <a:r>
              <a:rPr lang="es-ES" b="1" i="1" dirty="0" smtClean="0">
                <a:solidFill>
                  <a:srgbClr val="0000FF"/>
                </a:solidFill>
              </a:rPr>
              <a:t>criatura </a:t>
            </a:r>
            <a:r>
              <a:rPr lang="es-ES" b="1" i="1" dirty="0">
                <a:solidFill>
                  <a:srgbClr val="0000FF"/>
                </a:solidFill>
              </a:rPr>
              <a:t>le atraía su pureza,</a:t>
            </a:r>
            <a:br>
              <a:rPr lang="es-ES" b="1" i="1" dirty="0">
                <a:solidFill>
                  <a:srgbClr val="0000FF"/>
                </a:solidFill>
              </a:rPr>
            </a:br>
            <a:r>
              <a:rPr lang="es-ES" b="1" i="1" dirty="0">
                <a:solidFill>
                  <a:srgbClr val="0000FF"/>
                </a:solidFill>
              </a:rPr>
              <a:t>se acercaba confiado y descansaba su cabeza en las piernas de la joven.</a:t>
            </a:r>
          </a:p>
        </p:txBody>
      </p:sp>
    </p:spTree>
  </p:cSld>
  <p:clrMapOvr>
    <a:masterClrMapping/>
  </p:clrMapOvr>
  <p:transition spd="med" advTm="14000">
    <p:strips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defensora-del-unicornio.jpg"/>
          <p:cNvPicPr>
            <a:picLocks noChangeAspect="1" noChangeArrowheads="1"/>
          </p:cNvPicPr>
          <p:nvPr/>
        </p:nvPicPr>
        <p:blipFill>
          <a:blip r:embed="rId2" cstate="print"/>
          <a:srcRect t="3311"/>
          <a:stretch>
            <a:fillRect/>
          </a:stretch>
        </p:blipFill>
        <p:spPr bwMode="auto">
          <a:xfrm>
            <a:off x="0" y="0"/>
            <a:ext cx="9161463" cy="6858000"/>
          </a:xfrm>
          <a:prstGeom prst="rect">
            <a:avLst/>
          </a:prstGeom>
          <a:noFill/>
          <a:ln w="9525">
            <a:noFill/>
            <a:miter lim="800000"/>
            <a:headEnd/>
            <a:tailEnd/>
          </a:ln>
        </p:spPr>
      </p:pic>
      <p:sp>
        <p:nvSpPr>
          <p:cNvPr id="6146" name="1 Rectángulo"/>
          <p:cNvSpPr>
            <a:spLocks noChangeArrowheads="1"/>
          </p:cNvSpPr>
          <p:nvPr/>
        </p:nvSpPr>
        <p:spPr bwMode="auto">
          <a:xfrm>
            <a:off x="323528" y="332656"/>
            <a:ext cx="3600400" cy="2585323"/>
          </a:xfrm>
          <a:prstGeom prst="rect">
            <a:avLst/>
          </a:prstGeom>
          <a:noFill/>
          <a:ln w="9525">
            <a:noFill/>
            <a:miter lim="800000"/>
            <a:headEnd/>
            <a:tailEnd/>
          </a:ln>
        </p:spPr>
        <p:txBody>
          <a:bodyPr wrap="square">
            <a:spAutoFit/>
          </a:bodyPr>
          <a:lstStyle/>
          <a:p>
            <a:r>
              <a:rPr lang="es-ES" b="1" i="1" dirty="0">
                <a:solidFill>
                  <a:srgbClr val="0000FF"/>
                </a:solidFill>
              </a:rPr>
              <a:t>Era así como la indefensa y despreocupada </a:t>
            </a:r>
            <a:r>
              <a:rPr lang="es-ES" b="1" i="1" dirty="0" smtClean="0">
                <a:solidFill>
                  <a:srgbClr val="0000FF"/>
                </a:solidFill>
              </a:rPr>
              <a:t>criatura </a:t>
            </a:r>
            <a:r>
              <a:rPr lang="es-ES" b="1" i="1" dirty="0">
                <a:solidFill>
                  <a:srgbClr val="0000FF"/>
                </a:solidFill>
              </a:rPr>
              <a:t>era capturada. Y de esta manera</a:t>
            </a:r>
            <a:r>
              <a:rPr lang="es-ES" b="1" i="1" dirty="0" smtClean="0">
                <a:solidFill>
                  <a:srgbClr val="0000FF"/>
                </a:solidFill>
              </a:rPr>
              <a:t>, después </a:t>
            </a:r>
            <a:r>
              <a:rPr lang="es-ES" b="1" i="1" dirty="0">
                <a:solidFill>
                  <a:srgbClr val="0000FF"/>
                </a:solidFill>
              </a:rPr>
              <a:t>desaparecieron todos los Unicornios.</a:t>
            </a:r>
            <a:br>
              <a:rPr lang="es-ES" b="1" i="1" dirty="0">
                <a:solidFill>
                  <a:srgbClr val="0000FF"/>
                </a:solidFill>
              </a:rPr>
            </a:br>
            <a:r>
              <a:rPr lang="es-ES" b="1" i="1" dirty="0">
                <a:solidFill>
                  <a:srgbClr val="0000FF"/>
                </a:solidFill>
              </a:rPr>
              <a:t>¡Oh, el mundo ahora lamenta la perdida de este ser </a:t>
            </a:r>
            <a:r>
              <a:rPr lang="es-ES" b="1" i="1" dirty="0" smtClean="0">
                <a:solidFill>
                  <a:srgbClr val="0000FF"/>
                </a:solidFill>
              </a:rPr>
              <a:t>tan </a:t>
            </a:r>
            <a:r>
              <a:rPr lang="es-ES" b="1" i="1" dirty="0">
                <a:solidFill>
                  <a:srgbClr val="0000FF"/>
                </a:solidFill>
              </a:rPr>
              <a:t>mágico!</a:t>
            </a:r>
            <a:br>
              <a:rPr lang="es-ES" b="1" i="1" dirty="0">
                <a:solidFill>
                  <a:srgbClr val="0000FF"/>
                </a:solidFill>
              </a:rPr>
            </a:br>
            <a:r>
              <a:rPr lang="es-ES" b="1" i="1" dirty="0">
                <a:solidFill>
                  <a:srgbClr val="0000FF"/>
                </a:solidFill>
              </a:rPr>
              <a:t>Y ahora que es demasiado tarde,</a:t>
            </a:r>
            <a:br>
              <a:rPr lang="es-ES" b="1" i="1" dirty="0">
                <a:solidFill>
                  <a:srgbClr val="0000FF"/>
                </a:solidFill>
              </a:rPr>
            </a:br>
            <a:r>
              <a:rPr lang="es-ES" b="1" i="1" dirty="0">
                <a:solidFill>
                  <a:srgbClr val="0000FF"/>
                </a:solidFill>
              </a:rPr>
              <a:t>aun extrañamos su belleza.</a:t>
            </a:r>
          </a:p>
        </p:txBody>
      </p:sp>
    </p:spTree>
  </p:cSld>
  <p:clrMapOvr>
    <a:masterClrMapping/>
  </p:clrMapOvr>
  <p:transition spd="med" advTm="17000">
    <p:strips dir="l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1198199967_f.jpg"/>
          <p:cNvPicPr>
            <a:picLocks noChangeAspect="1" noChangeArrowheads="1"/>
          </p:cNvPicPr>
          <p:nvPr/>
        </p:nvPicPr>
        <p:blipFill>
          <a:blip r:embed="rId2" cstate="print"/>
          <a:srcRect/>
          <a:stretch>
            <a:fillRect/>
          </a:stretch>
        </p:blipFill>
        <p:spPr bwMode="auto">
          <a:xfrm>
            <a:off x="0" y="0"/>
            <a:ext cx="9142413"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17755562-una-joven-que-monta-un-unicornio-en-el-bosque-de-hadas.jpg"/>
          <p:cNvPicPr>
            <a:picLocks noChangeAspect="1" noChangeArrowheads="1"/>
          </p:cNvPicPr>
          <p:nvPr/>
        </p:nvPicPr>
        <p:blipFill>
          <a:blip r:embed="rId2" cstate="print"/>
          <a:srcRect/>
          <a:stretch>
            <a:fillRect/>
          </a:stretch>
        </p:blipFill>
        <p:spPr bwMode="auto">
          <a:xfrm>
            <a:off x="0" y="0"/>
            <a:ext cx="9144000" cy="7089775"/>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Unicornio55.jpg"/>
          <p:cNvPicPr>
            <a:picLocks noChangeAspect="1" noChangeArrowheads="1"/>
          </p:cNvPicPr>
          <p:nvPr/>
        </p:nvPicPr>
        <p:blipFill>
          <a:blip r:embed="rId2" cstate="print"/>
          <a:srcRect/>
          <a:stretch>
            <a:fillRect/>
          </a:stretch>
        </p:blipFill>
        <p:spPr bwMode="auto">
          <a:xfrm>
            <a:off x="0" y="0"/>
            <a:ext cx="9144000" cy="6970713"/>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Rectángulo"/>
          <p:cNvSpPr>
            <a:spLocks noChangeArrowheads="1"/>
          </p:cNvSpPr>
          <p:nvPr/>
        </p:nvSpPr>
        <p:spPr bwMode="auto">
          <a:xfrm>
            <a:off x="323528" y="4549676"/>
            <a:ext cx="8640960" cy="2308324"/>
          </a:xfrm>
          <a:prstGeom prst="rect">
            <a:avLst/>
          </a:prstGeom>
          <a:noFill/>
          <a:ln w="9525">
            <a:noFill/>
            <a:miter lim="800000"/>
            <a:headEnd/>
            <a:tailEnd/>
          </a:ln>
        </p:spPr>
        <p:txBody>
          <a:bodyPr wrap="square">
            <a:spAutoFit/>
          </a:bodyPr>
          <a:lstStyle/>
          <a:p>
            <a:pPr algn="ctr"/>
            <a:r>
              <a:rPr lang="es-ES" sz="2400" b="1" i="1" dirty="0">
                <a:solidFill>
                  <a:schemeClr val="bg1"/>
                </a:solidFill>
              </a:rPr>
              <a:t>El unicornio en la edad Medieval.</a:t>
            </a:r>
            <a:endParaRPr lang="es-ES" sz="2400" i="1" dirty="0">
              <a:solidFill>
                <a:schemeClr val="bg1"/>
              </a:solidFill>
            </a:endParaRPr>
          </a:p>
          <a:p>
            <a:pPr algn="ctr"/>
            <a:r>
              <a:rPr lang="es-ES" sz="2400" i="1" dirty="0">
                <a:solidFill>
                  <a:schemeClr val="bg1"/>
                </a:solidFill>
              </a:rPr>
              <a:t>En la edad medieval, normalmente era asociado el Unicornio como la representación de </a:t>
            </a:r>
            <a:r>
              <a:rPr lang="es-ES" sz="2400" b="1" i="1" dirty="0">
                <a:solidFill>
                  <a:schemeClr val="bg1"/>
                </a:solidFill>
              </a:rPr>
              <a:t>Jesús</a:t>
            </a:r>
            <a:r>
              <a:rPr lang="es-ES" sz="2400" i="1" dirty="0">
                <a:solidFill>
                  <a:schemeClr val="bg1"/>
                </a:solidFill>
              </a:rPr>
              <a:t>, al ser un ser tan espiritual y puro. Normalmente se hablaba sobre el misterio de como sobrevivió al diluvio universal, si no se tienen reportes de que el animal haya subido al </a:t>
            </a:r>
            <a:r>
              <a:rPr lang="es-ES" sz="2400" b="1" i="1" dirty="0">
                <a:solidFill>
                  <a:schemeClr val="bg1"/>
                </a:solidFill>
              </a:rPr>
              <a:t>arca de Noé</a:t>
            </a:r>
            <a:r>
              <a:rPr lang="es-ES" sz="2400" i="1" dirty="0">
                <a:solidFill>
                  <a:schemeClr val="bg1"/>
                </a:solidFill>
              </a:rPr>
              <a:t>.</a:t>
            </a:r>
          </a:p>
        </p:txBody>
      </p:sp>
      <p:pic>
        <p:nvPicPr>
          <p:cNvPr id="3" name="Picture 2" descr="C:\Documents and Settings\Dell\Escritorio\omnium_animalium_natura.jpg"/>
          <p:cNvPicPr>
            <a:picLocks noChangeAspect="1" noChangeArrowheads="1"/>
          </p:cNvPicPr>
          <p:nvPr/>
        </p:nvPicPr>
        <p:blipFill>
          <a:blip r:embed="rId2" cstate="print"/>
          <a:srcRect/>
          <a:stretch>
            <a:fillRect/>
          </a:stretch>
        </p:blipFill>
        <p:spPr bwMode="auto">
          <a:xfrm>
            <a:off x="539552" y="0"/>
            <a:ext cx="8191593" cy="4437112"/>
          </a:xfrm>
          <a:prstGeom prst="rect">
            <a:avLst/>
          </a:prstGeom>
          <a:noFill/>
        </p:spPr>
      </p:pic>
      <p:sp>
        <p:nvSpPr>
          <p:cNvPr id="4" name="Rectangle 1"/>
          <p:cNvSpPr/>
          <p:nvPr/>
        </p:nvSpPr>
        <p:spPr>
          <a:xfrm>
            <a:off x="0" y="0"/>
            <a:ext cx="9144000" cy="68580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15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1unicorn20love8or.jpg"/>
          <p:cNvPicPr>
            <a:picLocks noChangeAspect="1" noChangeArrowheads="1"/>
          </p:cNvPicPr>
          <p:nvPr/>
        </p:nvPicPr>
        <p:blipFill>
          <a:blip r:embed="rId2" cstate="print"/>
          <a:srcRect/>
          <a:stretch>
            <a:fillRect/>
          </a:stretch>
        </p:blipFill>
        <p:spPr bwMode="auto">
          <a:xfrm>
            <a:off x="0" y="0"/>
            <a:ext cx="9144000" cy="6897688"/>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DONCELLA CON EL UNICORNI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Rectángulo"/>
          <p:cNvSpPr>
            <a:spLocks noChangeArrowheads="1"/>
          </p:cNvSpPr>
          <p:nvPr/>
        </p:nvSpPr>
        <p:spPr bwMode="auto">
          <a:xfrm>
            <a:off x="4355976" y="476672"/>
            <a:ext cx="5328592" cy="6124754"/>
          </a:xfrm>
          <a:prstGeom prst="rect">
            <a:avLst/>
          </a:prstGeom>
          <a:noFill/>
          <a:ln w="9525">
            <a:noFill/>
            <a:miter lim="800000"/>
            <a:headEnd/>
            <a:tailEnd/>
          </a:ln>
        </p:spPr>
        <p:txBody>
          <a:bodyPr wrap="square">
            <a:prstTxWarp prst="textButtonPour">
              <a:avLst/>
            </a:prstTxWarp>
            <a:spAutoFit/>
          </a:bodyPr>
          <a:lstStyle/>
          <a:p>
            <a:pPr algn="ctr"/>
            <a:r>
              <a:rPr lang="es-ES" sz="2800" b="1" i="1" dirty="0">
                <a:solidFill>
                  <a:schemeClr val="bg1"/>
                </a:solidFill>
              </a:rPr>
              <a:t>Los Unicornios son solitarios, nadie los acompaña, nunca viven en manadas, son criaturas indomables, también se dice que solo se alimentan de frutos o las hojas tiernas de los arboles y de aguas que van en movimiento como la de las cascadas.</a:t>
            </a:r>
          </a:p>
          <a:p>
            <a:pPr algn="ctr"/>
            <a:r>
              <a:rPr lang="es-ES" sz="2800" b="1" i="1" dirty="0">
                <a:solidFill>
                  <a:schemeClr val="bg1"/>
                </a:solidFill>
              </a:rPr>
              <a:t>El Unicornio también es asociado a la representación del sexo, ya que su cuerno simboliza al hombre, y cuando es en espiral a la de la mujer. También se puede usar el cuerno para la salud.</a:t>
            </a:r>
          </a:p>
        </p:txBody>
      </p:sp>
      <p:pic>
        <p:nvPicPr>
          <p:cNvPr id="8195" name="Picture 2" descr="C:\Documents and Settings\Dell\Escritorio\unicorn3_thumb.jpg"/>
          <p:cNvPicPr>
            <a:picLocks noChangeAspect="1" noChangeArrowheads="1"/>
          </p:cNvPicPr>
          <p:nvPr/>
        </p:nvPicPr>
        <p:blipFill>
          <a:blip r:embed="rId2" cstate="print"/>
          <a:srcRect/>
          <a:stretch>
            <a:fillRect/>
          </a:stretch>
        </p:blipFill>
        <p:spPr bwMode="auto">
          <a:xfrm>
            <a:off x="0" y="0"/>
            <a:ext cx="4929188" cy="6858000"/>
          </a:xfrm>
          <a:prstGeom prst="rect">
            <a:avLst/>
          </a:prstGeom>
          <a:noFill/>
          <a:ln w="9525">
            <a:noFill/>
            <a:miter lim="800000"/>
            <a:headEnd/>
            <a:tailEnd/>
          </a:ln>
        </p:spPr>
      </p:pic>
      <p:sp>
        <p:nvSpPr>
          <p:cNvPr id="4" name="Rectangle 1"/>
          <p:cNvSpPr/>
          <p:nvPr/>
        </p:nvSpPr>
        <p:spPr>
          <a:xfrm>
            <a:off x="0" y="0"/>
            <a:ext cx="9144000" cy="68580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25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unicorni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Rectángulo"/>
          <p:cNvSpPr>
            <a:spLocks noChangeArrowheads="1"/>
          </p:cNvSpPr>
          <p:nvPr/>
        </p:nvSpPr>
        <p:spPr bwMode="auto">
          <a:xfrm>
            <a:off x="5220072" y="260648"/>
            <a:ext cx="3779912" cy="7294305"/>
          </a:xfrm>
          <a:prstGeom prst="rect">
            <a:avLst/>
          </a:prstGeom>
          <a:noFill/>
          <a:ln w="9525">
            <a:noFill/>
            <a:miter lim="800000"/>
            <a:headEnd/>
            <a:tailEnd/>
          </a:ln>
        </p:spPr>
        <p:txBody>
          <a:bodyPr wrap="square">
            <a:spAutoFit/>
          </a:bodyPr>
          <a:lstStyle/>
          <a:p>
            <a:pPr algn="ctr"/>
            <a:r>
              <a:rPr lang="es-ES" sz="2400" b="1" i="1" dirty="0">
                <a:solidFill>
                  <a:schemeClr val="bg1"/>
                </a:solidFill>
              </a:rPr>
              <a:t>Una posible explicación</a:t>
            </a:r>
            <a:r>
              <a:rPr lang="es-ES" b="1" i="1" dirty="0">
                <a:solidFill>
                  <a:schemeClr val="bg1"/>
                </a:solidFill>
              </a:rPr>
              <a:t/>
            </a:r>
            <a:br>
              <a:rPr lang="es-ES" b="1" i="1" dirty="0">
                <a:solidFill>
                  <a:schemeClr val="bg1"/>
                </a:solidFill>
              </a:rPr>
            </a:br>
            <a:r>
              <a:rPr lang="es-ES" b="1" i="1" dirty="0">
                <a:solidFill>
                  <a:schemeClr val="bg1"/>
                </a:solidFill>
              </a:rPr>
              <a:t/>
            </a:r>
            <a:br>
              <a:rPr lang="es-ES" b="1" i="1" dirty="0">
                <a:solidFill>
                  <a:schemeClr val="bg1"/>
                </a:solidFill>
              </a:rPr>
            </a:br>
            <a:r>
              <a:rPr lang="es-ES" b="1" i="1" dirty="0">
                <a:solidFill>
                  <a:schemeClr val="bg1"/>
                </a:solidFill>
              </a:rPr>
              <a:t>Lejos de todas especulaciones, no hay que perder de vista de cómo surgió este animal en el inconsciente popular, es decir, con la narración de una persona sobre un animal que vio en la lejana India. Es decir, muchos consideran que quizá el unicornio fue una mala apreciación de un animal que hasta ese entonces desconocido pero que puede ser prácticamente reconocible en nuestros, más de un animal parece tener la forma de un caballo y sólo un cuerno en la cabeza.</a:t>
            </a:r>
            <a:br>
              <a:rPr lang="es-ES" b="1" i="1" dirty="0">
                <a:solidFill>
                  <a:schemeClr val="bg1"/>
                </a:solidFill>
              </a:rPr>
            </a:br>
            <a:r>
              <a:rPr lang="es-ES" b="1" i="1" dirty="0">
                <a:solidFill>
                  <a:schemeClr val="bg1"/>
                </a:solidFill>
              </a:rPr>
              <a:t>Es más, en lugares como la India o Nepal, muchos pobladores tenían la costumbre de entrelazar los cuernos de las cabras cuando estas se encontraban en la primera edad, para que fueran consideradas líderes y así pudieran defender a su rebaño con su cuerno a manera de lanza.</a:t>
            </a:r>
            <a:r>
              <a:rPr lang="es-ES" dirty="0"/>
              <a:t/>
            </a:r>
            <a:br>
              <a:rPr lang="es-ES" dirty="0"/>
            </a:br>
            <a:r>
              <a:rPr lang="es-ES" dirty="0"/>
              <a:t/>
            </a:r>
            <a:br>
              <a:rPr lang="es-ES" dirty="0"/>
            </a:br>
            <a:endParaRPr lang="es-ES" dirty="0"/>
          </a:p>
        </p:txBody>
      </p:sp>
      <p:pic>
        <p:nvPicPr>
          <p:cNvPr id="3" name="Picture 2" descr="C:\Documents and Settings\Dell\Escritorio\unicornio2.jpg"/>
          <p:cNvPicPr>
            <a:picLocks noChangeAspect="1" noChangeArrowheads="1"/>
          </p:cNvPicPr>
          <p:nvPr/>
        </p:nvPicPr>
        <p:blipFill>
          <a:blip r:embed="rId2" cstate="print"/>
          <a:srcRect/>
          <a:stretch>
            <a:fillRect/>
          </a:stretch>
        </p:blipFill>
        <p:spPr bwMode="auto">
          <a:xfrm>
            <a:off x="0" y="0"/>
            <a:ext cx="4976813" cy="6858000"/>
          </a:xfrm>
          <a:prstGeom prst="rect">
            <a:avLst/>
          </a:prstGeom>
          <a:noFill/>
          <a:ln w="9525">
            <a:noFill/>
            <a:miter lim="800000"/>
            <a:headEnd/>
            <a:tailEnd/>
          </a:ln>
        </p:spPr>
      </p:pic>
      <p:sp>
        <p:nvSpPr>
          <p:cNvPr id="4" name="Rectangle 1"/>
          <p:cNvSpPr/>
          <p:nvPr/>
        </p:nvSpPr>
        <p:spPr>
          <a:xfrm>
            <a:off x="0" y="0"/>
            <a:ext cx="9144000" cy="68580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42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unicornio.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la-leyenda-del-unicornio.jpg"/>
          <p:cNvPicPr>
            <a:picLocks noChangeAspect="1" noChangeArrowheads="1"/>
          </p:cNvPicPr>
          <p:nvPr/>
        </p:nvPicPr>
        <p:blipFill>
          <a:blip r:embed="rId2" cstate="print"/>
          <a:srcRect/>
          <a:stretch>
            <a:fillRect/>
          </a:stretch>
        </p:blipFill>
        <p:spPr bwMode="auto">
          <a:xfrm>
            <a:off x="0" y="0"/>
            <a:ext cx="9129713" cy="6858000"/>
          </a:xfrm>
          <a:prstGeom prst="rect">
            <a:avLst/>
          </a:prstGeom>
          <a:noFill/>
          <a:ln w="9525">
            <a:noFill/>
            <a:miter lim="800000"/>
            <a:headEnd/>
            <a:tailEnd/>
          </a:ln>
        </p:spPr>
      </p:pic>
      <p:sp>
        <p:nvSpPr>
          <p:cNvPr id="5" name="4 Rectángulo"/>
          <p:cNvSpPr/>
          <p:nvPr/>
        </p:nvSpPr>
        <p:spPr>
          <a:xfrm>
            <a:off x="0" y="0"/>
            <a:ext cx="9144000" cy="6858000"/>
          </a:xfrm>
          <a:prstGeom prst="frame">
            <a:avLst/>
          </a:prstGeom>
          <a:solidFill>
            <a:srgbClr val="00B0F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755576" y="692696"/>
            <a:ext cx="7704856" cy="5616624"/>
          </a:xfrm>
          <a:prstGeom prst="rect">
            <a:avLst/>
          </a:prstGeom>
          <a:solidFill>
            <a:srgbClr val="4FD1FF">
              <a:alpha val="9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5000">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unicornio4444.jpg"/>
          <p:cNvPicPr>
            <a:picLocks noChangeAspect="1" noChangeArrowheads="1"/>
          </p:cNvPicPr>
          <p:nvPr/>
        </p:nvPicPr>
        <p:blipFill>
          <a:blip r:embed="rId2" cstate="print"/>
          <a:srcRect/>
          <a:stretch>
            <a:fillRect/>
          </a:stretch>
        </p:blipFill>
        <p:spPr bwMode="auto">
          <a:xfrm>
            <a:off x="0" y="0"/>
            <a:ext cx="9286875" cy="688975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5076056" y="620688"/>
            <a:ext cx="3816424" cy="6048672"/>
          </a:xfrm>
          <a:prstGeom prst="rect">
            <a:avLst/>
          </a:prstGeom>
          <a:noFill/>
          <a:ln w="9525">
            <a:noFill/>
            <a:miter lim="800000"/>
            <a:headEnd/>
            <a:tailEnd/>
          </a:ln>
        </p:spPr>
        <p:txBody>
          <a:bodyPr>
            <a:prstTxWarp prst="textInflate">
              <a:avLst/>
            </a:prstTxWarp>
            <a:spAutoFit/>
          </a:bodyPr>
          <a:lstStyle/>
          <a:p>
            <a:pPr algn="ctr"/>
            <a:r>
              <a:rPr lang="es-ES" sz="3200" b="1" i="1" dirty="0">
                <a:solidFill>
                  <a:schemeClr val="bg1"/>
                </a:solidFill>
              </a:rPr>
              <a:t>En la actualidad</a:t>
            </a:r>
            <a:r>
              <a:rPr lang="es-ES" b="1" i="1" dirty="0">
                <a:solidFill>
                  <a:schemeClr val="bg1"/>
                </a:solidFill>
              </a:rPr>
              <a:t/>
            </a:r>
            <a:br>
              <a:rPr lang="es-ES" b="1" i="1" dirty="0">
                <a:solidFill>
                  <a:schemeClr val="bg1"/>
                </a:solidFill>
              </a:rPr>
            </a:br>
            <a:r>
              <a:rPr lang="es-ES" b="1" i="1" dirty="0">
                <a:solidFill>
                  <a:schemeClr val="bg1"/>
                </a:solidFill>
              </a:rPr>
              <a:t/>
            </a:r>
            <a:br>
              <a:rPr lang="es-ES" b="1" i="1" dirty="0">
                <a:solidFill>
                  <a:schemeClr val="bg1"/>
                </a:solidFill>
              </a:rPr>
            </a:br>
            <a:r>
              <a:rPr lang="es-ES" b="1" i="1" dirty="0">
                <a:solidFill>
                  <a:schemeClr val="bg1"/>
                </a:solidFill>
              </a:rPr>
              <a:t>Sea como fuere, en la actualidad son considerados seres mitológicos de los cuales se niega su posible existencia histórica. Hoy en día solo forman parte de leyendas e historias de ficción ambientadas en mundos mágicos e inexistentes.</a:t>
            </a:r>
            <a:br>
              <a:rPr lang="es-ES" b="1" i="1" dirty="0">
                <a:solidFill>
                  <a:schemeClr val="bg1"/>
                </a:solidFill>
              </a:rPr>
            </a:br>
            <a:r>
              <a:rPr lang="es-ES" b="1" i="1" dirty="0">
                <a:solidFill>
                  <a:schemeClr val="bg1"/>
                </a:solidFill>
              </a:rPr>
              <a:t/>
            </a:r>
            <a:br>
              <a:rPr lang="es-ES" b="1" i="1" dirty="0">
                <a:solidFill>
                  <a:schemeClr val="bg1"/>
                </a:solidFill>
              </a:rPr>
            </a:br>
            <a:r>
              <a:rPr lang="es-ES" b="1" i="1" dirty="0">
                <a:solidFill>
                  <a:schemeClr val="bg1"/>
                </a:solidFill>
              </a:rPr>
              <a:t>El unicornio nos representa pues tanto la fuerza, la libertad, el valor y el poder como la magia, lo desconocido y la belleza.</a:t>
            </a:r>
          </a:p>
        </p:txBody>
      </p:sp>
      <p:pic>
        <p:nvPicPr>
          <p:cNvPr id="17411" name="Picture 2" descr="C:\Documents and Settings\Dell\Escritorio\392ed5bab31885ac74b9abfe9a4c54cb.jpg"/>
          <p:cNvPicPr>
            <a:picLocks noChangeAspect="1" noChangeArrowheads="1"/>
          </p:cNvPicPr>
          <p:nvPr/>
        </p:nvPicPr>
        <p:blipFill>
          <a:blip r:embed="rId3" cstate="print"/>
          <a:srcRect/>
          <a:stretch>
            <a:fillRect/>
          </a:stretch>
        </p:blipFill>
        <p:spPr bwMode="auto">
          <a:xfrm>
            <a:off x="0" y="0"/>
            <a:ext cx="4905375" cy="6858000"/>
          </a:xfrm>
          <a:prstGeom prst="rect">
            <a:avLst/>
          </a:prstGeom>
          <a:noFill/>
          <a:ln w="9525">
            <a:noFill/>
            <a:miter lim="800000"/>
            <a:headEnd/>
            <a:tailEnd/>
          </a:ln>
        </p:spPr>
      </p:pic>
      <p:sp>
        <p:nvSpPr>
          <p:cNvPr id="4" name="Rectangle 1"/>
          <p:cNvSpPr/>
          <p:nvPr/>
        </p:nvSpPr>
        <p:spPr>
          <a:xfrm>
            <a:off x="0" y="0"/>
            <a:ext cx="5004048" cy="6858000"/>
          </a:xfrm>
          <a:prstGeom prst="rect">
            <a:avLst/>
          </a:prstGeom>
          <a:solidFill>
            <a:srgbClr val="0000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5" name="Rectangle 1"/>
          <p:cNvSpPr/>
          <p:nvPr/>
        </p:nvSpPr>
        <p:spPr>
          <a:xfrm>
            <a:off x="0" y="0"/>
            <a:ext cx="9144000" cy="68580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26000">
    <p:strips dir="ld"/>
    <p:sndAc>
      <p:stSnd>
        <p:snd r:embed="rId2" name="canarias - los sabandeños - el unicornio azu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after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Unicornio-y-bella-3.jpg"/>
          <p:cNvPicPr>
            <a:picLocks noChangeAspect="1" noChangeArrowheads="1"/>
          </p:cNvPicPr>
          <p:nvPr/>
        </p:nvPicPr>
        <p:blipFill>
          <a:blip r:embed="rId2" cstate="print"/>
          <a:srcRect/>
          <a:stretch>
            <a:fillRect/>
          </a:stretch>
        </p:blipFill>
        <p:spPr bwMode="auto">
          <a:xfrm>
            <a:off x="-449263" y="-336550"/>
            <a:ext cx="9593263" cy="7194550"/>
          </a:xfrm>
          <a:prstGeom prst="rect">
            <a:avLst/>
          </a:prstGeom>
          <a:noFill/>
          <a:ln w="9525">
            <a:noFill/>
            <a:miter lim="800000"/>
            <a:headEnd/>
            <a:tailEnd/>
          </a:ln>
        </p:spPr>
      </p:pic>
    </p:spTree>
  </p:cSld>
  <p:clrMapOvr>
    <a:masterClrMapping/>
  </p:clrMapOvr>
  <p:transition spd="med" advTm="5000">
    <p:strips dir="l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unicorni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5 Rectángulo"/>
          <p:cNvSpPr/>
          <p:nvPr/>
        </p:nvSpPr>
        <p:spPr>
          <a:xfrm>
            <a:off x="899592" y="980728"/>
            <a:ext cx="7500958" cy="1938974"/>
          </a:xfrm>
          <a:prstGeom prst="rect">
            <a:avLst/>
          </a:prstGeom>
        </p:spPr>
        <p:txBody>
          <a:bodyPr lIns="91422" tIns="45711" rIns="91422" bIns="45711">
            <a:spAutoFit/>
          </a:bodyPr>
          <a:lstStyle/>
          <a:p>
            <a:pPr algn="ctr">
              <a:defRPr/>
            </a:pPr>
            <a:r>
              <a:rPr lang="es-ES" sz="40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Berlin Sans FB Demi" pitchFamily="34" charset="0"/>
                <a:cs typeface="Times New Roman"/>
              </a:rPr>
              <a:t>Un fuerte abrazo</a:t>
            </a:r>
          </a:p>
          <a:p>
            <a:pPr algn="ctr">
              <a:defRPr/>
            </a:pPr>
            <a:r>
              <a:rPr lang="es-ES" sz="40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Berlin Sans FB Demi" pitchFamily="34" charset="0"/>
                <a:cs typeface="Times New Roman"/>
              </a:rPr>
              <a:t>Que tengas </a:t>
            </a:r>
          </a:p>
          <a:p>
            <a:pPr algn="ctr">
              <a:defRPr/>
            </a:pPr>
            <a:r>
              <a:rPr lang="es-ES" sz="40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Berlin Sans FB Demi" pitchFamily="34" charset="0"/>
                <a:cs typeface="Times New Roman"/>
              </a:rPr>
              <a:t>un buen día</a:t>
            </a:r>
            <a:endParaRPr lang="es-ES" sz="4000" b="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Berlin Sans FB Demi" pitchFamily="34" charset="0"/>
              <a:cs typeface="Times New Roman"/>
            </a:endParaRPr>
          </a:p>
        </p:txBody>
      </p:sp>
      <p:pic>
        <p:nvPicPr>
          <p:cNvPr id="2051" name="Picture 8"/>
          <p:cNvPicPr>
            <a:picLocks noChangeAspect="1" noChangeArrowheads="1"/>
          </p:cNvPicPr>
          <p:nvPr/>
        </p:nvPicPr>
        <p:blipFill>
          <a:blip r:embed="rId3" cstate="print"/>
          <a:srcRect/>
          <a:stretch>
            <a:fillRect/>
          </a:stretch>
        </p:blipFill>
        <p:spPr bwMode="auto">
          <a:xfrm>
            <a:off x="395536" y="332656"/>
            <a:ext cx="1025525" cy="723900"/>
          </a:xfrm>
          <a:prstGeom prst="rect">
            <a:avLst/>
          </a:prstGeom>
          <a:noFill/>
          <a:ln w="9525">
            <a:noFill/>
            <a:round/>
            <a:headEnd/>
            <a:tailEnd/>
          </a:ln>
        </p:spPr>
      </p:pic>
      <p:pic>
        <p:nvPicPr>
          <p:cNvPr id="2052"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2053"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5"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6"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5000">
    <p:strips dir="l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OS UNICORNI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LOS UNICORNIOS</Template>
  <TotalTime>10</TotalTime>
  <Words>840</Words>
  <Application>Microsoft Office PowerPoint</Application>
  <PresentationFormat>Presentación en pantalla (4:3)</PresentationFormat>
  <Paragraphs>61</Paragraphs>
  <Slides>40</Slides>
  <Notes>0</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LOS UNICORNIOS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2014-10-18T19:11:17Z</dcterms:created>
  <dcterms:modified xsi:type="dcterms:W3CDTF">2014-10-18T19:21:43Z</dcterms:modified>
</cp:coreProperties>
</file>