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7"/>
  </p:notesMasterIdLst>
  <p:sldIdLst>
    <p:sldId id="299" r:id="rId3"/>
    <p:sldId id="277" r:id="rId4"/>
    <p:sldId id="276" r:id="rId5"/>
    <p:sldId id="310" r:id="rId6"/>
    <p:sldId id="279" r:id="rId7"/>
    <p:sldId id="274" r:id="rId8"/>
    <p:sldId id="267" r:id="rId9"/>
    <p:sldId id="256" r:id="rId10"/>
    <p:sldId id="257" r:id="rId11"/>
    <p:sldId id="266" r:id="rId12"/>
    <p:sldId id="262" r:id="rId13"/>
    <p:sldId id="258" r:id="rId14"/>
    <p:sldId id="259" r:id="rId15"/>
    <p:sldId id="265" r:id="rId16"/>
    <p:sldId id="263" r:id="rId17"/>
    <p:sldId id="269" r:id="rId18"/>
    <p:sldId id="311" r:id="rId19"/>
    <p:sldId id="264" r:id="rId20"/>
    <p:sldId id="268" r:id="rId21"/>
    <p:sldId id="270" r:id="rId22"/>
    <p:sldId id="280" r:id="rId23"/>
    <p:sldId id="271" r:id="rId24"/>
    <p:sldId id="294" r:id="rId25"/>
    <p:sldId id="295" r:id="rId26"/>
    <p:sldId id="293" r:id="rId27"/>
    <p:sldId id="272" r:id="rId28"/>
    <p:sldId id="312" r:id="rId29"/>
    <p:sldId id="288" r:id="rId30"/>
    <p:sldId id="273" r:id="rId31"/>
    <p:sldId id="275" r:id="rId32"/>
    <p:sldId id="278" r:id="rId33"/>
    <p:sldId id="282" r:id="rId34"/>
    <p:sldId id="291" r:id="rId35"/>
    <p:sldId id="314" r:id="rId36"/>
    <p:sldId id="292" r:id="rId37"/>
    <p:sldId id="289" r:id="rId38"/>
    <p:sldId id="290" r:id="rId39"/>
    <p:sldId id="283" r:id="rId40"/>
    <p:sldId id="286" r:id="rId41"/>
    <p:sldId id="307" r:id="rId42"/>
    <p:sldId id="308" r:id="rId43"/>
    <p:sldId id="284" r:id="rId44"/>
    <p:sldId id="285" r:id="rId45"/>
    <p:sldId id="287" r:id="rId46"/>
    <p:sldId id="296" r:id="rId47"/>
    <p:sldId id="318" r:id="rId48"/>
    <p:sldId id="309" r:id="rId49"/>
    <p:sldId id="313" r:id="rId50"/>
    <p:sldId id="298" r:id="rId51"/>
    <p:sldId id="316" r:id="rId52"/>
    <p:sldId id="315" r:id="rId53"/>
    <p:sldId id="317" r:id="rId54"/>
    <p:sldId id="306" r:id="rId55"/>
    <p:sldId id="319" r:id="rId56"/>
  </p:sldIdLst>
  <p:sldSz cx="108378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oy80QZ7S3Pz6sOFbAqSOQ" hashData="pl/xYuDyneSiQ5YJDbH14o+LTI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320" y="-660"/>
      </p:cViewPr>
      <p:guideLst>
        <p:guide orient="horz" pos="2160"/>
        <p:guide pos="3414"/>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DE9686-A345-4F5C-8C49-866DFF7E1690}" type="datetimeFigureOut">
              <a:rPr lang="es-ES" smtClean="0"/>
              <a:pPr/>
              <a:t>08/04/2018</a:t>
            </a:fld>
            <a:endParaRPr lang="es-ES"/>
          </a:p>
        </p:txBody>
      </p:sp>
      <p:sp>
        <p:nvSpPr>
          <p:cNvPr id="4" name="3 Marcador de imagen de diapositiva"/>
          <p:cNvSpPr>
            <a:spLocks noGrp="1" noRot="1" noChangeAspect="1"/>
          </p:cNvSpPr>
          <p:nvPr>
            <p:ph type="sldImg" idx="2"/>
          </p:nvPr>
        </p:nvSpPr>
        <p:spPr>
          <a:xfrm>
            <a:off x="720725" y="685800"/>
            <a:ext cx="54165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A80C51-5519-4870-8DAF-3D2F0416AFE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2840" y="2130426"/>
            <a:ext cx="921218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5680" y="3886200"/>
            <a:ext cx="758650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3DA84A0-E151-44E2-A2E2-D54CF3560C93}" type="datetimeFigureOut">
              <a:rPr lang="es-ES" smtClean="0"/>
              <a:pPr/>
              <a:t>08/04/2018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E6EF0E-EFCA-4B1D-BFDF-1B6411935E1E}"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3DA84A0-E151-44E2-A2E2-D54CF3560C93}" type="datetimeFigureOut">
              <a:rPr lang="es-ES" smtClean="0"/>
              <a:pPr/>
              <a:t>08/04/2018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E6EF0E-EFCA-4B1D-BFDF-1B6411935E1E}"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6116" y="4406901"/>
            <a:ext cx="921218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6116" y="2906713"/>
            <a:ext cx="921218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3DA84A0-E151-44E2-A2E2-D54CF3560C93}" type="datetimeFigureOut">
              <a:rPr lang="es-ES" smtClean="0"/>
              <a:pPr/>
              <a:t>08/04/2018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E6EF0E-EFCA-4B1D-BFDF-1B6411935E1E}"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1893" y="1600201"/>
            <a:ext cx="478672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09247" y="1600201"/>
            <a:ext cx="478672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3DA84A0-E151-44E2-A2E2-D54CF3560C93}" type="datetimeFigureOut">
              <a:rPr lang="es-ES" smtClean="0"/>
              <a:pPr/>
              <a:t>08/04/2018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E6EF0E-EFCA-4B1D-BFDF-1B6411935E1E}"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1893" y="1535113"/>
            <a:ext cx="478860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1893" y="2174875"/>
            <a:ext cx="478860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05484" y="1535113"/>
            <a:ext cx="479048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05484" y="2174875"/>
            <a:ext cx="479048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3DA84A0-E151-44E2-A2E2-D54CF3560C93}" type="datetimeFigureOut">
              <a:rPr lang="es-ES" smtClean="0"/>
              <a:pPr/>
              <a:t>08/04/2018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DE6EF0E-EFCA-4B1D-BFDF-1B6411935E1E}"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3DA84A0-E151-44E2-A2E2-D54CF3560C93}" type="datetimeFigureOut">
              <a:rPr lang="es-ES" smtClean="0"/>
              <a:pPr/>
              <a:t>08/04/2018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DE6EF0E-EFCA-4B1D-BFDF-1B6411935E1E}"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3DA84A0-E151-44E2-A2E2-D54CF3560C93}" type="datetimeFigureOut">
              <a:rPr lang="es-ES" smtClean="0"/>
              <a:pPr/>
              <a:t>08/04/2018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DE6EF0E-EFCA-4B1D-BFDF-1B6411935E1E}"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1894" y="273050"/>
            <a:ext cx="356558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37304" y="273051"/>
            <a:ext cx="6058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1894" y="1435101"/>
            <a:ext cx="356558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3DA84A0-E151-44E2-A2E2-D54CF3560C93}" type="datetimeFigureOut">
              <a:rPr lang="es-ES" smtClean="0"/>
              <a:pPr/>
              <a:t>08/04/2018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E6EF0E-EFCA-4B1D-BFDF-1B6411935E1E}"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24297" y="4800600"/>
            <a:ext cx="650271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24297" y="612775"/>
            <a:ext cx="650271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24297" y="5367338"/>
            <a:ext cx="650271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3DA84A0-E151-44E2-A2E2-D54CF3560C93}" type="datetimeFigureOut">
              <a:rPr lang="es-ES" smtClean="0"/>
              <a:pPr/>
              <a:t>08/04/2018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E6EF0E-EFCA-4B1D-BFDF-1B6411935E1E}"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3DA84A0-E151-44E2-A2E2-D54CF3560C93}" type="datetimeFigureOut">
              <a:rPr lang="es-ES" smtClean="0"/>
              <a:pPr/>
              <a:t>08/04/2018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E6EF0E-EFCA-4B1D-BFDF-1B6411935E1E}"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57451" y="274639"/>
            <a:ext cx="243851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1893" y="274639"/>
            <a:ext cx="7134926"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3DA84A0-E151-44E2-A2E2-D54CF3560C93}" type="datetimeFigureOut">
              <a:rPr lang="es-ES" smtClean="0"/>
              <a:pPr/>
              <a:t>08/04/2018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E6EF0E-EFCA-4B1D-BFDF-1B6411935E1E}"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2840" y="2130428"/>
            <a:ext cx="921218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5680" y="3886200"/>
            <a:ext cx="758650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1893" y="274638"/>
            <a:ext cx="975407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1893" y="1600201"/>
            <a:ext cx="975407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1893" y="6356351"/>
            <a:ext cx="2528835"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DA84A0-E151-44E2-A2E2-D54CF3560C93}" type="datetimeFigureOut">
              <a:rPr lang="es-ES" smtClean="0"/>
              <a:pPr/>
              <a:t>08/04/2018</a:t>
            </a:fld>
            <a:endParaRPr lang="es-ES"/>
          </a:p>
        </p:txBody>
      </p:sp>
      <p:sp>
        <p:nvSpPr>
          <p:cNvPr id="5" name="4 Marcador de pie de página"/>
          <p:cNvSpPr>
            <a:spLocks noGrp="1"/>
          </p:cNvSpPr>
          <p:nvPr>
            <p:ph type="ftr" sz="quarter" idx="3"/>
          </p:nvPr>
        </p:nvSpPr>
        <p:spPr>
          <a:xfrm>
            <a:off x="3702937" y="6356351"/>
            <a:ext cx="343199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67135" y="6356351"/>
            <a:ext cx="252883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E6EF0E-EFCA-4B1D-BFDF-1B6411935E1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1893" y="6245225"/>
            <a:ext cx="252883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5.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56.jpeg"/></Relationships>
</file>

<file path=ppt/slides/_rels/slide54.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0" y="0"/>
            <a:ext cx="10837864"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7751" y="3387754"/>
            <a:ext cx="6858000" cy="82500"/>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367614" y="3387754"/>
            <a:ext cx="6858000" cy="82500"/>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108378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783312"/>
            <a:ext cx="10837863" cy="74688"/>
          </a:xfrm>
          <a:prstGeom prst="rect">
            <a:avLst/>
          </a:prstGeom>
          <a:noFill/>
          <a:ln w="9525">
            <a:noFill/>
            <a:miter lim="800000"/>
            <a:headEnd/>
            <a:tailEnd/>
          </a:ln>
        </p:spPr>
      </p:pic>
      <p:sp>
        <p:nvSpPr>
          <p:cNvPr id="155665" name="Rectangle 17"/>
          <p:cNvSpPr>
            <a:spLocks noChangeArrowheads="1"/>
          </p:cNvSpPr>
          <p:nvPr/>
        </p:nvSpPr>
        <p:spPr bwMode="auto">
          <a:xfrm>
            <a:off x="423322" y="5857897"/>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23322" y="5715019"/>
            <a:ext cx="828596" cy="766986"/>
          </a:xfrm>
          <a:prstGeom prst="rect">
            <a:avLst/>
          </a:prstGeom>
          <a:noFill/>
          <a:ln w="38100">
            <a:solidFill>
              <a:srgbClr val="1CDEF8"/>
            </a:solidFill>
            <a:miter lim="800000"/>
            <a:headEnd/>
            <a:tailEnd/>
          </a:ln>
        </p:spPr>
      </p:pic>
      <p:sp>
        <p:nvSpPr>
          <p:cNvPr id="19" name="18 Rectángulo"/>
          <p:cNvSpPr/>
          <p:nvPr/>
        </p:nvSpPr>
        <p:spPr>
          <a:xfrm>
            <a:off x="2347202" y="4572014"/>
            <a:ext cx="31909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08719" y="1071546"/>
            <a:ext cx="7845244" cy="428628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Los  Puentes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más  </a:t>
            </a:r>
            <a:r>
              <a:rPr lang="es-ES" sz="3200" kern="10" dirty="0" err="1"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increibles</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del  Mundo</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502984" y="5611366"/>
            <a:ext cx="2380959" cy="934064"/>
          </a:xfrm>
          <a:prstGeom prst="rect">
            <a:avLst/>
          </a:prstGeom>
          <a:noFill/>
        </p:spPr>
      </p:pic>
    </p:spTree>
  </p:cSld>
  <p:clrMapOvr>
    <a:masterClrMapping/>
  </p:clrMapOvr>
  <p:transition spd="slow" advTm="12000">
    <p:random/>
    <p:sndAc>
      <p:stSnd>
        <p:snd r:embed="rId2" name="Bandas sonoras La Vida es Be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1918469" y="1214422"/>
            <a:ext cx="7286676" cy="4832092"/>
          </a:xfrm>
          <a:prstGeom prst="rect">
            <a:avLst/>
          </a:prstGeom>
        </p:spPr>
        <p:txBody>
          <a:bodyPr wrap="square">
            <a:spAutoFit/>
          </a:bodyPr>
          <a:lstStyle/>
          <a:p>
            <a:pPr algn="ctr"/>
            <a:r>
              <a:rPr lang="es-ES" sz="2800" i="1" dirty="0" smtClean="0">
                <a:solidFill>
                  <a:srgbClr val="FFFF00"/>
                </a:solidFill>
                <a:latin typeface="Curlz MT" pitchFamily="82" charset="0"/>
              </a:rPr>
              <a:t>Desde árboles descuidados hasta proezas tecnológicas innovadoras, los puentes alrededor del mundo varían en tamaño, equipamiento y propósito. Sin embargo, hay algo que todos los puentes tienen en común: inspiran nuestra imaginación y despiertan nuestras creatividades mientras muestran nuestra perseverancia como humanos. </a:t>
            </a:r>
            <a:br>
              <a:rPr lang="es-ES" sz="2800" i="1" dirty="0" smtClean="0">
                <a:solidFill>
                  <a:srgbClr val="FFFF00"/>
                </a:solidFill>
                <a:latin typeface="Curlz MT" pitchFamily="82" charset="0"/>
              </a:rPr>
            </a:br>
            <a:r>
              <a:rPr lang="es-ES" sz="2800" i="1" dirty="0" smtClean="0">
                <a:solidFill>
                  <a:srgbClr val="FFFF00"/>
                </a:solidFill>
                <a:latin typeface="Curlz MT" pitchFamily="82" charset="0"/>
              </a:rPr>
              <a:t>Atrás quedaron los días de caminar millas y millas alrededor de valles, ríos y gargantas. Echa un vistazo a nuestra lista de algunos de los puentes más locos e increíbles que existen en el mundo.</a:t>
            </a:r>
            <a:endParaRPr lang="es-ES" sz="2800" i="1" dirty="0">
              <a:solidFill>
                <a:srgbClr val="FFFF00"/>
              </a:solidFill>
              <a:latin typeface="Curlz MT" pitchFamily="82" charset="0"/>
            </a:endParaRPr>
          </a:p>
        </p:txBody>
      </p:sp>
      <p:sp>
        <p:nvSpPr>
          <p:cNvPr id="3" name="2 Rectángulo"/>
          <p:cNvSpPr/>
          <p:nvPr/>
        </p:nvSpPr>
        <p:spPr>
          <a:xfrm>
            <a:off x="-501197" y="0"/>
            <a:ext cx="1133906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1" y="0"/>
            <a:ext cx="11563913"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114.jpg"/>
          <p:cNvPicPr>
            <a:picLocks noChangeAspect="1" noChangeArrowheads="1"/>
          </p:cNvPicPr>
          <p:nvPr/>
        </p:nvPicPr>
        <p:blipFill>
          <a:blip r:embed="rId2"/>
          <a:srcRect/>
          <a:stretch>
            <a:fillRect/>
          </a:stretch>
        </p:blipFill>
        <p:spPr bwMode="auto">
          <a:xfrm>
            <a:off x="0" y="0"/>
            <a:ext cx="10837863" cy="6858000"/>
          </a:xfrm>
          <a:prstGeom prst="rect">
            <a:avLst/>
          </a:prstGeom>
          <a:noFill/>
        </p:spPr>
      </p:pic>
    </p:spTree>
  </p:cSld>
  <p:clrMapOvr>
    <a:masterClrMapping/>
  </p:clrMapOvr>
  <p:transition advTm="6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moses-bridge-630x419.jpg"/>
          <p:cNvPicPr>
            <a:picLocks noChangeAspect="1" noChangeArrowheads="1"/>
          </p:cNvPicPr>
          <p:nvPr/>
        </p:nvPicPr>
        <p:blipFill>
          <a:blip r:embed="rId2"/>
          <a:srcRect/>
          <a:stretch>
            <a:fillRect/>
          </a:stretch>
        </p:blipFill>
        <p:spPr bwMode="auto">
          <a:xfrm>
            <a:off x="-1" y="0"/>
            <a:ext cx="10837863" cy="7208039"/>
          </a:xfrm>
          <a:prstGeom prst="rect">
            <a:avLst/>
          </a:prstGeom>
          <a:noFill/>
        </p:spPr>
      </p:pic>
      <p:sp>
        <p:nvSpPr>
          <p:cNvPr id="3" name="2 Rectángulo"/>
          <p:cNvSpPr/>
          <p:nvPr/>
        </p:nvSpPr>
        <p:spPr>
          <a:xfrm>
            <a:off x="275395" y="4929198"/>
            <a:ext cx="5416550" cy="1754326"/>
          </a:xfrm>
          <a:prstGeom prst="rect">
            <a:avLst/>
          </a:prstGeom>
        </p:spPr>
        <p:txBody>
          <a:bodyPr>
            <a:spAutoFit/>
          </a:bodyPr>
          <a:lstStyle/>
          <a:p>
            <a:r>
              <a:rPr lang="es-ES" b="1" dirty="0" smtClean="0"/>
              <a:t>Lo que una vez fue un foso que custodiaba una fortaleza holandesa ingeniosamente disfrazado. El puente está hecho de madera impermeable y parece como si Moisés se hubiera separado (gracias a las presas ajustables y las bombas de respaldo).ahora es un puente "hundido</a:t>
            </a:r>
            <a:endParaRPr lang="es-ES" dirty="0"/>
          </a:p>
        </p:txBody>
      </p:sp>
    </p:spTree>
  </p:cSld>
  <p:clrMapOvr>
    <a:masterClrMapping/>
  </p:clrMapOvr>
  <p:transition advTm="1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204221" y="1571612"/>
            <a:ext cx="6638555" cy="4401205"/>
          </a:xfrm>
          <a:prstGeom prst="rect">
            <a:avLst/>
          </a:prstGeom>
        </p:spPr>
        <p:txBody>
          <a:bodyPr wrap="square">
            <a:spAutoFit/>
          </a:bodyPr>
          <a:lstStyle/>
          <a:p>
            <a:pPr algn="ctr"/>
            <a:r>
              <a:rPr lang="es-ES" sz="2800" i="1" dirty="0" smtClean="0">
                <a:solidFill>
                  <a:srgbClr val="FFFF00"/>
                </a:solidFill>
                <a:latin typeface="Curlz MT" pitchFamily="82" charset="0"/>
              </a:rPr>
              <a:t>Los puentes son lazos, enormes lazos de acero, hormigón y hierro que unen personas, ciudades, países y culturas. Estas impresionantes obras de ingeniería son, además, en muchas ocasiones obras de arte. Los hay futuristas que se enrollan sobre sí mismos, fabricados con materiales tan poco comunes como el plástico o el bambú y diseñados con forma de ola o de serpiente. Estos son algunos de los puentes más raros del planeta:</a:t>
            </a:r>
            <a:endParaRPr lang="es-ES" sz="2800" i="1" dirty="0">
              <a:solidFill>
                <a:srgbClr val="FFFF00"/>
              </a:solidFill>
              <a:latin typeface="Curlz MT" pitchFamily="82" charset="0"/>
            </a:endParaRPr>
          </a:p>
        </p:txBody>
      </p:sp>
      <p:sp>
        <p:nvSpPr>
          <p:cNvPr id="3" name="2 Rectángulo"/>
          <p:cNvSpPr/>
          <p:nvPr/>
        </p:nvSpPr>
        <p:spPr>
          <a:xfrm>
            <a:off x="-501197" y="0"/>
            <a:ext cx="1133906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1" y="0"/>
            <a:ext cx="11563913"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33.jpg"/>
          <p:cNvPicPr>
            <a:picLocks noChangeAspect="1" noChangeArrowheads="1"/>
          </p:cNvPicPr>
          <p:nvPr/>
        </p:nvPicPr>
        <p:blipFill>
          <a:blip r:embed="rId2"/>
          <a:srcRect/>
          <a:stretch>
            <a:fillRect/>
          </a:stretch>
        </p:blipFill>
        <p:spPr bwMode="auto">
          <a:xfrm>
            <a:off x="-129063" y="-16098"/>
            <a:ext cx="11003251" cy="6874098"/>
          </a:xfrm>
          <a:prstGeom prst="rect">
            <a:avLst/>
          </a:prstGeom>
          <a:noFill/>
        </p:spPr>
      </p:pic>
      <p:sp>
        <p:nvSpPr>
          <p:cNvPr id="2" name="1 Rectángulo"/>
          <p:cNvSpPr/>
          <p:nvPr/>
        </p:nvSpPr>
        <p:spPr>
          <a:xfrm>
            <a:off x="0" y="214290"/>
            <a:ext cx="8715436" cy="830997"/>
          </a:xfrm>
          <a:prstGeom prst="rect">
            <a:avLst/>
          </a:prstGeom>
        </p:spPr>
        <p:txBody>
          <a:bodyPr wrap="square">
            <a:spAutoFit/>
          </a:bodyPr>
          <a:lstStyle/>
          <a:p>
            <a:r>
              <a:rPr lang="es-ES" sz="1600" dirty="0" smtClean="0"/>
              <a:t>Si estás listo para una aventura, echa un vistazo al puente peatonal más alto de Singapur que evoca una apariencia de serpiente a través de ondas elaboradas y costillas de acero curvadas. Ubicado entre dos parques, Henderson </a:t>
            </a:r>
            <a:r>
              <a:rPr lang="es-ES" sz="1600" dirty="0" err="1" smtClean="0"/>
              <a:t>Waves</a:t>
            </a:r>
            <a:r>
              <a:rPr lang="es-ES" sz="1600" dirty="0" smtClean="0"/>
              <a:t> ofrece a los turistas vistas increíbles de una manera inusual.</a:t>
            </a:r>
            <a:endParaRPr lang="es-ES" sz="1600" dirty="0"/>
          </a:p>
        </p:txBody>
      </p:sp>
    </p:spTree>
  </p:cSld>
  <p:clrMapOvr>
    <a:masterClrMapping/>
  </p:clrMapOvr>
  <p:transition advTm="22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346833" y="6119336"/>
            <a:ext cx="10287072" cy="738664"/>
          </a:xfrm>
          <a:prstGeom prst="rect">
            <a:avLst/>
          </a:prstGeom>
        </p:spPr>
        <p:txBody>
          <a:bodyPr wrap="square">
            <a:spAutoFit/>
          </a:bodyPr>
          <a:lstStyle/>
          <a:p>
            <a:pPr algn="ctr"/>
            <a:r>
              <a:rPr lang="es-ES" sz="1400" dirty="0" smtClean="0">
                <a:solidFill>
                  <a:srgbClr val="FFFF00"/>
                </a:solidFill>
                <a:latin typeface="Arial Rounded MT Bold" pitchFamily="34" charset="0"/>
              </a:rPr>
              <a:t>Ubicado en las estribaciones del Himalaya, se encuentra un puente que parece sacado directamente de una película de Indiana Jones. Sin embargo, luego de una inspección adicional, resulta que el puente es una alternativa necesaria para los pastores y los agricultores que buscan evitar los atascos causados ​​por las manadas de ganado.</a:t>
            </a:r>
            <a:endParaRPr lang="es-ES" sz="1400" dirty="0">
              <a:solidFill>
                <a:srgbClr val="FFFF00"/>
              </a:solidFill>
              <a:latin typeface="Arial Rounded MT Bold" pitchFamily="34" charset="0"/>
            </a:endParaRPr>
          </a:p>
        </p:txBody>
      </p:sp>
      <p:pic>
        <p:nvPicPr>
          <p:cNvPr id="4098" name="Picture 2" descr="C:\Users\Jose Luis\Desktop\GettyImages-166760597.jpg"/>
          <p:cNvPicPr>
            <a:picLocks noChangeAspect="1" noChangeArrowheads="1"/>
          </p:cNvPicPr>
          <p:nvPr/>
        </p:nvPicPr>
        <p:blipFill>
          <a:blip r:embed="rId2"/>
          <a:srcRect/>
          <a:stretch>
            <a:fillRect/>
          </a:stretch>
        </p:blipFill>
        <p:spPr bwMode="auto">
          <a:xfrm>
            <a:off x="-1" y="0"/>
            <a:ext cx="10837864" cy="6000750"/>
          </a:xfrm>
          <a:prstGeom prst="rect">
            <a:avLst/>
          </a:prstGeom>
          <a:noFill/>
        </p:spPr>
      </p:pic>
    </p:spTree>
  </p:cSld>
  <p:clrMapOvr>
    <a:masterClrMapping/>
  </p:clrMapOvr>
  <p:transition advTm="28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4901377_cf211fa71f_o.jpg"/>
          <p:cNvPicPr>
            <a:picLocks noChangeAspect="1" noChangeArrowheads="1"/>
          </p:cNvPicPr>
          <p:nvPr/>
        </p:nvPicPr>
        <p:blipFill>
          <a:blip r:embed="rId2"/>
          <a:srcRect/>
          <a:stretch>
            <a:fillRect/>
          </a:stretch>
        </p:blipFill>
        <p:spPr bwMode="auto">
          <a:xfrm>
            <a:off x="0" y="0"/>
            <a:ext cx="10837863" cy="6858000"/>
          </a:xfrm>
          <a:prstGeom prst="rect">
            <a:avLst/>
          </a:prstGeom>
          <a:noFill/>
        </p:spPr>
      </p:pic>
      <p:sp>
        <p:nvSpPr>
          <p:cNvPr id="4" name="3 Rectángulo"/>
          <p:cNvSpPr/>
          <p:nvPr/>
        </p:nvSpPr>
        <p:spPr>
          <a:xfrm>
            <a:off x="275395" y="142852"/>
            <a:ext cx="5418932" cy="1384995"/>
          </a:xfrm>
          <a:prstGeom prst="rect">
            <a:avLst/>
          </a:prstGeom>
        </p:spPr>
        <p:txBody>
          <a:bodyPr>
            <a:spAutoFit/>
          </a:bodyPr>
          <a:lstStyle/>
          <a:p>
            <a:r>
              <a:rPr lang="es-ES" sz="1400" b="1" dirty="0"/>
              <a:t>El Puente de la Confederación en Canadá es el único enlace entre la parte continental de Nuevo Brunswick y la Isla del Príncipe Eduardo. Es uno de los logros de ingeniería más sorprendentes de Canadá, y en realidad es el puente más largo del mundo que cruza el agua cubierta de hielo. Tomó más de cuatro años, cinco mil trabajadores y C $ 1,3 mil millones para completar.</a:t>
            </a:r>
          </a:p>
        </p:txBody>
      </p:sp>
    </p:spTree>
  </p:cSld>
  <p:clrMapOvr>
    <a:masterClrMapping/>
  </p:clrMapOvr>
  <p:transition advTm="31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GettyImages-75953512.jpg"/>
          <p:cNvPicPr>
            <a:picLocks noChangeAspect="1" noChangeArrowheads="1"/>
          </p:cNvPicPr>
          <p:nvPr/>
        </p:nvPicPr>
        <p:blipFill>
          <a:blip r:embed="rId2"/>
          <a:srcRect/>
          <a:stretch>
            <a:fillRect/>
          </a:stretch>
        </p:blipFill>
        <p:spPr bwMode="auto">
          <a:xfrm>
            <a:off x="-1" y="0"/>
            <a:ext cx="10837863" cy="6858000"/>
          </a:xfrm>
          <a:prstGeom prst="rect">
            <a:avLst/>
          </a:prstGeom>
          <a:noFill/>
        </p:spPr>
      </p:pic>
      <p:sp>
        <p:nvSpPr>
          <p:cNvPr id="2" name="1 Rectángulo"/>
          <p:cNvSpPr/>
          <p:nvPr/>
        </p:nvSpPr>
        <p:spPr>
          <a:xfrm>
            <a:off x="203957" y="1571612"/>
            <a:ext cx="2143140" cy="2800767"/>
          </a:xfrm>
          <a:prstGeom prst="rect">
            <a:avLst/>
          </a:prstGeom>
        </p:spPr>
        <p:txBody>
          <a:bodyPr wrap="square">
            <a:spAutoFit/>
          </a:bodyPr>
          <a:lstStyle/>
          <a:p>
            <a:r>
              <a:rPr lang="es-ES" sz="1600" b="1" dirty="0">
                <a:solidFill>
                  <a:schemeClr val="bg1"/>
                </a:solidFill>
              </a:rPr>
              <a:t>El puente flotante más largo y ancho del mundo se encuentra en el lago Washington, entre Seattle y sus suburbios del este. La sección flotante del puente tiene más de 7,578 pies de largo y está soportada por 77 pontones de puentes</a:t>
            </a:r>
            <a:r>
              <a:rPr lang="es-ES" sz="1600" dirty="0"/>
              <a:t>.</a:t>
            </a:r>
          </a:p>
        </p:txBody>
      </p:sp>
    </p:spTree>
  </p:cSld>
  <p:clrMapOvr>
    <a:masterClrMapping/>
  </p:clrMapOvr>
  <p:transition advTm="21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C:\Users\Jose Luis\Desktop\Slauerhoffbrug.jpg"/>
          <p:cNvPicPr>
            <a:picLocks noChangeAspect="1" noChangeArrowheads="1"/>
          </p:cNvPicPr>
          <p:nvPr/>
        </p:nvPicPr>
        <p:blipFill>
          <a:blip r:embed="rId3"/>
          <a:srcRect/>
          <a:stretch>
            <a:fillRect/>
          </a:stretch>
        </p:blipFill>
        <p:spPr bwMode="auto">
          <a:xfrm>
            <a:off x="-1" y="0"/>
            <a:ext cx="10837885" cy="5929330"/>
          </a:xfrm>
          <a:prstGeom prst="rect">
            <a:avLst/>
          </a:prstGeom>
          <a:noFill/>
        </p:spPr>
      </p:pic>
      <p:sp>
        <p:nvSpPr>
          <p:cNvPr id="2" name="1 Rectángulo"/>
          <p:cNvSpPr/>
          <p:nvPr/>
        </p:nvSpPr>
        <p:spPr>
          <a:xfrm>
            <a:off x="561147" y="6027003"/>
            <a:ext cx="9562335" cy="830997"/>
          </a:xfrm>
          <a:prstGeom prst="rect">
            <a:avLst/>
          </a:prstGeom>
        </p:spPr>
        <p:txBody>
          <a:bodyPr wrap="square">
            <a:spAutoFit/>
          </a:bodyPr>
          <a:lstStyle/>
          <a:p>
            <a:pPr algn="ctr"/>
            <a:r>
              <a:rPr lang="es-ES" sz="1600" dirty="0" smtClean="0">
                <a:solidFill>
                  <a:srgbClr val="FFFF00"/>
                </a:solidFill>
                <a:latin typeface="Arial Rounded MT Bold" pitchFamily="34" charset="0"/>
              </a:rPr>
              <a:t>Este puente móvil realmente maniobra el camino agregándolo o quitándolo. Diez veces al día, el puente levadizo sube y baja para permitir el paso de los barcos. El diseño incomparable toma solo tres minutos para partir.</a:t>
            </a:r>
            <a:endParaRPr lang="es-ES" sz="1600" dirty="0">
              <a:solidFill>
                <a:srgbClr val="FFFF00"/>
              </a:solidFill>
              <a:latin typeface="Arial Rounded MT Bold" pitchFamily="34" charset="0"/>
            </a:endParaRPr>
          </a:p>
        </p:txBody>
      </p:sp>
    </p:spTree>
  </p:cSld>
  <p:clrMapOvr>
    <a:masterClrMapping/>
  </p:clrMapOvr>
  <p:transition advTm="23000">
    <p:sndAc>
      <p:stSnd>
        <p:snd r:embed="rId2" name="SUSANAGARIBALDInoah_y_mi...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6633377" y="2857496"/>
            <a:ext cx="3714776" cy="3416320"/>
          </a:xfrm>
          <a:prstGeom prst="rect">
            <a:avLst/>
          </a:prstGeom>
        </p:spPr>
        <p:txBody>
          <a:bodyPr wrap="square">
            <a:spAutoFit/>
          </a:bodyPr>
          <a:lstStyle/>
          <a:p>
            <a:pPr algn="ctr"/>
            <a:r>
              <a:rPr lang="es-ES" dirty="0">
                <a:solidFill>
                  <a:srgbClr val="FFFF00"/>
                </a:solidFill>
                <a:latin typeface="Arial Rounded MT Bold" pitchFamily="34" charset="0"/>
              </a:rPr>
              <a:t>Tomó siete años construir el puente de marco rígido (que es el tercer puente de marco rígido más grande del mundo). Conocido como el "puente de la montaña rusa", </a:t>
            </a:r>
            <a:r>
              <a:rPr lang="es-ES" dirty="0" err="1">
                <a:solidFill>
                  <a:srgbClr val="FFFF00"/>
                </a:solidFill>
                <a:latin typeface="Arial Rounded MT Bold" pitchFamily="34" charset="0"/>
              </a:rPr>
              <a:t>Eshima</a:t>
            </a:r>
            <a:r>
              <a:rPr lang="es-ES" dirty="0">
                <a:solidFill>
                  <a:srgbClr val="FFFF00"/>
                </a:solidFill>
                <a:latin typeface="Arial Rounded MT Bold" pitchFamily="34" charset="0"/>
              </a:rPr>
              <a:t> </a:t>
            </a:r>
            <a:r>
              <a:rPr lang="es-ES" dirty="0" err="1">
                <a:solidFill>
                  <a:srgbClr val="FFFF00"/>
                </a:solidFill>
                <a:latin typeface="Arial Rounded MT Bold" pitchFamily="34" charset="0"/>
              </a:rPr>
              <a:t>Ohashi</a:t>
            </a:r>
            <a:r>
              <a:rPr lang="es-ES" dirty="0">
                <a:solidFill>
                  <a:srgbClr val="FFFF00"/>
                </a:solidFill>
                <a:latin typeface="Arial Rounded MT Bold" pitchFamily="34" charset="0"/>
              </a:rPr>
              <a:t> está construido a esta altura para permitir que los barcos de pesca pasen por debajo. Curiosamente, el gradiente es solo alrededor del seis por ciento.</a:t>
            </a:r>
          </a:p>
        </p:txBody>
      </p:sp>
      <p:pic>
        <p:nvPicPr>
          <p:cNvPr id="5122" name="Picture 2" descr="C:\Users\Jose Luis\Desktop\GettyImages-866224840 (1).jpg"/>
          <p:cNvPicPr>
            <a:picLocks noChangeAspect="1" noChangeArrowheads="1"/>
          </p:cNvPicPr>
          <p:nvPr/>
        </p:nvPicPr>
        <p:blipFill>
          <a:blip r:embed="rId2"/>
          <a:srcRect/>
          <a:stretch>
            <a:fillRect/>
          </a:stretch>
        </p:blipFill>
        <p:spPr bwMode="auto">
          <a:xfrm>
            <a:off x="-1" y="0"/>
            <a:ext cx="5805997" cy="6858000"/>
          </a:xfrm>
          <a:prstGeom prst="rect">
            <a:avLst/>
          </a:prstGeom>
          <a:noFill/>
        </p:spPr>
      </p:pic>
    </p:spTree>
  </p:cSld>
  <p:clrMapOvr>
    <a:masterClrMapping/>
  </p:clrMapOvr>
  <p:transition advTm="21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GettyImages-475066144.jpg"/>
          <p:cNvPicPr>
            <a:picLocks noChangeAspect="1" noChangeArrowheads="1"/>
          </p:cNvPicPr>
          <p:nvPr/>
        </p:nvPicPr>
        <p:blipFill>
          <a:blip r:embed="rId2"/>
          <a:srcRect/>
          <a:stretch>
            <a:fillRect/>
          </a:stretch>
        </p:blipFill>
        <p:spPr bwMode="auto">
          <a:xfrm>
            <a:off x="0" y="-142900"/>
            <a:ext cx="10837863" cy="7000900"/>
          </a:xfrm>
          <a:prstGeom prst="rect">
            <a:avLst/>
          </a:prstGeom>
          <a:noFill/>
        </p:spPr>
      </p:pic>
      <p:sp>
        <p:nvSpPr>
          <p:cNvPr id="2" name="1 Rectángulo"/>
          <p:cNvSpPr/>
          <p:nvPr/>
        </p:nvSpPr>
        <p:spPr>
          <a:xfrm>
            <a:off x="275395" y="214290"/>
            <a:ext cx="7429552" cy="954107"/>
          </a:xfrm>
          <a:prstGeom prst="rect">
            <a:avLst/>
          </a:prstGeom>
        </p:spPr>
        <p:txBody>
          <a:bodyPr wrap="square">
            <a:spAutoFit/>
          </a:bodyPr>
          <a:lstStyle/>
          <a:p>
            <a:r>
              <a:rPr lang="es-ES" sz="1400" b="1" dirty="0">
                <a:solidFill>
                  <a:schemeClr val="bg1"/>
                </a:solidFill>
              </a:rPr>
              <a:t>Los puentes lunares se originaron en China y eventualmente se extendieron a otras partes de Asia, especialmente Japón y Taiwán. El arco empinado requiere una subida inicial, ¡pero el efecto general vale la pena! Este puente en Tokio es uno de los ejemplos más notorios de la belleza y la magia del diseño.</a:t>
            </a:r>
          </a:p>
        </p:txBody>
      </p:sp>
    </p:spTree>
  </p:cSld>
  <p:clrMapOvr>
    <a:masterClrMapping/>
  </p:clrMapOvr>
  <p:transition advTm="2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32836670066_4df5bbebc2_o-1.jpg"/>
          <p:cNvPicPr>
            <a:picLocks noChangeAspect="1" noChangeArrowheads="1"/>
          </p:cNvPicPr>
          <p:nvPr/>
        </p:nvPicPr>
        <p:blipFill>
          <a:blip r:embed="rId2"/>
          <a:srcRect/>
          <a:stretch>
            <a:fillRect/>
          </a:stretch>
        </p:blipFill>
        <p:spPr bwMode="auto">
          <a:xfrm>
            <a:off x="-1" y="0"/>
            <a:ext cx="10966909" cy="6858000"/>
          </a:xfrm>
          <a:prstGeom prst="rect">
            <a:avLst/>
          </a:prstGeom>
          <a:noFill/>
        </p:spPr>
      </p:pic>
      <p:sp>
        <p:nvSpPr>
          <p:cNvPr id="2" name="1 Rectángulo"/>
          <p:cNvSpPr/>
          <p:nvPr/>
        </p:nvSpPr>
        <p:spPr>
          <a:xfrm>
            <a:off x="203957" y="285728"/>
            <a:ext cx="3286148" cy="2031325"/>
          </a:xfrm>
          <a:prstGeom prst="rect">
            <a:avLst/>
          </a:prstGeom>
        </p:spPr>
        <p:txBody>
          <a:bodyPr wrap="square">
            <a:spAutoFit/>
          </a:bodyPr>
          <a:lstStyle/>
          <a:p>
            <a:r>
              <a:rPr lang="es-ES" sz="1400" b="1" dirty="0">
                <a:solidFill>
                  <a:schemeClr val="bg1"/>
                </a:solidFill>
              </a:rPr>
              <a:t>Situado en Sajonia, Alemania se encuentra un puente de cuento de hadas conocido como </a:t>
            </a:r>
            <a:r>
              <a:rPr lang="es-ES" sz="1400" b="1" dirty="0" err="1">
                <a:solidFill>
                  <a:schemeClr val="bg1"/>
                </a:solidFill>
              </a:rPr>
              <a:t>Rakotzbrücke</a:t>
            </a:r>
            <a:r>
              <a:rPr lang="es-ES" sz="1400" b="1" dirty="0">
                <a:solidFill>
                  <a:schemeClr val="bg1"/>
                </a:solidFill>
              </a:rPr>
              <a:t> (a veces llamado el Puente del Diablo). Existen numerosos puentes alrededor de Europa conocidos como los Puentes del Diablo, porque se creía que solo el mismo Satanás podía crear semejante obra de albañilería extraordinaria.</a:t>
            </a:r>
          </a:p>
        </p:txBody>
      </p:sp>
    </p:spTree>
  </p:cSld>
  <p:clrMapOvr>
    <a:masterClrMapping/>
  </p:clrMapOvr>
  <p:transition advTm="2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4633113" y="1785926"/>
            <a:ext cx="1500198" cy="4770537"/>
          </a:xfrm>
          <a:prstGeom prst="rect">
            <a:avLst/>
          </a:prstGeom>
        </p:spPr>
        <p:txBody>
          <a:bodyPr wrap="square">
            <a:spAutoFit/>
          </a:bodyPr>
          <a:lstStyle/>
          <a:p>
            <a:pPr algn="ctr"/>
            <a:r>
              <a:rPr lang="es-ES" sz="1600" dirty="0" smtClean="0">
                <a:solidFill>
                  <a:srgbClr val="FFFF00"/>
                </a:solidFill>
                <a:latin typeface="Arial Rounded MT Bold" pitchFamily="34" charset="0"/>
              </a:rPr>
              <a:t>Un artista francés utilizó tres globos grandes de helio para suspender un puente en </a:t>
            </a:r>
            <a:r>
              <a:rPr lang="es-ES" sz="1600" dirty="0" err="1" smtClean="0">
                <a:solidFill>
                  <a:srgbClr val="FFFF00"/>
                </a:solidFill>
                <a:latin typeface="Arial Rounded MT Bold" pitchFamily="34" charset="0"/>
              </a:rPr>
              <a:t>Tatton</a:t>
            </a:r>
            <a:r>
              <a:rPr lang="es-ES" sz="1600" dirty="0" smtClean="0">
                <a:solidFill>
                  <a:srgbClr val="FFFF00"/>
                </a:solidFill>
                <a:latin typeface="Arial Rounded MT Bold" pitchFamily="34" charset="0"/>
              </a:rPr>
              <a:t> Park para la Bienal de 2012 del parque. Desafortunadamente, solo una persona a la vez puede usar el puente.</a:t>
            </a:r>
            <a:endParaRPr lang="es-ES" sz="1600" dirty="0">
              <a:solidFill>
                <a:srgbClr val="FFFF00"/>
              </a:solidFill>
              <a:latin typeface="Arial Rounded MT Bold" pitchFamily="34" charset="0"/>
            </a:endParaRPr>
          </a:p>
        </p:txBody>
      </p:sp>
      <p:pic>
        <p:nvPicPr>
          <p:cNvPr id="1026" name="Picture 2" descr="C:\Users\Jose Luis\Desktop\GettyImages-144993708.jpg"/>
          <p:cNvPicPr>
            <a:picLocks noChangeAspect="1" noChangeArrowheads="1"/>
          </p:cNvPicPr>
          <p:nvPr/>
        </p:nvPicPr>
        <p:blipFill>
          <a:blip r:embed="rId2"/>
          <a:srcRect/>
          <a:stretch>
            <a:fillRect/>
          </a:stretch>
        </p:blipFill>
        <p:spPr bwMode="auto">
          <a:xfrm>
            <a:off x="0" y="0"/>
            <a:ext cx="4347361" cy="6858000"/>
          </a:xfrm>
          <a:prstGeom prst="rect">
            <a:avLst/>
          </a:prstGeom>
          <a:noFill/>
        </p:spPr>
      </p:pic>
      <p:pic>
        <p:nvPicPr>
          <p:cNvPr id="4" name="Picture 2" descr="C:\Users\Jose Luis\Desktop\903.jpg"/>
          <p:cNvPicPr>
            <a:picLocks noChangeAspect="1" noChangeArrowheads="1"/>
          </p:cNvPicPr>
          <p:nvPr/>
        </p:nvPicPr>
        <p:blipFill>
          <a:blip r:embed="rId3"/>
          <a:srcRect/>
          <a:stretch>
            <a:fillRect/>
          </a:stretch>
        </p:blipFill>
        <p:spPr bwMode="auto">
          <a:xfrm>
            <a:off x="6490501" y="0"/>
            <a:ext cx="4347362" cy="7005267"/>
          </a:xfrm>
          <a:prstGeom prst="rect">
            <a:avLst/>
          </a:prstGeom>
          <a:noFill/>
        </p:spPr>
      </p:pic>
    </p:spTree>
  </p:cSld>
  <p:clrMapOvr>
    <a:masterClrMapping/>
  </p:clrMapOvr>
  <p:transition advTm="19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Jose Luis\Desktop\GettyImages-522487108.jpg"/>
          <p:cNvPicPr>
            <a:picLocks noChangeAspect="1" noChangeArrowheads="1"/>
          </p:cNvPicPr>
          <p:nvPr/>
        </p:nvPicPr>
        <p:blipFill>
          <a:blip r:embed="rId2" cstate="print"/>
          <a:srcRect/>
          <a:stretch>
            <a:fillRect/>
          </a:stretch>
        </p:blipFill>
        <p:spPr bwMode="auto">
          <a:xfrm>
            <a:off x="0" y="0"/>
            <a:ext cx="11124507" cy="6858000"/>
          </a:xfrm>
          <a:prstGeom prst="rect">
            <a:avLst/>
          </a:prstGeom>
          <a:noFill/>
        </p:spPr>
      </p:pic>
      <p:sp>
        <p:nvSpPr>
          <p:cNvPr id="2" name="1 Rectángulo"/>
          <p:cNvSpPr/>
          <p:nvPr/>
        </p:nvSpPr>
        <p:spPr>
          <a:xfrm>
            <a:off x="275395" y="214290"/>
            <a:ext cx="5418932" cy="954107"/>
          </a:xfrm>
          <a:prstGeom prst="rect">
            <a:avLst/>
          </a:prstGeom>
        </p:spPr>
        <p:txBody>
          <a:bodyPr>
            <a:spAutoFit/>
          </a:bodyPr>
          <a:lstStyle/>
          <a:p>
            <a:r>
              <a:rPr lang="es-ES" sz="1400" b="1" dirty="0"/>
              <a:t>El puente de U </a:t>
            </a:r>
            <a:r>
              <a:rPr lang="es-ES" sz="1400" b="1" dirty="0" err="1"/>
              <a:t>Bein</a:t>
            </a:r>
            <a:r>
              <a:rPr lang="es-ES" sz="1400" b="1" dirty="0"/>
              <a:t> se construyó en 1850 y a menudo se acredita como el puente de teca más largo y más antiguo del mundo. La longitud total del puente es de más de 3,967 pies, ¡así que asegúrese de empacar sus zapatos para caminar!</a:t>
            </a:r>
          </a:p>
        </p:txBody>
      </p:sp>
    </p:spTree>
  </p:cSld>
  <p:clrMapOvr>
    <a:masterClrMapping/>
  </p:clrMapOvr>
  <p:transition advTm="22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46" name="Picture 2" descr="C:\Users\Jose Luis\Desktop\GettyImages-154466343.jpg"/>
          <p:cNvPicPr>
            <a:picLocks noChangeAspect="1" noChangeArrowheads="1"/>
          </p:cNvPicPr>
          <p:nvPr/>
        </p:nvPicPr>
        <p:blipFill>
          <a:blip r:embed="rId2" cstate="print"/>
          <a:srcRect/>
          <a:stretch>
            <a:fillRect/>
          </a:stretch>
        </p:blipFill>
        <p:spPr bwMode="auto">
          <a:xfrm>
            <a:off x="-1" y="0"/>
            <a:ext cx="10963278" cy="5143512"/>
          </a:xfrm>
          <a:prstGeom prst="rect">
            <a:avLst/>
          </a:prstGeom>
          <a:noFill/>
        </p:spPr>
      </p:pic>
      <p:sp>
        <p:nvSpPr>
          <p:cNvPr id="2" name="1 Rectángulo"/>
          <p:cNvSpPr/>
          <p:nvPr/>
        </p:nvSpPr>
        <p:spPr>
          <a:xfrm>
            <a:off x="632585" y="5380672"/>
            <a:ext cx="9572692" cy="1323439"/>
          </a:xfrm>
          <a:prstGeom prst="rect">
            <a:avLst/>
          </a:prstGeom>
        </p:spPr>
        <p:txBody>
          <a:bodyPr wrap="square">
            <a:spAutoFit/>
          </a:bodyPr>
          <a:lstStyle/>
          <a:p>
            <a:pPr algn="ctr"/>
            <a:r>
              <a:rPr lang="es-ES" sz="1600" dirty="0" smtClean="0">
                <a:solidFill>
                  <a:srgbClr val="FFFF00"/>
                </a:solidFill>
                <a:latin typeface="Arial Rounded MT Bold" pitchFamily="34" charset="0"/>
              </a:rPr>
              <a:t>El puente peatonal conecta ambos extremos de la ciudad de Graz, Austria, en un esfuerzo por fusionar la arquitectura natural y contemporánea de la ciudad. Originalmente construido para ser un proyecto temporal que honraba el nombramiento de Graz como Capital Europea de la Cultura en 2003, la ciudad decidió mantener la infraestructura debido a la popularidad entre los lugareños y los turistas.</a:t>
            </a:r>
            <a:endParaRPr lang="es-ES" sz="1600" dirty="0">
              <a:solidFill>
                <a:srgbClr val="FFFF00"/>
              </a:solidFill>
              <a:latin typeface="Arial Rounded MT Bold" pitchFamily="34" charset="0"/>
            </a:endParaRPr>
          </a:p>
        </p:txBody>
      </p:sp>
    </p:spTree>
  </p:cSld>
  <p:clrMapOvr>
    <a:masterClrMapping/>
  </p:clrMapOvr>
  <p:transition advTm="2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4094499_640px.jpg"/>
          <p:cNvPicPr>
            <a:picLocks noChangeAspect="1" noChangeArrowheads="1"/>
          </p:cNvPicPr>
          <p:nvPr/>
        </p:nvPicPr>
        <p:blipFill>
          <a:blip r:embed="rId2"/>
          <a:srcRect/>
          <a:stretch>
            <a:fillRect/>
          </a:stretch>
        </p:blipFill>
        <p:spPr bwMode="auto">
          <a:xfrm>
            <a:off x="-1" y="0"/>
            <a:ext cx="10837863" cy="6858000"/>
          </a:xfrm>
          <a:prstGeom prst="rect">
            <a:avLst/>
          </a:prstGeom>
          <a:noFill/>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GettyImages-157265687.jpg"/>
          <p:cNvPicPr>
            <a:picLocks noChangeAspect="1" noChangeArrowheads="1"/>
          </p:cNvPicPr>
          <p:nvPr/>
        </p:nvPicPr>
        <p:blipFill>
          <a:blip r:embed="rId2"/>
          <a:srcRect/>
          <a:stretch>
            <a:fillRect/>
          </a:stretch>
        </p:blipFill>
        <p:spPr bwMode="auto">
          <a:xfrm>
            <a:off x="-1" y="0"/>
            <a:ext cx="10837863" cy="6858000"/>
          </a:xfrm>
          <a:prstGeom prst="rect">
            <a:avLst/>
          </a:prstGeom>
          <a:noFill/>
        </p:spPr>
      </p:pic>
      <p:sp>
        <p:nvSpPr>
          <p:cNvPr id="2" name="1 Rectángulo"/>
          <p:cNvSpPr/>
          <p:nvPr/>
        </p:nvSpPr>
        <p:spPr>
          <a:xfrm>
            <a:off x="4990303" y="357166"/>
            <a:ext cx="5418932" cy="1169551"/>
          </a:xfrm>
          <a:prstGeom prst="rect">
            <a:avLst/>
          </a:prstGeom>
        </p:spPr>
        <p:txBody>
          <a:bodyPr>
            <a:spAutoFit/>
          </a:bodyPr>
          <a:lstStyle/>
          <a:p>
            <a:r>
              <a:rPr lang="es-ES" sz="1400" dirty="0" smtClean="0"/>
              <a:t>A 10.000 pies sobre el nivel del mar, el puente colgante más alto de Europa se encuentra a lo largo de los acantilados del Monte </a:t>
            </a:r>
            <a:r>
              <a:rPr lang="es-ES" sz="1400" dirty="0" err="1" smtClean="0"/>
              <a:t>Titlis</a:t>
            </a:r>
            <a:r>
              <a:rPr lang="es-ES" sz="1400" dirty="0" smtClean="0"/>
              <a:t> en los Alpes suizos. Los visitantes pueden contemplar un glaciar que descansa a más de 1,500 pies de profundidad, ¡e incluso se les puede dar una vista de Italia en un día despejado!</a:t>
            </a:r>
            <a:endParaRPr lang="es-ES" sz="1400" dirty="0"/>
          </a:p>
        </p:txBody>
      </p:sp>
    </p:spTree>
  </p:cSld>
  <p:clrMapOvr>
    <a:masterClrMapping/>
  </p:clrMapOvr>
  <p:transition advTm="24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75395" y="6119336"/>
            <a:ext cx="10276716" cy="738664"/>
          </a:xfrm>
          <a:prstGeom prst="rect">
            <a:avLst/>
          </a:prstGeom>
        </p:spPr>
        <p:txBody>
          <a:bodyPr wrap="square">
            <a:spAutoFit/>
          </a:bodyPr>
          <a:lstStyle/>
          <a:p>
            <a:r>
              <a:rPr lang="es-ES" sz="1400" b="1" dirty="0" smtClean="0">
                <a:solidFill>
                  <a:srgbClr val="FFFF00"/>
                </a:solidFill>
              </a:rPr>
              <a:t>¿Cómo cruza la vida silvestre del Parque Nacional </a:t>
            </a:r>
            <a:r>
              <a:rPr lang="es-ES" sz="1400" b="1" dirty="0" err="1" smtClean="0">
                <a:solidFill>
                  <a:srgbClr val="FFFF00"/>
                </a:solidFill>
              </a:rPr>
              <a:t>Banff</a:t>
            </a:r>
            <a:r>
              <a:rPr lang="es-ES" sz="1400" b="1" dirty="0" smtClean="0">
                <a:solidFill>
                  <a:srgbClr val="FFFF00"/>
                </a:solidFill>
              </a:rPr>
              <a:t>? ¡Con su propio paso elevado, por supuesto! Durante más de 20 años, los puentes y túneles a lo largo de la autopista </a:t>
            </a:r>
            <a:r>
              <a:rPr lang="es-ES" sz="1400" b="1" dirty="0" err="1" smtClean="0">
                <a:solidFill>
                  <a:srgbClr val="FFFF00"/>
                </a:solidFill>
              </a:rPr>
              <a:t>transcanadiense</a:t>
            </a:r>
            <a:r>
              <a:rPr lang="es-ES" sz="1400" b="1" dirty="0" smtClean="0">
                <a:solidFill>
                  <a:srgbClr val="FFFF00"/>
                </a:solidFill>
              </a:rPr>
              <a:t> han salvado a más de 152,000 animales que intentan cruzar mientras se reduce la cantidad de colisiones de vehículos de vida silvestre en un 80 por ciento.</a:t>
            </a:r>
            <a:endParaRPr lang="es-ES" sz="1400" b="1" dirty="0">
              <a:solidFill>
                <a:srgbClr val="FFFF00"/>
              </a:solidFill>
            </a:endParaRPr>
          </a:p>
        </p:txBody>
      </p:sp>
      <p:pic>
        <p:nvPicPr>
          <p:cNvPr id="5122" name="Picture 2" descr="C:\Users\Jose Luis\Desktop\Wildlife_overpass_Trans-Canada_Hwy_between_Banff_and_LakeLouise_Alberta.jpg"/>
          <p:cNvPicPr>
            <a:picLocks noChangeAspect="1" noChangeArrowheads="1"/>
          </p:cNvPicPr>
          <p:nvPr/>
        </p:nvPicPr>
        <p:blipFill>
          <a:blip r:embed="rId2"/>
          <a:srcRect/>
          <a:stretch>
            <a:fillRect/>
          </a:stretch>
        </p:blipFill>
        <p:spPr bwMode="auto">
          <a:xfrm>
            <a:off x="-224671" y="0"/>
            <a:ext cx="11062534" cy="6000768"/>
          </a:xfrm>
          <a:prstGeom prst="rect">
            <a:avLst/>
          </a:prstGeom>
          <a:noFill/>
        </p:spPr>
      </p:pic>
    </p:spTree>
  </p:cSld>
  <p:clrMapOvr>
    <a:masterClrMapping/>
  </p:clrMapOvr>
  <p:transition advTm="21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70" name="Picture 2" descr="C:\Users\Jose Luis\Desktop\72.jpg"/>
          <p:cNvPicPr>
            <a:picLocks noChangeAspect="1" noChangeArrowheads="1"/>
          </p:cNvPicPr>
          <p:nvPr/>
        </p:nvPicPr>
        <p:blipFill>
          <a:blip r:embed="rId3"/>
          <a:srcRect/>
          <a:stretch>
            <a:fillRect/>
          </a:stretch>
        </p:blipFill>
        <p:spPr bwMode="auto">
          <a:xfrm>
            <a:off x="0" y="-214337"/>
            <a:ext cx="10837863" cy="5786478"/>
          </a:xfrm>
          <a:prstGeom prst="rect">
            <a:avLst/>
          </a:prstGeom>
          <a:noFill/>
        </p:spPr>
      </p:pic>
      <p:sp>
        <p:nvSpPr>
          <p:cNvPr id="2" name="1 Rectángulo"/>
          <p:cNvSpPr/>
          <p:nvPr/>
        </p:nvSpPr>
        <p:spPr>
          <a:xfrm>
            <a:off x="775461" y="5715016"/>
            <a:ext cx="9572692" cy="923330"/>
          </a:xfrm>
          <a:prstGeom prst="rect">
            <a:avLst/>
          </a:prstGeom>
        </p:spPr>
        <p:txBody>
          <a:bodyPr wrap="square">
            <a:spAutoFit/>
          </a:bodyPr>
          <a:lstStyle/>
          <a:p>
            <a:pPr algn="ctr"/>
            <a:r>
              <a:rPr lang="es-ES" dirty="0" smtClean="0">
                <a:solidFill>
                  <a:srgbClr val="FFFF00"/>
                </a:solidFill>
              </a:rPr>
              <a:t>Construidos con el fin de cruzar los ríos inundados de las colinas </a:t>
            </a:r>
            <a:r>
              <a:rPr lang="es-ES" dirty="0" err="1" smtClean="0">
                <a:solidFill>
                  <a:srgbClr val="FFFF00"/>
                </a:solidFill>
              </a:rPr>
              <a:t>Khasi</a:t>
            </a:r>
            <a:r>
              <a:rPr lang="es-ES" dirty="0" smtClean="0">
                <a:solidFill>
                  <a:srgbClr val="FFFF00"/>
                </a:solidFill>
              </a:rPr>
              <a:t> del este, los puentes </a:t>
            </a:r>
            <a:r>
              <a:rPr lang="es-ES" dirty="0" err="1" smtClean="0">
                <a:solidFill>
                  <a:srgbClr val="FFFF00"/>
                </a:solidFill>
              </a:rPr>
              <a:t>Khasi</a:t>
            </a:r>
            <a:r>
              <a:rPr lang="es-ES" dirty="0" smtClean="0">
                <a:solidFill>
                  <a:srgbClr val="FFFF00"/>
                </a:solidFill>
              </a:rPr>
              <a:t> y </a:t>
            </a:r>
            <a:r>
              <a:rPr lang="es-ES" dirty="0" err="1" smtClean="0">
                <a:solidFill>
                  <a:srgbClr val="FFFF00"/>
                </a:solidFill>
              </a:rPr>
              <a:t>Jaintia</a:t>
            </a:r>
            <a:r>
              <a:rPr lang="es-ES" dirty="0" smtClean="0">
                <a:solidFill>
                  <a:srgbClr val="FFFF00"/>
                </a:solidFill>
              </a:rPr>
              <a:t> forman puentes vírgenes vivos a partir de las ramas de higueras de caucho. ¡El puente raíz vivo más largo (conocido) tiene más de 50 metros!</a:t>
            </a:r>
            <a:endParaRPr lang="es-ES" dirty="0">
              <a:solidFill>
                <a:srgbClr val="FFFF00"/>
              </a:solidFill>
            </a:endParaRPr>
          </a:p>
        </p:txBody>
      </p:sp>
    </p:spTree>
  </p:cSld>
  <p:clrMapOvr>
    <a:masterClrMapping/>
  </p:clrMapOvr>
  <p:transition advTm="21000">
    <p:sndAc>
      <p:stSnd>
        <p:snd r:embed="rId2" name="sound008.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5842" name="Picture 2" descr="C:\Users\Jose Luis\Desktop\rolling_bridge_0.jpg"/>
          <p:cNvPicPr>
            <a:picLocks noChangeAspect="1" noChangeArrowheads="1"/>
          </p:cNvPicPr>
          <p:nvPr/>
        </p:nvPicPr>
        <p:blipFill>
          <a:blip r:embed="rId2"/>
          <a:srcRect/>
          <a:stretch>
            <a:fillRect/>
          </a:stretch>
        </p:blipFill>
        <p:spPr bwMode="auto">
          <a:xfrm>
            <a:off x="253976" y="571480"/>
            <a:ext cx="10182140" cy="4214842"/>
          </a:xfrm>
          <a:prstGeom prst="rect">
            <a:avLst/>
          </a:prstGeom>
          <a:noFill/>
        </p:spPr>
      </p:pic>
      <p:sp>
        <p:nvSpPr>
          <p:cNvPr id="3" name="2 Rectángulo"/>
          <p:cNvSpPr/>
          <p:nvPr/>
        </p:nvSpPr>
        <p:spPr>
          <a:xfrm>
            <a:off x="2794118" y="5572140"/>
            <a:ext cx="4839391" cy="954107"/>
          </a:xfrm>
          <a:prstGeom prst="rect">
            <a:avLst/>
          </a:prstGeom>
        </p:spPr>
        <p:txBody>
          <a:bodyPr wrap="square">
            <a:spAutoFit/>
          </a:bodyPr>
          <a:lstStyle/>
          <a:p>
            <a:pPr algn="ctr"/>
            <a:r>
              <a:rPr lang="es-ES" sz="2800" b="1" dirty="0" smtClean="0">
                <a:solidFill>
                  <a:srgbClr val="FFFF00"/>
                </a:solidFill>
              </a:rPr>
              <a:t> puente enrollable </a:t>
            </a:r>
          </a:p>
          <a:p>
            <a:pPr algn="ctr"/>
            <a:r>
              <a:rPr lang="es-ES" sz="2800" b="1" dirty="0" smtClean="0">
                <a:solidFill>
                  <a:srgbClr val="FFFF00"/>
                </a:solidFill>
              </a:rPr>
              <a:t>– </a:t>
            </a:r>
            <a:r>
              <a:rPr lang="es-ES" sz="2800" b="1" dirty="0" err="1" smtClean="0">
                <a:solidFill>
                  <a:srgbClr val="FFFF00"/>
                </a:solidFill>
              </a:rPr>
              <a:t>londres</a:t>
            </a:r>
            <a:r>
              <a:rPr lang="es-ES" sz="2800" b="1" dirty="0" smtClean="0">
                <a:solidFill>
                  <a:srgbClr val="FFFF00"/>
                </a:solidFill>
              </a:rPr>
              <a:t> (reino unido)</a:t>
            </a:r>
            <a:endParaRPr lang="es-ES" sz="2800" dirty="0">
              <a:solidFill>
                <a:srgbClr val="FFFF00"/>
              </a:solidFill>
            </a:endParaRPr>
          </a:p>
        </p:txBody>
      </p:sp>
    </p:spTree>
  </p:cSld>
  <p:clrMapOvr>
    <a:masterClrMapping/>
  </p:clrMapOvr>
  <p:transition advTm="8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6133311" y="1714488"/>
            <a:ext cx="3786215" cy="4524315"/>
          </a:xfrm>
          <a:prstGeom prst="rect">
            <a:avLst/>
          </a:prstGeom>
        </p:spPr>
        <p:txBody>
          <a:bodyPr wrap="square">
            <a:spAutoFit/>
          </a:bodyPr>
          <a:lstStyle/>
          <a:p>
            <a:pPr algn="ctr"/>
            <a:r>
              <a:rPr lang="es-ES" sz="2400" dirty="0" smtClean="0">
                <a:solidFill>
                  <a:srgbClr val="FFFF00"/>
                </a:solidFill>
                <a:latin typeface="Arial Rounded MT Bold" pitchFamily="34" charset="0"/>
              </a:rPr>
              <a:t>El </a:t>
            </a:r>
            <a:r>
              <a:rPr lang="es-ES" sz="2400" dirty="0" err="1" smtClean="0">
                <a:solidFill>
                  <a:srgbClr val="FFFF00"/>
                </a:solidFill>
                <a:latin typeface="Arial Rounded MT Bold" pitchFamily="34" charset="0"/>
              </a:rPr>
              <a:t>Rolling</a:t>
            </a:r>
            <a:r>
              <a:rPr lang="es-ES" sz="2400" dirty="0" smtClean="0">
                <a:solidFill>
                  <a:srgbClr val="FFFF00"/>
                </a:solidFill>
                <a:latin typeface="Arial Rounded MT Bold" pitchFamily="34" charset="0"/>
              </a:rPr>
              <a:t> Bridge, que podría describirse mejor como un "puente que se encrespa", fue terminado en 2005 para ser una pasarela sobre el Grand </a:t>
            </a:r>
            <a:r>
              <a:rPr lang="es-ES" sz="2400" dirty="0" err="1" smtClean="0">
                <a:solidFill>
                  <a:srgbClr val="FFFF00"/>
                </a:solidFill>
                <a:latin typeface="Arial Rounded MT Bold" pitchFamily="34" charset="0"/>
              </a:rPr>
              <a:t>Union</a:t>
            </a:r>
            <a:r>
              <a:rPr lang="es-ES" sz="2400" dirty="0" smtClean="0">
                <a:solidFill>
                  <a:srgbClr val="FFFF00"/>
                </a:solidFill>
                <a:latin typeface="Arial Rounded MT Bold" pitchFamily="34" charset="0"/>
              </a:rPr>
              <a:t> Canal de Londres. El puente se abre todos los viernes al mediodía para los curiosos que ven la hazaña mecánica.</a:t>
            </a:r>
            <a:endParaRPr lang="es-ES" sz="2400" dirty="0">
              <a:solidFill>
                <a:srgbClr val="FFFF00"/>
              </a:solidFill>
              <a:latin typeface="Arial Rounded MT Bold" pitchFamily="34" charset="0"/>
            </a:endParaRPr>
          </a:p>
        </p:txBody>
      </p:sp>
      <p:pic>
        <p:nvPicPr>
          <p:cNvPr id="8194" name="Picture 2" descr="C:\Users\Jose Luis\Desktop\GettyImages-157879879.jpg"/>
          <p:cNvPicPr>
            <a:picLocks noChangeAspect="1" noChangeArrowheads="1"/>
          </p:cNvPicPr>
          <p:nvPr/>
        </p:nvPicPr>
        <p:blipFill>
          <a:blip r:embed="rId2" cstate="print"/>
          <a:srcRect/>
          <a:stretch>
            <a:fillRect/>
          </a:stretch>
        </p:blipFill>
        <p:spPr bwMode="auto">
          <a:xfrm>
            <a:off x="0" y="0"/>
            <a:ext cx="5276055" cy="6977019"/>
          </a:xfrm>
          <a:prstGeom prst="rect">
            <a:avLst/>
          </a:prstGeom>
          <a:noFill/>
        </p:spPr>
      </p:pic>
    </p:spTree>
  </p:cSld>
  <p:clrMapOvr>
    <a:masterClrMapping/>
  </p:clrMapOvr>
  <p:transition advTm="19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b805bb3c0f7fe252322f688d79914b98.jpg"/>
          <p:cNvPicPr>
            <a:picLocks noChangeAspect="1" noChangeArrowheads="1"/>
          </p:cNvPicPr>
          <p:nvPr/>
        </p:nvPicPr>
        <p:blipFill>
          <a:blip r:embed="rId2"/>
          <a:srcRect/>
          <a:stretch>
            <a:fillRect/>
          </a:stretch>
        </p:blipFill>
        <p:spPr bwMode="auto">
          <a:xfrm>
            <a:off x="-1" y="0"/>
            <a:ext cx="10837863" cy="6957978"/>
          </a:xfrm>
          <a:prstGeom prst="rect">
            <a:avLst/>
          </a:prstGeom>
          <a:noFill/>
        </p:spPr>
      </p:pic>
    </p:spTree>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5002172010_364ae7b721.jpg"/>
          <p:cNvPicPr>
            <a:picLocks noChangeAspect="1" noChangeArrowheads="1"/>
          </p:cNvPicPr>
          <p:nvPr/>
        </p:nvPicPr>
        <p:blipFill>
          <a:blip r:embed="rId2"/>
          <a:srcRect/>
          <a:stretch>
            <a:fillRect/>
          </a:stretch>
        </p:blipFill>
        <p:spPr bwMode="auto">
          <a:xfrm>
            <a:off x="0" y="0"/>
            <a:ext cx="10837865" cy="6858000"/>
          </a:xfrm>
          <a:prstGeom prst="rect">
            <a:avLst/>
          </a:prstGeom>
          <a:noFill/>
        </p:spPr>
      </p:pic>
    </p:spTree>
  </p:cSld>
  <p:clrMapOvr>
    <a:masterClrMapping/>
  </p:clrMapOvr>
  <p:transition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paddingtonbrdige_03-1024x667.jpg"/>
          <p:cNvPicPr>
            <a:picLocks noChangeAspect="1" noChangeArrowheads="1"/>
          </p:cNvPicPr>
          <p:nvPr/>
        </p:nvPicPr>
        <p:blipFill>
          <a:blip r:embed="rId2"/>
          <a:srcRect/>
          <a:stretch>
            <a:fillRect/>
          </a:stretch>
        </p:blipFill>
        <p:spPr bwMode="auto">
          <a:xfrm>
            <a:off x="0" y="-142900"/>
            <a:ext cx="10837863" cy="7358114"/>
          </a:xfrm>
          <a:prstGeom prst="rect">
            <a:avLst/>
          </a:prstGeom>
          <a:noFill/>
        </p:spPr>
      </p:pic>
    </p:spTree>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descr="C:\Users\Jose Luis\Desktop\23719730611_db4b21e629_o.jpg"/>
          <p:cNvPicPr>
            <a:picLocks noChangeAspect="1" noChangeArrowheads="1"/>
          </p:cNvPicPr>
          <p:nvPr/>
        </p:nvPicPr>
        <p:blipFill>
          <a:blip r:embed="rId2"/>
          <a:srcRect/>
          <a:stretch>
            <a:fillRect/>
          </a:stretch>
        </p:blipFill>
        <p:spPr bwMode="auto">
          <a:xfrm>
            <a:off x="-129046" y="0"/>
            <a:ext cx="10966909" cy="5643578"/>
          </a:xfrm>
          <a:prstGeom prst="rect">
            <a:avLst/>
          </a:prstGeom>
          <a:noFill/>
        </p:spPr>
      </p:pic>
      <p:sp>
        <p:nvSpPr>
          <p:cNvPr id="2" name="1 Rectángulo"/>
          <p:cNvSpPr/>
          <p:nvPr/>
        </p:nvSpPr>
        <p:spPr>
          <a:xfrm>
            <a:off x="418271" y="5780782"/>
            <a:ext cx="10419592" cy="1077218"/>
          </a:xfrm>
          <a:prstGeom prst="rect">
            <a:avLst/>
          </a:prstGeom>
        </p:spPr>
        <p:txBody>
          <a:bodyPr wrap="square">
            <a:spAutoFit/>
          </a:bodyPr>
          <a:lstStyle/>
          <a:p>
            <a:r>
              <a:rPr lang="es-ES" sz="1600" b="1" dirty="0" smtClean="0">
                <a:solidFill>
                  <a:srgbClr val="FFFF00"/>
                </a:solidFill>
              </a:rPr>
              <a:t>Ubicada a 230 millas de la costa de Indonesia se encuentra la Isla de Navidad, un territorio australiano. Cada año, la población local de cangrejos rojos migra de sus tierras de desove hacia el océano en números asombrosos (alrededor de 40 a 50 millones de cangrejos viven en la isla). ¡El tráfico está tan congestionado que los expertos en vida silvestre tuvieron que construir un puente especial solo para los crustáceos!</a:t>
            </a:r>
            <a:endParaRPr lang="es-ES" sz="1600" b="1" dirty="0">
              <a:solidFill>
                <a:srgbClr val="FFFF00"/>
              </a:solidFill>
            </a:endParaRPr>
          </a:p>
        </p:txBody>
      </p:sp>
    </p:spTree>
  </p:cSld>
  <p:clrMapOvr>
    <a:masterClrMapping/>
  </p:clrMapOvr>
  <p:transition advTm="21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cangrejos.jpg"/>
          <p:cNvPicPr>
            <a:picLocks noChangeAspect="1" noChangeArrowheads="1"/>
          </p:cNvPicPr>
          <p:nvPr/>
        </p:nvPicPr>
        <p:blipFill>
          <a:blip r:embed="rId2"/>
          <a:srcRect/>
          <a:stretch>
            <a:fillRect/>
          </a:stretch>
        </p:blipFill>
        <p:spPr bwMode="auto">
          <a:xfrm>
            <a:off x="-1" y="0"/>
            <a:ext cx="10837864" cy="6849326"/>
          </a:xfrm>
          <a:prstGeom prst="rect">
            <a:avLst/>
          </a:prstGeom>
          <a:noFill/>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1775593" y="5929330"/>
            <a:ext cx="7786742" cy="646331"/>
          </a:xfrm>
          <a:prstGeom prst="rect">
            <a:avLst/>
          </a:prstGeom>
        </p:spPr>
        <p:txBody>
          <a:bodyPr wrap="square">
            <a:spAutoFit/>
          </a:bodyPr>
          <a:lstStyle/>
          <a:p>
            <a:r>
              <a:rPr lang="es-ES" dirty="0" smtClean="0">
                <a:solidFill>
                  <a:srgbClr val="FFFF00"/>
                </a:solidFill>
              </a:rPr>
              <a:t>Un puente de 20 metros de altura y unos 500 metros de largo sobre el río </a:t>
            </a:r>
            <a:r>
              <a:rPr lang="es-ES" dirty="0" err="1" smtClean="0">
                <a:solidFill>
                  <a:srgbClr val="FFFF00"/>
                </a:solidFill>
              </a:rPr>
              <a:t>Vitim</a:t>
            </a:r>
            <a:r>
              <a:rPr lang="es-ES" dirty="0" smtClean="0">
                <a:solidFill>
                  <a:srgbClr val="FFFF00"/>
                </a:solidFill>
              </a:rPr>
              <a:t>, en la región siberiana de </a:t>
            </a:r>
            <a:r>
              <a:rPr lang="es-ES" dirty="0" err="1" smtClean="0">
                <a:solidFill>
                  <a:srgbClr val="FFFF00"/>
                </a:solidFill>
              </a:rPr>
              <a:t>Zabaikalie</a:t>
            </a:r>
            <a:r>
              <a:rPr lang="es-ES" dirty="0" smtClean="0">
                <a:solidFill>
                  <a:srgbClr val="FFFF00"/>
                </a:solidFill>
              </a:rPr>
              <a:t>, es considerado el más peligroso de Siberia.</a:t>
            </a:r>
            <a:endParaRPr lang="es-ES" dirty="0">
              <a:solidFill>
                <a:srgbClr val="FFFF00"/>
              </a:solidFill>
            </a:endParaRPr>
          </a:p>
        </p:txBody>
      </p:sp>
      <p:pic>
        <p:nvPicPr>
          <p:cNvPr id="6146" name="Picture 2" descr="C:\Users\Jose Luis\Desktop\images.jpg"/>
          <p:cNvPicPr>
            <a:picLocks noChangeAspect="1" noChangeArrowheads="1"/>
          </p:cNvPicPr>
          <p:nvPr/>
        </p:nvPicPr>
        <p:blipFill>
          <a:blip r:embed="rId2"/>
          <a:srcRect/>
          <a:stretch>
            <a:fillRect/>
          </a:stretch>
        </p:blipFill>
        <p:spPr bwMode="auto">
          <a:xfrm>
            <a:off x="0" y="0"/>
            <a:ext cx="10837863" cy="5556250"/>
          </a:xfrm>
          <a:prstGeom prst="rect">
            <a:avLst/>
          </a:prstGeom>
          <a:noFill/>
        </p:spPr>
      </p:pic>
    </p:spTree>
  </p:cSld>
  <p:clrMapOvr>
    <a:masterClrMapping/>
  </p:clrMapOvr>
  <p:transition advTm="17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43.jpg"/>
          <p:cNvPicPr>
            <a:picLocks noChangeAspect="1" noChangeArrowheads="1"/>
          </p:cNvPicPr>
          <p:nvPr/>
        </p:nvPicPr>
        <p:blipFill>
          <a:blip r:embed="rId2"/>
          <a:srcRect/>
          <a:stretch>
            <a:fillRect/>
          </a:stretch>
        </p:blipFill>
        <p:spPr bwMode="auto">
          <a:xfrm>
            <a:off x="0" y="0"/>
            <a:ext cx="10837863" cy="6858000"/>
          </a:xfrm>
          <a:prstGeom prst="rect">
            <a:avLst/>
          </a:prstGeom>
          <a:noFill/>
        </p:spPr>
      </p:pic>
      <p:sp>
        <p:nvSpPr>
          <p:cNvPr id="2" name="1 Rectángulo"/>
          <p:cNvSpPr/>
          <p:nvPr/>
        </p:nvSpPr>
        <p:spPr>
          <a:xfrm>
            <a:off x="346833" y="142852"/>
            <a:ext cx="5929354" cy="1384995"/>
          </a:xfrm>
          <a:prstGeom prst="rect">
            <a:avLst/>
          </a:prstGeom>
        </p:spPr>
        <p:txBody>
          <a:bodyPr wrap="square">
            <a:spAutoFit/>
          </a:bodyPr>
          <a:lstStyle/>
          <a:p>
            <a:r>
              <a:rPr lang="es-ES" sz="1400" dirty="0" smtClean="0">
                <a:solidFill>
                  <a:srgbClr val="FFFF00"/>
                </a:solidFill>
                <a:latin typeface="Arial Rounded MT Bold" pitchFamily="34" charset="0"/>
              </a:rPr>
              <a:t>Colocado precariamente sobre una línea de falla del terremoto, el puente del Capitán William Moore corre a lo largo de la autopista </a:t>
            </a:r>
            <a:r>
              <a:rPr lang="es-ES" sz="1400" dirty="0" err="1" smtClean="0">
                <a:solidFill>
                  <a:srgbClr val="FFFF00"/>
                </a:solidFill>
                <a:latin typeface="Arial Rounded MT Bold" pitchFamily="34" charset="0"/>
              </a:rPr>
              <a:t>Klondike</a:t>
            </a:r>
            <a:r>
              <a:rPr lang="es-ES" sz="1400" dirty="0" smtClean="0">
                <a:solidFill>
                  <a:srgbClr val="FFFF00"/>
                </a:solidFill>
                <a:latin typeface="Arial Rounded MT Bold" pitchFamily="34" charset="0"/>
              </a:rPr>
              <a:t> en las afueras de </a:t>
            </a:r>
            <a:r>
              <a:rPr lang="es-ES" sz="1400" dirty="0" err="1" smtClean="0">
                <a:solidFill>
                  <a:srgbClr val="FFFF00"/>
                </a:solidFill>
                <a:latin typeface="Arial Rounded MT Bold" pitchFamily="34" charset="0"/>
              </a:rPr>
              <a:t>Skagway</a:t>
            </a:r>
            <a:r>
              <a:rPr lang="es-ES" sz="1400" dirty="0" smtClean="0">
                <a:solidFill>
                  <a:srgbClr val="FFFF00"/>
                </a:solidFill>
                <a:latin typeface="Arial Rounded MT Bold" pitchFamily="34" charset="0"/>
              </a:rPr>
              <a:t>, Alaska. Quizás más interesante que su ubicación es el hecho de que el puente tiene más de 40 años y necesita una reparación desesperada. Cruza bajo tu propio riesgo!</a:t>
            </a:r>
            <a:endParaRPr lang="es-ES" sz="1400" dirty="0">
              <a:solidFill>
                <a:srgbClr val="FFFF00"/>
              </a:solidFill>
              <a:latin typeface="Arial Rounded MT Bold" pitchFamily="34" charset="0"/>
            </a:endParaRPr>
          </a:p>
        </p:txBody>
      </p:sp>
    </p:spTree>
  </p:cSld>
  <p:clrMapOvr>
    <a:masterClrMapping/>
  </p:clrMapOvr>
  <p:transition advTm="24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24.jpg"/>
          <p:cNvPicPr>
            <a:picLocks noChangeAspect="1" noChangeArrowheads="1"/>
          </p:cNvPicPr>
          <p:nvPr/>
        </p:nvPicPr>
        <p:blipFill>
          <a:blip r:embed="rId2"/>
          <a:srcRect/>
          <a:stretch>
            <a:fillRect/>
          </a:stretch>
        </p:blipFill>
        <p:spPr bwMode="auto">
          <a:xfrm>
            <a:off x="0" y="0"/>
            <a:ext cx="11205409" cy="6858000"/>
          </a:xfrm>
          <a:prstGeom prst="rect">
            <a:avLst/>
          </a:prstGeom>
          <a:noFill/>
        </p:spPr>
      </p:pic>
      <p:sp>
        <p:nvSpPr>
          <p:cNvPr id="2" name="1 Rectángulo"/>
          <p:cNvSpPr/>
          <p:nvPr/>
        </p:nvSpPr>
        <p:spPr>
          <a:xfrm>
            <a:off x="1132651" y="285728"/>
            <a:ext cx="5418932" cy="1077218"/>
          </a:xfrm>
          <a:prstGeom prst="rect">
            <a:avLst/>
          </a:prstGeom>
        </p:spPr>
        <p:txBody>
          <a:bodyPr>
            <a:spAutoFit/>
          </a:bodyPr>
          <a:lstStyle/>
          <a:p>
            <a:r>
              <a:rPr lang="es-ES" sz="1600" b="1" dirty="0" smtClean="0"/>
              <a:t>Dependiendo de su ángulo, el puente </a:t>
            </a:r>
            <a:r>
              <a:rPr lang="es-ES" sz="1600" b="1" dirty="0" err="1" smtClean="0"/>
              <a:t>Storseisundet</a:t>
            </a:r>
            <a:r>
              <a:rPr lang="es-ES" sz="1600" b="1" dirty="0" smtClean="0"/>
              <a:t> en la costa oeste de Noruega parece ser el camino a ninguna parte. Sin embargo, esta ingeniosa ilusión óptica es simplemente un truco y no una trampa turística literal.</a:t>
            </a:r>
            <a:endParaRPr lang="es-ES" sz="1600" b="1" dirty="0"/>
          </a:p>
        </p:txBody>
      </p:sp>
    </p:spTree>
  </p:cSld>
  <p:clrMapOvr>
    <a:masterClrMapping/>
  </p:clrMapOvr>
  <p:transition advTm="23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Jose Luis\Desktop\gateshead_millennium_bridge.jpg"/>
          <p:cNvPicPr>
            <a:picLocks noChangeAspect="1" noChangeArrowheads="1"/>
          </p:cNvPicPr>
          <p:nvPr/>
        </p:nvPicPr>
        <p:blipFill>
          <a:blip r:embed="rId3"/>
          <a:srcRect/>
          <a:stretch>
            <a:fillRect/>
          </a:stretch>
        </p:blipFill>
        <p:spPr bwMode="auto">
          <a:xfrm>
            <a:off x="0" y="0"/>
            <a:ext cx="10914038" cy="6858000"/>
          </a:xfrm>
          <a:prstGeom prst="rect">
            <a:avLst/>
          </a:prstGeom>
          <a:noFill/>
        </p:spPr>
      </p:pic>
      <p:sp>
        <p:nvSpPr>
          <p:cNvPr id="2" name="1 Rectángulo"/>
          <p:cNvSpPr/>
          <p:nvPr/>
        </p:nvSpPr>
        <p:spPr>
          <a:xfrm>
            <a:off x="346833" y="357166"/>
            <a:ext cx="6357982" cy="1569660"/>
          </a:xfrm>
          <a:prstGeom prst="rect">
            <a:avLst/>
          </a:prstGeom>
        </p:spPr>
        <p:txBody>
          <a:bodyPr wrap="square">
            <a:spAutoFit/>
          </a:bodyPr>
          <a:lstStyle/>
          <a:p>
            <a:r>
              <a:rPr lang="es-ES" sz="1600" dirty="0" smtClean="0"/>
              <a:t>El Millennium Bridge, un puente para peatones y ciclistas que cruza el río </a:t>
            </a:r>
            <a:r>
              <a:rPr lang="es-ES" sz="1600" dirty="0" err="1" smtClean="0"/>
              <a:t>Tyne</a:t>
            </a:r>
            <a:r>
              <a:rPr lang="es-ES" sz="1600" dirty="0" smtClean="0"/>
              <a:t> en Inglaterra, es el primer y único puente </a:t>
            </a:r>
            <a:r>
              <a:rPr lang="es-ES" sz="1600" dirty="0" err="1" smtClean="0"/>
              <a:t>inclinable</a:t>
            </a:r>
            <a:r>
              <a:rPr lang="es-ES" sz="1600" dirty="0" smtClean="0"/>
              <a:t> del mundo. Dos grandes arietes hidráulicos a cada lado inclinan la estructura hacia atrás permitiendo el paso de los barcos. Se requieren aproximadamente cuatro minutos para girar el peso de la estructura a su posición totalmente abierta</a:t>
            </a:r>
            <a:endParaRPr lang="es-ES" sz="1600" dirty="0"/>
          </a:p>
        </p:txBody>
      </p:sp>
      <p:sp>
        <p:nvSpPr>
          <p:cNvPr id="1026" name="AutoShape 2" descr="El Millennium Bridge, un puente para peatones y ciclistas que cruza el río Tyne en Inglaterra, es el primer y único puente inclinable del mundo.  Dos grandes arietes hidráulicos a cada lado inclinan la estructura hacia atrás permitiendo el paso de los barcos.  Se requieren aproximadamente cuatro minutos para girar el peso de la estructura a su posición totalmente abierta.  (Stu Forster / Getty Images)"/>
          <p:cNvSpPr>
            <a:spLocks noChangeAspect="1" noChangeArrowheads="1"/>
          </p:cNvSpPr>
          <p:nvPr/>
        </p:nvSpPr>
        <p:spPr bwMode="auto">
          <a:xfrm>
            <a:off x="41395" y="-7938"/>
            <a:ext cx="361262"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advTm="22000">
    <p:sndAc>
      <p:stSnd>
        <p:snd r:embed="rId2" name="Clayderman-_-LoveHistory.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03957" y="5380672"/>
            <a:ext cx="10276716" cy="1477328"/>
          </a:xfrm>
          <a:prstGeom prst="rect">
            <a:avLst/>
          </a:prstGeom>
        </p:spPr>
        <p:txBody>
          <a:bodyPr wrap="square">
            <a:spAutoFit/>
          </a:bodyPr>
          <a:lstStyle/>
          <a:p>
            <a:pPr algn="ctr"/>
            <a:r>
              <a:rPr lang="es-ES" dirty="0" smtClean="0">
                <a:solidFill>
                  <a:srgbClr val="FFFF00"/>
                </a:solidFill>
              </a:rPr>
              <a:t>Este puente de 185 metros de largo que unirá las dos riberas del río de la ciudad china de Changsha simula una secuencia de ondas que recuerda al propio mar. Pero esta moderna estructura diseñada por </a:t>
            </a:r>
            <a:r>
              <a:rPr lang="es-ES" dirty="0" err="1" smtClean="0">
                <a:solidFill>
                  <a:srgbClr val="FFFF00"/>
                </a:solidFill>
              </a:rPr>
              <a:t>Next</a:t>
            </a:r>
            <a:r>
              <a:rPr lang="es-ES" dirty="0" smtClean="0">
                <a:solidFill>
                  <a:srgbClr val="FFFF00"/>
                </a:solidFill>
              </a:rPr>
              <a:t> </a:t>
            </a:r>
            <a:r>
              <a:rPr lang="es-ES" dirty="0" err="1" smtClean="0">
                <a:solidFill>
                  <a:srgbClr val="FFFF00"/>
                </a:solidFill>
              </a:rPr>
              <a:t>Architects</a:t>
            </a:r>
            <a:r>
              <a:rPr lang="es-ES" dirty="0" smtClean="0">
                <a:solidFill>
                  <a:srgbClr val="FFFF00"/>
                </a:solidFill>
              </a:rPr>
              <a:t> no solo persigue un propósito estético, sino que </a:t>
            </a:r>
            <a:r>
              <a:rPr lang="es-ES" b="1" dirty="0" smtClean="0">
                <a:solidFill>
                  <a:srgbClr val="FFFF00"/>
                </a:solidFill>
              </a:rPr>
              <a:t>la forma del puente sirve para anudar literalmente distintos caminos</a:t>
            </a:r>
            <a:r>
              <a:rPr lang="es-ES" dirty="0" smtClean="0">
                <a:solidFill>
                  <a:srgbClr val="FFFF00"/>
                </a:solidFill>
              </a:rPr>
              <a:t>: unos van a la orilla del río, otros a la carretera y otros a un parque que se encuentra en la parte superior. </a:t>
            </a:r>
            <a:endParaRPr lang="es-ES" dirty="0">
              <a:solidFill>
                <a:srgbClr val="FFFF00"/>
              </a:solidFill>
            </a:endParaRPr>
          </a:p>
        </p:txBody>
      </p:sp>
      <p:pic>
        <p:nvPicPr>
          <p:cNvPr id="1026" name="Picture 2" descr="C:\Users\Jose Luis\Desktop\hr_1.jpg"/>
          <p:cNvPicPr>
            <a:picLocks noChangeAspect="1" noChangeArrowheads="1"/>
          </p:cNvPicPr>
          <p:nvPr/>
        </p:nvPicPr>
        <p:blipFill>
          <a:blip r:embed="rId2"/>
          <a:srcRect/>
          <a:stretch>
            <a:fillRect/>
          </a:stretch>
        </p:blipFill>
        <p:spPr bwMode="auto">
          <a:xfrm>
            <a:off x="-1" y="0"/>
            <a:ext cx="10837864" cy="5156000"/>
          </a:xfrm>
          <a:prstGeom prst="rect">
            <a:avLst/>
          </a:prstGeom>
          <a:noFill/>
        </p:spPr>
      </p:pic>
    </p:spTree>
  </p:cSld>
  <p:clrMapOvr>
    <a:masterClrMapping/>
  </p:clrMapOvr>
  <p:transition advTm="29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Picture 2" descr="Resultado de imagen de google gif"/>
          <p:cNvPicPr>
            <a:picLocks noChangeAspect="1" noChangeArrowheads="1" noCrop="1"/>
          </p:cNvPicPr>
          <p:nvPr/>
        </p:nvPicPr>
        <p:blipFill>
          <a:blip r:embed="rId2">
            <a:duotone>
              <a:schemeClr val="accent5">
                <a:shade val="45000"/>
                <a:satMod val="135000"/>
              </a:schemeClr>
              <a:prstClr val="white"/>
            </a:duotone>
            <a:lum bright="32000" contrast="50000"/>
          </a:blip>
          <a:srcRect/>
          <a:stretch>
            <a:fillRect/>
          </a:stretch>
        </p:blipFill>
        <p:spPr bwMode="auto">
          <a:xfrm>
            <a:off x="0" y="0"/>
            <a:ext cx="10837863" cy="6858000"/>
          </a:xfrm>
          <a:prstGeom prst="rect">
            <a:avLst/>
          </a:prstGeom>
          <a:noFill/>
        </p:spPr>
      </p:pic>
      <p:pic>
        <p:nvPicPr>
          <p:cNvPr id="9218" name="Picture 2" descr="C:\Users\Jose Luis\Desktop\ce6c19cdc3603e29d398f385e5ac15e4.jpg"/>
          <p:cNvPicPr>
            <a:picLocks noChangeAspect="1" noChangeArrowheads="1"/>
          </p:cNvPicPr>
          <p:nvPr/>
        </p:nvPicPr>
        <p:blipFill>
          <a:blip r:embed="rId3"/>
          <a:srcRect/>
          <a:stretch>
            <a:fillRect/>
          </a:stretch>
        </p:blipFill>
        <p:spPr bwMode="auto">
          <a:xfrm>
            <a:off x="0" y="0"/>
            <a:ext cx="5500726" cy="6858000"/>
          </a:xfrm>
          <a:prstGeom prst="rect">
            <a:avLst/>
          </a:prstGeom>
          <a:noFill/>
        </p:spPr>
      </p:pic>
      <p:sp>
        <p:nvSpPr>
          <p:cNvPr id="4" name="3 Rectángulo"/>
          <p:cNvSpPr/>
          <p:nvPr/>
        </p:nvSpPr>
        <p:spPr>
          <a:xfrm>
            <a:off x="6061873" y="2071678"/>
            <a:ext cx="4064804" cy="4524315"/>
          </a:xfrm>
          <a:prstGeom prst="rect">
            <a:avLst/>
          </a:prstGeom>
        </p:spPr>
        <p:txBody>
          <a:bodyPr wrap="square">
            <a:spAutoFit/>
          </a:bodyPr>
          <a:lstStyle/>
          <a:p>
            <a:pPr algn="ctr"/>
            <a:r>
              <a:rPr lang="es-ES" sz="2400" b="1" i="1" dirty="0" smtClean="0"/>
              <a:t>Los puentes vivos de </a:t>
            </a:r>
            <a:r>
              <a:rPr lang="es-ES" sz="2400" b="1" i="1" dirty="0" err="1" smtClean="0"/>
              <a:t>Cherrapunji</a:t>
            </a:r>
            <a:r>
              <a:rPr lang="es-ES" sz="2400" b="1" i="1" dirty="0" smtClean="0"/>
              <a:t> se encuentran en esta localidad de la India, situada al noreste y catalogada como el lugar más húmedo de la Tierra. Aquí crece el Ficus </a:t>
            </a:r>
            <a:r>
              <a:rPr lang="es-ES" sz="2400" b="1" i="1" dirty="0" err="1" smtClean="0"/>
              <a:t>elastica</a:t>
            </a:r>
            <a:r>
              <a:rPr lang="es-ES" sz="2400" b="1" i="1" dirty="0" smtClean="0"/>
              <a:t>, un árbol que tiene la curiosa peculiaridad de sacar raíces de su tronco por encima de la superficie, las cuales alcanzan longitudes extraordinarias. </a:t>
            </a:r>
            <a:endParaRPr lang="es-ES" sz="2400" dirty="0"/>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07A.jpg"/>
          <p:cNvPicPr>
            <a:picLocks noChangeAspect="1" noChangeArrowheads="1"/>
          </p:cNvPicPr>
          <p:nvPr/>
        </p:nvPicPr>
        <p:blipFill>
          <a:blip r:embed="rId2"/>
          <a:srcRect/>
          <a:stretch>
            <a:fillRect/>
          </a:stretch>
        </p:blipFill>
        <p:spPr bwMode="auto">
          <a:xfrm>
            <a:off x="-1" y="0"/>
            <a:ext cx="10837864" cy="6858000"/>
          </a:xfrm>
          <a:prstGeom prst="rect">
            <a:avLst/>
          </a:prstGeom>
          <a:noFill/>
        </p:spPr>
      </p:pic>
    </p:spTree>
  </p:cSld>
  <p:clrMapOvr>
    <a:masterClrMapping/>
  </p:clrMapOvr>
  <p:transition advTm="14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Picture 2" descr="Resultado de imagen de google gif"/>
          <p:cNvPicPr>
            <a:picLocks noChangeAspect="1" noChangeArrowheads="1" noCrop="1"/>
          </p:cNvPicPr>
          <p:nvPr/>
        </p:nvPicPr>
        <p:blipFill>
          <a:blip r:embed="rId2">
            <a:duotone>
              <a:schemeClr val="accent5">
                <a:shade val="45000"/>
                <a:satMod val="135000"/>
              </a:schemeClr>
              <a:prstClr val="white"/>
            </a:duotone>
            <a:lum bright="32000" contrast="50000"/>
          </a:blip>
          <a:srcRect/>
          <a:stretch>
            <a:fillRect/>
          </a:stretch>
        </p:blipFill>
        <p:spPr bwMode="auto">
          <a:xfrm>
            <a:off x="0" y="0"/>
            <a:ext cx="10837863" cy="6858000"/>
          </a:xfrm>
          <a:prstGeom prst="rect">
            <a:avLst/>
          </a:prstGeom>
          <a:noFill/>
        </p:spPr>
      </p:pic>
      <p:pic>
        <p:nvPicPr>
          <p:cNvPr id="10242" name="Picture 2" descr="C:\Users\Jose Luis\Desktop\0e1fdd15245115157be094995b0b567f.jpg"/>
          <p:cNvPicPr>
            <a:picLocks noChangeAspect="1" noChangeArrowheads="1"/>
          </p:cNvPicPr>
          <p:nvPr/>
        </p:nvPicPr>
        <p:blipFill>
          <a:blip r:embed="rId3"/>
          <a:srcRect/>
          <a:stretch>
            <a:fillRect/>
          </a:stretch>
        </p:blipFill>
        <p:spPr bwMode="auto">
          <a:xfrm>
            <a:off x="1847031" y="-23734"/>
            <a:ext cx="7000924" cy="6881734"/>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descarga.jpg"/>
          <p:cNvPicPr>
            <a:picLocks noChangeAspect="1" noChangeArrowheads="1"/>
          </p:cNvPicPr>
          <p:nvPr/>
        </p:nvPicPr>
        <p:blipFill>
          <a:blip r:embed="rId2"/>
          <a:srcRect/>
          <a:stretch>
            <a:fillRect/>
          </a:stretch>
        </p:blipFill>
        <p:spPr bwMode="auto">
          <a:xfrm>
            <a:off x="0" y="0"/>
            <a:ext cx="11004365" cy="6858000"/>
          </a:xfrm>
          <a:prstGeom prst="rect">
            <a:avLst/>
          </a:prstGeom>
          <a:noFill/>
        </p:spPr>
      </p:pic>
    </p:spTree>
  </p:cSld>
  <p:clrMapOvr>
    <a:masterClrMapping/>
  </p:clrMapOvr>
  <p:transition advTm="7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maxresdefault.jpg"/>
          <p:cNvPicPr>
            <a:picLocks noChangeAspect="1" noChangeArrowheads="1"/>
          </p:cNvPicPr>
          <p:nvPr/>
        </p:nvPicPr>
        <p:blipFill>
          <a:blip r:embed="rId2"/>
          <a:srcRect/>
          <a:stretch>
            <a:fillRect/>
          </a:stretch>
        </p:blipFill>
        <p:spPr bwMode="auto">
          <a:xfrm>
            <a:off x="0" y="0"/>
            <a:ext cx="10837939" cy="6858000"/>
          </a:xfrm>
          <a:prstGeom prst="rect">
            <a:avLst/>
          </a:prstGeom>
          <a:noFill/>
        </p:spPr>
      </p:pic>
    </p:spTree>
  </p:cSld>
  <p:clrMapOvr>
    <a:masterClrMapping/>
  </p:clrMapOvr>
  <p:transition advTm="7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1489841" y="1357298"/>
            <a:ext cx="7842645" cy="4524315"/>
          </a:xfrm>
          <a:prstGeom prst="rect">
            <a:avLst/>
          </a:prstGeom>
        </p:spPr>
        <p:txBody>
          <a:bodyPr wrap="square">
            <a:spAutoFit/>
          </a:bodyPr>
          <a:lstStyle/>
          <a:p>
            <a:pPr algn="ctr"/>
            <a:r>
              <a:rPr lang="es-ES" sz="3200" i="1" dirty="0" smtClean="0">
                <a:solidFill>
                  <a:srgbClr val="FFFF00"/>
                </a:solidFill>
                <a:latin typeface="Curlz MT" pitchFamily="82" charset="0"/>
              </a:rPr>
              <a:t>Las ilustraciones en los billetes de banco muestran ejemplos genéricos de estilos arquitectónicos como el renacimiento y el barroco en lugar de puentes reales de un estado miembro en particular, lo que podría haber despertado la envidia entre otros países. "El Banco Europeo no quería usar puentes reales, así que pensé que sería divertido reclamar los puentes y hacerlos realidad", le dijo </a:t>
            </a:r>
            <a:r>
              <a:rPr lang="es-ES" sz="3200" i="1" dirty="0" err="1" smtClean="0">
                <a:solidFill>
                  <a:srgbClr val="FFFF00"/>
                </a:solidFill>
                <a:latin typeface="Curlz MT" pitchFamily="82" charset="0"/>
              </a:rPr>
              <a:t>Stam</a:t>
            </a:r>
            <a:r>
              <a:rPr lang="es-ES" sz="3200" i="1" dirty="0" smtClean="0">
                <a:solidFill>
                  <a:srgbClr val="FFFF00"/>
                </a:solidFill>
                <a:latin typeface="Curlz MT" pitchFamily="82" charset="0"/>
              </a:rPr>
              <a:t> a </a:t>
            </a:r>
            <a:r>
              <a:rPr lang="es-ES" sz="3200" i="1" dirty="0" err="1" smtClean="0">
                <a:solidFill>
                  <a:srgbClr val="FFFF00"/>
                </a:solidFill>
                <a:latin typeface="Curlz MT" pitchFamily="82" charset="0"/>
              </a:rPr>
              <a:t>Dezeen</a:t>
            </a:r>
            <a:r>
              <a:rPr lang="es-ES" sz="3200" i="1" dirty="0" smtClean="0">
                <a:solidFill>
                  <a:srgbClr val="FFFF00"/>
                </a:solidFill>
                <a:latin typeface="Curlz MT" pitchFamily="82" charset="0"/>
              </a:rPr>
              <a:t>.</a:t>
            </a:r>
            <a:endParaRPr lang="es-ES" sz="3200" i="1" dirty="0">
              <a:solidFill>
                <a:srgbClr val="FFFF00"/>
              </a:solidFill>
              <a:latin typeface="Curlz MT" pitchFamily="82" charset="0"/>
            </a:endParaRPr>
          </a:p>
        </p:txBody>
      </p:sp>
      <p:sp>
        <p:nvSpPr>
          <p:cNvPr id="3" name="2 Rectángulo"/>
          <p:cNvSpPr/>
          <p:nvPr/>
        </p:nvSpPr>
        <p:spPr>
          <a:xfrm>
            <a:off x="-501197" y="0"/>
            <a:ext cx="1133906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1" y="0"/>
            <a:ext cx="11563913"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dezeen_Bridges-of-Europe-by-Robin-Stam_15.jpg"/>
          <p:cNvPicPr>
            <a:picLocks noChangeAspect="1" noChangeArrowheads="1"/>
          </p:cNvPicPr>
          <p:nvPr/>
        </p:nvPicPr>
        <p:blipFill>
          <a:blip r:embed="rId2"/>
          <a:srcRect/>
          <a:stretch>
            <a:fillRect/>
          </a:stretch>
        </p:blipFill>
        <p:spPr bwMode="auto">
          <a:xfrm>
            <a:off x="-1" y="0"/>
            <a:ext cx="10837864" cy="6851824"/>
          </a:xfrm>
          <a:prstGeom prst="rect">
            <a:avLst/>
          </a:prstGeom>
          <a:noFill/>
        </p:spPr>
      </p:pic>
      <p:sp>
        <p:nvSpPr>
          <p:cNvPr id="2" name="1 Rectángulo"/>
          <p:cNvSpPr/>
          <p:nvPr/>
        </p:nvSpPr>
        <p:spPr>
          <a:xfrm>
            <a:off x="489709" y="428604"/>
            <a:ext cx="8890497" cy="369332"/>
          </a:xfrm>
          <a:prstGeom prst="rect">
            <a:avLst/>
          </a:prstGeom>
        </p:spPr>
        <p:txBody>
          <a:bodyPr wrap="square">
            <a:spAutoFit/>
          </a:bodyPr>
          <a:lstStyle/>
          <a:p>
            <a:r>
              <a:rPr lang="es-ES" b="1" dirty="0" smtClean="0"/>
              <a:t>El puente que aparece en el billete de 200 euros</a:t>
            </a:r>
            <a:endParaRPr lang="es-ES" b="1" dirty="0"/>
          </a:p>
        </p:txBody>
      </p:sp>
    </p:spTree>
  </p:cSld>
  <p:clrMapOvr>
    <a:masterClrMapping/>
  </p:clrMapOvr>
  <p:transition advTm="10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39077161-100-euros-papel-numero-idea.jpg"/>
          <p:cNvPicPr>
            <a:picLocks noChangeAspect="1" noChangeArrowheads="1"/>
          </p:cNvPicPr>
          <p:nvPr/>
        </p:nvPicPr>
        <p:blipFill>
          <a:blip r:embed="rId2"/>
          <a:srcRect/>
          <a:stretch>
            <a:fillRect/>
          </a:stretch>
        </p:blipFill>
        <p:spPr bwMode="auto">
          <a:xfrm>
            <a:off x="-1" y="0"/>
            <a:ext cx="10837863" cy="6858000"/>
          </a:xfrm>
          <a:prstGeom prst="rect">
            <a:avLst/>
          </a:prstGeom>
          <a:noFill/>
        </p:spPr>
      </p:pic>
    </p:spTree>
  </p:cSld>
  <p:clrMapOvr>
    <a:masterClrMapping/>
  </p:clrMapOvr>
  <p:transition advTm="8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3" name="Picture 2" descr="Resultado de imagen de google gif"/>
          <p:cNvPicPr>
            <a:picLocks noChangeAspect="1" noChangeArrowheads="1" noCrop="1"/>
          </p:cNvPicPr>
          <p:nvPr/>
        </p:nvPicPr>
        <p:blipFill>
          <a:blip r:embed="rId2">
            <a:duotone>
              <a:schemeClr val="accent5">
                <a:shade val="45000"/>
                <a:satMod val="135000"/>
              </a:schemeClr>
              <a:prstClr val="white"/>
            </a:duotone>
            <a:lum bright="32000" contrast="50000"/>
          </a:blip>
          <a:srcRect/>
          <a:stretch>
            <a:fillRect/>
          </a:stretch>
        </p:blipFill>
        <p:spPr bwMode="auto">
          <a:xfrm>
            <a:off x="0" y="0"/>
            <a:ext cx="10837863" cy="6858000"/>
          </a:xfrm>
          <a:prstGeom prst="rect">
            <a:avLst/>
          </a:prstGeom>
          <a:noFill/>
        </p:spPr>
      </p:pic>
      <p:pic>
        <p:nvPicPr>
          <p:cNvPr id="2050" name="Picture 2" descr="C:\Users\Jose Luis\Desktop\bridges-of-spijkenisse-66.jpg"/>
          <p:cNvPicPr>
            <a:picLocks noChangeAspect="1" noChangeArrowheads="1"/>
          </p:cNvPicPr>
          <p:nvPr/>
        </p:nvPicPr>
        <p:blipFill>
          <a:blip r:embed="rId3"/>
          <a:srcRect/>
          <a:stretch>
            <a:fillRect/>
          </a:stretch>
        </p:blipFill>
        <p:spPr bwMode="auto">
          <a:xfrm>
            <a:off x="989774" y="857232"/>
            <a:ext cx="9043747" cy="5000660"/>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dezeen_Bridges-of-Europe-by-Robin-Stam_8.jpg"/>
          <p:cNvPicPr>
            <a:picLocks noChangeAspect="1" noChangeArrowheads="1"/>
          </p:cNvPicPr>
          <p:nvPr/>
        </p:nvPicPr>
        <p:blipFill>
          <a:blip r:embed="rId2"/>
          <a:srcRect/>
          <a:stretch>
            <a:fillRect/>
          </a:stretch>
        </p:blipFill>
        <p:spPr bwMode="auto">
          <a:xfrm>
            <a:off x="0" y="0"/>
            <a:ext cx="10848190" cy="6858000"/>
          </a:xfrm>
          <a:prstGeom prst="rect">
            <a:avLst/>
          </a:prstGeom>
          <a:noFill/>
        </p:spPr>
      </p:pic>
      <p:sp>
        <p:nvSpPr>
          <p:cNvPr id="2" name="1 Rectángulo"/>
          <p:cNvSpPr/>
          <p:nvPr/>
        </p:nvSpPr>
        <p:spPr>
          <a:xfrm>
            <a:off x="489709" y="428604"/>
            <a:ext cx="2881045" cy="369332"/>
          </a:xfrm>
          <a:prstGeom prst="rect">
            <a:avLst/>
          </a:prstGeom>
        </p:spPr>
        <p:txBody>
          <a:bodyPr wrap="none">
            <a:spAutoFit/>
          </a:bodyPr>
          <a:lstStyle/>
          <a:p>
            <a:r>
              <a:rPr lang="es-ES" i="1" dirty="0" smtClean="0"/>
              <a:t>Puente desde la nota de € 50</a:t>
            </a:r>
            <a:endParaRPr lang="es-ES" dirty="0"/>
          </a:p>
        </p:txBody>
      </p:sp>
    </p:spTree>
  </p:cSld>
  <p:clrMapOvr>
    <a:masterClrMapping/>
  </p:clrMapOvr>
  <p:transition advTm="7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3" name="Picture 2" descr="Resultado de imagen de google gif"/>
          <p:cNvPicPr>
            <a:picLocks noChangeAspect="1" noChangeArrowheads="1" noCrop="1"/>
          </p:cNvPicPr>
          <p:nvPr/>
        </p:nvPicPr>
        <p:blipFill>
          <a:blip r:embed="rId2">
            <a:duotone>
              <a:schemeClr val="accent5">
                <a:shade val="45000"/>
                <a:satMod val="135000"/>
              </a:schemeClr>
              <a:prstClr val="white"/>
            </a:duotone>
            <a:lum bright="32000" contrast="50000"/>
          </a:blip>
          <a:srcRect/>
          <a:stretch>
            <a:fillRect/>
          </a:stretch>
        </p:blipFill>
        <p:spPr bwMode="auto">
          <a:xfrm>
            <a:off x="0" y="0"/>
            <a:ext cx="10837863" cy="6858000"/>
          </a:xfrm>
          <a:prstGeom prst="rect">
            <a:avLst/>
          </a:prstGeom>
          <a:noFill/>
        </p:spPr>
      </p:pic>
      <p:pic>
        <p:nvPicPr>
          <p:cNvPr id="3074" name="Picture 2" descr="C:\Users\Jose Luis\Desktop\dezeen_Bridges-of-Europe-by-Robin-Stam_2.jpg"/>
          <p:cNvPicPr>
            <a:picLocks noChangeAspect="1" noChangeArrowheads="1"/>
          </p:cNvPicPr>
          <p:nvPr/>
        </p:nvPicPr>
        <p:blipFill>
          <a:blip r:embed="rId3"/>
          <a:srcRect/>
          <a:stretch>
            <a:fillRect/>
          </a:stretch>
        </p:blipFill>
        <p:spPr bwMode="auto">
          <a:xfrm>
            <a:off x="1270032" y="857232"/>
            <a:ext cx="8222154" cy="5143536"/>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3" name="Picture 2" descr="Resultado de imagen de google gif"/>
          <p:cNvPicPr>
            <a:picLocks noChangeAspect="1" noChangeArrowheads="1" noCrop="1"/>
          </p:cNvPicPr>
          <p:nvPr/>
        </p:nvPicPr>
        <p:blipFill>
          <a:blip r:embed="rId2">
            <a:duotone>
              <a:schemeClr val="accent5">
                <a:shade val="45000"/>
                <a:satMod val="135000"/>
              </a:schemeClr>
              <a:prstClr val="white"/>
            </a:duotone>
            <a:lum bright="32000" contrast="50000"/>
          </a:blip>
          <a:srcRect/>
          <a:stretch>
            <a:fillRect/>
          </a:stretch>
        </p:blipFill>
        <p:spPr bwMode="auto">
          <a:xfrm>
            <a:off x="0" y="0"/>
            <a:ext cx="10837863" cy="6858000"/>
          </a:xfrm>
          <a:prstGeom prst="rect">
            <a:avLst/>
          </a:prstGeom>
          <a:noFill/>
        </p:spPr>
      </p:pic>
      <p:pic>
        <p:nvPicPr>
          <p:cNvPr id="5122" name="Picture 2" descr="C:\Users\Jose Luis\Desktop\dezeen_Bridges-of-Europe-by-Robin-Stam_3 (1).jpg"/>
          <p:cNvPicPr>
            <a:picLocks noChangeAspect="1" noChangeArrowheads="1"/>
          </p:cNvPicPr>
          <p:nvPr/>
        </p:nvPicPr>
        <p:blipFill>
          <a:blip r:embed="rId3"/>
          <a:srcRect/>
          <a:stretch>
            <a:fillRect/>
          </a:stretch>
        </p:blipFill>
        <p:spPr bwMode="auto">
          <a:xfrm>
            <a:off x="1489841" y="714356"/>
            <a:ext cx="8062137" cy="5090535"/>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Rectángulo"/>
          <p:cNvSpPr/>
          <p:nvPr/>
        </p:nvSpPr>
        <p:spPr>
          <a:xfrm>
            <a:off x="6419063" y="3500438"/>
            <a:ext cx="4061610" cy="2677656"/>
          </a:xfrm>
          <a:prstGeom prst="rect">
            <a:avLst/>
          </a:prstGeom>
        </p:spPr>
        <p:txBody>
          <a:bodyPr wrap="square">
            <a:spAutoFit/>
          </a:bodyPr>
          <a:lstStyle/>
          <a:p>
            <a:pPr algn="ctr"/>
            <a:r>
              <a:rPr lang="es-ES" sz="2400" b="1" dirty="0" smtClean="0">
                <a:solidFill>
                  <a:srgbClr val="FFFF00"/>
                </a:solidFill>
              </a:rPr>
              <a:t>Su primer medio siglo.</a:t>
            </a:r>
            <a:r>
              <a:rPr lang="es-ES" sz="2400" dirty="0" smtClean="0">
                <a:solidFill>
                  <a:srgbClr val="FFFF00"/>
                </a:solidFill>
              </a:rPr>
              <a:t> Una multitud estimada de 800,000 personas sobre el </a:t>
            </a:r>
            <a:r>
              <a:rPr lang="es-ES" sz="2400" dirty="0" err="1" smtClean="0">
                <a:solidFill>
                  <a:srgbClr val="FFFF00"/>
                </a:solidFill>
              </a:rPr>
              <a:t>Golden</a:t>
            </a:r>
            <a:r>
              <a:rPr lang="es-ES" sz="2400" dirty="0" smtClean="0">
                <a:solidFill>
                  <a:srgbClr val="FFFF00"/>
                </a:solidFill>
              </a:rPr>
              <a:t> </a:t>
            </a:r>
            <a:r>
              <a:rPr lang="es-ES" sz="2400" dirty="0" err="1" smtClean="0">
                <a:solidFill>
                  <a:srgbClr val="FFFF00"/>
                </a:solidFill>
              </a:rPr>
              <a:t>Gate</a:t>
            </a:r>
            <a:r>
              <a:rPr lang="es-ES" sz="2400" dirty="0" smtClean="0">
                <a:solidFill>
                  <a:srgbClr val="FFFF00"/>
                </a:solidFill>
              </a:rPr>
              <a:t> el 24 de mayo de 1987. Parte de las celebraciones en los 50 años de construcción de la emblemática estructura.</a:t>
            </a:r>
            <a:endParaRPr lang="es-ES" sz="2400" dirty="0">
              <a:solidFill>
                <a:srgbClr val="FFFF00"/>
              </a:solidFill>
            </a:endParaRPr>
          </a:p>
        </p:txBody>
      </p:sp>
      <p:pic>
        <p:nvPicPr>
          <p:cNvPr id="14339" name="Picture 3" descr="C:\Users\Jose Luis\Desktop\1d2f2c44b15bafaf146c46ecfbd58260.jpg"/>
          <p:cNvPicPr>
            <a:picLocks noChangeAspect="1" noChangeArrowheads="1"/>
          </p:cNvPicPr>
          <p:nvPr/>
        </p:nvPicPr>
        <p:blipFill>
          <a:blip r:embed="rId2"/>
          <a:srcRect/>
          <a:stretch>
            <a:fillRect/>
          </a:stretch>
        </p:blipFill>
        <p:spPr bwMode="auto">
          <a:xfrm>
            <a:off x="489709" y="214290"/>
            <a:ext cx="5000660" cy="6324794"/>
          </a:xfrm>
          <a:prstGeom prst="rect">
            <a:avLst/>
          </a:prstGeom>
          <a:noFill/>
        </p:spPr>
      </p:pic>
    </p:spTree>
  </p:cSld>
  <p:clrMapOvr>
    <a:masterClrMapping/>
  </p:clrMapOvr>
  <p:transition advTm="14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0k0293_12-puentes-Magdeburg-Water-Bridge-Germany-12.jpg"/>
          <p:cNvPicPr>
            <a:picLocks noChangeAspect="1" noChangeArrowheads="1"/>
          </p:cNvPicPr>
          <p:nvPr/>
        </p:nvPicPr>
        <p:blipFill>
          <a:blip r:embed="rId2"/>
          <a:srcRect/>
          <a:stretch>
            <a:fillRect/>
          </a:stretch>
        </p:blipFill>
        <p:spPr bwMode="auto">
          <a:xfrm>
            <a:off x="-1" y="0"/>
            <a:ext cx="10837864" cy="6910110"/>
          </a:xfrm>
          <a:prstGeom prst="rect">
            <a:avLst/>
          </a:prstGeom>
          <a:noFill/>
        </p:spPr>
      </p:pic>
      <p:sp>
        <p:nvSpPr>
          <p:cNvPr id="2" name="1 Rectángulo"/>
          <p:cNvSpPr/>
          <p:nvPr/>
        </p:nvSpPr>
        <p:spPr>
          <a:xfrm>
            <a:off x="6990567" y="5429264"/>
            <a:ext cx="3214710" cy="646331"/>
          </a:xfrm>
          <a:prstGeom prst="rect">
            <a:avLst/>
          </a:prstGeom>
        </p:spPr>
        <p:txBody>
          <a:bodyPr wrap="square">
            <a:spAutoFit/>
          </a:bodyPr>
          <a:lstStyle/>
          <a:p>
            <a:r>
              <a:rPr lang="es-ES" b="1" dirty="0" smtClean="0">
                <a:solidFill>
                  <a:schemeClr val="bg1"/>
                </a:solidFill>
              </a:rPr>
              <a:t>¿quien pone un rio sobre otro rio?. Se encuentra en Alemania</a:t>
            </a:r>
            <a:r>
              <a:rPr lang="es-ES" dirty="0" smtClean="0">
                <a:solidFill>
                  <a:schemeClr val="bg1"/>
                </a:solidFill>
              </a:rPr>
              <a:t> </a:t>
            </a:r>
            <a:endParaRPr lang="es-ES" dirty="0">
              <a:solidFill>
                <a:schemeClr val="bg1"/>
              </a:solidFill>
            </a:endParaRPr>
          </a:p>
        </p:txBody>
      </p:sp>
    </p:spTree>
  </p:cSld>
  <p:clrMapOvr>
    <a:masterClrMapping/>
  </p:clrMapOvr>
  <p:transition advTm="9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Jose Luis\Desktop\gustavflaubert-630x471 (1).jpg"/>
          <p:cNvPicPr>
            <a:picLocks noChangeAspect="1" noChangeArrowheads="1"/>
          </p:cNvPicPr>
          <p:nvPr/>
        </p:nvPicPr>
        <p:blipFill>
          <a:blip r:embed="rId2"/>
          <a:srcRect/>
          <a:stretch>
            <a:fillRect/>
          </a:stretch>
        </p:blipFill>
        <p:spPr bwMode="auto">
          <a:xfrm>
            <a:off x="-1" y="0"/>
            <a:ext cx="10837864" cy="6881942"/>
          </a:xfrm>
          <a:prstGeom prst="rect">
            <a:avLst/>
          </a:prstGeom>
          <a:noFill/>
        </p:spPr>
      </p:pic>
      <p:sp>
        <p:nvSpPr>
          <p:cNvPr id="2" name="1 Rectángulo"/>
          <p:cNvSpPr/>
          <p:nvPr/>
        </p:nvSpPr>
        <p:spPr>
          <a:xfrm>
            <a:off x="2632849" y="5143512"/>
            <a:ext cx="7845442" cy="1477328"/>
          </a:xfrm>
          <a:prstGeom prst="rect">
            <a:avLst/>
          </a:prstGeom>
        </p:spPr>
        <p:txBody>
          <a:bodyPr wrap="square">
            <a:spAutoFit/>
          </a:bodyPr>
          <a:lstStyle/>
          <a:p>
            <a:r>
              <a:rPr lang="es-ES" dirty="0" smtClean="0">
                <a:solidFill>
                  <a:schemeClr val="bg1"/>
                </a:solidFill>
              </a:rPr>
              <a:t>Otro puente levadizo, este sobre el Sena, con un sistema alternativo para dejar pasar a los barcos. En vez de abrirse en dos… ¡se eleva varios metros como si de un ascensor se tratase! Llega a subir 55 metros, lo que hace que sea el puente levadizo más alto de Europa. Tarda 12 minutos en llegar arriba de todo, algo que hace entre 30 y 40 veces al año.</a:t>
            </a:r>
            <a:endParaRPr lang="es-ES" dirty="0">
              <a:solidFill>
                <a:schemeClr val="bg1"/>
              </a:solidFill>
            </a:endParaRPr>
          </a:p>
        </p:txBody>
      </p:sp>
      <p:sp>
        <p:nvSpPr>
          <p:cNvPr id="3" name="2 Rectángulo"/>
          <p:cNvSpPr/>
          <p:nvPr/>
        </p:nvSpPr>
        <p:spPr>
          <a:xfrm>
            <a:off x="2775725" y="214290"/>
            <a:ext cx="3912161" cy="369332"/>
          </a:xfrm>
          <a:prstGeom prst="rect">
            <a:avLst/>
          </a:prstGeom>
        </p:spPr>
        <p:txBody>
          <a:bodyPr wrap="none">
            <a:spAutoFit/>
          </a:bodyPr>
          <a:lstStyle/>
          <a:p>
            <a:r>
              <a:rPr lang="de-DE" b="1" dirty="0" smtClean="0"/>
              <a:t>Pont Gustave Flaubert (Rouen, Francia)</a:t>
            </a:r>
            <a:endParaRPr lang="es-ES" dirty="0"/>
          </a:p>
        </p:txBody>
      </p:sp>
    </p:spTree>
  </p:cSld>
  <p:clrMapOvr>
    <a:masterClrMapping/>
  </p:clrMapOvr>
  <p:transition advTm="27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puente-1_gallery_image_desktop.png"/>
          <p:cNvPicPr>
            <a:picLocks noChangeAspect="1" noChangeArrowheads="1"/>
          </p:cNvPicPr>
          <p:nvPr/>
        </p:nvPicPr>
        <p:blipFill>
          <a:blip r:embed="rId2"/>
          <a:srcRect/>
          <a:stretch>
            <a:fillRect/>
          </a:stretch>
        </p:blipFill>
        <p:spPr bwMode="auto">
          <a:xfrm>
            <a:off x="0" y="0"/>
            <a:ext cx="10827952" cy="6858000"/>
          </a:xfrm>
          <a:prstGeom prst="rect">
            <a:avLst/>
          </a:prstGeom>
          <a:noFill/>
        </p:spPr>
      </p:pic>
    </p:spTree>
  </p:cSld>
  <p:clrMapOvr>
    <a:masterClrMapping/>
  </p:clrMapOvr>
  <p:transition advTm="7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65b43440dcfb2c8451ddf9dbd28fc4bd.jpg"/>
          <p:cNvPicPr>
            <a:picLocks noChangeAspect="1" noChangeArrowheads="1"/>
          </p:cNvPicPr>
          <p:nvPr/>
        </p:nvPicPr>
        <p:blipFill>
          <a:blip r:embed="rId2"/>
          <a:srcRect/>
          <a:stretch>
            <a:fillRect/>
          </a:stretch>
        </p:blipFill>
        <p:spPr bwMode="auto">
          <a:xfrm>
            <a:off x="-90994" y="0"/>
            <a:ext cx="10928857" cy="6858000"/>
          </a:xfrm>
          <a:prstGeom prst="rect">
            <a:avLst/>
          </a:prstGeom>
          <a:noFill/>
        </p:spPr>
      </p:pic>
      <p:sp>
        <p:nvSpPr>
          <p:cNvPr id="3" name="2 Rectángulo"/>
          <p:cNvSpPr/>
          <p:nvPr/>
        </p:nvSpPr>
        <p:spPr>
          <a:xfrm>
            <a:off x="3204353" y="5042118"/>
            <a:ext cx="5786478" cy="1815882"/>
          </a:xfrm>
          <a:prstGeom prst="rect">
            <a:avLst/>
          </a:prstGeom>
        </p:spPr>
        <p:txBody>
          <a:bodyPr wrap="square">
            <a:spAutoFit/>
          </a:bodyPr>
          <a:lstStyle/>
          <a:p>
            <a:pPr algn="ctr"/>
            <a:r>
              <a:rPr lang="es-ES" sz="1400" dirty="0" smtClean="0"/>
              <a:t>Los arquitectos no dudan en proponer más y más construcciones de fantasía donde el vidrio juega un papel importante. Aunque en España no es muy común, ya hemos visto en muchas películas americanas esos pisos donde la ventana ocupa toda la pared, haciendo posible unas vistas maravillosas desde la casa. En un futuro no muy lejano, algunas compañías aéreas pretenden lanzar aviones </a:t>
            </a:r>
            <a:r>
              <a:rPr lang="es-ES" sz="1400" dirty="0" err="1" smtClean="0"/>
              <a:t>premium</a:t>
            </a:r>
            <a:r>
              <a:rPr lang="es-ES" sz="1400" dirty="0" smtClean="0"/>
              <a:t> transparentes no aptos para quien tenga pánico a volar. Ahora, ya en la actualidad, podemos ser testigos de </a:t>
            </a:r>
            <a:r>
              <a:rPr lang="es-ES" sz="1400" b="1" dirty="0" smtClean="0"/>
              <a:t>puentes de cristal</a:t>
            </a:r>
            <a:r>
              <a:rPr lang="es-ES" sz="1400" dirty="0" smtClean="0"/>
              <a:t> que quitan la respiración. La mayoría de ellos en </a:t>
            </a:r>
            <a:r>
              <a:rPr lang="es-ES" sz="1400" b="1" dirty="0" smtClean="0"/>
              <a:t>China</a:t>
            </a:r>
            <a:r>
              <a:rPr lang="es-ES" sz="1400" dirty="0" smtClean="0"/>
              <a:t>. </a:t>
            </a:r>
            <a:endParaRPr lang="es-ES" sz="1400" dirty="0"/>
          </a:p>
        </p:txBody>
      </p:sp>
    </p:spTree>
  </p:cSld>
  <p:clrMapOvr>
    <a:masterClrMapping/>
  </p:clrMapOvr>
  <p:transition advTm="24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08C.jpg"/>
          <p:cNvPicPr>
            <a:picLocks noChangeAspect="1" noChangeArrowheads="1"/>
          </p:cNvPicPr>
          <p:nvPr/>
        </p:nvPicPr>
        <p:blipFill>
          <a:blip r:embed="rId3"/>
          <a:srcRect/>
          <a:stretch>
            <a:fillRect/>
          </a:stretch>
        </p:blipFill>
        <p:spPr bwMode="auto">
          <a:xfrm>
            <a:off x="-1" y="0"/>
            <a:ext cx="10837863" cy="6858000"/>
          </a:xfrm>
          <a:prstGeom prst="rect">
            <a:avLst/>
          </a:prstGeom>
          <a:noFill/>
        </p:spPr>
      </p:pic>
      <p:sp>
        <p:nvSpPr>
          <p:cNvPr id="2" name="1 Rectángulo"/>
          <p:cNvSpPr/>
          <p:nvPr/>
        </p:nvSpPr>
        <p:spPr>
          <a:xfrm>
            <a:off x="418271" y="928670"/>
            <a:ext cx="8001056" cy="1384995"/>
          </a:xfrm>
          <a:prstGeom prst="rect">
            <a:avLst/>
          </a:prstGeom>
        </p:spPr>
        <p:txBody>
          <a:bodyPr wrap="square">
            <a:spAutoFit/>
          </a:bodyPr>
          <a:lstStyle/>
          <a:p>
            <a:r>
              <a:rPr lang="es-ES" sz="1400" b="1" i="1" dirty="0" smtClean="0">
                <a:solidFill>
                  <a:schemeClr val="bg1"/>
                </a:solidFill>
              </a:rPr>
              <a:t>Un caballete consiste en un marco rígido usado como un apoyo, especialmente en referencia a un puente compuesto por una serie de tramos cortos soportados por dichos marcos. En el contexto de los puentes de caballete, cada bastidor de soporte se conoce generalmente como una inclinación. Los caballetes de madera y hierro se utilizaban generalmente en el siglo XIX. </a:t>
            </a:r>
            <a:br>
              <a:rPr lang="es-ES" sz="1400" b="1" i="1" dirty="0" smtClean="0">
                <a:solidFill>
                  <a:schemeClr val="bg1"/>
                </a:solidFill>
              </a:rPr>
            </a:br>
            <a:r>
              <a:rPr lang="es-ES" sz="1400" b="1" i="1" dirty="0" smtClean="0">
                <a:solidFill>
                  <a:schemeClr val="bg1"/>
                </a:solidFill>
              </a:rPr>
              <a:t/>
            </a:r>
            <a:br>
              <a:rPr lang="es-ES" sz="1400" b="1" i="1" dirty="0" smtClean="0">
                <a:solidFill>
                  <a:schemeClr val="bg1"/>
                </a:solidFill>
              </a:rPr>
            </a:br>
            <a:r>
              <a:rPr lang="es-ES" sz="1400" b="1" i="1" dirty="0" smtClean="0">
                <a:solidFill>
                  <a:schemeClr val="bg1"/>
                </a:solidFill>
              </a:rPr>
              <a:t>Concretamente, este tipo de puente de caballete es de hormigón. </a:t>
            </a:r>
            <a:endParaRPr lang="es-ES" sz="1400" dirty="0">
              <a:solidFill>
                <a:schemeClr val="bg1"/>
              </a:solidFill>
            </a:endParaRPr>
          </a:p>
        </p:txBody>
      </p:sp>
      <p:sp>
        <p:nvSpPr>
          <p:cNvPr id="3" name="2 Rectángulo"/>
          <p:cNvSpPr/>
          <p:nvPr/>
        </p:nvSpPr>
        <p:spPr>
          <a:xfrm>
            <a:off x="561147" y="357166"/>
            <a:ext cx="3856761" cy="369332"/>
          </a:xfrm>
          <a:prstGeom prst="rect">
            <a:avLst/>
          </a:prstGeom>
        </p:spPr>
        <p:txBody>
          <a:bodyPr wrap="none">
            <a:spAutoFit/>
          </a:bodyPr>
          <a:lstStyle/>
          <a:p>
            <a:r>
              <a:rPr lang="es-ES" b="1" i="1" dirty="0" smtClean="0">
                <a:solidFill>
                  <a:schemeClr val="bg1"/>
                </a:solidFill>
              </a:rPr>
              <a:t>Alto Puente de caballete, Iowa, EE.UU</a:t>
            </a:r>
            <a:r>
              <a:rPr lang="es-ES" b="1" i="1" dirty="0" smtClean="0"/>
              <a:t> </a:t>
            </a:r>
            <a:endParaRPr lang="es-ES" dirty="0"/>
          </a:p>
        </p:txBody>
      </p:sp>
    </p:spTree>
  </p:cSld>
  <p:clrMapOvr>
    <a:masterClrMapping/>
  </p:clrMapOvr>
  <p:transition advTm="24000">
    <p:sndAc>
      <p:stSnd>
        <p:snd r:embed="rId2" name="[accordeon][musette]_aimable_accordéon_11 - petite fleur (slow).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682.jpg"/>
          <p:cNvPicPr>
            <a:picLocks noChangeAspect="1" noChangeArrowheads="1"/>
          </p:cNvPicPr>
          <p:nvPr/>
        </p:nvPicPr>
        <p:blipFill>
          <a:blip r:embed="rId2"/>
          <a:srcRect/>
          <a:stretch>
            <a:fillRect/>
          </a:stretch>
        </p:blipFill>
        <p:spPr bwMode="auto">
          <a:xfrm>
            <a:off x="-1" y="0"/>
            <a:ext cx="10837863" cy="6858000"/>
          </a:xfrm>
          <a:prstGeom prst="rect">
            <a:avLst/>
          </a:prstGeom>
          <a:noFill/>
        </p:spPr>
      </p:pic>
      <p:sp>
        <p:nvSpPr>
          <p:cNvPr id="2" name="1 Rectángulo"/>
          <p:cNvSpPr/>
          <p:nvPr/>
        </p:nvSpPr>
        <p:spPr>
          <a:xfrm>
            <a:off x="418271" y="4286256"/>
            <a:ext cx="5416550" cy="2031325"/>
          </a:xfrm>
          <a:prstGeom prst="rect">
            <a:avLst/>
          </a:prstGeom>
        </p:spPr>
        <p:txBody>
          <a:bodyPr>
            <a:spAutoFit/>
          </a:bodyPr>
          <a:lstStyle/>
          <a:p>
            <a:r>
              <a:rPr lang="es-ES" b="1" i="1" dirty="0" smtClean="0">
                <a:solidFill>
                  <a:schemeClr val="bg1"/>
                </a:solidFill>
              </a:rPr>
              <a:t>El puente </a:t>
            </a:r>
            <a:r>
              <a:rPr lang="es-ES" b="1" i="1" dirty="0" err="1" smtClean="0">
                <a:solidFill>
                  <a:schemeClr val="bg1"/>
                </a:solidFill>
              </a:rPr>
              <a:t>Banpo</a:t>
            </a:r>
            <a:r>
              <a:rPr lang="es-ES" b="1" i="1" dirty="0" smtClean="0">
                <a:solidFill>
                  <a:schemeClr val="bg1"/>
                </a:solidFill>
              </a:rPr>
              <a:t> es un importante puente del centro de </a:t>
            </a:r>
            <a:r>
              <a:rPr lang="es-ES" b="1" i="1" dirty="0" err="1" smtClean="0">
                <a:solidFill>
                  <a:schemeClr val="bg1"/>
                </a:solidFill>
              </a:rPr>
              <a:t>Seul</a:t>
            </a:r>
            <a:r>
              <a:rPr lang="es-ES" b="1" i="1" dirty="0" smtClean="0">
                <a:solidFill>
                  <a:schemeClr val="bg1"/>
                </a:solidFill>
              </a:rPr>
              <a:t> sobre el río Han, Corea del Sur y es el </a:t>
            </a:r>
            <a:r>
              <a:rPr lang="es-ES" b="1" i="1" dirty="0" err="1" smtClean="0">
                <a:solidFill>
                  <a:schemeClr val="bg1"/>
                </a:solidFill>
              </a:rPr>
              <a:t>primerode</a:t>
            </a:r>
            <a:r>
              <a:rPr lang="es-ES" b="1" i="1" dirty="0" smtClean="0">
                <a:solidFill>
                  <a:schemeClr val="bg1"/>
                </a:solidFill>
              </a:rPr>
              <a:t> dos </a:t>
            </a:r>
            <a:r>
              <a:rPr lang="es-ES" b="1" i="1" dirty="0" err="1" smtClean="0">
                <a:solidFill>
                  <a:schemeClr val="bg1"/>
                </a:solidFill>
              </a:rPr>
              <a:t>pisosconstruido</a:t>
            </a:r>
            <a:r>
              <a:rPr lang="es-ES" b="1" i="1" dirty="0" smtClean="0">
                <a:solidFill>
                  <a:schemeClr val="bg1"/>
                </a:solidFill>
              </a:rPr>
              <a:t> de la </a:t>
            </a:r>
            <a:r>
              <a:rPr lang="es-ES" b="1" i="1" dirty="0" err="1" smtClean="0">
                <a:solidFill>
                  <a:schemeClr val="bg1"/>
                </a:solidFill>
              </a:rPr>
              <a:t>zona.Durante</a:t>
            </a:r>
            <a:r>
              <a:rPr lang="es-ES" b="1" i="1" dirty="0" smtClean="0">
                <a:solidFill>
                  <a:schemeClr val="bg1"/>
                </a:solidFill>
              </a:rPr>
              <a:t> los períodos </a:t>
            </a:r>
            <a:r>
              <a:rPr lang="es-ES" b="1" i="1" dirty="0" err="1" smtClean="0">
                <a:solidFill>
                  <a:schemeClr val="bg1"/>
                </a:solidFill>
              </a:rPr>
              <a:t>dealta</a:t>
            </a:r>
            <a:r>
              <a:rPr lang="es-ES" b="1" i="1" dirty="0" smtClean="0">
                <a:solidFill>
                  <a:schemeClr val="bg1"/>
                </a:solidFill>
              </a:rPr>
              <a:t> precipitación, el </a:t>
            </a:r>
            <a:r>
              <a:rPr lang="es-ES" b="1" i="1" dirty="0" err="1" smtClean="0">
                <a:solidFill>
                  <a:schemeClr val="bg1"/>
                </a:solidFill>
              </a:rPr>
              <a:t>PuenteJamsuestá</a:t>
            </a:r>
            <a:r>
              <a:rPr lang="es-ES" b="1" i="1" dirty="0" smtClean="0">
                <a:solidFill>
                  <a:schemeClr val="bg1"/>
                </a:solidFill>
              </a:rPr>
              <a:t> </a:t>
            </a:r>
            <a:r>
              <a:rPr lang="es-ES" b="1" i="1" dirty="0" err="1" smtClean="0">
                <a:solidFill>
                  <a:schemeClr val="bg1"/>
                </a:solidFill>
              </a:rPr>
              <a:t>diseñadopara</a:t>
            </a:r>
            <a:r>
              <a:rPr lang="es-ES" b="1" i="1" dirty="0" smtClean="0">
                <a:solidFill>
                  <a:schemeClr val="bg1"/>
                </a:solidFill>
              </a:rPr>
              <a:t> </a:t>
            </a:r>
            <a:r>
              <a:rPr lang="es-ES" b="1" i="1" dirty="0" err="1" smtClean="0">
                <a:solidFill>
                  <a:schemeClr val="bg1"/>
                </a:solidFill>
              </a:rPr>
              <a:t>sumergirel</a:t>
            </a:r>
            <a:r>
              <a:rPr lang="es-ES" b="1" i="1" dirty="0" smtClean="0">
                <a:solidFill>
                  <a:schemeClr val="bg1"/>
                </a:solidFill>
              </a:rPr>
              <a:t> nivel del </a:t>
            </a:r>
            <a:r>
              <a:rPr lang="es-ES" b="1" i="1" dirty="0" err="1" smtClean="0">
                <a:solidFill>
                  <a:schemeClr val="bg1"/>
                </a:solidFill>
              </a:rPr>
              <a:t>aguadel</a:t>
            </a:r>
            <a:r>
              <a:rPr lang="es-ES" b="1" i="1" dirty="0" smtClean="0">
                <a:solidFill>
                  <a:schemeClr val="bg1"/>
                </a:solidFill>
              </a:rPr>
              <a:t> </a:t>
            </a:r>
            <a:r>
              <a:rPr lang="es-ES" b="1" i="1" dirty="0" err="1" smtClean="0">
                <a:solidFill>
                  <a:schemeClr val="bg1"/>
                </a:solidFill>
              </a:rPr>
              <a:t>ríose</a:t>
            </a:r>
            <a:r>
              <a:rPr lang="es-ES" b="1" i="1" dirty="0" smtClean="0">
                <a:solidFill>
                  <a:schemeClr val="bg1"/>
                </a:solidFill>
              </a:rPr>
              <a:t> </a:t>
            </a:r>
            <a:r>
              <a:rPr lang="es-ES" b="1" i="1" dirty="0" err="1" smtClean="0">
                <a:solidFill>
                  <a:schemeClr val="bg1"/>
                </a:solidFill>
              </a:rPr>
              <a:t>eleva,comoel</a:t>
            </a:r>
            <a:r>
              <a:rPr lang="es-ES" b="1" i="1" dirty="0" smtClean="0">
                <a:solidFill>
                  <a:schemeClr val="bg1"/>
                </a:solidFill>
              </a:rPr>
              <a:t> piso </a:t>
            </a:r>
            <a:r>
              <a:rPr lang="es-ES" b="1" i="1" dirty="0" err="1" smtClean="0">
                <a:solidFill>
                  <a:schemeClr val="bg1"/>
                </a:solidFill>
              </a:rPr>
              <a:t>inferiorse</a:t>
            </a:r>
            <a:r>
              <a:rPr lang="es-ES" b="1" i="1" dirty="0" smtClean="0">
                <a:solidFill>
                  <a:schemeClr val="bg1"/>
                </a:solidFill>
              </a:rPr>
              <a:t> </a:t>
            </a:r>
            <a:r>
              <a:rPr lang="es-ES" b="1" i="1" dirty="0" err="1" smtClean="0">
                <a:solidFill>
                  <a:schemeClr val="bg1"/>
                </a:solidFill>
              </a:rPr>
              <a:t>encuentracerca</a:t>
            </a:r>
            <a:r>
              <a:rPr lang="es-ES" b="1" i="1" dirty="0" smtClean="0">
                <a:solidFill>
                  <a:schemeClr val="bg1"/>
                </a:solidFill>
              </a:rPr>
              <a:t> de </a:t>
            </a:r>
            <a:r>
              <a:rPr lang="es-ES" b="1" i="1" dirty="0" err="1" smtClean="0">
                <a:solidFill>
                  <a:schemeClr val="bg1"/>
                </a:solidFill>
              </a:rPr>
              <a:t>lalínea</a:t>
            </a:r>
            <a:r>
              <a:rPr lang="es-ES" b="1" i="1" dirty="0" smtClean="0">
                <a:solidFill>
                  <a:schemeClr val="bg1"/>
                </a:solidFill>
              </a:rPr>
              <a:t> de flotación. </a:t>
            </a:r>
            <a:br>
              <a:rPr lang="es-ES" b="1" i="1" dirty="0" smtClean="0">
                <a:solidFill>
                  <a:schemeClr val="bg1"/>
                </a:solidFill>
              </a:rPr>
            </a:br>
            <a:endParaRPr lang="es-ES" dirty="0">
              <a:solidFill>
                <a:schemeClr val="bg1"/>
              </a:solidFill>
            </a:endParaRPr>
          </a:p>
        </p:txBody>
      </p:sp>
    </p:spTree>
  </p:cSld>
  <p:clrMapOvr>
    <a:masterClrMapping/>
  </p:clrMapOvr>
  <p:transition advTm="17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EC2.jpg"/>
          <p:cNvPicPr>
            <a:picLocks noChangeAspect="1" noChangeArrowheads="1"/>
          </p:cNvPicPr>
          <p:nvPr/>
        </p:nvPicPr>
        <p:blipFill>
          <a:blip r:embed="rId2"/>
          <a:srcRect/>
          <a:stretch>
            <a:fillRect/>
          </a:stretch>
        </p:blipFill>
        <p:spPr bwMode="auto">
          <a:xfrm>
            <a:off x="-1" y="0"/>
            <a:ext cx="10837864" cy="6858000"/>
          </a:xfrm>
          <a:prstGeom prst="rect">
            <a:avLst/>
          </a:prstGeom>
          <a:noFill/>
        </p:spPr>
      </p:pic>
      <p:sp>
        <p:nvSpPr>
          <p:cNvPr id="2" name="1 Rectángulo"/>
          <p:cNvSpPr/>
          <p:nvPr/>
        </p:nvSpPr>
        <p:spPr>
          <a:xfrm>
            <a:off x="2775725" y="5286388"/>
            <a:ext cx="7631128" cy="1323439"/>
          </a:xfrm>
          <a:prstGeom prst="rect">
            <a:avLst/>
          </a:prstGeom>
        </p:spPr>
        <p:txBody>
          <a:bodyPr wrap="square">
            <a:spAutoFit/>
          </a:bodyPr>
          <a:lstStyle/>
          <a:p>
            <a:r>
              <a:rPr lang="es-ES" sz="1600" b="1" i="1" dirty="0" smtClean="0">
                <a:solidFill>
                  <a:schemeClr val="bg1"/>
                </a:solidFill>
              </a:rPr>
              <a:t>Este curioso puente se compone de arcos en forma de dragón que incluso escupe fuego. El puente, que comenzó a construirse en 2009, cruza el río Han que divide la ciudad de Da </a:t>
            </a:r>
            <a:r>
              <a:rPr lang="es-ES" sz="1600" b="1" i="1" dirty="0" err="1" smtClean="0">
                <a:solidFill>
                  <a:schemeClr val="bg1"/>
                </a:solidFill>
              </a:rPr>
              <a:t>Nang</a:t>
            </a:r>
            <a:r>
              <a:rPr lang="es-ES" sz="1600" b="1" i="1" dirty="0" smtClean="0">
                <a:solidFill>
                  <a:schemeClr val="bg1"/>
                </a:solidFill>
              </a:rPr>
              <a:t> en dos partes. Su construcción ha costado más de 82 millones de dólares y ha sido realizada por los ingenieros de Louis Berger </a:t>
            </a:r>
            <a:r>
              <a:rPr lang="es-ES" sz="1600" b="1" i="1" dirty="0" err="1" smtClean="0">
                <a:solidFill>
                  <a:schemeClr val="bg1"/>
                </a:solidFill>
              </a:rPr>
              <a:t>Group</a:t>
            </a:r>
            <a:r>
              <a:rPr lang="es-ES" sz="1600" b="1" i="1" dirty="0" smtClean="0">
                <a:solidFill>
                  <a:schemeClr val="bg1"/>
                </a:solidFill>
              </a:rPr>
              <a:t> (New Jersey, EE.UU.). Tiene 666 metros de largo, 37,5 de ancho, 6 carriles de tráfico y dos vía peatonales a los lados.</a:t>
            </a:r>
            <a:endParaRPr lang="es-ES" sz="1600" dirty="0">
              <a:solidFill>
                <a:schemeClr val="bg1"/>
              </a:solidFill>
            </a:endParaRPr>
          </a:p>
        </p:txBody>
      </p:sp>
      <p:sp>
        <p:nvSpPr>
          <p:cNvPr id="3" name="2 Rectángulo"/>
          <p:cNvSpPr/>
          <p:nvPr/>
        </p:nvSpPr>
        <p:spPr>
          <a:xfrm>
            <a:off x="3561543" y="357166"/>
            <a:ext cx="3897862" cy="369332"/>
          </a:xfrm>
          <a:prstGeom prst="rect">
            <a:avLst/>
          </a:prstGeom>
        </p:spPr>
        <p:txBody>
          <a:bodyPr wrap="none">
            <a:spAutoFit/>
          </a:bodyPr>
          <a:lstStyle/>
          <a:p>
            <a:r>
              <a:rPr lang="es-ES" b="1" i="1" dirty="0" smtClean="0">
                <a:solidFill>
                  <a:schemeClr val="bg1"/>
                </a:solidFill>
              </a:rPr>
              <a:t>Puente del Dragón, Da </a:t>
            </a:r>
            <a:r>
              <a:rPr lang="es-ES" b="1" i="1" dirty="0" err="1" smtClean="0">
                <a:solidFill>
                  <a:schemeClr val="bg1"/>
                </a:solidFill>
              </a:rPr>
              <a:t>Nang</a:t>
            </a:r>
            <a:r>
              <a:rPr lang="es-ES" b="1" i="1" dirty="0" smtClean="0">
                <a:solidFill>
                  <a:schemeClr val="bg1"/>
                </a:solidFill>
              </a:rPr>
              <a:t>, Vietnam </a:t>
            </a:r>
            <a:endParaRPr lang="es-ES" dirty="0">
              <a:solidFill>
                <a:schemeClr val="bg1"/>
              </a:solidFill>
            </a:endParaRPr>
          </a:p>
        </p:txBody>
      </p:sp>
    </p:spTree>
  </p:cSld>
  <p:clrMapOvr>
    <a:masterClrMapping/>
  </p:clrMapOvr>
  <p:transition advTm="30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837864"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7750" y="3387761"/>
            <a:ext cx="6858000" cy="82499"/>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367615" y="3387761"/>
            <a:ext cx="6858000" cy="82499"/>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837863"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83786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51412" y="5803930"/>
            <a:ext cx="714172" cy="684513"/>
          </a:xfrm>
          <a:prstGeom prst="rect">
            <a:avLst/>
          </a:prstGeom>
          <a:noFill/>
          <a:ln w="38100">
            <a:solidFill>
              <a:srgbClr val="1CDEF8"/>
            </a:solidFill>
            <a:miter lim="800000"/>
            <a:headEnd/>
            <a:tailEnd/>
          </a:ln>
        </p:spPr>
      </p:pic>
      <p:sp>
        <p:nvSpPr>
          <p:cNvPr id="19" name="18 Rectángulo"/>
          <p:cNvSpPr/>
          <p:nvPr/>
        </p:nvSpPr>
        <p:spPr>
          <a:xfrm>
            <a:off x="2347204" y="4572019"/>
            <a:ext cx="3190939"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3547" y="501226"/>
            <a:ext cx="332016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12043" y="2"/>
            <a:ext cx="4146215"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08 de abril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10:44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a:t>
            </a: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502984" y="5611366"/>
            <a:ext cx="2380959" cy="934064"/>
          </a:xfrm>
          <a:prstGeom prst="rect">
            <a:avLst/>
          </a:prstGeom>
          <a:noFill/>
        </p:spPr>
      </p:pic>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83786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83786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48203" y="0"/>
            <a:ext cx="5780194" cy="1562100"/>
          </a:xfrm>
          <a:prstGeom prst="rect">
            <a:avLst/>
          </a:prstGeom>
          <a:noFill/>
        </p:spPr>
      </p:pic>
      <p:sp>
        <p:nvSpPr>
          <p:cNvPr id="4104" name="Text Box 8"/>
          <p:cNvSpPr txBox="1">
            <a:spLocks noChangeArrowheads="1"/>
          </p:cNvSpPr>
          <p:nvPr/>
        </p:nvSpPr>
        <p:spPr bwMode="auto">
          <a:xfrm>
            <a:off x="0" y="1905001"/>
            <a:ext cx="108378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54733" y="4724402"/>
            <a:ext cx="316104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83349" y="4191000"/>
            <a:ext cx="2799781"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86723" y="4876800"/>
            <a:ext cx="1445048"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632209"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632209"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632209"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632209"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s puentes más increíbles d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Los puentes más increíbles del mundo</Template>
  <TotalTime>31</TotalTime>
  <Words>1240</Words>
  <Application>Microsoft Office PowerPoint</Application>
  <PresentationFormat>Personalizado</PresentationFormat>
  <Paragraphs>53</Paragraphs>
  <Slides>54</Slides>
  <Notes>0</Notes>
  <HiddenSlides>0</HiddenSlides>
  <MMClips>0</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Los puentes más increíbles del mundo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12</cp:revision>
  <dcterms:created xsi:type="dcterms:W3CDTF">2018-04-08T08:16:01Z</dcterms:created>
  <dcterms:modified xsi:type="dcterms:W3CDTF">2018-04-08T08:47:38Z</dcterms:modified>
</cp:coreProperties>
</file>