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377" r:id="rId3"/>
    <p:sldId id="418" r:id="rId4"/>
    <p:sldId id="417" r:id="rId5"/>
    <p:sldId id="419" r:id="rId6"/>
    <p:sldId id="421" r:id="rId7"/>
    <p:sldId id="422" r:id="rId8"/>
    <p:sldId id="420" r:id="rId9"/>
    <p:sldId id="423" r:id="rId10"/>
    <p:sldId id="424" r:id="rId11"/>
    <p:sldId id="425" r:id="rId12"/>
    <p:sldId id="426" r:id="rId13"/>
    <p:sldId id="427" r:id="rId14"/>
    <p:sldId id="428" r:id="rId15"/>
    <p:sldId id="429" r:id="rId16"/>
    <p:sldId id="430" r:id="rId17"/>
    <p:sldId id="431" r:id="rId18"/>
    <p:sldId id="432" r:id="rId19"/>
    <p:sldId id="433" r:id="rId20"/>
    <p:sldId id="434" r:id="rId21"/>
    <p:sldId id="436" r:id="rId22"/>
    <p:sldId id="437" r:id="rId23"/>
    <p:sldId id="438" r:id="rId24"/>
    <p:sldId id="440" r:id="rId25"/>
    <p:sldId id="439" r:id="rId26"/>
    <p:sldId id="441" r:id="rId27"/>
    <p:sldId id="442" r:id="rId28"/>
    <p:sldId id="443" r:id="rId29"/>
    <p:sldId id="444" r:id="rId30"/>
    <p:sldId id="445" r:id="rId31"/>
    <p:sldId id="446" r:id="rId32"/>
    <p:sldId id="447" r:id="rId33"/>
    <p:sldId id="448" r:id="rId34"/>
    <p:sldId id="450" r:id="rId35"/>
    <p:sldId id="449" r:id="rId36"/>
    <p:sldId id="451" r:id="rId37"/>
    <p:sldId id="452" r:id="rId38"/>
    <p:sldId id="453" r:id="rId39"/>
    <p:sldId id="454" r:id="rId40"/>
    <p:sldId id="455" r:id="rId41"/>
    <p:sldId id="456" r:id="rId42"/>
    <p:sldId id="457" r:id="rId43"/>
    <p:sldId id="458" r:id="rId44"/>
    <p:sldId id="460" r:id="rId45"/>
    <p:sldId id="461" r:id="rId46"/>
    <p:sldId id="462" r:id="rId47"/>
    <p:sldId id="463" r:id="rId48"/>
    <p:sldId id="465" r:id="rId49"/>
    <p:sldId id="466" r:id="rId50"/>
    <p:sldId id="459" r:id="rId51"/>
    <p:sldId id="467" r:id="rId52"/>
    <p:sldId id="468" r:id="rId53"/>
    <p:sldId id="472" r:id="rId54"/>
    <p:sldId id="473" r:id="rId55"/>
    <p:sldId id="474" r:id="rId56"/>
    <p:sldId id="471" r:id="rId57"/>
    <p:sldId id="470" r:id="rId58"/>
    <p:sldId id="378" r:id="rId59"/>
    <p:sldId id="475" r:id="rId60"/>
  </p:sldIdLst>
  <p:sldSz cx="12169775" cy="712946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LKFeECSjAFZO7oVdmaruQ" hashData="U0ixLi9VRpH+Te6MtRjM5cOmIw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464" y="-768"/>
      </p:cViewPr>
      <p:guideLst>
        <p:guide orient="horz" pos="2246"/>
        <p:guide pos="3834"/>
      </p:guideLst>
    </p:cSldViewPr>
  </p:slideViewPr>
  <p:notesTextViewPr>
    <p:cViewPr>
      <p:scale>
        <a:sx n="100" d="100"/>
        <a:sy n="100" d="100"/>
      </p:scale>
      <p:origin x="0" y="0"/>
    </p:cViewPr>
  </p:notesTextViewPr>
  <p:sorterViewPr>
    <p:cViewPr>
      <p:scale>
        <a:sx n="60" d="100"/>
        <a:sy n="6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08/02/2017</a:t>
            </a:fld>
            <a:endParaRPr lang="es-ES"/>
          </a:p>
        </p:txBody>
      </p:sp>
      <p:sp>
        <p:nvSpPr>
          <p:cNvPr id="4" name="3 Marcador de imagen de diapositiva"/>
          <p:cNvSpPr>
            <a:spLocks noGrp="1" noRot="1" noChangeAspect="1"/>
          </p:cNvSpPr>
          <p:nvPr>
            <p:ph type="sldImg" idx="2"/>
          </p:nvPr>
        </p:nvSpPr>
        <p:spPr>
          <a:xfrm>
            <a:off x="503238" y="685800"/>
            <a:ext cx="58515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503238" y="685800"/>
            <a:ext cx="585152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5DC9FD9-FA4F-45C7-B2F9-2C53945E4613}" type="slidenum">
              <a:rPr lang="es-ES" smtClean="0"/>
              <a:pPr/>
              <a:t>29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2734" y="2214755"/>
            <a:ext cx="10344310" cy="152821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5468" y="4040034"/>
            <a:ext cx="8518842" cy="182197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1329" y="4581344"/>
            <a:ext cx="10344310" cy="1415991"/>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1329" y="3021773"/>
            <a:ext cx="10344310" cy="155957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08488" y="1663546"/>
            <a:ext cx="5374986" cy="47051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186302" y="1663546"/>
            <a:ext cx="5374986" cy="47051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8494" y="1595880"/>
            <a:ext cx="5377098" cy="66508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8494" y="2260963"/>
            <a:ext cx="5377098" cy="41076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82083" y="1595880"/>
            <a:ext cx="5379209" cy="66508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82083" y="2260963"/>
            <a:ext cx="5379209" cy="41076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8494" y="283862"/>
            <a:ext cx="4003773" cy="120804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58049" y="283860"/>
            <a:ext cx="6803244" cy="60847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08494" y="1491911"/>
            <a:ext cx="4003773" cy="4876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5361" y="4990625"/>
            <a:ext cx="7301865" cy="589171"/>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85361" y="637032"/>
            <a:ext cx="7301865" cy="42776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385361" y="5579796"/>
            <a:ext cx="7301865" cy="83672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23093" y="285510"/>
            <a:ext cx="2738200" cy="608314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08490" y="285510"/>
            <a:ext cx="8011768" cy="608314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2733" y="2214756"/>
            <a:ext cx="10344309" cy="1528214"/>
          </a:xfrm>
          <a:prstGeom prst="rect">
            <a:avLst/>
          </a:prstGeom>
        </p:spPr>
        <p:txBody>
          <a:bodyPr lIns="110266" tIns="55132" rIns="110266" bIns="55132"/>
          <a:lstStyle/>
          <a:p>
            <a:r>
              <a:rPr lang="es-ES" smtClean="0"/>
              <a:t>Haga clic para modificar el estilo de título del patrón</a:t>
            </a:r>
            <a:endParaRPr lang="es-ES"/>
          </a:p>
        </p:txBody>
      </p:sp>
      <p:sp>
        <p:nvSpPr>
          <p:cNvPr id="3" name="2 Subtítulo"/>
          <p:cNvSpPr>
            <a:spLocks noGrp="1"/>
          </p:cNvSpPr>
          <p:nvPr>
            <p:ph type="subTitle" idx="1"/>
          </p:nvPr>
        </p:nvSpPr>
        <p:spPr>
          <a:xfrm>
            <a:off x="1825466" y="4040029"/>
            <a:ext cx="8518843" cy="1821974"/>
          </a:xfrm>
          <a:prstGeom prst="rect">
            <a:avLst/>
          </a:prstGeom>
        </p:spPr>
        <p:txBody>
          <a:bodyPr lIns="110266" tIns="55132" rIns="110266" bIns="55132"/>
          <a:lstStyle>
            <a:lvl1pPr marL="0" indent="0" algn="ctr">
              <a:buNone/>
              <a:defRPr/>
            </a:lvl1pPr>
            <a:lvl2pPr marL="551325" indent="0" algn="ctr">
              <a:buNone/>
              <a:defRPr/>
            </a:lvl2pPr>
            <a:lvl3pPr marL="1102649" indent="0" algn="ctr">
              <a:buNone/>
              <a:defRPr/>
            </a:lvl3pPr>
            <a:lvl4pPr marL="1653976" indent="0" algn="ctr">
              <a:buNone/>
              <a:defRPr/>
            </a:lvl4pPr>
            <a:lvl5pPr marL="2205300" indent="0" algn="ctr">
              <a:buNone/>
              <a:defRPr/>
            </a:lvl5pPr>
            <a:lvl6pPr marL="2756625" indent="0" algn="ctr">
              <a:buNone/>
              <a:defRPr/>
            </a:lvl6pPr>
            <a:lvl7pPr marL="3307951" indent="0" algn="ctr">
              <a:buNone/>
              <a:defRPr/>
            </a:lvl7pPr>
            <a:lvl8pPr marL="3859275" indent="0" algn="ctr">
              <a:buNone/>
              <a:defRPr/>
            </a:lvl8pPr>
            <a:lvl9pPr marL="4410601"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8490" y="285513"/>
            <a:ext cx="10952798" cy="118824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08490" y="1663546"/>
            <a:ext cx="10952798" cy="4705116"/>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08496" y="6607958"/>
            <a:ext cx="2839614" cy="379577"/>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08/02/2017</a:t>
            </a:fld>
            <a:endParaRPr lang="es-ES"/>
          </a:p>
        </p:txBody>
      </p:sp>
      <p:sp>
        <p:nvSpPr>
          <p:cNvPr id="5" name="4 Marcador de pie de página"/>
          <p:cNvSpPr>
            <a:spLocks noGrp="1"/>
          </p:cNvSpPr>
          <p:nvPr>
            <p:ph type="ftr" sz="quarter" idx="3"/>
          </p:nvPr>
        </p:nvSpPr>
        <p:spPr>
          <a:xfrm>
            <a:off x="4158014" y="6607958"/>
            <a:ext cx="3853762" cy="37957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21678" y="6607958"/>
            <a:ext cx="2839614" cy="379577"/>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8489" y="6492432"/>
            <a:ext cx="2839614" cy="495102"/>
          </a:xfrm>
          <a:prstGeom prst="rect">
            <a:avLst/>
          </a:prstGeom>
          <a:noFill/>
          <a:ln w="9525">
            <a:noFill/>
            <a:miter lim="800000"/>
            <a:headEnd/>
            <a:tailEnd/>
          </a:ln>
          <a:effectLst/>
        </p:spPr>
        <p:txBody>
          <a:bodyPr vert="horz" wrap="square" lIns="110277" tIns="55138" rIns="110277" bIns="55138"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300">
          <a:solidFill>
            <a:schemeClr val="tx2"/>
          </a:solidFill>
          <a:latin typeface="+mj-lt"/>
          <a:ea typeface="+mj-ea"/>
          <a:cs typeface="+mj-cs"/>
        </a:defRPr>
      </a:lvl1pPr>
      <a:lvl2pPr algn="ctr" rtl="0" fontAlgn="base">
        <a:spcBef>
          <a:spcPct val="0"/>
        </a:spcBef>
        <a:spcAft>
          <a:spcPct val="0"/>
        </a:spcAft>
        <a:defRPr sz="5300">
          <a:solidFill>
            <a:schemeClr val="tx2"/>
          </a:solidFill>
          <a:latin typeface="Arial" charset="0"/>
          <a:cs typeface="Arial" charset="0"/>
        </a:defRPr>
      </a:lvl2pPr>
      <a:lvl3pPr algn="ctr" rtl="0" fontAlgn="base">
        <a:spcBef>
          <a:spcPct val="0"/>
        </a:spcBef>
        <a:spcAft>
          <a:spcPct val="0"/>
        </a:spcAft>
        <a:defRPr sz="5300">
          <a:solidFill>
            <a:schemeClr val="tx2"/>
          </a:solidFill>
          <a:latin typeface="Arial" charset="0"/>
          <a:cs typeface="Arial" charset="0"/>
        </a:defRPr>
      </a:lvl3pPr>
      <a:lvl4pPr algn="ctr" rtl="0" fontAlgn="base">
        <a:spcBef>
          <a:spcPct val="0"/>
        </a:spcBef>
        <a:spcAft>
          <a:spcPct val="0"/>
        </a:spcAft>
        <a:defRPr sz="5300">
          <a:solidFill>
            <a:schemeClr val="tx2"/>
          </a:solidFill>
          <a:latin typeface="Arial" charset="0"/>
          <a:cs typeface="Arial" charset="0"/>
        </a:defRPr>
      </a:lvl4pPr>
      <a:lvl5pPr algn="ctr" rtl="0" fontAlgn="base">
        <a:spcBef>
          <a:spcPct val="0"/>
        </a:spcBef>
        <a:spcAft>
          <a:spcPct val="0"/>
        </a:spcAft>
        <a:defRPr sz="5300">
          <a:solidFill>
            <a:schemeClr val="tx2"/>
          </a:solidFill>
          <a:latin typeface="Arial" charset="0"/>
          <a:cs typeface="Arial" charset="0"/>
        </a:defRPr>
      </a:lvl5pPr>
      <a:lvl6pPr marL="551383" algn="ctr" rtl="0" fontAlgn="base">
        <a:spcBef>
          <a:spcPct val="0"/>
        </a:spcBef>
        <a:spcAft>
          <a:spcPct val="0"/>
        </a:spcAft>
        <a:defRPr sz="5300">
          <a:solidFill>
            <a:schemeClr val="tx2"/>
          </a:solidFill>
          <a:latin typeface="Arial" charset="0"/>
          <a:cs typeface="Arial" charset="0"/>
        </a:defRPr>
      </a:lvl6pPr>
      <a:lvl7pPr marL="1102766" algn="ctr" rtl="0" fontAlgn="base">
        <a:spcBef>
          <a:spcPct val="0"/>
        </a:spcBef>
        <a:spcAft>
          <a:spcPct val="0"/>
        </a:spcAft>
        <a:defRPr sz="5300">
          <a:solidFill>
            <a:schemeClr val="tx2"/>
          </a:solidFill>
          <a:latin typeface="Arial" charset="0"/>
          <a:cs typeface="Arial" charset="0"/>
        </a:defRPr>
      </a:lvl7pPr>
      <a:lvl8pPr marL="1654150" algn="ctr" rtl="0" fontAlgn="base">
        <a:spcBef>
          <a:spcPct val="0"/>
        </a:spcBef>
        <a:spcAft>
          <a:spcPct val="0"/>
        </a:spcAft>
        <a:defRPr sz="5300">
          <a:solidFill>
            <a:schemeClr val="tx2"/>
          </a:solidFill>
          <a:latin typeface="Arial" charset="0"/>
          <a:cs typeface="Arial" charset="0"/>
        </a:defRPr>
      </a:lvl8pPr>
      <a:lvl9pPr marL="2205533" algn="ctr" rtl="0" fontAlgn="base">
        <a:spcBef>
          <a:spcPct val="0"/>
        </a:spcBef>
        <a:spcAft>
          <a:spcPct val="0"/>
        </a:spcAft>
        <a:defRPr sz="5300">
          <a:solidFill>
            <a:schemeClr val="tx2"/>
          </a:solidFill>
          <a:latin typeface="Arial" charset="0"/>
          <a:cs typeface="Arial" charset="0"/>
        </a:defRPr>
      </a:lvl9pPr>
    </p:titleStyle>
    <p:bodyStyle>
      <a:lvl1pPr marL="413537" indent="-413537" algn="l" rtl="0" fontAlgn="base">
        <a:spcBef>
          <a:spcPct val="20000"/>
        </a:spcBef>
        <a:spcAft>
          <a:spcPct val="0"/>
        </a:spcAft>
        <a:buChar char="•"/>
        <a:defRPr sz="3900">
          <a:solidFill>
            <a:schemeClr val="tx1"/>
          </a:solidFill>
          <a:latin typeface="+mn-lt"/>
          <a:ea typeface="+mn-ea"/>
          <a:cs typeface="+mn-cs"/>
        </a:defRPr>
      </a:lvl1pPr>
      <a:lvl2pPr marL="895998" indent="-344615" algn="l" rtl="0" fontAlgn="base">
        <a:spcBef>
          <a:spcPct val="20000"/>
        </a:spcBef>
        <a:spcAft>
          <a:spcPct val="0"/>
        </a:spcAft>
        <a:buChar char="–"/>
        <a:defRPr sz="3400">
          <a:solidFill>
            <a:schemeClr val="tx1"/>
          </a:solidFill>
          <a:latin typeface="+mn-lt"/>
          <a:cs typeface="+mn-cs"/>
        </a:defRPr>
      </a:lvl2pPr>
      <a:lvl3pPr marL="1378458" indent="-275692" algn="l" rtl="0" fontAlgn="base">
        <a:spcBef>
          <a:spcPct val="20000"/>
        </a:spcBef>
        <a:spcAft>
          <a:spcPct val="0"/>
        </a:spcAft>
        <a:buChar char="•"/>
        <a:defRPr sz="2900">
          <a:solidFill>
            <a:schemeClr val="tx1"/>
          </a:solidFill>
          <a:latin typeface="+mn-lt"/>
          <a:cs typeface="+mn-cs"/>
        </a:defRPr>
      </a:lvl3pPr>
      <a:lvl4pPr marL="1929841" indent="-275692" algn="l" rtl="0" fontAlgn="base">
        <a:spcBef>
          <a:spcPct val="20000"/>
        </a:spcBef>
        <a:spcAft>
          <a:spcPct val="0"/>
        </a:spcAft>
        <a:buChar char="–"/>
        <a:defRPr sz="2400">
          <a:solidFill>
            <a:schemeClr val="tx1"/>
          </a:solidFill>
          <a:latin typeface="+mn-lt"/>
          <a:cs typeface="+mn-cs"/>
        </a:defRPr>
      </a:lvl4pPr>
      <a:lvl5pPr marL="2481224" indent="-275692" algn="l" rtl="0" fontAlgn="base">
        <a:spcBef>
          <a:spcPct val="20000"/>
        </a:spcBef>
        <a:spcAft>
          <a:spcPct val="0"/>
        </a:spcAft>
        <a:buChar char="»"/>
        <a:defRPr sz="2400">
          <a:solidFill>
            <a:schemeClr val="tx1"/>
          </a:solidFill>
          <a:latin typeface="+mn-lt"/>
          <a:cs typeface="+mn-cs"/>
        </a:defRPr>
      </a:lvl5pPr>
      <a:lvl6pPr marL="3032608" indent="-275692" algn="l" rtl="0" fontAlgn="base">
        <a:spcBef>
          <a:spcPct val="20000"/>
        </a:spcBef>
        <a:spcAft>
          <a:spcPct val="0"/>
        </a:spcAft>
        <a:buChar char="»"/>
        <a:defRPr sz="2400">
          <a:solidFill>
            <a:schemeClr val="tx1"/>
          </a:solidFill>
          <a:latin typeface="+mn-lt"/>
          <a:cs typeface="+mn-cs"/>
        </a:defRPr>
      </a:lvl6pPr>
      <a:lvl7pPr marL="3583991" indent="-275692" algn="l" rtl="0" fontAlgn="base">
        <a:spcBef>
          <a:spcPct val="20000"/>
        </a:spcBef>
        <a:spcAft>
          <a:spcPct val="0"/>
        </a:spcAft>
        <a:buChar char="»"/>
        <a:defRPr sz="2400">
          <a:solidFill>
            <a:schemeClr val="tx1"/>
          </a:solidFill>
          <a:latin typeface="+mn-lt"/>
          <a:cs typeface="+mn-cs"/>
        </a:defRPr>
      </a:lvl7pPr>
      <a:lvl8pPr marL="4135374" indent="-275692" algn="l" rtl="0" fontAlgn="base">
        <a:spcBef>
          <a:spcPct val="20000"/>
        </a:spcBef>
        <a:spcAft>
          <a:spcPct val="0"/>
        </a:spcAft>
        <a:buChar char="»"/>
        <a:defRPr sz="2400">
          <a:solidFill>
            <a:schemeClr val="tx1"/>
          </a:solidFill>
          <a:latin typeface="+mn-lt"/>
          <a:cs typeface="+mn-cs"/>
        </a:defRPr>
      </a:lvl8pPr>
      <a:lvl9pPr marL="4686757" indent="-27569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102766" rtl="0" eaLnBrk="1" latinLnBrk="0" hangingPunct="1">
        <a:defRPr sz="2200" kern="1200">
          <a:solidFill>
            <a:schemeClr val="tx1"/>
          </a:solidFill>
          <a:latin typeface="+mn-lt"/>
          <a:ea typeface="+mn-ea"/>
          <a:cs typeface="+mn-cs"/>
        </a:defRPr>
      </a:lvl1pPr>
      <a:lvl2pPr marL="551383" algn="l" defTabSz="1102766" rtl="0" eaLnBrk="1" latinLnBrk="0" hangingPunct="1">
        <a:defRPr sz="2200" kern="1200">
          <a:solidFill>
            <a:schemeClr val="tx1"/>
          </a:solidFill>
          <a:latin typeface="+mn-lt"/>
          <a:ea typeface="+mn-ea"/>
          <a:cs typeface="+mn-cs"/>
        </a:defRPr>
      </a:lvl2pPr>
      <a:lvl3pPr marL="1102766" algn="l" defTabSz="1102766" rtl="0" eaLnBrk="1" latinLnBrk="0" hangingPunct="1">
        <a:defRPr sz="2200" kern="1200">
          <a:solidFill>
            <a:schemeClr val="tx1"/>
          </a:solidFill>
          <a:latin typeface="+mn-lt"/>
          <a:ea typeface="+mn-ea"/>
          <a:cs typeface="+mn-cs"/>
        </a:defRPr>
      </a:lvl3pPr>
      <a:lvl4pPr marL="1654150" algn="l" defTabSz="1102766" rtl="0" eaLnBrk="1" latinLnBrk="0" hangingPunct="1">
        <a:defRPr sz="2200" kern="1200">
          <a:solidFill>
            <a:schemeClr val="tx1"/>
          </a:solidFill>
          <a:latin typeface="+mn-lt"/>
          <a:ea typeface="+mn-ea"/>
          <a:cs typeface="+mn-cs"/>
        </a:defRPr>
      </a:lvl4pPr>
      <a:lvl5pPr marL="2205533" algn="l" defTabSz="1102766" rtl="0" eaLnBrk="1" latinLnBrk="0" hangingPunct="1">
        <a:defRPr sz="2200" kern="1200">
          <a:solidFill>
            <a:schemeClr val="tx1"/>
          </a:solidFill>
          <a:latin typeface="+mn-lt"/>
          <a:ea typeface="+mn-ea"/>
          <a:cs typeface="+mn-cs"/>
        </a:defRPr>
      </a:lvl5pPr>
      <a:lvl6pPr marL="2756916" algn="l" defTabSz="1102766" rtl="0" eaLnBrk="1" latinLnBrk="0" hangingPunct="1">
        <a:defRPr sz="2200" kern="1200">
          <a:solidFill>
            <a:schemeClr val="tx1"/>
          </a:solidFill>
          <a:latin typeface="+mn-lt"/>
          <a:ea typeface="+mn-ea"/>
          <a:cs typeface="+mn-cs"/>
        </a:defRPr>
      </a:lvl6pPr>
      <a:lvl7pPr marL="3308299" algn="l" defTabSz="1102766" rtl="0" eaLnBrk="1" latinLnBrk="0" hangingPunct="1">
        <a:defRPr sz="2200" kern="1200">
          <a:solidFill>
            <a:schemeClr val="tx1"/>
          </a:solidFill>
          <a:latin typeface="+mn-lt"/>
          <a:ea typeface="+mn-ea"/>
          <a:cs typeface="+mn-cs"/>
        </a:defRPr>
      </a:lvl7pPr>
      <a:lvl8pPr marL="3859682" algn="l" defTabSz="1102766" rtl="0" eaLnBrk="1" latinLnBrk="0" hangingPunct="1">
        <a:defRPr sz="2200" kern="1200">
          <a:solidFill>
            <a:schemeClr val="tx1"/>
          </a:solidFill>
          <a:latin typeface="+mn-lt"/>
          <a:ea typeface="+mn-ea"/>
          <a:cs typeface="+mn-cs"/>
        </a:defRPr>
      </a:lvl8pPr>
      <a:lvl9pPr marL="4411066" algn="l" defTabSz="1102766"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8.jpeg"/></Relationships>
</file>

<file path=ppt/slides/_rels/slide58.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12169775" cy="7149267"/>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518412" y="3518419"/>
            <a:ext cx="7129463" cy="9264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558727" y="3518421"/>
            <a:ext cx="7129463" cy="9263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2169775" cy="7226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7051823"/>
            <a:ext cx="12169775" cy="776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24372" y="5833484"/>
            <a:ext cx="823314" cy="797348"/>
          </a:xfrm>
          <a:prstGeom prst="rect">
            <a:avLst/>
          </a:prstGeom>
          <a:noFill/>
          <a:ln w="38100">
            <a:solidFill>
              <a:srgbClr val="1CDEF8"/>
            </a:solidFill>
            <a:miter lim="800000"/>
            <a:headEnd/>
            <a:tailEnd/>
          </a:ln>
        </p:spPr>
      </p:pic>
      <p:sp>
        <p:nvSpPr>
          <p:cNvPr id="19" name="18 Rectángulo"/>
          <p:cNvSpPr/>
          <p:nvPr/>
        </p:nvSpPr>
        <p:spPr>
          <a:xfrm>
            <a:off x="2635662" y="4752995"/>
            <a:ext cx="358308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12789" y="1921657"/>
            <a:ext cx="10172262" cy="6636566"/>
          </a:xfrm>
          <a:prstGeom prst="rect">
            <a:avLst/>
          </a:prstGeom>
        </p:spPr>
        <p:txBody>
          <a:bodyPr wrap="none" lIns="81272" tIns="40636" rIns="81272" bIns="40636" fromWordArt="1">
            <a:prstTxWarp prst="textPlain">
              <a:avLst>
                <a:gd name="adj" fmla="val 50000"/>
              </a:avLst>
            </a:prstTxWarp>
          </a:bodyPr>
          <a:lstStyle/>
          <a:p>
            <a:pPr algn="ct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Kristen ITC" pitchFamily="66" charset="0"/>
              </a:rPr>
              <a:t>Los  </a:t>
            </a:r>
            <a:r>
              <a:rPr lang="es-ES" sz="3200" b="1" i="1" kern="10" dirty="0" err="1" smtClean="0">
                <a:ln w="19050">
                  <a:solidFill>
                    <a:srgbClr val="0000FF"/>
                  </a:solidFill>
                  <a:round/>
                  <a:headEnd/>
                  <a:tailEnd/>
                </a:ln>
                <a:solidFill>
                  <a:srgbClr val="FFFF00"/>
                </a:solidFill>
                <a:effectLst>
                  <a:outerShdw dist="35921" dir="2700000" algn="ctr" rotWithShape="0">
                    <a:srgbClr val="990000"/>
                  </a:outerShdw>
                </a:effectLst>
                <a:latin typeface="Kristen ITC" pitchFamily="66" charset="0"/>
              </a:rPr>
              <a:t>Hunza</a:t>
            </a:r>
            <a:endPar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Kristen ITC" pitchFamily="66" charset="0"/>
            </a:endParaRPr>
          </a:p>
          <a:p>
            <a:pPr algn="ctr"/>
            <a:r>
              <a:rPr lang="es-ES" sz="1400" b="1" kern="10" dirty="0" smtClean="0">
                <a:ln w="19050">
                  <a:solidFill>
                    <a:srgbClr val="0000FF"/>
                  </a:solidFill>
                  <a:round/>
                  <a:headEnd/>
                  <a:tailEnd/>
                </a:ln>
                <a:solidFill>
                  <a:srgbClr val="FFFF00"/>
                </a:solidFill>
                <a:effectLst>
                  <a:outerShdw dist="35921" dir="2700000" algn="ctr" rotWithShape="0">
                    <a:srgbClr val="990000"/>
                  </a:outerShdw>
                </a:effectLst>
                <a:latin typeface="Kristen ITC" pitchFamily="66" charset="0"/>
              </a:rPr>
              <a:t>El pueblo que no </a:t>
            </a:r>
          </a:p>
          <a:p>
            <a:pPr algn="ctr"/>
            <a:r>
              <a:rPr lang="es-ES" sz="1400" b="1" kern="10" dirty="0" smtClean="0">
                <a:ln w="19050">
                  <a:solidFill>
                    <a:srgbClr val="0000FF"/>
                  </a:solidFill>
                  <a:round/>
                  <a:headEnd/>
                  <a:tailEnd/>
                </a:ln>
                <a:solidFill>
                  <a:srgbClr val="FFFF00"/>
                </a:solidFill>
                <a:effectLst>
                  <a:outerShdw dist="35921" dir="2700000" algn="ctr" rotWithShape="0">
                    <a:srgbClr val="990000"/>
                  </a:outerShdw>
                </a:effectLst>
                <a:latin typeface="Kristen ITC" pitchFamily="66" charset="0"/>
              </a:rPr>
              <a:t>enferma ni envejece</a:t>
            </a:r>
          </a:p>
          <a:p>
            <a:pPr algn="ctr"/>
            <a:endPar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1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224829" y="5766755"/>
            <a:ext cx="2673567" cy="971038"/>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622259" y="794973"/>
            <a:ext cx="1364873" cy="752555"/>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38915" y="196109"/>
            <a:ext cx="1039502" cy="1109027"/>
          </a:xfrm>
          <a:prstGeom prst="rect">
            <a:avLst/>
          </a:prstGeom>
          <a:noFill/>
          <a:ln w="9525">
            <a:noFill/>
            <a:miter lim="800000"/>
            <a:headEnd/>
            <a:tailEnd/>
          </a:ln>
        </p:spPr>
      </p:pic>
    </p:spTree>
  </p:cSld>
  <p:clrMapOvr>
    <a:masterClrMapping/>
  </p:clrMapOvr>
  <p:transition spd="slow" advTm="12000">
    <p:random/>
    <p:sndAc>
      <p:stSnd>
        <p:snd r:embed="rId2" name="Mourrir d'aime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upload.wikimedia.org/wikipedia/commons/thumb/e/eb/Nasirabad-Hunza_Valley.jpg/1024px-Nasirabad-Hunza_Valley.jpg"/>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ultado de imagen de pueblo hunza wikipedi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sultado de imagen de pueblo hunza wikipedia"/>
          <p:cNvPicPr>
            <a:picLocks noChangeAspect="1" noChangeArrowheads="1"/>
          </p:cNvPicPr>
          <p:nvPr/>
        </p:nvPicPr>
        <p:blipFill>
          <a:blip r:embed="rId2"/>
          <a:srcRect/>
          <a:stretch>
            <a:fillRect/>
          </a:stretch>
        </p:blipFill>
        <p:spPr bwMode="auto">
          <a:xfrm>
            <a:off x="1" y="0"/>
            <a:ext cx="5629277" cy="7129463"/>
          </a:xfrm>
          <a:prstGeom prst="rect">
            <a:avLst/>
          </a:prstGeom>
          <a:noFill/>
        </p:spPr>
      </p:pic>
      <p:sp>
        <p:nvSpPr>
          <p:cNvPr id="4" name="3 Rectángulo"/>
          <p:cNvSpPr/>
          <p:nvPr/>
        </p:nvSpPr>
        <p:spPr>
          <a:xfrm>
            <a:off x="7072044" y="2005152"/>
            <a:ext cx="3568947" cy="3477875"/>
          </a:xfrm>
          <a:prstGeom prst="rect">
            <a:avLst/>
          </a:prstGeom>
        </p:spPr>
        <p:txBody>
          <a:bodyPr wrap="square">
            <a:spAutoFit/>
          </a:bodyPr>
          <a:lstStyle/>
          <a:p>
            <a:pPr algn="ctr"/>
            <a:r>
              <a:rPr lang="es-ES" sz="4400" b="1" dirty="0" smtClean="0">
                <a:latin typeface="Kristen ITC" pitchFamily="66" charset="0"/>
              </a:rPr>
              <a:t>Los </a:t>
            </a:r>
            <a:r>
              <a:rPr lang="es-ES" sz="4400" b="1" dirty="0" err="1" smtClean="0">
                <a:latin typeface="Kristen ITC" pitchFamily="66" charset="0"/>
              </a:rPr>
              <a:t>Hunza</a:t>
            </a:r>
            <a:r>
              <a:rPr lang="es-ES" sz="4400" b="1" dirty="0" smtClean="0">
                <a:latin typeface="Kristen ITC" pitchFamily="66" charset="0"/>
              </a:rPr>
              <a:t> el pueblo que no enferma ni envejece</a:t>
            </a:r>
            <a:endParaRPr lang="es-ES" sz="4400" b="1" dirty="0">
              <a:latin typeface="Kristen ITC" pitchFamily="66" charset="0"/>
            </a:endParaRPr>
          </a:p>
        </p:txBody>
      </p:sp>
    </p:spTree>
  </p:cSld>
  <p:clrMapOvr>
    <a:masterClrMapping/>
  </p:clrMapOvr>
  <p:transition spd="slow" advTm="8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n relacionad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Autumn-Hunza.jpg"/>
          <p:cNvPicPr>
            <a:picLocks noChangeAspect="1" noChangeArrowheads="1"/>
          </p:cNvPicPr>
          <p:nvPr/>
        </p:nvPicPr>
        <p:blipFill>
          <a:blip r:embed="rId2"/>
          <a:srcRect/>
          <a:stretch>
            <a:fillRect/>
          </a:stretch>
        </p:blipFill>
        <p:spPr bwMode="auto">
          <a:xfrm>
            <a:off x="1" y="0"/>
            <a:ext cx="12169775" cy="729372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s://upload.wikimedia.org/wikipedia/commons/a/a6/Nasirabad_Hunza_Valley.jpg"/>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s://upload.wikimedia.org/wikipedia/commons/thumb/2/21/Village_in_Passu.JPG/1024px-Village_in_Passu.JPG"/>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43744" y="1559557"/>
            <a:ext cx="6687326" cy="3970318"/>
          </a:xfrm>
          <a:prstGeom prst="rect">
            <a:avLst/>
          </a:prstGeom>
        </p:spPr>
        <p:txBody>
          <a:bodyPr wrap="square">
            <a:spAutoFit/>
          </a:bodyPr>
          <a:lstStyle/>
          <a:p>
            <a:pPr algn="ctr"/>
            <a:r>
              <a:rPr lang="es-ES" sz="3600" dirty="0" smtClean="0">
                <a:latin typeface="Kristen ITC" pitchFamily="66" charset="0"/>
              </a:rPr>
              <a:t>Los habitantes del valle del río </a:t>
            </a:r>
            <a:r>
              <a:rPr lang="es-ES" sz="3600" dirty="0" err="1" smtClean="0">
                <a:latin typeface="Kristen ITC" pitchFamily="66" charset="0"/>
              </a:rPr>
              <a:t>Hunza</a:t>
            </a:r>
            <a:r>
              <a:rPr lang="es-ES" sz="3600" dirty="0" smtClean="0">
                <a:latin typeface="Kristen ITC" pitchFamily="66" charset="0"/>
              </a:rPr>
              <a:t> dicen vivir hasta los 110-120 años, se dice que enferman poco y aparentan ser muy jóvenes</a:t>
            </a:r>
          </a:p>
          <a:p>
            <a:pPr algn="ctr"/>
            <a:r>
              <a:rPr lang="es-ES" sz="3600" dirty="0" smtClean="0">
                <a:latin typeface="Kristen ITC" pitchFamily="66" charset="0"/>
              </a:rPr>
              <a:t>Algunos autores atribuyen este secreto a la </a:t>
            </a:r>
            <a:r>
              <a:rPr lang="es-ES" sz="3600" dirty="0" smtClean="0">
                <a:latin typeface="Kristen ITC" pitchFamily="66" charset="0"/>
              </a:rPr>
              <a:t>dieta.</a:t>
            </a:r>
            <a:endParaRPr lang="es-ES" sz="3600" dirty="0">
              <a:latin typeface="Kristen ITC" pitchFamily="66" charset="0"/>
            </a:endParaRPr>
          </a:p>
        </p:txBody>
      </p:sp>
    </p:spTree>
  </p:cSld>
  <p:clrMapOvr>
    <a:masterClrMapping/>
  </p:clrMapOvr>
  <p:transition spd="slow" advTm="22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hunza2.jpg"/>
          <p:cNvPicPr>
            <a:picLocks noChangeAspect="1" noChangeArrowheads="1"/>
          </p:cNvPicPr>
          <p:nvPr/>
        </p:nvPicPr>
        <p:blipFill>
          <a:blip r:embed="rId2"/>
          <a:srcRect/>
          <a:stretch>
            <a:fillRect/>
          </a:stretch>
        </p:blipFill>
        <p:spPr bwMode="auto">
          <a:xfrm>
            <a:off x="-1" y="0"/>
            <a:ext cx="12169776" cy="714118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hunza2NNNN.jpg"/>
          <p:cNvPicPr>
            <a:picLocks noChangeAspect="1" noChangeArrowheads="1"/>
          </p:cNvPicPr>
          <p:nvPr/>
        </p:nvPicPr>
        <p:blipFill>
          <a:blip r:embed="rId2"/>
          <a:srcRect/>
          <a:stretch>
            <a:fillRect/>
          </a:stretch>
        </p:blipFill>
        <p:spPr bwMode="auto">
          <a:xfrm>
            <a:off x="1" y="0"/>
            <a:ext cx="12169775" cy="720355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sultado de imagen de pueblo hunza wikipedia"/>
          <p:cNvPicPr>
            <a:picLocks noChangeAspect="1" noChangeArrowheads="1"/>
          </p:cNvPicPr>
          <p:nvPr/>
        </p:nvPicPr>
        <p:blipFill>
          <a:blip r:embed="rId2"/>
          <a:srcRect/>
          <a:stretch>
            <a:fillRect/>
          </a:stretch>
        </p:blipFill>
        <p:spPr bwMode="auto">
          <a:xfrm>
            <a:off x="-1" y="0"/>
            <a:ext cx="12169776" cy="722959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upload.wikimedia.org/wikipedia/commons/9/97/Rakaposhi_3.jpg"/>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756589" y="1262494"/>
            <a:ext cx="9491883" cy="4111026"/>
          </a:xfrm>
          <a:prstGeom prst="rect">
            <a:avLst/>
          </a:prstGeom>
        </p:spPr>
        <p:txBody>
          <a:bodyPr wrap="square">
            <a:spAutoFit/>
          </a:bodyPr>
          <a:lstStyle/>
          <a:p>
            <a:pPr algn="ctr"/>
            <a:r>
              <a:rPr lang="es-ES" sz="2800" b="1" dirty="0" smtClean="0">
                <a:latin typeface="Kristen ITC" pitchFamily="66" charset="0"/>
              </a:rPr>
              <a:t>Los </a:t>
            </a:r>
            <a:r>
              <a:rPr lang="es-ES" sz="2800" b="1" dirty="0" err="1" smtClean="0">
                <a:latin typeface="Kristen ITC" pitchFamily="66" charset="0"/>
              </a:rPr>
              <a:t>Hunza</a:t>
            </a:r>
            <a:r>
              <a:rPr lang="es-ES" sz="2800" b="1" dirty="0" smtClean="0">
                <a:latin typeface="Kristen ITC" pitchFamily="66" charset="0"/>
              </a:rPr>
              <a:t> </a:t>
            </a:r>
            <a:r>
              <a:rPr lang="es-ES" sz="2800" b="0" dirty="0" smtClean="0">
                <a:latin typeface="Kristen ITC" pitchFamily="66" charset="0"/>
              </a:rPr>
              <a:t>son una tribu de al menos 40 mil habitantes asentada dentro del Valle de </a:t>
            </a:r>
            <a:r>
              <a:rPr lang="es-ES" sz="2800" b="0" dirty="0" err="1" smtClean="0">
                <a:latin typeface="Kristen ITC" pitchFamily="66" charset="0"/>
              </a:rPr>
              <a:t>Hunza</a:t>
            </a:r>
            <a:r>
              <a:rPr lang="es-ES" sz="2800" b="0" dirty="0" smtClean="0">
                <a:latin typeface="Kristen ITC" pitchFamily="66" charset="0"/>
              </a:rPr>
              <a:t>, ubicado en el Himalaya, que ha sorprendido al mundo por su longevidad de hasta 120 años, una vida de llevan sin enfermedad alguna. Son personas que no se consideran maduros hasta que llegan a los 100 años de edad, los hombres de 90 años normalmente son padres, las mujeres de 80 años parecen de 40, y a los 100 años siguen labrando y trabajando todo el día</a:t>
            </a:r>
            <a:endParaRPr lang="es-ES" sz="2800" dirty="0">
              <a:latin typeface="Kristen ITC" pitchFamily="66" charset="0"/>
            </a:endParaRPr>
          </a:p>
        </p:txBody>
      </p:sp>
    </p:spTree>
  </p:cSld>
  <p:clrMapOvr>
    <a:masterClrMapping/>
  </p:clrMapOvr>
  <p:transition spd="slow" advTm="32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n relacionada"/>
          <p:cNvPicPr>
            <a:picLocks noChangeAspect="1" noChangeArrowheads="1"/>
          </p:cNvPicPr>
          <p:nvPr/>
        </p:nvPicPr>
        <p:blipFill>
          <a:blip r:embed="rId3"/>
          <a:srcRect/>
          <a:stretch>
            <a:fillRect/>
          </a:stretch>
        </p:blipFill>
        <p:spPr bwMode="auto">
          <a:xfrm>
            <a:off x="-1" y="0"/>
            <a:ext cx="12169776" cy="7129463"/>
          </a:xfrm>
          <a:prstGeom prst="rect">
            <a:avLst/>
          </a:prstGeom>
          <a:noFill/>
        </p:spPr>
      </p:pic>
    </p:spTree>
  </p:cSld>
  <p:clrMapOvr>
    <a:masterClrMapping/>
  </p:clrMapOvr>
  <p:transition spd="slow" advTm="6000">
    <p:random/>
    <p:sndAc>
      <p:stSnd>
        <p:snd r:embed="rId2" name="Mourrir d'aimer.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n relacionad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latam.aetn.com/THC/noticias/hunza.4.jpg"/>
          <p:cNvPicPr>
            <a:picLocks noChangeAspect="1" noChangeArrowheads="1"/>
          </p:cNvPicPr>
          <p:nvPr/>
        </p:nvPicPr>
        <p:blipFill>
          <a:blip r:embed="rId2"/>
          <a:srcRect/>
          <a:stretch>
            <a:fillRect/>
          </a:stretch>
        </p:blipFill>
        <p:spPr bwMode="auto">
          <a:xfrm>
            <a:off x="0" y="0"/>
            <a:ext cx="12182691"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sultado de imagen de pueblo hunza wikipedi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00978" y="742633"/>
            <a:ext cx="9947494" cy="5318460"/>
          </a:xfrm>
          <a:prstGeom prst="rect">
            <a:avLst/>
          </a:prstGeom>
        </p:spPr>
        <p:txBody>
          <a:bodyPr wrap="square">
            <a:spAutoFit/>
          </a:bodyPr>
          <a:lstStyle/>
          <a:p>
            <a:pPr algn="ctr"/>
            <a:r>
              <a:rPr lang="es-ES" sz="2800" b="0" dirty="0" smtClean="0">
                <a:latin typeface="Kristen ITC" pitchFamily="66" charset="0"/>
              </a:rPr>
              <a:t>El médico inglés: Sir Robert </a:t>
            </a:r>
            <a:r>
              <a:rPr lang="es-ES" sz="2800" b="0" dirty="0" err="1" smtClean="0">
                <a:latin typeface="Kristen ITC" pitchFamily="66" charset="0"/>
              </a:rPr>
              <a:t>McCarrison</a:t>
            </a:r>
            <a:r>
              <a:rPr lang="es-ES" sz="2800" b="0" dirty="0" smtClean="0">
                <a:latin typeface="Kristen ITC" pitchFamily="66" charset="0"/>
              </a:rPr>
              <a:t>, fue el primer especialista que estudió a esta comunidad, en la que después de muchos años de estudiarlos día a día, no encontró un solo caso de cáncer, diabetes, úlceras, apendicitis u otras enfermedades que predominan en la actualidad. Después de muchos años de estudiar todos los factores que podrían influir en la salud de los </a:t>
            </a:r>
            <a:r>
              <a:rPr lang="es-ES" sz="2800" b="0" dirty="0" err="1" smtClean="0">
                <a:latin typeface="Kristen ITC" pitchFamily="66" charset="0"/>
              </a:rPr>
              <a:t>Hunzas</a:t>
            </a:r>
            <a:r>
              <a:rPr lang="es-ES" sz="2800" b="0" dirty="0" smtClean="0">
                <a:latin typeface="Kristen ITC" pitchFamily="66" charset="0"/>
              </a:rPr>
              <a:t>, el doctor </a:t>
            </a:r>
            <a:r>
              <a:rPr lang="es-ES" sz="2800" b="0" dirty="0" err="1" smtClean="0">
                <a:latin typeface="Kristen ITC" pitchFamily="66" charset="0"/>
              </a:rPr>
              <a:t>McCarrison</a:t>
            </a:r>
            <a:r>
              <a:rPr lang="es-ES" sz="2800" b="0" dirty="0" smtClean="0">
                <a:latin typeface="Kristen ITC" pitchFamily="66" charset="0"/>
              </a:rPr>
              <a:t> concluyó que la causa principal de su gran salud y longevidad es su manera de alimentarse, ya que cultivan sus tierras con abonos orgánicos, sin utilizar ningún fertilizante o químico en sus cosechas.</a:t>
            </a:r>
            <a:endParaRPr lang="es-ES" sz="2800" dirty="0">
              <a:latin typeface="Kristen ITC" pitchFamily="66" charset="0"/>
            </a:endParaRPr>
          </a:p>
        </p:txBody>
      </p:sp>
    </p:spTree>
  </p:cSld>
  <p:clrMapOvr>
    <a:masterClrMapping/>
  </p:clrMapOvr>
  <p:transition spd="slow" advTm="40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unza2"/>
          <p:cNvPicPr>
            <a:picLocks noChangeAspect="1" noChangeArrowheads="1"/>
          </p:cNvPicPr>
          <p:nvPr/>
        </p:nvPicPr>
        <p:blipFill>
          <a:blip r:embed="rId2"/>
          <a:srcRect/>
          <a:stretch>
            <a:fillRect/>
          </a:stretch>
        </p:blipFill>
        <p:spPr bwMode="auto">
          <a:xfrm>
            <a:off x="1" y="0"/>
            <a:ext cx="12211667"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pueblo hunza wikipedia"/>
          <p:cNvPicPr>
            <a:picLocks noChangeAspect="1" noChangeArrowheads="1"/>
          </p:cNvPicPr>
          <p:nvPr/>
        </p:nvPicPr>
        <p:blipFill>
          <a:blip r:embed="rId2"/>
          <a:srcRect b="12374"/>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pueblo hunza wikipedia"/>
          <p:cNvPicPr>
            <a:picLocks noChangeAspect="1" noChangeArrowheads="1"/>
          </p:cNvPicPr>
          <p:nvPr/>
        </p:nvPicPr>
        <p:blipFill>
          <a:blip r:embed="rId2" cstate="print"/>
          <a:srcRect/>
          <a:stretch>
            <a:fillRect/>
          </a:stretch>
        </p:blipFill>
        <p:spPr bwMode="auto">
          <a:xfrm>
            <a:off x="1" y="-517492"/>
            <a:ext cx="12169775" cy="764695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pueblo hunza wikipedia"/>
          <p:cNvPicPr>
            <a:picLocks noChangeAspect="1" noChangeArrowheads="1"/>
          </p:cNvPicPr>
          <p:nvPr/>
        </p:nvPicPr>
        <p:blipFill>
          <a:blip r:embed="rId2"/>
          <a:srcRect/>
          <a:stretch>
            <a:fillRect/>
          </a:stretch>
        </p:blipFill>
        <p:spPr bwMode="auto">
          <a:xfrm>
            <a:off x="-1" y="0"/>
            <a:ext cx="12169776" cy="718921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29278" y="891165"/>
            <a:ext cx="5771065" cy="4915982"/>
          </a:xfrm>
          <a:prstGeom prst="rect">
            <a:avLst/>
          </a:prstGeom>
        </p:spPr>
        <p:txBody>
          <a:bodyPr wrap="square">
            <a:spAutoFit/>
          </a:bodyPr>
          <a:lstStyle/>
          <a:p>
            <a:pPr algn="ctr"/>
            <a:r>
              <a:rPr lang="es-ES" sz="2800" dirty="0" err="1" smtClean="0">
                <a:latin typeface="Kristen ITC" pitchFamily="66" charset="0"/>
              </a:rPr>
              <a:t>Despues</a:t>
            </a:r>
            <a:r>
              <a:rPr lang="es-ES" sz="2800" dirty="0" smtClean="0">
                <a:latin typeface="Kristen ITC" pitchFamily="66" charset="0"/>
              </a:rPr>
              <a:t> de analizar y describir a los pobladores del 'valle feliz', haciendo hincapié en que los </a:t>
            </a:r>
            <a:r>
              <a:rPr lang="es-ES" sz="2800" dirty="0" err="1" smtClean="0">
                <a:latin typeface="Kristen ITC" pitchFamily="66" charset="0"/>
              </a:rPr>
              <a:t>hunza</a:t>
            </a:r>
            <a:r>
              <a:rPr lang="es-ES" sz="2800" dirty="0" smtClean="0">
                <a:latin typeface="Kristen ITC" pitchFamily="66" charset="0"/>
              </a:rPr>
              <a:t> prácticamente no consumen proteínas. </a:t>
            </a:r>
          </a:p>
          <a:p>
            <a:pPr algn="ctr"/>
            <a:r>
              <a:rPr lang="es-ES" sz="2800" dirty="0" smtClean="0">
                <a:latin typeface="Kristen ITC" pitchFamily="66" charset="0"/>
              </a:rPr>
              <a:t>En cambio, diariamente, comen un promedio de 1900 calorías, entre las que se incluyen 50 gramos de proteína, 36 gramos de grasa, y 365 gramos de carbohidrato.</a:t>
            </a:r>
            <a:endParaRPr lang="es-ES" sz="2800" dirty="0">
              <a:latin typeface="Kristen ITC" pitchFamily="66" charset="0"/>
            </a:endParaRPr>
          </a:p>
        </p:txBody>
      </p:sp>
      <p:pic>
        <p:nvPicPr>
          <p:cNvPr id="3" name="Picture 2" descr="Imagen relacionada"/>
          <p:cNvPicPr>
            <a:picLocks noChangeAspect="1" noChangeArrowheads="1"/>
          </p:cNvPicPr>
          <p:nvPr/>
        </p:nvPicPr>
        <p:blipFill>
          <a:blip r:embed="rId2"/>
          <a:srcRect/>
          <a:stretch>
            <a:fillRect/>
          </a:stretch>
        </p:blipFill>
        <p:spPr bwMode="auto">
          <a:xfrm>
            <a:off x="0" y="0"/>
            <a:ext cx="4845551" cy="7129463"/>
          </a:xfrm>
          <a:prstGeom prst="rect">
            <a:avLst/>
          </a:prstGeom>
          <a:noFill/>
        </p:spPr>
      </p:pic>
    </p:spTree>
  </p:cSld>
  <p:clrMapOvr>
    <a:masterClrMapping/>
  </p:clrMapOvr>
  <p:transition spd="slow" advTm="2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ultado de imagen de pueblo hunza wikipedia"/>
          <p:cNvPicPr>
            <a:picLocks noChangeAspect="1" noChangeArrowheads="1"/>
          </p:cNvPicPr>
          <p:nvPr/>
        </p:nvPicPr>
        <p:blipFill>
          <a:blip r:embed="rId2"/>
          <a:srcRect/>
          <a:stretch>
            <a:fillRect/>
          </a:stretch>
        </p:blipFill>
        <p:spPr bwMode="auto">
          <a:xfrm>
            <a:off x="2"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pueblo hunza wikipedi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n relacionada"/>
          <p:cNvPicPr>
            <a:picLocks noChangeAspect="1" noChangeArrowheads="1"/>
          </p:cNvPicPr>
          <p:nvPr/>
        </p:nvPicPr>
        <p:blipFill>
          <a:blip r:embed="rId3"/>
          <a:srcRect/>
          <a:stretch>
            <a:fillRect/>
          </a:stretch>
        </p:blipFill>
        <p:spPr bwMode="auto">
          <a:xfrm>
            <a:off x="0" y="0"/>
            <a:ext cx="12674199" cy="7426551"/>
          </a:xfrm>
          <a:prstGeom prst="rect">
            <a:avLst/>
          </a:prstGeom>
          <a:noFill/>
        </p:spPr>
      </p:pic>
    </p:spTree>
  </p:cSld>
  <p:clrMapOvr>
    <a:masterClrMapping/>
  </p:clrMapOvr>
  <p:transition spd="slow" advTm="6000">
    <p:random/>
    <p:sndAc>
      <p:stSnd>
        <p:snd r:embed="rId2" name="ernesto cortázar - hojas en el viento404.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n relacionad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n relacionada"/>
          <p:cNvPicPr>
            <a:picLocks noChangeAspect="1" noChangeArrowheads="1"/>
          </p:cNvPicPr>
          <p:nvPr/>
        </p:nvPicPr>
        <p:blipFill>
          <a:blip r:embed="rId3"/>
          <a:srcRect/>
          <a:stretch>
            <a:fillRect/>
          </a:stretch>
        </p:blipFill>
        <p:spPr bwMode="auto">
          <a:xfrm>
            <a:off x="1" y="0"/>
            <a:ext cx="12169775" cy="750081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Imagen relacionada"/>
          <p:cNvPicPr>
            <a:picLocks noChangeAspect="1" noChangeArrowheads="1"/>
          </p:cNvPicPr>
          <p:nvPr/>
        </p:nvPicPr>
        <p:blipFill>
          <a:blip r:embed="rId2"/>
          <a:srcRect/>
          <a:stretch>
            <a:fillRect/>
          </a:stretch>
        </p:blipFill>
        <p:spPr bwMode="auto">
          <a:xfrm>
            <a:off x="1" y="1"/>
            <a:ext cx="12169775" cy="736111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latam.aetn.com/THC/noticias/hunza.1.jpg"/>
          <p:cNvPicPr>
            <a:picLocks noChangeAspect="1" noChangeArrowheads="1"/>
          </p:cNvPicPr>
          <p:nvPr/>
        </p:nvPicPr>
        <p:blipFill>
          <a:blip r:embed="rId2"/>
          <a:srcRect/>
          <a:stretch>
            <a:fillRect/>
          </a:stretch>
        </p:blipFill>
        <p:spPr bwMode="auto">
          <a:xfrm>
            <a:off x="2" y="0"/>
            <a:ext cx="12267916"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s://upload.wikimedia.org/wikipedia/commons/thumb/3/3e/Bridge_in_the_Karakorams.jpg/1024px-Bridge_in_the_Karakorams.jpg"/>
          <p:cNvPicPr>
            <a:picLocks noChangeAspect="1" noChangeArrowheads="1"/>
          </p:cNvPicPr>
          <p:nvPr/>
        </p:nvPicPr>
        <p:blipFill>
          <a:blip r:embed="rId2"/>
          <a:srcRect/>
          <a:stretch>
            <a:fillRect/>
          </a:stretch>
        </p:blipFill>
        <p:spPr bwMode="auto">
          <a:xfrm>
            <a:off x="1" y="-371354"/>
            <a:ext cx="12169775" cy="750081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Hunza-bilalqasim-Flickr-750x390.png"/>
          <p:cNvPicPr>
            <a:picLocks noChangeAspect="1" noChangeArrowheads="1"/>
          </p:cNvPicPr>
          <p:nvPr/>
        </p:nvPicPr>
        <p:blipFill>
          <a:blip r:embed="rId2"/>
          <a:srcRect/>
          <a:stretch>
            <a:fillRect/>
          </a:stretch>
        </p:blipFill>
        <p:spPr bwMode="auto">
          <a:xfrm>
            <a:off x="0" y="0"/>
            <a:ext cx="12266387"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00978" y="637105"/>
            <a:ext cx="9947494" cy="5260963"/>
          </a:xfrm>
          <a:prstGeom prst="rect">
            <a:avLst/>
          </a:prstGeom>
        </p:spPr>
        <p:txBody>
          <a:bodyPr wrap="square">
            <a:spAutoFit/>
          </a:bodyPr>
          <a:lstStyle/>
          <a:p>
            <a:pPr algn="ctr"/>
            <a:r>
              <a:rPr lang="es-ES" sz="2400" dirty="0" smtClean="0">
                <a:latin typeface="Kristen ITC" pitchFamily="66" charset="0"/>
              </a:rPr>
              <a:t>Con respecto a las naciones vecinas, los pobladores de </a:t>
            </a:r>
            <a:r>
              <a:rPr lang="es-ES" sz="2400" dirty="0" err="1" smtClean="0">
                <a:latin typeface="Kristen ITC" pitchFamily="66" charset="0"/>
              </a:rPr>
              <a:t>Hunza</a:t>
            </a:r>
            <a:r>
              <a:rPr lang="es-ES" sz="2400" dirty="0" smtClean="0">
                <a:latin typeface="Kristen ITC" pitchFamily="66" charset="0"/>
              </a:rPr>
              <a:t> se destacan por una fisonomía muy parecida a la de los europeos, un idioma propio (el </a:t>
            </a:r>
            <a:r>
              <a:rPr lang="es-ES" sz="2400" dirty="0" err="1" smtClean="0">
                <a:latin typeface="Kristen ITC" pitchFamily="66" charset="0"/>
              </a:rPr>
              <a:t>burushaski</a:t>
            </a:r>
            <a:r>
              <a:rPr lang="es-ES" sz="2400" dirty="0" smtClean="0">
                <a:latin typeface="Kristen ITC" pitchFamily="66" charset="0"/>
              </a:rPr>
              <a:t>) diferente a cualquier otro en el mundo, y una religión muy peculiar, emparentada con el islam, llamada ismaelita.</a:t>
            </a:r>
          </a:p>
          <a:p>
            <a:pPr algn="ctr"/>
            <a:r>
              <a:rPr lang="es-ES" sz="2400" dirty="0" smtClean="0">
                <a:latin typeface="Kristen ITC" pitchFamily="66" charset="0"/>
              </a:rPr>
              <a:t>Con todo, el aspecto más sorprendente de esta pequeña nación es su extraordinaria capacidad de mantenerse siempre joven y sana. Sus habitantes toman baños de inmersión en aguas heladas a 15 grados bajo cero, practican deportes hasta los 100 años de edad, las mujeres de 40 años tienen la apariencia de una adolescente y es común que una mujer dé a luz a los 65 años. Durante la época estival, la gente se alimenta con frutas y verduras crudas, mientras que, en el invierno, consumen albaricoques secos, granos germinados y queso de oveja</a:t>
            </a:r>
            <a:r>
              <a:rPr lang="es-ES" dirty="0" smtClean="0"/>
              <a:t>.</a:t>
            </a:r>
            <a:endParaRPr lang="es-ES" dirty="0"/>
          </a:p>
        </p:txBody>
      </p:sp>
    </p:spTree>
  </p:cSld>
  <p:clrMapOvr>
    <a:masterClrMapping/>
  </p:clrMapOvr>
  <p:transition spd="slow" advTm="4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latam.aetn.com/THC/noticias/hunza.3.jpg"/>
          <p:cNvPicPr>
            <a:picLocks noChangeAspect="1" noChangeArrowheads="1"/>
          </p:cNvPicPr>
          <p:nvPr/>
        </p:nvPicPr>
        <p:blipFill>
          <a:blip r:embed="rId2"/>
          <a:srcRect/>
          <a:stretch>
            <a:fillRect/>
          </a:stretch>
        </p:blipFill>
        <p:spPr bwMode="auto">
          <a:xfrm>
            <a:off x="0" y="0"/>
            <a:ext cx="12182691"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latam.aetn.com/THC/noticias/hunza.2.JPG"/>
          <p:cNvPicPr>
            <a:picLocks noChangeAspect="1" noChangeArrowheads="1"/>
          </p:cNvPicPr>
          <p:nvPr/>
        </p:nvPicPr>
        <p:blipFill>
          <a:blip r:embed="rId2"/>
          <a:srcRect/>
          <a:stretch>
            <a:fillRect/>
          </a:stretch>
        </p:blipFill>
        <p:spPr bwMode="auto">
          <a:xfrm>
            <a:off x="0" y="0"/>
            <a:ext cx="12179317"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pueblo hunza wikipedia"/>
          <p:cNvPicPr>
            <a:picLocks noChangeAspect="1" noChangeArrowheads="1"/>
          </p:cNvPicPr>
          <p:nvPr/>
        </p:nvPicPr>
        <p:blipFill>
          <a:blip r:embed="rId2"/>
          <a:srcRect/>
          <a:stretch>
            <a:fillRect/>
          </a:stretch>
        </p:blipFill>
        <p:spPr bwMode="auto">
          <a:xfrm>
            <a:off x="0" y="0"/>
            <a:ext cx="12264887"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Imagen relacionada"/>
          <p:cNvPicPr>
            <a:picLocks noChangeAspect="1" noChangeArrowheads="1"/>
          </p:cNvPicPr>
          <p:nvPr/>
        </p:nvPicPr>
        <p:blipFill>
          <a:blip r:embed="rId2"/>
          <a:srcRect/>
          <a:stretch>
            <a:fillRect/>
          </a:stretch>
        </p:blipFill>
        <p:spPr bwMode="auto">
          <a:xfrm>
            <a:off x="-1" y="0"/>
            <a:ext cx="12463057"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l misterio de los hunza y el secreto de la eterna juventud"/>
          <p:cNvPicPr>
            <a:picLocks noChangeAspect="1" noChangeArrowheads="1"/>
          </p:cNvPicPr>
          <p:nvPr/>
        </p:nvPicPr>
        <p:blipFill>
          <a:blip r:embed="rId2"/>
          <a:srcRect/>
          <a:stretch>
            <a:fillRect/>
          </a:stretch>
        </p:blipFill>
        <p:spPr bwMode="auto">
          <a:xfrm>
            <a:off x="-405659" y="0"/>
            <a:ext cx="12575434"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http://depapel7.com/wp-content/uploads/2016/04/hunza-joven.jpg"/>
          <p:cNvPicPr>
            <a:picLocks noChangeAspect="1" noChangeArrowheads="1"/>
          </p:cNvPicPr>
          <p:nvPr/>
        </p:nvPicPr>
        <p:blipFill>
          <a:blip r:embed="rId2"/>
          <a:srcRect/>
          <a:stretch>
            <a:fillRect/>
          </a:stretch>
        </p:blipFill>
        <p:spPr bwMode="auto">
          <a:xfrm>
            <a:off x="0" y="0"/>
            <a:ext cx="12176860"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sp.rt.com/actualidad/public_images/aec/aec8e4fff3e78dcd724276e93c7ba4d7.jpg"/>
          <p:cNvPicPr>
            <a:picLocks noChangeAspect="1" noChangeArrowheads="1"/>
          </p:cNvPicPr>
          <p:nvPr/>
        </p:nvPicPr>
        <p:blipFill>
          <a:blip r:embed="rId2"/>
          <a:srcRect/>
          <a:stretch>
            <a:fillRect/>
          </a:stretch>
        </p:blipFill>
        <p:spPr bwMode="auto">
          <a:xfrm>
            <a:off x="0" y="0"/>
            <a:ext cx="12182691"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sultado de imagen de pueblo hunza wikipedia"/>
          <p:cNvPicPr>
            <a:picLocks noChangeAspect="1" noChangeArrowheads="1"/>
          </p:cNvPicPr>
          <p:nvPr/>
        </p:nvPicPr>
        <p:blipFill>
          <a:blip r:embed="rId2"/>
          <a:srcRect/>
          <a:stretch>
            <a:fillRect/>
          </a:stretch>
        </p:blipFill>
        <p:spPr bwMode="auto">
          <a:xfrm>
            <a:off x="0" y="0"/>
            <a:ext cx="12169774"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n relacionada"/>
          <p:cNvPicPr>
            <a:picLocks noChangeAspect="1" noChangeArrowheads="1"/>
          </p:cNvPicPr>
          <p:nvPr/>
        </p:nvPicPr>
        <p:blipFill>
          <a:blip r:embed="rId2"/>
          <a:srcRect/>
          <a:stretch>
            <a:fillRect/>
          </a:stretch>
        </p:blipFill>
        <p:spPr bwMode="auto">
          <a:xfrm>
            <a:off x="0" y="0"/>
            <a:ext cx="12165337"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ribu"/>
          <p:cNvPicPr>
            <a:picLocks noChangeAspect="1" noChangeArrowheads="1"/>
          </p:cNvPicPr>
          <p:nvPr/>
        </p:nvPicPr>
        <p:blipFill>
          <a:blip r:embed="rId2"/>
          <a:srcRect/>
          <a:stretch>
            <a:fillRect/>
          </a:stretch>
        </p:blipFill>
        <p:spPr bwMode="auto">
          <a:xfrm>
            <a:off x="0" y="0"/>
            <a:ext cx="12425253"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pueblo hunza wikipedia"/>
          <p:cNvPicPr>
            <a:picLocks noChangeAspect="1" noChangeArrowheads="1"/>
          </p:cNvPicPr>
          <p:nvPr/>
        </p:nvPicPr>
        <p:blipFill>
          <a:blip r:embed="rId2"/>
          <a:srcRect/>
          <a:stretch>
            <a:fillRect/>
          </a:stretch>
        </p:blipFill>
        <p:spPr bwMode="auto">
          <a:xfrm>
            <a:off x="1" y="0"/>
            <a:ext cx="12169775" cy="720085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Imagen relacionad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n relacionada"/>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sultado de imagen de pueblo hunza wikipedia"/>
          <p:cNvPicPr>
            <a:picLocks noChangeAspect="1" noChangeArrowheads="1"/>
          </p:cNvPicPr>
          <p:nvPr/>
        </p:nvPicPr>
        <p:blipFill>
          <a:blip r:embed="rId2"/>
          <a:srcRect/>
          <a:stretch>
            <a:fillRect/>
          </a:stretch>
        </p:blipFill>
        <p:spPr bwMode="auto">
          <a:xfrm>
            <a:off x="1" y="0"/>
            <a:ext cx="12170954"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174" y="1559556"/>
            <a:ext cx="10109445" cy="4154984"/>
          </a:xfrm>
          <a:prstGeom prst="rect">
            <a:avLst/>
          </a:prstGeom>
        </p:spPr>
        <p:txBody>
          <a:bodyPr wrap="square">
            <a:spAutoFit/>
          </a:bodyPr>
          <a:lstStyle/>
          <a:p>
            <a:pPr algn="ctr"/>
            <a:r>
              <a:rPr lang="es-ES" sz="2400" dirty="0" smtClean="0">
                <a:latin typeface="Kristen ITC" pitchFamily="66" charset="0"/>
              </a:rPr>
              <a:t>Es que es precisamente esta dieta privilegiada la que, en opinión de </a:t>
            </a:r>
            <a:r>
              <a:rPr lang="es-ES" sz="2400" dirty="0" err="1" smtClean="0">
                <a:latin typeface="Kristen ITC" pitchFamily="66" charset="0"/>
              </a:rPr>
              <a:t>McCarrison</a:t>
            </a:r>
            <a:r>
              <a:rPr lang="es-ES" sz="2400" dirty="0" smtClean="0">
                <a:latin typeface="Kristen ITC" pitchFamily="66" charset="0"/>
              </a:rPr>
              <a:t>, permite la notable longevidad de la nación. Con respecto a los países vecinos, que comparten una misma condición climática, aunque no comen de la misma manera, los </a:t>
            </a:r>
            <a:r>
              <a:rPr lang="es-ES" sz="2400" dirty="0" err="1" smtClean="0">
                <a:latin typeface="Kristen ITC" pitchFamily="66" charset="0"/>
              </a:rPr>
              <a:t>hunza</a:t>
            </a:r>
            <a:r>
              <a:rPr lang="es-ES" sz="2400" dirty="0" smtClean="0">
                <a:latin typeface="Kristen ITC" pitchFamily="66" charset="0"/>
              </a:rPr>
              <a:t> no conocen la enfermedad y poseen una esperanza de vida dos veces superior.</a:t>
            </a:r>
          </a:p>
          <a:p>
            <a:pPr algn="ctr"/>
            <a:r>
              <a:rPr lang="es-ES" sz="2400" dirty="0" smtClean="0">
                <a:latin typeface="Kristen ITC" pitchFamily="66" charset="0"/>
              </a:rPr>
              <a:t>Los habitantes de la nación de </a:t>
            </a:r>
            <a:r>
              <a:rPr lang="es-ES" sz="2400" dirty="0" err="1" smtClean="0">
                <a:latin typeface="Kristen ITC" pitchFamily="66" charset="0"/>
              </a:rPr>
              <a:t>Hunza</a:t>
            </a:r>
            <a:r>
              <a:rPr lang="es-ES" sz="2400" dirty="0" smtClean="0">
                <a:latin typeface="Kristen ITC" pitchFamily="66" charset="0"/>
              </a:rPr>
              <a:t> no ocultan el secreto: recomiendan abiertamente una dieta vegetariana, trabajar y moverse constantemente.  Además, agregan que, entre otros muchos beneficios, el estilo de vida que llevan permite estar siempre de buen humor, sin nervios ni estrés.</a:t>
            </a:r>
            <a:endParaRPr lang="es-ES" sz="2400" dirty="0">
              <a:latin typeface="Kristen ITC" pitchFamily="66" charset="0"/>
            </a:endParaRPr>
          </a:p>
        </p:txBody>
      </p:sp>
    </p:spTree>
  </p:cSld>
  <p:clrMapOvr>
    <a:masterClrMapping/>
  </p:clrMapOvr>
  <p:transition spd="slow" advTm="37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Imagen relacionada"/>
          <p:cNvPicPr>
            <a:picLocks noChangeAspect="1" noChangeArrowheads="1"/>
          </p:cNvPicPr>
          <p:nvPr/>
        </p:nvPicPr>
        <p:blipFill>
          <a:blip r:embed="rId2"/>
          <a:srcRect/>
          <a:stretch>
            <a:fillRect/>
          </a:stretch>
        </p:blipFill>
        <p:spPr bwMode="auto">
          <a:xfrm>
            <a:off x="0" y="0"/>
            <a:ext cx="12149559"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Hunza-People-not-Aging-6201-600x290.jpg"/>
          <p:cNvPicPr>
            <a:picLocks noChangeAspect="1" noChangeArrowheads="1"/>
          </p:cNvPicPr>
          <p:nvPr/>
        </p:nvPicPr>
        <p:blipFill>
          <a:blip r:embed="rId2"/>
          <a:srcRect/>
          <a:stretch>
            <a:fillRect/>
          </a:stretch>
        </p:blipFill>
        <p:spPr bwMode="auto">
          <a:xfrm>
            <a:off x="1" y="0"/>
            <a:ext cx="12411402"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hunza6.jpg"/>
          <p:cNvPicPr>
            <a:picLocks noChangeAspect="1" noChangeArrowheads="1"/>
          </p:cNvPicPr>
          <p:nvPr/>
        </p:nvPicPr>
        <p:blipFill>
          <a:blip r:embed="rId2"/>
          <a:srcRect/>
          <a:stretch>
            <a:fillRect/>
          </a:stretch>
        </p:blipFill>
        <p:spPr bwMode="auto">
          <a:xfrm>
            <a:off x="1" y="0"/>
            <a:ext cx="12169775" cy="724086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Women_of_Hunza.jpg"/>
          <p:cNvPicPr>
            <a:picLocks noChangeAspect="1" noChangeArrowheads="1"/>
          </p:cNvPicPr>
          <p:nvPr/>
        </p:nvPicPr>
        <p:blipFill>
          <a:blip r:embed="rId2"/>
          <a:srcRect/>
          <a:stretch>
            <a:fillRect/>
          </a:stretch>
        </p:blipFill>
        <p:spPr bwMode="auto">
          <a:xfrm>
            <a:off x="1" y="1"/>
            <a:ext cx="12169775" cy="719814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hunzas-2.jpg"/>
          <p:cNvPicPr>
            <a:picLocks noChangeAspect="1" noChangeArrowheads="1"/>
          </p:cNvPicPr>
          <p:nvPr/>
        </p:nvPicPr>
        <p:blipFill>
          <a:blip r:embed="rId2"/>
          <a:srcRect/>
          <a:stretch>
            <a:fillRect/>
          </a:stretch>
        </p:blipFill>
        <p:spPr bwMode="auto">
          <a:xfrm>
            <a:off x="-1" y="1"/>
            <a:ext cx="12169776" cy="725622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images.jpg"/>
          <p:cNvPicPr>
            <a:picLocks noChangeAspect="1" noChangeArrowheads="1"/>
          </p:cNvPicPr>
          <p:nvPr/>
        </p:nvPicPr>
        <p:blipFill>
          <a:blip r:embed="rId2"/>
          <a:srcRect/>
          <a:stretch>
            <a:fillRect/>
          </a:stretch>
        </p:blipFill>
        <p:spPr bwMode="auto">
          <a:xfrm>
            <a:off x="1" y="0"/>
            <a:ext cx="12169775" cy="715518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índice.jpg"/>
          <p:cNvPicPr>
            <a:picLocks noChangeAspect="1" noChangeArrowheads="1"/>
          </p:cNvPicPr>
          <p:nvPr/>
        </p:nvPicPr>
        <p:blipFill>
          <a:blip r:embed="rId2"/>
          <a:srcRect/>
          <a:stretch>
            <a:fillRect/>
          </a:stretch>
        </p:blipFill>
        <p:spPr bwMode="auto">
          <a:xfrm>
            <a:off x="1" y="0"/>
            <a:ext cx="12169775" cy="7129463"/>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2169776" cy="7129463"/>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518412" y="3518421"/>
            <a:ext cx="7129463" cy="92638"/>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558727" y="3518421"/>
            <a:ext cx="7129463" cy="92638"/>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2169775" cy="72263"/>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7051823"/>
            <a:ext cx="12169775" cy="776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31466" y="6033666"/>
            <a:ext cx="801939" cy="711609"/>
          </a:xfrm>
          <a:prstGeom prst="rect">
            <a:avLst/>
          </a:prstGeom>
          <a:noFill/>
          <a:ln w="38100">
            <a:solidFill>
              <a:srgbClr val="1CDEF8"/>
            </a:solidFill>
            <a:miter lim="800000"/>
            <a:headEnd/>
            <a:tailEnd/>
          </a:ln>
        </p:spPr>
      </p:pic>
      <p:sp>
        <p:nvSpPr>
          <p:cNvPr id="19" name="18 Rectángulo"/>
          <p:cNvSpPr/>
          <p:nvPr/>
        </p:nvSpPr>
        <p:spPr>
          <a:xfrm>
            <a:off x="2635662" y="4752995"/>
            <a:ext cx="358308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57381" y="521066"/>
            <a:ext cx="3728195" cy="3271359"/>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93462" y="895613"/>
            <a:ext cx="4655762"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0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miércoles, 08 de febrero de 2017</a:t>
            </a:fld>
            <a:endParaRPr lang="es-ES"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19:05</a:t>
            </a:fld>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horas</a:t>
            </a:r>
            <a:r>
              <a:rPr lang="fr-FR" sz="36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a:t>
            </a:r>
            <a:endPar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687691" y="5833483"/>
            <a:ext cx="2673567" cy="971038"/>
          </a:xfrm>
          <a:prstGeom prst="rect">
            <a:avLst/>
          </a:prstGeom>
          <a:noFill/>
        </p:spPr>
      </p:pic>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63541"/>
            <a:ext cx="12169775" cy="237649"/>
          </a:xfrm>
          <a:prstGeom prst="rect">
            <a:avLst/>
          </a:prstGeom>
          <a:solidFill>
            <a:schemeClr val="bg1"/>
          </a:solidFill>
          <a:ln w="19050">
            <a:solidFill>
              <a:srgbClr val="C0C0C0"/>
            </a:solidFill>
            <a:miter lim="800000"/>
            <a:headEnd/>
            <a:tailEnd/>
          </a:ln>
          <a:effectLst/>
        </p:spPr>
        <p:txBody>
          <a:bodyPr wrap="none" lIns="110266" tIns="55132" rIns="110266" bIns="55132" anchor="ctr"/>
          <a:lstStyle/>
          <a:p>
            <a:endParaRPr lang="es-ES"/>
          </a:p>
        </p:txBody>
      </p:sp>
      <p:sp>
        <p:nvSpPr>
          <p:cNvPr id="4101" name="Rectangle 5"/>
          <p:cNvSpPr>
            <a:spLocks noChangeArrowheads="1"/>
          </p:cNvSpPr>
          <p:nvPr/>
        </p:nvSpPr>
        <p:spPr bwMode="auto">
          <a:xfrm>
            <a:off x="0" y="1901190"/>
            <a:ext cx="12169775" cy="5228273"/>
          </a:xfrm>
          <a:prstGeom prst="rect">
            <a:avLst/>
          </a:prstGeom>
          <a:solidFill>
            <a:srgbClr val="B6E8FC"/>
          </a:solidFill>
          <a:ln w="9525">
            <a:noFill/>
            <a:miter lim="800000"/>
            <a:headEnd/>
            <a:tailEnd/>
          </a:ln>
          <a:effectLst/>
        </p:spPr>
        <p:txBody>
          <a:bodyPr wrap="none" lIns="110266" tIns="55132" rIns="110266" bIns="55132"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36784" y="0"/>
            <a:ext cx="6490547" cy="1623933"/>
          </a:xfrm>
          <a:prstGeom prst="rect">
            <a:avLst/>
          </a:prstGeom>
          <a:noFill/>
        </p:spPr>
      </p:pic>
      <p:sp>
        <p:nvSpPr>
          <p:cNvPr id="4104" name="Text Box 8"/>
          <p:cNvSpPr txBox="1">
            <a:spLocks noChangeArrowheads="1"/>
          </p:cNvSpPr>
          <p:nvPr/>
        </p:nvSpPr>
        <p:spPr bwMode="auto">
          <a:xfrm>
            <a:off x="0" y="1980408"/>
            <a:ext cx="12169775" cy="2850552"/>
          </a:xfrm>
          <a:prstGeom prst="rect">
            <a:avLst/>
          </a:prstGeom>
          <a:noFill/>
          <a:ln w="9525">
            <a:noFill/>
            <a:miter lim="800000"/>
            <a:headEnd/>
            <a:tailEnd/>
          </a:ln>
          <a:effectLst/>
        </p:spPr>
        <p:txBody>
          <a:bodyPr lIns="110266" tIns="55132" rIns="110266" bIns="55132">
            <a:spAutoFit/>
          </a:bodyPr>
          <a:lstStyle/>
          <a:p>
            <a:pPr algn="ctr">
              <a:spcBef>
                <a:spcPct val="50000"/>
              </a:spcBef>
            </a:pPr>
            <a:r>
              <a:rPr lang="es-ES" sz="7200" b="1" dirty="0">
                <a:latin typeface="Kristen ITC" pitchFamily="66" charset="0"/>
              </a:rPr>
              <a:t>¿Te ha gustado?</a:t>
            </a:r>
            <a:r>
              <a:rPr lang="es-ES" sz="5800" dirty="0">
                <a:latin typeface="Kristen ITC" pitchFamily="66" charset="0"/>
              </a:rPr>
              <a:t> </a:t>
            </a:r>
            <a:br>
              <a:rPr lang="es-ES" sz="5800" dirty="0">
                <a:latin typeface="Kristen ITC" pitchFamily="66" charset="0"/>
              </a:rPr>
            </a:br>
            <a:r>
              <a:rPr lang="es-ES" sz="5300" dirty="0">
                <a:latin typeface="Kristen ITC" pitchFamily="66" charset="0"/>
              </a:rPr>
              <a:t>Puedes ver más entrando </a:t>
            </a:r>
            <a:br>
              <a:rPr lang="es-ES" sz="5300" dirty="0">
                <a:latin typeface="Kristen ITC" pitchFamily="66" charset="0"/>
              </a:rPr>
            </a:br>
            <a:r>
              <a:rPr lang="es-ES" sz="5300" b="1" dirty="0">
                <a:solidFill>
                  <a:srgbClr val="40F903"/>
                </a:solidFill>
                <a:latin typeface="Kristen ITC" pitchFamily="66" charset="0"/>
                <a:hlinkClick r:id="rId2"/>
              </a:rPr>
              <a:t>Aquí</a:t>
            </a:r>
            <a:endParaRPr lang="es-ES" sz="5300" b="1" dirty="0">
              <a:solidFill>
                <a:srgbClr val="40F903"/>
              </a:solidFill>
              <a:latin typeface="Kristen ITC" pitchFamily="66" charset="0"/>
            </a:endParaRPr>
          </a:p>
        </p:txBody>
      </p:sp>
      <p:sp>
        <p:nvSpPr>
          <p:cNvPr id="4107" name="Text Box 11"/>
          <p:cNvSpPr txBox="1">
            <a:spLocks noChangeArrowheads="1"/>
          </p:cNvSpPr>
          <p:nvPr/>
        </p:nvSpPr>
        <p:spPr bwMode="auto">
          <a:xfrm>
            <a:off x="1521222" y="4911409"/>
            <a:ext cx="3549518" cy="1634835"/>
          </a:xfrm>
          <a:prstGeom prst="rect">
            <a:avLst/>
          </a:prstGeom>
          <a:noFill/>
          <a:ln w="19050">
            <a:noFill/>
            <a:prstDash val="sysDot"/>
            <a:miter lim="800000"/>
            <a:headEnd/>
            <a:tailEnd/>
          </a:ln>
          <a:effectLst/>
        </p:spPr>
        <p:txBody>
          <a:bodyPr lIns="110266" tIns="55132" rIns="110266" bIns="55132">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504694" y="4356894"/>
            <a:ext cx="3143859" cy="2455704"/>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374985" y="5069842"/>
            <a:ext cx="1622637" cy="102981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089434"/>
            <a:ext cx="709904" cy="55451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643948"/>
            <a:ext cx="709904" cy="55451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198461"/>
            <a:ext cx="709904" cy="55451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752975"/>
            <a:ext cx="709904" cy="55451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Hunza el pueblo que no enferma ni enveje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Hunza el pueblo que no enferma ni envejece.</Template>
  <TotalTime>2</TotalTime>
  <Words>587</Words>
  <Application>Microsoft Office PowerPoint</Application>
  <PresentationFormat>Personalizado</PresentationFormat>
  <Paragraphs>25</Paragraphs>
  <Slides>58</Slides>
  <Notes>1</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Los Hunza el pueblo que no enferma ni envejece.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2017-02-08T18:05:17Z</dcterms:created>
  <dcterms:modified xsi:type="dcterms:W3CDTF">2017-02-08T18:07:24Z</dcterms:modified>
</cp:coreProperties>
</file>