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5"/>
  </p:notesMasterIdLst>
  <p:sldIdLst>
    <p:sldId id="410" r:id="rId3"/>
    <p:sldId id="479" r:id="rId4"/>
    <p:sldId id="496" r:id="rId5"/>
    <p:sldId id="534" r:id="rId6"/>
    <p:sldId id="505" r:id="rId7"/>
    <p:sldId id="519" r:id="rId8"/>
    <p:sldId id="485" r:id="rId9"/>
    <p:sldId id="533" r:id="rId10"/>
    <p:sldId id="482" r:id="rId11"/>
    <p:sldId id="535" r:id="rId12"/>
    <p:sldId id="526" r:id="rId13"/>
    <p:sldId id="537" r:id="rId14"/>
    <p:sldId id="527" r:id="rId15"/>
    <p:sldId id="528" r:id="rId16"/>
    <p:sldId id="530" r:id="rId17"/>
    <p:sldId id="531" r:id="rId18"/>
    <p:sldId id="520" r:id="rId19"/>
    <p:sldId id="497" r:id="rId20"/>
    <p:sldId id="498" r:id="rId21"/>
    <p:sldId id="521" r:id="rId22"/>
    <p:sldId id="495" r:id="rId23"/>
    <p:sldId id="486" r:id="rId24"/>
    <p:sldId id="487" r:id="rId25"/>
    <p:sldId id="522" r:id="rId26"/>
    <p:sldId id="499" r:id="rId27"/>
    <p:sldId id="489" r:id="rId28"/>
    <p:sldId id="484" r:id="rId29"/>
    <p:sldId id="523" r:id="rId30"/>
    <p:sldId id="510" r:id="rId31"/>
    <p:sldId id="490" r:id="rId32"/>
    <p:sldId id="503" r:id="rId33"/>
    <p:sldId id="418" r:id="rId34"/>
    <p:sldId id="488" r:id="rId35"/>
    <p:sldId id="500" r:id="rId36"/>
    <p:sldId id="492" r:id="rId37"/>
    <p:sldId id="502" r:id="rId38"/>
    <p:sldId id="504" r:id="rId39"/>
    <p:sldId id="506" r:id="rId40"/>
    <p:sldId id="507" r:id="rId41"/>
    <p:sldId id="511" r:id="rId42"/>
    <p:sldId id="539" r:id="rId43"/>
    <p:sldId id="540" r:id="rId44"/>
    <p:sldId id="544" r:id="rId45"/>
    <p:sldId id="545" r:id="rId46"/>
    <p:sldId id="546" r:id="rId47"/>
    <p:sldId id="547" r:id="rId48"/>
    <p:sldId id="549" r:id="rId49"/>
    <p:sldId id="550" r:id="rId50"/>
    <p:sldId id="551" r:id="rId51"/>
    <p:sldId id="552" r:id="rId52"/>
    <p:sldId id="553" r:id="rId53"/>
    <p:sldId id="554" r:id="rId54"/>
    <p:sldId id="555" r:id="rId55"/>
    <p:sldId id="557" r:id="rId56"/>
    <p:sldId id="558" r:id="rId57"/>
    <p:sldId id="559" r:id="rId58"/>
    <p:sldId id="512" r:id="rId59"/>
    <p:sldId id="478" r:id="rId60"/>
    <p:sldId id="532" r:id="rId61"/>
    <p:sldId id="524" r:id="rId62"/>
    <p:sldId id="411" r:id="rId63"/>
    <p:sldId id="560" r:id="rId64"/>
  </p:sldIdLst>
  <p:sldSz cx="10801350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pBNBvRlQl2y9k0mHzFapw" hashData="P9njVbyDIojV3P3Cosktah14xv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00FF"/>
    <a:srgbClr val="00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70" d="100"/>
          <a:sy n="70" d="100"/>
        </p:scale>
        <p:origin x="-1020" y="-498"/>
      </p:cViewPr>
      <p:guideLst>
        <p:guide orient="horz" pos="2053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25/08/2019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87375" y="685800"/>
            <a:ext cx="5683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515177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2" y="2024399"/>
            <a:ext cx="9181148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692790"/>
            <a:ext cx="756094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7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1"/>
            <a:ext cx="9181148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25/08/2019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7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7" y="2066635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7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7" y="2066635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25/08/2019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25/08/2019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25/08/2019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9" y="259461"/>
            <a:ext cx="3553569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7" y="259462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9" y="1363679"/>
            <a:ext cx="3553569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25/08/2019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25/08/2019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8" y="260971"/>
            <a:ext cx="2430304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8" y="260971"/>
            <a:ext cx="7110889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60970"/>
            <a:ext cx="9721215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520562"/>
            <a:ext cx="9721215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25/08/2019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2" y="6040006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5934410"/>
            <a:ext cx="2520315" cy="452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pn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microsoft.com/office/2007/relationships/hdphoto" Target="../media/hdphoto1.wdp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12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67.jpeg"/><Relationship Id="rId4" Type="http://schemas.openxmlformats.org/officeDocument/2006/relationships/image" Target="../media/image2.gif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41111" y="6644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217234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501896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6445717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898" y="5566361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21898" y="5430592"/>
            <a:ext cx="692498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4" y="4344474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043089" y="972328"/>
            <a:ext cx="6633508" cy="371221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LOS BAJAU </a:t>
            </a:r>
          </a:p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GITANOS</a:t>
            </a:r>
          </a:p>
          <a:p>
            <a:pPr algn="ctr"/>
            <a:r>
              <a:rPr lang="es-ES" sz="32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DEL MAR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97921" y="5332097"/>
            <a:ext cx="2372938" cy="887577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2289" y="726646"/>
            <a:ext cx="1211401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049" y="179253"/>
            <a:ext cx="922615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>
    <p:random/>
    <p:sndAc>
      <p:stSnd>
        <p:snd r:embed="rId2" name="Mantovani-Magnifica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Jose Luis\Desktop\bajau-filipin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25"/>
            <a:ext cx="10801350" cy="65258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Forma libre"/>
          <p:cNvSpPr/>
          <p:nvPr/>
        </p:nvSpPr>
        <p:spPr>
          <a:xfrm rot="5779269" flipH="1">
            <a:off x="5912223" y="374459"/>
            <a:ext cx="2794583" cy="3219741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5820731" flipH="1" flipV="1">
            <a:off x="5820542" y="2974581"/>
            <a:ext cx="2794583" cy="3219741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5779269" flipV="1">
            <a:off x="2257051" y="2952476"/>
            <a:ext cx="2794583" cy="3219741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5820731">
            <a:off x="2329565" y="374458"/>
            <a:ext cx="2794583" cy="3219741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1112505"/>
      </p:ext>
    </p:extLst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1033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1033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99"/>
                            </p:stCondLst>
                            <p:childTnLst>
                              <p:par>
                                <p:cTn id="30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_CDR20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7002785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Jose Luis\Escritorio\Semporna_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ose Luis\Desktop\DSC054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5331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6146097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2000" contrast="100000"/>
          </a:blip>
          <a:srcRect/>
          <a:stretch>
            <a:fillRect/>
          </a:stretch>
        </p:blipFill>
        <p:spPr bwMode="auto">
          <a:xfrm>
            <a:off x="1" y="0"/>
            <a:ext cx="10801350" cy="653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0477" y="5544360"/>
            <a:ext cx="1701869" cy="1298731"/>
          </a:xfrm>
          <a:prstGeom prst="rect">
            <a:avLst/>
          </a:prstGeom>
          <a:noFill/>
        </p:spPr>
      </p:pic>
      <p:pic>
        <p:nvPicPr>
          <p:cNvPr id="6" name="Picture 2" descr="C:\Users\Jose Luis\Desktop\_CDR206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43396" cy="65437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900609" y="1186642"/>
            <a:ext cx="5400675" cy="40934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/>
              <a:t>Sus cuerpos se han adaptado físicamente al agua</a:t>
            </a:r>
          </a:p>
          <a:p>
            <a:pPr algn="ctr"/>
            <a:r>
              <a:rPr lang="es-ES" sz="2000" b="1" dirty="0" smtClean="0"/>
              <a:t>El pueblo Bajau Laut del sudoeste de Filipinas vive toda su vida en el mar. Conocidos como "gitanos del mar" o "nómadas del mar", habitan en increíbles poblados construidos sobre pilotes en medio del océano.</a:t>
            </a:r>
          </a:p>
          <a:p>
            <a:pPr algn="ctr"/>
            <a:endParaRPr lang="es-ES" sz="2000" b="1" dirty="0" smtClean="0"/>
          </a:p>
          <a:p>
            <a:pPr algn="ctr"/>
            <a:r>
              <a:rPr lang="es-ES" sz="2000" b="1" dirty="0" smtClean="0"/>
              <a:t>Muchos Bajau no pone el pie en tierra, excepto para comerciar con el pescado y los pepinos de mar, comprar arroz y (irónicamente) agua, construir barcos nuevos, o enterrar a los </a:t>
            </a:r>
            <a:r>
              <a:rPr lang="es-ES" sz="2000" b="1" dirty="0" smtClean="0"/>
              <a:t>difuntos. De </a:t>
            </a:r>
            <a:r>
              <a:rPr lang="es-ES" sz="2000" b="1" dirty="0" smtClean="0"/>
              <a:t>hecho, a veces dicen sentirse "landsick" (enfermos en tierra) cuando están.</a:t>
            </a:r>
            <a:endParaRPr lang="es-ES" sz="2000" b="1" dirty="0"/>
          </a:p>
        </p:txBody>
      </p:sp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_CDR21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245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4712581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Jose Luis\Escritorio\PAY-The-Bajau-peo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80643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pareja-baja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0542" y="-242118"/>
            <a:ext cx="11500842" cy="72152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3317689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Jose Luis\Escritorio\_100941498_abajaudiverhuntsfishunderwaterusingatraditionalspear2creditmelissailar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40" y="5480888"/>
            <a:ext cx="1357322" cy="10358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42892" y="543700"/>
            <a:ext cx="46434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/>
              <a:t>Gitanos del mar; pueden aguantar hasta 13 minutos bajo el agua sin respirar</a:t>
            </a:r>
            <a:endParaRPr lang="es-ES" sz="2000" b="1" dirty="0"/>
          </a:p>
        </p:txBody>
      </p:sp>
      <p:pic>
        <p:nvPicPr>
          <p:cNvPr id="8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0" y="0"/>
            <a:ext cx="10801351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random/>
    <p:sndAc>
      <p:stSnd>
        <p:snd r:embed="rId2" name="El delfin az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A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2000" contrast="100000"/>
          </a:blip>
          <a:srcRect/>
          <a:stretch>
            <a:fillRect/>
          </a:stretch>
        </p:blipFill>
        <p:spPr bwMode="auto">
          <a:xfrm>
            <a:off x="0" y="0"/>
            <a:ext cx="10801350" cy="653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39" y="5217957"/>
            <a:ext cx="1701869" cy="129873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257931" y="2258212"/>
            <a:ext cx="425766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/>
              <a:t>Son escasos los minutos que las personas podemos resistir aguantando la respiración bajo el agua pero esta etnia los bajau pueden llegar a estar hasta 13 minutos sumergidos y alcanzar profundidades de 60 metros. Constituyen un pueblo nómada que viven en Indonesia, Malasia y Filipinas y sobreviven por la pesca y la artesanía que confeccionan con productos naturales que extraídos del fondo del mar. </a:t>
            </a:r>
            <a:endParaRPr lang="es-ES" sz="2000" b="1" dirty="0" smtClean="0"/>
          </a:p>
        </p:txBody>
      </p:sp>
      <p:pic>
        <p:nvPicPr>
          <p:cNvPr id="1026" name="Picture 2" descr="C:\Documents and Settings\Jose Luis\Escritorio\6b9f4f71444bc2b42899ef7c-rw-192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5587" y="266700"/>
            <a:ext cx="5779129" cy="3848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tomian3-01july2010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3604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hqdefault.jpg"/>
          <p:cNvPicPr>
            <a:picLocks noChangeAspect="1" noChangeArrowheads="1"/>
          </p:cNvPicPr>
          <p:nvPr/>
        </p:nvPicPr>
        <p:blipFill>
          <a:blip r:embed="rId2"/>
          <a:srcRect t="14606" b="14560"/>
          <a:stretch>
            <a:fillRect/>
          </a:stretch>
        </p:blipFill>
        <p:spPr bwMode="auto">
          <a:xfrm>
            <a:off x="-1" y="0"/>
            <a:ext cx="12266621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Jose Luis\Escritorio\descar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72839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Jose Luis\Escritorio\Bajau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801350" cy="68294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2000" contrast="100000"/>
          </a:blip>
          <a:srcRect/>
          <a:stretch>
            <a:fillRect/>
          </a:stretch>
        </p:blipFill>
        <p:spPr bwMode="auto">
          <a:xfrm>
            <a:off x="1" y="0"/>
            <a:ext cx="10801350" cy="653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400675" y="1186642"/>
            <a:ext cx="50006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Aun cuando sus frágiles asentamientos de madera flotante son diezmados en la temporada de tifones, o saqueados por los piratas, siempre terminan en sus barcos y empiezan a construir una nueva casa.</a:t>
            </a:r>
          </a:p>
          <a:p>
            <a:endParaRPr lang="es-ES" b="1" dirty="0" smtClean="0"/>
          </a:p>
          <a:p>
            <a:r>
              <a:rPr lang="es-ES" b="1" dirty="0" smtClean="0"/>
              <a:t>Estas personas son tan sorprendentes como sus casas en el agua, y sus cuerpos se han adaptado físicamente a ella, dándoles mejor visión bajo el agua y la capacidad de contener la respiración durante un máximo de cinco minutos mientras bucean libremente para buscar su comida.</a:t>
            </a:r>
          </a:p>
          <a:p>
            <a:endParaRPr lang="es-ES" b="1" dirty="0" smtClean="0"/>
          </a:p>
          <a:p>
            <a:r>
              <a:rPr lang="es-ES" b="1" dirty="0" smtClean="0"/>
              <a:t>Cuando sus cuerpos no están lo suficientemente adaptados, un par de gafas pasadas de moda los facilita acercarse a los restos flotantes...</a:t>
            </a:r>
            <a:endParaRPr lang="es-ES" b="1" dirty="0"/>
          </a:p>
        </p:txBody>
      </p:sp>
      <p:pic>
        <p:nvPicPr>
          <p:cNvPr id="6" name="Picture 2" descr="C:\Users\Jose Luis\Desktop\DSC0549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87516" cy="65166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43353" y="5472922"/>
            <a:ext cx="1701869" cy="129873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_CDR2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28525" cy="71874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2613126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ose Luis\Desktop\_CDR20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3629322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2000" contrast="100000"/>
          </a:blip>
          <a:srcRect/>
          <a:stretch>
            <a:fillRect/>
          </a:stretch>
        </p:blipFill>
        <p:spPr bwMode="auto">
          <a:xfrm>
            <a:off x="1" y="0"/>
            <a:ext cx="10801350" cy="653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57733" y="5472922"/>
            <a:ext cx="1701869" cy="1298731"/>
          </a:xfrm>
          <a:prstGeom prst="rect">
            <a:avLst/>
          </a:prstGeom>
          <a:noFill/>
        </p:spPr>
      </p:pic>
      <p:pic>
        <p:nvPicPr>
          <p:cNvPr id="4" name="Picture 2" descr="C:\Users\Jose Luis\Desktop\DSC0549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972047" cy="66293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900741" y="1615270"/>
            <a:ext cx="435771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El origen de la palabra Bajau no es clara. En general se acepta que varios grupos de pueblos pueden calificarse Bajau, aunque nunca se llaman a sí mismos Bajau. En su lugar, ellos se llaman con el nombre de sus tribus, normalmente el lugar de residencia o lugar de origen. Ellos aceptan el término Bajau porque se dan cuenta de que comparten algo de vocabulario y una genética característica general, como tener la piel más oscura, aunque los Simunuls parecen ser una excepción al tener la piel más clara.</a:t>
            </a:r>
            <a:endParaRPr lang="es-ES" b="1" dirty="0"/>
          </a:p>
        </p:txBody>
      </p:sp>
    </p:spTree>
  </p:cSld>
  <p:clrMapOvr>
    <a:masterClrMapping/>
  </p:clrMapOvr>
  <p:transition spd="med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DSC055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445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7671441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_CDR21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8293846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_CDR21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8302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0742850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2000" contrast="100000"/>
          </a:blip>
          <a:srcRect/>
          <a:stretch>
            <a:fillRect/>
          </a:stretch>
        </p:blipFill>
        <p:spPr bwMode="auto">
          <a:xfrm>
            <a:off x="1" y="0"/>
            <a:ext cx="10801350" cy="653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00477" y="5544360"/>
            <a:ext cx="1701869" cy="1298731"/>
          </a:xfrm>
          <a:prstGeom prst="rect">
            <a:avLst/>
          </a:prstGeom>
          <a:noFill/>
        </p:spPr>
      </p:pic>
      <p:pic>
        <p:nvPicPr>
          <p:cNvPr id="4" name="Picture 2" descr="C:\Users\Jose Luis\Desktop\_CDR203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5452" cy="65166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900609" y="1543832"/>
            <a:ext cx="5400675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Los Bajau son discriminados en particular por el pueblo dominante Tausug que históricamente los considerada como "inferiores" y menos específicamente que los filipinos cristianos, y la continua violencia en Mindanao musulmán ha llevado a muchos Bajau a la mendicidad, o migrar fuera del país. Por lo general se reasientan en Malasia e Indonesia, donde son menos discriminados.</a:t>
            </a:r>
          </a:p>
          <a:p>
            <a:endParaRPr lang="es-ES" b="1" dirty="0" smtClean="0"/>
          </a:p>
          <a:p>
            <a:r>
              <a:rPr lang="es-ES" b="1" dirty="0" smtClean="0"/>
              <a:t>Hoy en día está disminuyendo el número de Bajau que ha nacido y vive principalmente en el mar, debido en parte a debatidos programas de gobierno que han movido a los Bajau al continente.</a:t>
            </a:r>
            <a:endParaRPr lang="es-ES" b="1" dirty="0"/>
          </a:p>
        </p:txBody>
      </p:sp>
    </p:spTree>
  </p:cSld>
  <p:clrMapOvr>
    <a:masterClrMapping/>
  </p:clrMapOvr>
  <p:transition spd="med" advTm="32000">
    <p:random/>
    <p:sndAc>
      <p:stSnd>
        <p:snd r:embed="rId2" name="Orchideas-de-Vietnam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DSC055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15715" cy="65166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7196378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_CDR21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4366130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_CDR21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7142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0936734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2000" contrast="100000"/>
          </a:blip>
          <a:srcRect/>
          <a:stretch>
            <a:fillRect/>
          </a:stretch>
        </p:blipFill>
        <p:spPr bwMode="auto">
          <a:xfrm>
            <a:off x="1" y="0"/>
            <a:ext cx="10801350" cy="653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Jose Luis\Desktop\DSC055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00660" cy="66675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00477" y="5544360"/>
            <a:ext cx="1701869" cy="129873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900741" y="1400956"/>
            <a:ext cx="407196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Historia de los Bajau Laut</a:t>
            </a:r>
          </a:p>
          <a:p>
            <a:r>
              <a:rPr lang="es-ES" b="1" dirty="0" smtClean="0"/>
              <a:t>Históricamente todos los Bajau han sido nómadas del mar. La primera mención de los pueblos identificables como Bajau se remonta al siglo XVI. Durante mucho tiempo fueron empleados como navegantes y buzos en el sultanato de </a:t>
            </a:r>
            <a:r>
              <a:rPr lang="es-ES" b="1" dirty="0" err="1" smtClean="0"/>
              <a:t>Sulu</a:t>
            </a:r>
            <a:r>
              <a:rPr lang="es-ES" b="1" dirty="0" smtClean="0"/>
              <a:t>, que fue un reino Tausug en la parte sur-occidental de Filipinas durante varios siglos. También se sabe que jugaron un papel clave en el lucrativo comercio de especias cuando transportaban especias de las "Islas de las Especias" en </a:t>
            </a:r>
            <a:r>
              <a:rPr lang="es-ES" b="1" dirty="0" err="1" smtClean="0"/>
              <a:t>Molucas</a:t>
            </a:r>
            <a:r>
              <a:rPr lang="es-ES" b="1" dirty="0" smtClean="0"/>
              <a:t> a los estrechos de Malaca, desde donde fueron enviados a Oriente Medio en los siglos XVI y XVII.</a:t>
            </a:r>
            <a:endParaRPr lang="es-ES" b="1" dirty="0"/>
          </a:p>
        </p:txBody>
      </p:sp>
    </p:spTree>
  </p:cSld>
  <p:clrMapOvr>
    <a:masterClrMapping/>
  </p:clrMapOvr>
  <p:transition spd="med" advTm="4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ose Luis\Desktop\_CDR20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1" cy="65719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910836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_CDR21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71693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2256124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Jose Luis\Desktop\DSC055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1" cy="65859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5106201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2000" contrast="100000"/>
          </a:blip>
          <a:srcRect/>
          <a:stretch>
            <a:fillRect/>
          </a:stretch>
        </p:blipFill>
        <p:spPr bwMode="auto">
          <a:xfrm>
            <a:off x="0" y="-18102"/>
            <a:ext cx="10801350" cy="653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57667" y="5217957"/>
            <a:ext cx="1701869" cy="129873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43485" y="1472394"/>
            <a:ext cx="5400675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/>
              <a:t>Sin embargo el rey español de la época, Carlos I de España, quería encontrar las "Islas de las Especias" por lo que envió al capitán Hernando de Magallanes con una tripulación de más de 200 hombres a explorar el Océano Pacífico. Fernando de Magallanes murió en Filipinas en el año 1521 pero su tripulación restante encontró las "Islas de las Especias" sólo unos meses más tarde - esto cambió el comercio de las especias por completo. Los Bajau Laut perdieron su posición clave en el comercio, y los poderes coloniales comenzaron a dominar la zona.</a:t>
            </a:r>
            <a:endParaRPr lang="es-ES" sz="2000" b="1" dirty="0"/>
          </a:p>
        </p:txBody>
      </p:sp>
      <p:pic>
        <p:nvPicPr>
          <p:cNvPr id="10242" name="Picture 2" descr="C:\Documents and Settings\Jose Luis\Escritorio\59dd4545f82eadd73016e31ac2189ac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39478"/>
            <a:ext cx="4257667" cy="655616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_CDR21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8953031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Jose Luis\Desktop\_CDR20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6193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5712366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DSC055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0801351" cy="65151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04840273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Jose Luis\Desktop\_CDR20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0801351" cy="65166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0188342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ose Luis\Desktop\_CDR22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028191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0" y="0"/>
            <a:ext cx="10801351" cy="6516688"/>
          </a:xfrm>
          <a:prstGeom prst="rect">
            <a:avLst/>
          </a:prstGeom>
          <a:noFill/>
        </p:spPr>
      </p:pic>
      <p:pic>
        <p:nvPicPr>
          <p:cNvPr id="25602" name="Picture 2" descr="C:\Users\Jose Luis\Desktop\pareja-baja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918" t="3699" r="4061" b="6545"/>
          <a:stretch>
            <a:fillRect/>
          </a:stretch>
        </p:blipFill>
        <p:spPr bwMode="auto">
          <a:xfrm>
            <a:off x="1114395" y="472262"/>
            <a:ext cx="8861308" cy="52956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1613958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Jose Luis\Desktop\DSC054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01468" cy="68901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45903688"/>
      </p:ext>
    </p:extLst>
  </p:cSld>
  <p:clrMapOvr>
    <a:masterClrMapping/>
  </p:clrMapOvr>
  <p:transition spd="med" advTm="6000">
    <p:random/>
    <p:sndAc>
      <p:stSnd>
        <p:snd r:embed="rId2" name="Amor Eterno .wav"/>
      </p:stSnd>
    </p:sndAc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Jose Luis\Desktop\_CDR20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1" cy="65245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0154173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img_7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51583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ninos-bajau-bucenado-gaf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36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Jose Luis\Escritorio\depositphotos_80341998-stock-photo-bajaus-floating-village-at-sempor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03816"/>
            <a:ext cx="10801350" cy="71903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Jose Luis\Escritorio\068725dd92b1792cdae338a152933e5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2118"/>
            <a:ext cx="10801350" cy="720472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Jose Luis\Escritorio\hqdefault.jpg"/>
          <p:cNvPicPr>
            <a:picLocks noChangeAspect="1" noChangeArrowheads="1"/>
          </p:cNvPicPr>
          <p:nvPr/>
        </p:nvPicPr>
        <p:blipFill>
          <a:blip r:embed="rId2"/>
          <a:srcRect t="10417" b="10416"/>
          <a:stretch>
            <a:fillRect/>
          </a:stretch>
        </p:blipFill>
        <p:spPr bwMode="auto">
          <a:xfrm>
            <a:off x="0" y="0"/>
            <a:ext cx="10975398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Jose Luis\Escritorio\depositphotos_80341998-stock-photo-bajaus-floating-village-at-semporna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73653"/>
            <a:ext cx="10801350" cy="719034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Documents and Settings\Jose Luis\Escritorio\casa-bajau-mar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Jose Luis\Escritorio\43464140_3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76522" y="0"/>
            <a:ext cx="11577872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Jose Luis\Escritorio\04-bajau-genetic-adaptation-div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801350" cy="813548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Jose Luis\Escritorio\Bajau-Laut2.jpg"/>
          <p:cNvPicPr>
            <a:picLocks noChangeAspect="1" noChangeArrowheads="1"/>
          </p:cNvPicPr>
          <p:nvPr/>
        </p:nvPicPr>
        <p:blipFill>
          <a:blip r:embed="rId2"/>
          <a:srcRect t="12863" b="27401"/>
          <a:stretch>
            <a:fillRect/>
          </a:stretch>
        </p:blipFill>
        <p:spPr bwMode="auto">
          <a:xfrm>
            <a:off x="0" y="0"/>
            <a:ext cx="10801350" cy="750099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Jose Luis\Escritorio\conoce-a-los-bajau-el-pueblo-adaptado-al-agua-que-confirma-las-teorias-de-darwin-655x3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44278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Jose Luis\Escritorio\5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1489" y="0"/>
            <a:ext cx="11493278" cy="6516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  <p:sndAc>
      <p:stSnd>
        <p:snd r:embed="rId2" name="Amor Eterno .wav"/>
      </p:stSnd>
    </p:sndAc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Jose Luis\Escritorio\01-bajau-genetic-adaptation-div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801350" cy="65166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Jose Luis\Escritorio\foto-james-morg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42118"/>
            <a:ext cx="11190529" cy="675880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Jose Luis\Escritorio\moken-tailandia-reute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727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Jose Luis\Escritorio\shutterstock_1453494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55833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Jose Luis\Desktop\_CDR21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7349013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Jose Luis\Desktop\bajau-filipin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258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Forma libre"/>
          <p:cNvSpPr/>
          <p:nvPr/>
        </p:nvSpPr>
        <p:spPr>
          <a:xfrm rot="3892753" flipH="1">
            <a:off x="3967405" y="47587"/>
            <a:ext cx="3030448" cy="3111937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17707247" flipH="1" flipV="1">
            <a:off x="3958810" y="3400377"/>
            <a:ext cx="3030448" cy="3111937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9292753" flipH="1">
            <a:off x="5542829" y="2127019"/>
            <a:ext cx="3767205" cy="2503332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20092753" flipH="1">
            <a:off x="1390587" y="1952616"/>
            <a:ext cx="3767205" cy="2503332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3048306"/>
      </p:ext>
    </p:extLst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Jose Luis\Escritorio\PAY-The-Bajau-people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90345" cy="764154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2000" contrast="100000"/>
          </a:blip>
          <a:srcRect/>
          <a:stretch>
            <a:fillRect/>
          </a:stretch>
        </p:blipFill>
        <p:spPr bwMode="auto">
          <a:xfrm>
            <a:off x="1" y="0"/>
            <a:ext cx="10801350" cy="653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C:\Documents and Settings\Jose Luis\Escritorio\Moken-e1530467757633.jpg"/>
          <p:cNvPicPr>
            <a:picLocks noChangeAspect="1" noChangeArrowheads="1"/>
          </p:cNvPicPr>
          <p:nvPr/>
        </p:nvPicPr>
        <p:blipFill>
          <a:blip r:embed="rId3"/>
          <a:srcRect l="17210" r="20392"/>
          <a:stretch>
            <a:fillRect/>
          </a:stretch>
        </p:blipFill>
        <p:spPr bwMode="auto">
          <a:xfrm>
            <a:off x="0" y="0"/>
            <a:ext cx="6109438" cy="6516688"/>
          </a:xfrm>
          <a:prstGeom prst="rect">
            <a:avLst/>
          </a:prstGeom>
          <a:noFill/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14989" y="5217957"/>
            <a:ext cx="1701869" cy="129873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829435" y="2329650"/>
            <a:ext cx="350046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b="1" dirty="0" smtClean="0"/>
              <a:t>En los últimos siglos más y más Bajau Laut se han asentado en tierra, pero la mayoría todavía están estrechamente relacionados con el mar, ya sea en casas fijas o en barcos casa. Todavía hoy existen al menos 1.000 casas flotantes restantes, ubicadas en zonas aisladas de Filipinas, Malasia e Indonesia.</a:t>
            </a:r>
            <a:endParaRPr lang="es-ES" b="1" dirty="0"/>
          </a:p>
        </p:txBody>
      </p:sp>
    </p:spTree>
  </p:cSld>
  <p:clrMapOvr>
    <a:masterClrMapping/>
  </p:clrMapOvr>
  <p:transition spd="med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Documents and Settings\Jose Luis\Escritorio\sama_bajau_apnea_2.jpg"/>
          <p:cNvPicPr>
            <a:picLocks noChangeAspect="1" noChangeArrowheads="1"/>
          </p:cNvPicPr>
          <p:nvPr/>
        </p:nvPicPr>
        <p:blipFill>
          <a:blip r:embed="rId2"/>
          <a:srcRect b="9971"/>
          <a:stretch>
            <a:fillRect/>
          </a:stretch>
        </p:blipFill>
        <p:spPr bwMode="auto">
          <a:xfrm>
            <a:off x="0" y="-313557"/>
            <a:ext cx="10801350" cy="6830245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33000" contrast="48000"/>
          </a:blip>
          <a:srcRect/>
          <a:stretch>
            <a:fillRect/>
          </a:stretch>
        </p:blipFill>
        <p:spPr bwMode="auto">
          <a:xfrm>
            <a:off x="0" y="0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17233" y="3217243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501897" y="3217243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6445721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219" y="5515080"/>
            <a:ext cx="711765" cy="65044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6" y="4344477"/>
            <a:ext cx="318019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60976" y="476281"/>
            <a:ext cx="3308979" cy="2990187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290777" y="3"/>
            <a:ext cx="4132247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25 de agosto de 2019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17:20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7921" y="5332097"/>
            <a:ext cx="2372938" cy="88757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10801350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10801350" cy="477890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0293" y="1"/>
            <a:ext cx="5760720" cy="1484357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108013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69" y="4489276"/>
            <a:ext cx="3150394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60832" y="3982420"/>
            <a:ext cx="2790349" cy="2244637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70596" y="4634089"/>
            <a:ext cx="1440180" cy="94129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2823899"/>
            <a:ext cx="630079" cy="5068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330751"/>
            <a:ext cx="630079" cy="5068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3837606"/>
            <a:ext cx="630079" cy="5068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344458"/>
            <a:ext cx="630079" cy="5068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S BAJAU GITANOS DEL M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LOS BAJAU GITANOS DEL MAR</Template>
  <TotalTime>98</TotalTime>
  <Words>808</Words>
  <Application>Microsoft Office PowerPoint</Application>
  <PresentationFormat>Personalizado</PresentationFormat>
  <Paragraphs>36</Paragraphs>
  <Slides>62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LOS BAJAU GITANOS DEL MAR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10</cp:revision>
  <dcterms:created xsi:type="dcterms:W3CDTF">2019-08-25T13:44:46Z</dcterms:created>
  <dcterms:modified xsi:type="dcterms:W3CDTF">2019-08-25T15:23:17Z</dcterms:modified>
</cp:coreProperties>
</file>