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60" r:id="rId2"/>
  </p:sldMasterIdLst>
  <p:sldIdLst>
    <p:sldId id="321" r:id="rId3"/>
    <p:sldId id="322" r:id="rId4"/>
    <p:sldId id="323" r:id="rId5"/>
    <p:sldId id="324" r:id="rId6"/>
    <p:sldId id="325" r:id="rId7"/>
    <p:sldId id="259" r:id="rId8"/>
    <p:sldId id="328" r:id="rId9"/>
    <p:sldId id="329" r:id="rId10"/>
    <p:sldId id="260" r:id="rId11"/>
    <p:sldId id="272" r:id="rId12"/>
    <p:sldId id="264" r:id="rId13"/>
    <p:sldId id="267" r:id="rId14"/>
    <p:sldId id="280" r:id="rId15"/>
    <p:sldId id="268" r:id="rId16"/>
    <p:sldId id="274" r:id="rId17"/>
    <p:sldId id="271" r:id="rId18"/>
    <p:sldId id="326" r:id="rId19"/>
    <p:sldId id="327" r:id="rId20"/>
    <p:sldId id="276" r:id="rId21"/>
    <p:sldId id="278" r:id="rId22"/>
    <p:sldId id="279" r:id="rId23"/>
    <p:sldId id="281" r:id="rId24"/>
    <p:sldId id="284" r:id="rId25"/>
    <p:sldId id="282" r:id="rId26"/>
    <p:sldId id="286" r:id="rId27"/>
    <p:sldId id="285" r:id="rId28"/>
    <p:sldId id="287" r:id="rId29"/>
    <p:sldId id="292" r:id="rId30"/>
    <p:sldId id="297" r:id="rId31"/>
    <p:sldId id="298" r:id="rId32"/>
    <p:sldId id="270" r:id="rId33"/>
    <p:sldId id="301" r:id="rId34"/>
    <p:sldId id="302" r:id="rId35"/>
    <p:sldId id="303" r:id="rId36"/>
    <p:sldId id="293" r:id="rId37"/>
    <p:sldId id="269" r:id="rId38"/>
    <p:sldId id="306" r:id="rId39"/>
    <p:sldId id="308" r:id="rId40"/>
    <p:sldId id="311" r:id="rId41"/>
    <p:sldId id="312" r:id="rId42"/>
    <p:sldId id="313" r:id="rId43"/>
    <p:sldId id="330" r:id="rId44"/>
  </p:sldIdLst>
  <p:sldSz cx="12192000" cy="6858000"/>
  <p:notesSz cx="6858000" cy="9144000"/>
  <p:embeddedFontLst>
    <p:embeddedFont>
      <p:font typeface=".ArnoldBoecklinTTEE" panose="020B0500000000000000" pitchFamily="34" charset="2"/>
      <p:regular r:id="rId45"/>
    </p:embeddedFont>
    <p:embeddedFont>
      <p:font typeface="Adobe Caslon Pro" panose="0205050205050A020403" pitchFamily="18" charset="-18"/>
      <p:regular r:id="rId46"/>
      <p:bold r:id="rId47"/>
      <p:italic r:id="rId48"/>
      <p:boldItalic r:id="rId49"/>
    </p:embeddedFont>
    <p:embeddedFont>
      <p:font typeface="Bell MT" panose="02020503060305020303" pitchFamily="18" charset="0"/>
      <p:regular r:id="rId50"/>
      <p:bold r:id="rId51"/>
      <p:italic r:id="rId52"/>
    </p:embeddedFont>
    <p:embeddedFont>
      <p:font typeface="Calibri" panose="020F0502020204030204" pitchFamily="34" charset="0"/>
      <p:regular r:id="rId53"/>
      <p:bold r:id="rId54"/>
      <p:italic r:id="rId55"/>
      <p:boldItalic r:id="rId56"/>
    </p:embeddedFont>
    <p:embeddedFont>
      <p:font typeface="Calibri Light" panose="020F0302020204030204" pitchFamily="34" charset="0"/>
      <p:regular r:id="rId57"/>
      <p:italic r:id="rId58"/>
    </p:embeddedFont>
    <p:embeddedFont>
      <p:font typeface="Cancun" pitchFamily="2" charset="0"/>
      <p:regular r:id="rId59"/>
    </p:embeddedFont>
    <p:embeddedFont>
      <p:font typeface="Kristen ITC" panose="03050502040202030202" pitchFamily="66" charset="0"/>
      <p:regular r:id="rId6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bQeAgXNZ5ok4ulPuS+utg==" hashData="S21+SfFf+NAE4THEbmpQLxiGikivdXYgHMwXUjEKXZKwOf5aaKsI095cXI5l4POdac0N+uEje1ngyCn7WHT7aw=="/>
  <p:extLst>
    <p:ext uri="{EFAFB233-063F-42B5-8137-9DF3F51BA10A}">
      <p15:sldGuideLst xmlns:p15="http://schemas.microsoft.com/office/powerpoint/2012/main">
        <p15:guide id="1" orient="horz" pos="2136"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664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368" autoAdjust="0"/>
    <p:restoredTop sz="94660"/>
  </p:normalViewPr>
  <p:slideViewPr>
    <p:cSldViewPr snapToGrid="0" showGuides="1">
      <p:cViewPr varScale="1">
        <p:scale>
          <a:sx n="96" d="100"/>
          <a:sy n="96" d="100"/>
        </p:scale>
        <p:origin x="90" y="444"/>
      </p:cViewPr>
      <p:guideLst>
        <p:guide orient="horz" pos="2136"/>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font" Target="fonts/font3.fntdata"/><Relationship Id="rId50" Type="http://schemas.openxmlformats.org/officeDocument/2006/relationships/font" Target="fonts/font6.fntdata"/><Relationship Id="rId55" Type="http://schemas.openxmlformats.org/officeDocument/2006/relationships/font" Target="fonts/font11.fntdata"/><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font" Target="fonts/font10.fntdata"/><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font" Target="fonts/font1.fntdata"/><Relationship Id="rId53" Type="http://schemas.openxmlformats.org/officeDocument/2006/relationships/font" Target="fonts/font9.fntdata"/><Relationship Id="rId58" Type="http://schemas.openxmlformats.org/officeDocument/2006/relationships/font" Target="fonts/font14.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5.fntdata"/><Relationship Id="rId57" Type="http://schemas.openxmlformats.org/officeDocument/2006/relationships/font" Target="fonts/font13.fntdata"/><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8.fntdata"/><Relationship Id="rId60" Type="http://schemas.openxmlformats.org/officeDocument/2006/relationships/font" Target="fonts/font16.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font" Target="fonts/font4.fntdata"/><Relationship Id="rId56" Type="http://schemas.openxmlformats.org/officeDocument/2006/relationships/font" Target="fonts/font12.fntdata"/><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font" Target="fonts/font7.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2.fntdata"/><Relationship Id="rId59" Type="http://schemas.openxmlformats.org/officeDocument/2006/relationships/font" Target="fonts/font15.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4099734-91C3-4039-B9FD-E9FAE368DFC2}" type="datetimeFigureOut">
              <a:rPr lang="en-US" smtClean="0"/>
              <a:pPr/>
              <a:t>10/13/2020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7E9D50-00B5-4E87-91BD-6D5AE67C9565}" type="slidenum">
              <a:rPr lang="en-US" smtClean="0"/>
              <a:pPr/>
              <a:t>‹#›</a:t>
            </a:fld>
            <a:endParaRPr lang="en-US"/>
          </a:p>
        </p:txBody>
      </p:sp>
    </p:spTree>
    <p:extLst>
      <p:ext uri="{BB962C8B-B14F-4D97-AF65-F5344CB8AC3E}">
        <p14:creationId xmlns:p14="http://schemas.microsoft.com/office/powerpoint/2010/main" val="39671436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4099734-91C3-4039-B9FD-E9FAE368DFC2}" type="datetimeFigureOut">
              <a:rPr lang="en-US" smtClean="0"/>
              <a:pPr/>
              <a:t>10/13/2020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7E9D50-00B5-4E87-91BD-6D5AE67C9565}" type="slidenum">
              <a:rPr lang="en-US" smtClean="0"/>
              <a:pPr/>
              <a:t>‹#›</a:t>
            </a:fld>
            <a:endParaRPr lang="en-US"/>
          </a:p>
        </p:txBody>
      </p:sp>
    </p:spTree>
    <p:extLst>
      <p:ext uri="{BB962C8B-B14F-4D97-AF65-F5344CB8AC3E}">
        <p14:creationId xmlns:p14="http://schemas.microsoft.com/office/powerpoint/2010/main" val="26369543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099734-91C3-4039-B9FD-E9FAE368DFC2}" type="datetimeFigureOut">
              <a:rPr lang="en-US" smtClean="0"/>
              <a:pPr/>
              <a:t>10/13/2020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7E9D50-00B5-4E87-91BD-6D5AE67C9565}" type="slidenum">
              <a:rPr lang="en-US" smtClean="0"/>
              <a:pPr/>
              <a:t>‹#›</a:t>
            </a:fld>
            <a:endParaRPr lang="en-US"/>
          </a:p>
        </p:txBody>
      </p:sp>
    </p:spTree>
    <p:extLst>
      <p:ext uri="{BB962C8B-B14F-4D97-AF65-F5344CB8AC3E}">
        <p14:creationId xmlns:p14="http://schemas.microsoft.com/office/powerpoint/2010/main" val="4836263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4099734-91C3-4039-B9FD-E9FAE368DFC2}" type="datetimeFigureOut">
              <a:rPr lang="en-US" smtClean="0"/>
              <a:pPr/>
              <a:t>10/13/2020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7E9D50-00B5-4E87-91BD-6D5AE67C9565}" type="slidenum">
              <a:rPr lang="en-US" smtClean="0"/>
              <a:pPr/>
              <a:t>‹#›</a:t>
            </a:fld>
            <a:endParaRPr lang="en-US"/>
          </a:p>
        </p:txBody>
      </p:sp>
    </p:spTree>
    <p:extLst>
      <p:ext uri="{BB962C8B-B14F-4D97-AF65-F5344CB8AC3E}">
        <p14:creationId xmlns:p14="http://schemas.microsoft.com/office/powerpoint/2010/main" val="1439451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4099734-91C3-4039-B9FD-E9FAE368DFC2}" type="datetimeFigureOut">
              <a:rPr lang="en-US" smtClean="0"/>
              <a:pPr/>
              <a:t>10/13/2020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A7E9D50-00B5-4E87-91BD-6D5AE67C9565}" type="slidenum">
              <a:rPr lang="en-US" smtClean="0"/>
              <a:pPr/>
              <a:t>‹#›</a:t>
            </a:fld>
            <a:endParaRPr lang="en-US"/>
          </a:p>
        </p:txBody>
      </p:sp>
    </p:spTree>
    <p:extLst>
      <p:ext uri="{BB962C8B-B14F-4D97-AF65-F5344CB8AC3E}">
        <p14:creationId xmlns:p14="http://schemas.microsoft.com/office/powerpoint/2010/main" val="1412463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4099734-91C3-4039-B9FD-E9FAE368DFC2}" type="datetimeFigureOut">
              <a:rPr lang="en-US" smtClean="0"/>
              <a:pPr/>
              <a:t>10/13/2020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A7E9D50-00B5-4E87-91BD-6D5AE67C9565}" type="slidenum">
              <a:rPr lang="en-US" smtClean="0"/>
              <a:pPr/>
              <a:t>‹#›</a:t>
            </a:fld>
            <a:endParaRPr lang="en-US"/>
          </a:p>
        </p:txBody>
      </p:sp>
    </p:spTree>
    <p:extLst>
      <p:ext uri="{BB962C8B-B14F-4D97-AF65-F5344CB8AC3E}">
        <p14:creationId xmlns:p14="http://schemas.microsoft.com/office/powerpoint/2010/main" val="69684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099734-91C3-4039-B9FD-E9FAE368DFC2}" type="datetimeFigureOut">
              <a:rPr lang="en-US" smtClean="0"/>
              <a:pPr/>
              <a:t>10/13/2020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A7E9D50-00B5-4E87-91BD-6D5AE67C9565}" type="slidenum">
              <a:rPr lang="en-US" smtClean="0"/>
              <a:pPr/>
              <a:t>‹#›</a:t>
            </a:fld>
            <a:endParaRPr lang="en-US"/>
          </a:p>
        </p:txBody>
      </p:sp>
    </p:spTree>
    <p:extLst>
      <p:ext uri="{BB962C8B-B14F-4D97-AF65-F5344CB8AC3E}">
        <p14:creationId xmlns:p14="http://schemas.microsoft.com/office/powerpoint/2010/main" val="32755433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4099734-91C3-4039-B9FD-E9FAE368DFC2}" type="datetimeFigureOut">
              <a:rPr lang="en-US" smtClean="0"/>
              <a:pPr/>
              <a:t>10/13/2020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7E9D50-00B5-4E87-91BD-6D5AE67C9565}" type="slidenum">
              <a:rPr lang="en-US" smtClean="0"/>
              <a:pPr/>
              <a:t>‹#›</a:t>
            </a:fld>
            <a:endParaRPr lang="en-US"/>
          </a:p>
        </p:txBody>
      </p:sp>
    </p:spTree>
    <p:extLst>
      <p:ext uri="{BB962C8B-B14F-4D97-AF65-F5344CB8AC3E}">
        <p14:creationId xmlns:p14="http://schemas.microsoft.com/office/powerpoint/2010/main" val="35375058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4099734-91C3-4039-B9FD-E9FAE368DFC2}" type="datetimeFigureOut">
              <a:rPr lang="en-US" smtClean="0"/>
              <a:pPr/>
              <a:t>10/13/2020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7E9D50-00B5-4E87-91BD-6D5AE67C9565}" type="slidenum">
              <a:rPr lang="en-US" smtClean="0"/>
              <a:pPr/>
              <a:t>‹#›</a:t>
            </a:fld>
            <a:endParaRPr lang="en-US"/>
          </a:p>
        </p:txBody>
      </p:sp>
    </p:spTree>
    <p:extLst>
      <p:ext uri="{BB962C8B-B14F-4D97-AF65-F5344CB8AC3E}">
        <p14:creationId xmlns:p14="http://schemas.microsoft.com/office/powerpoint/2010/main" val="19423013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4099734-91C3-4039-B9FD-E9FAE368DFC2}" type="datetimeFigureOut">
              <a:rPr lang="en-US" smtClean="0"/>
              <a:pPr/>
              <a:t>10/13/2020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7E9D50-00B5-4E87-91BD-6D5AE67C9565}" type="slidenum">
              <a:rPr lang="en-US" smtClean="0"/>
              <a:pPr/>
              <a:t>‹#›</a:t>
            </a:fld>
            <a:endParaRPr lang="en-US"/>
          </a:p>
        </p:txBody>
      </p:sp>
    </p:spTree>
    <p:extLst>
      <p:ext uri="{BB962C8B-B14F-4D97-AF65-F5344CB8AC3E}">
        <p14:creationId xmlns:p14="http://schemas.microsoft.com/office/powerpoint/2010/main" val="19461918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4099734-91C3-4039-B9FD-E9FAE368DFC2}" type="datetimeFigureOut">
              <a:rPr lang="en-US" smtClean="0"/>
              <a:pPr/>
              <a:t>10/13/2020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7E9D50-00B5-4E87-91BD-6D5AE67C9565}" type="slidenum">
              <a:rPr lang="en-US" smtClean="0"/>
              <a:pPr/>
              <a:t>‹#›</a:t>
            </a:fld>
            <a:endParaRPr lang="en-US"/>
          </a:p>
        </p:txBody>
      </p:sp>
    </p:spTree>
    <p:extLst>
      <p:ext uri="{BB962C8B-B14F-4D97-AF65-F5344CB8AC3E}">
        <p14:creationId xmlns:p14="http://schemas.microsoft.com/office/powerpoint/2010/main" val="14208682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0" cy="1752600"/>
          </a:xfrm>
          <a:prstGeom prst="rect">
            <a:avLst/>
          </a:prstGeom>
        </p:spPr>
        <p:txBody>
          <a:bodyPr lIns="100794" tIns="50397" rIns="100794" bIns="50397"/>
          <a:lstStyle>
            <a:lvl1pPr marL="0" indent="0" algn="ctr">
              <a:buNone/>
              <a:defRPr/>
            </a:lvl1pPr>
            <a:lvl2pPr marL="457218" indent="0" algn="ctr">
              <a:buNone/>
              <a:defRPr/>
            </a:lvl2pPr>
            <a:lvl3pPr marL="914437" indent="0" algn="ctr">
              <a:buNone/>
              <a:defRPr/>
            </a:lvl3pPr>
            <a:lvl4pPr marL="1371655" indent="0" algn="ctr">
              <a:buNone/>
              <a:defRPr/>
            </a:lvl4pPr>
            <a:lvl5pPr marL="1828873" indent="0" algn="ctr">
              <a:buNone/>
              <a:defRPr/>
            </a:lvl5pPr>
            <a:lvl6pPr marL="2286091" indent="0" algn="ctr">
              <a:buNone/>
              <a:defRPr/>
            </a:lvl6pPr>
            <a:lvl7pPr marL="2743309" indent="0" algn="ctr">
              <a:buNone/>
              <a:defRPr/>
            </a:lvl7pPr>
            <a:lvl8pPr marL="3200527" indent="0" algn="ctr">
              <a:buNone/>
              <a:defRPr/>
            </a:lvl8pPr>
            <a:lvl9pPr marL="3657745"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13. 10. 2020</a:t>
            </a:fld>
            <a:endParaRPr lang="es-ES" altLang="sk-SK"/>
          </a:p>
        </p:txBody>
      </p:sp>
    </p:spTree>
    <p:extLst>
      <p:ext uri="{BB962C8B-B14F-4D97-AF65-F5344CB8AC3E}">
        <p14:creationId xmlns:p14="http://schemas.microsoft.com/office/powerpoint/2010/main" val="31521125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13. 10. 2020</a:t>
            </a:fld>
            <a:endParaRPr lang="es-ES" altLang="sk-SK"/>
          </a:p>
        </p:txBody>
      </p:sp>
    </p:spTree>
    <p:extLst>
      <p:ext uri="{BB962C8B-B14F-4D97-AF65-F5344CB8AC3E}">
        <p14:creationId xmlns:p14="http://schemas.microsoft.com/office/powerpoint/2010/main" val="36274607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6" y="4406904"/>
            <a:ext cx="10363199" cy="1362075"/>
          </a:xfrm>
          <a:prstGeom prst="rect">
            <a:avLst/>
          </a:prstGeom>
        </p:spPr>
        <p:txBody>
          <a:bodyPr lIns="100794" tIns="50397" rIns="100794" bIns="50397" anchor="t"/>
          <a:lstStyle>
            <a:lvl1pPr algn="l">
              <a:defRPr sz="3992" b="1" cap="all"/>
            </a:lvl1pPr>
          </a:lstStyle>
          <a:p>
            <a:r>
              <a:rPr lang="sk-SK"/>
              <a:t>Upravte štýly predlohy textu</a:t>
            </a:r>
          </a:p>
        </p:txBody>
      </p:sp>
      <p:sp>
        <p:nvSpPr>
          <p:cNvPr id="3" name="Zástupný symbol textu 2"/>
          <p:cNvSpPr>
            <a:spLocks noGrp="1"/>
          </p:cNvSpPr>
          <p:nvPr>
            <p:ph type="body" idx="1"/>
          </p:nvPr>
        </p:nvSpPr>
        <p:spPr>
          <a:xfrm>
            <a:off x="963086" y="2906714"/>
            <a:ext cx="10363199" cy="1500187"/>
          </a:xfrm>
          <a:prstGeom prst="rect">
            <a:avLst/>
          </a:prstGeom>
        </p:spPr>
        <p:txBody>
          <a:bodyPr lIns="100794" tIns="50397" rIns="100794" bIns="50397" anchor="b"/>
          <a:lstStyle>
            <a:lvl1pPr marL="0" indent="0">
              <a:buNone/>
              <a:defRPr sz="1996"/>
            </a:lvl1pPr>
            <a:lvl2pPr marL="457218" indent="0">
              <a:buNone/>
              <a:defRPr sz="1814"/>
            </a:lvl2pPr>
            <a:lvl3pPr marL="914437" indent="0">
              <a:buNone/>
              <a:defRPr sz="1633"/>
            </a:lvl3pPr>
            <a:lvl4pPr marL="1371655" indent="0">
              <a:buNone/>
              <a:defRPr sz="1361"/>
            </a:lvl4pPr>
            <a:lvl5pPr marL="1828873" indent="0">
              <a:buNone/>
              <a:defRPr sz="1361"/>
            </a:lvl5pPr>
            <a:lvl6pPr marL="2286091" indent="0">
              <a:buNone/>
              <a:defRPr sz="1361"/>
            </a:lvl6pPr>
            <a:lvl7pPr marL="2743309" indent="0">
              <a:buNone/>
              <a:defRPr sz="1361"/>
            </a:lvl7pPr>
            <a:lvl8pPr marL="3200527" indent="0">
              <a:buNone/>
              <a:defRPr sz="1361"/>
            </a:lvl8pPr>
            <a:lvl9pPr marL="3657745"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13. 10. 2020</a:t>
            </a:fld>
            <a:endParaRPr lang="es-ES" altLang="sk-SK"/>
          </a:p>
        </p:txBody>
      </p:sp>
    </p:spTree>
    <p:extLst>
      <p:ext uri="{BB962C8B-B14F-4D97-AF65-F5344CB8AC3E}">
        <p14:creationId xmlns:p14="http://schemas.microsoft.com/office/powerpoint/2010/main" val="16526134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13. 10. 2020</a:t>
            </a:fld>
            <a:endParaRPr lang="es-ES" altLang="sk-SK"/>
          </a:p>
        </p:txBody>
      </p:sp>
    </p:spTree>
    <p:extLst>
      <p:ext uri="{BB962C8B-B14F-4D97-AF65-F5344CB8AC3E}">
        <p14:creationId xmlns:p14="http://schemas.microsoft.com/office/powerpoint/2010/main" val="34006822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1" y="1535114"/>
            <a:ext cx="5386918"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1" y="2174878"/>
            <a:ext cx="5386918"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13. 10. 2020</a:t>
            </a:fld>
            <a:endParaRPr lang="es-ES" altLang="sk-SK"/>
          </a:p>
        </p:txBody>
      </p:sp>
    </p:spTree>
    <p:extLst>
      <p:ext uri="{BB962C8B-B14F-4D97-AF65-F5344CB8AC3E}">
        <p14:creationId xmlns:p14="http://schemas.microsoft.com/office/powerpoint/2010/main" val="3378987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13. 10. 2020</a:t>
            </a:fld>
            <a:endParaRPr lang="es-ES" altLang="sk-SK"/>
          </a:p>
        </p:txBody>
      </p:sp>
    </p:spTree>
    <p:extLst>
      <p:ext uri="{BB962C8B-B14F-4D97-AF65-F5344CB8AC3E}">
        <p14:creationId xmlns:p14="http://schemas.microsoft.com/office/powerpoint/2010/main" val="5119572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13. 10. 2020</a:t>
            </a:fld>
            <a:endParaRPr lang="es-ES" altLang="sk-SK"/>
          </a:p>
        </p:txBody>
      </p:sp>
    </p:spTree>
    <p:extLst>
      <p:ext uri="{BB962C8B-B14F-4D97-AF65-F5344CB8AC3E}">
        <p14:creationId xmlns:p14="http://schemas.microsoft.com/office/powerpoint/2010/main" val="25851754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2"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4"/>
            <a:ext cx="6815666" cy="5853113"/>
          </a:xfrm>
          <a:prstGeom prst="rect">
            <a:avLst/>
          </a:prstGeom>
        </p:spPr>
        <p:txBody>
          <a:bodyPr lIns="100794" tIns="50397" rIns="100794" bIns="50397"/>
          <a:lstStyle>
            <a:lvl1pPr>
              <a:defRPr sz="3175"/>
            </a:lvl1pPr>
            <a:lvl2pPr>
              <a:defRPr sz="2812"/>
            </a:lvl2pPr>
            <a:lvl3pPr>
              <a:defRPr sz="2359"/>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2" y="1435101"/>
            <a:ext cx="4011084" cy="4691063"/>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13. 10. 2020</a:t>
            </a:fld>
            <a:endParaRPr lang="es-ES" altLang="sk-SK"/>
          </a:p>
        </p:txBody>
      </p:sp>
    </p:spTree>
    <p:extLst>
      <p:ext uri="{BB962C8B-B14F-4D97-AF65-F5344CB8AC3E}">
        <p14:creationId xmlns:p14="http://schemas.microsoft.com/office/powerpoint/2010/main" val="1135654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218" indent="0">
              <a:buNone/>
              <a:defRPr sz="2812"/>
            </a:lvl2pPr>
            <a:lvl3pPr marL="914437" indent="0">
              <a:buNone/>
              <a:defRPr sz="2359"/>
            </a:lvl3pPr>
            <a:lvl4pPr marL="1371655" indent="0">
              <a:buNone/>
              <a:defRPr sz="1996"/>
            </a:lvl4pPr>
            <a:lvl5pPr marL="1828873" indent="0">
              <a:buNone/>
              <a:defRPr sz="1996"/>
            </a:lvl5pPr>
            <a:lvl6pPr marL="2286091" indent="0">
              <a:buNone/>
              <a:defRPr sz="1996"/>
            </a:lvl6pPr>
            <a:lvl7pPr marL="2743309" indent="0">
              <a:buNone/>
              <a:defRPr sz="1996"/>
            </a:lvl7pPr>
            <a:lvl8pPr marL="3200527" indent="0">
              <a:buNone/>
              <a:defRPr sz="1996"/>
            </a:lvl8pPr>
            <a:lvl9pPr marL="3657745"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13. 10. 2020</a:t>
            </a:fld>
            <a:endParaRPr lang="es-ES" altLang="sk-SK"/>
          </a:p>
        </p:txBody>
      </p:sp>
    </p:spTree>
    <p:extLst>
      <p:ext uri="{BB962C8B-B14F-4D97-AF65-F5344CB8AC3E}">
        <p14:creationId xmlns:p14="http://schemas.microsoft.com/office/powerpoint/2010/main" val="29260173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13. 10. 2020</a:t>
            </a:fld>
            <a:endParaRPr lang="es-ES" altLang="sk-SK"/>
          </a:p>
        </p:txBody>
      </p:sp>
    </p:spTree>
    <p:extLst>
      <p:ext uri="{BB962C8B-B14F-4D97-AF65-F5344CB8AC3E}">
        <p14:creationId xmlns:p14="http://schemas.microsoft.com/office/powerpoint/2010/main" val="20434194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13. 10. 2020</a:t>
            </a:fld>
            <a:endParaRPr lang="es-ES" altLang="sk-SK"/>
          </a:p>
        </p:txBody>
      </p:sp>
    </p:spTree>
    <p:extLst>
      <p:ext uri="{BB962C8B-B14F-4D97-AF65-F5344CB8AC3E}">
        <p14:creationId xmlns:p14="http://schemas.microsoft.com/office/powerpoint/2010/main" val="42091112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92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099734-91C3-4039-B9FD-E9FAE368DFC2}" type="datetimeFigureOut">
              <a:rPr lang="en-US" smtClean="0"/>
              <a:pPr/>
              <a:t>10/13/2020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7E9D50-00B5-4E87-91BD-6D5AE67C9565}" type="slidenum">
              <a:rPr lang="en-US" smtClean="0"/>
              <a:pPr/>
              <a:t>‹#›</a:t>
            </a:fld>
            <a:endParaRPr lang="en-US"/>
          </a:p>
        </p:txBody>
      </p:sp>
    </p:spTree>
    <p:extLst>
      <p:ext uri="{BB962C8B-B14F-4D97-AF65-F5344CB8AC3E}">
        <p14:creationId xmlns:p14="http://schemas.microsoft.com/office/powerpoint/2010/main" val="34439027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3"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571"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13. 10. 2020</a:t>
            </a:fld>
            <a:endParaRPr lang="es-ES" altLang="sk-SK"/>
          </a:p>
        </p:txBody>
      </p:sp>
    </p:spTree>
    <p:extLst>
      <p:ext uri="{BB962C8B-B14F-4D97-AF65-F5344CB8AC3E}">
        <p14:creationId xmlns:p14="http://schemas.microsoft.com/office/powerpoint/2010/main" val="5283428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218" algn="ctr" rtl="0" fontAlgn="base">
        <a:spcBef>
          <a:spcPct val="0"/>
        </a:spcBef>
        <a:spcAft>
          <a:spcPct val="0"/>
        </a:spcAft>
        <a:defRPr sz="4445">
          <a:solidFill>
            <a:schemeClr val="tx2"/>
          </a:solidFill>
          <a:latin typeface="Arial" charset="0"/>
          <a:cs typeface="Arial" charset="0"/>
        </a:defRPr>
      </a:lvl6pPr>
      <a:lvl7pPr marL="914437" algn="ctr" rtl="0" fontAlgn="base">
        <a:spcBef>
          <a:spcPct val="0"/>
        </a:spcBef>
        <a:spcAft>
          <a:spcPct val="0"/>
        </a:spcAft>
        <a:defRPr sz="4445">
          <a:solidFill>
            <a:schemeClr val="tx2"/>
          </a:solidFill>
          <a:latin typeface="Arial" charset="0"/>
          <a:cs typeface="Arial" charset="0"/>
        </a:defRPr>
      </a:lvl7pPr>
      <a:lvl8pPr marL="1371655" algn="ctr" rtl="0" fontAlgn="base">
        <a:spcBef>
          <a:spcPct val="0"/>
        </a:spcBef>
        <a:spcAft>
          <a:spcPct val="0"/>
        </a:spcAft>
        <a:defRPr sz="4445">
          <a:solidFill>
            <a:schemeClr val="tx2"/>
          </a:solidFill>
          <a:latin typeface="Arial" charset="0"/>
          <a:cs typeface="Arial" charset="0"/>
        </a:defRPr>
      </a:lvl8pPr>
      <a:lvl9pPr marL="1828873" algn="ctr" rtl="0" fontAlgn="base">
        <a:spcBef>
          <a:spcPct val="0"/>
        </a:spcBef>
        <a:spcAft>
          <a:spcPct val="0"/>
        </a:spcAft>
        <a:defRPr sz="4445">
          <a:solidFill>
            <a:schemeClr val="tx2"/>
          </a:solidFill>
          <a:latin typeface="Arial" charset="0"/>
          <a:cs typeface="Arial" charset="0"/>
        </a:defRPr>
      </a:lvl9pPr>
    </p:titleStyle>
    <p:bodyStyle>
      <a:lvl1pPr marL="342774" indent="-342774" algn="l" rtl="0" eaLnBrk="0" fontAlgn="base" hangingPunct="0">
        <a:spcBef>
          <a:spcPct val="20000"/>
        </a:spcBef>
        <a:spcAft>
          <a:spcPct val="0"/>
        </a:spcAft>
        <a:buChar char="•"/>
        <a:defRPr sz="3175">
          <a:solidFill>
            <a:schemeClr val="tx1"/>
          </a:solidFill>
          <a:latin typeface="+mn-lt"/>
          <a:ea typeface="+mn-ea"/>
          <a:cs typeface="+mn-cs"/>
        </a:defRPr>
      </a:lvl1pPr>
      <a:lvl2pPr marL="741718" indent="-285165" algn="l" rtl="0" eaLnBrk="0" fontAlgn="base" hangingPunct="0">
        <a:spcBef>
          <a:spcPct val="20000"/>
        </a:spcBef>
        <a:spcAft>
          <a:spcPct val="0"/>
        </a:spcAft>
        <a:buChar char="–"/>
        <a:defRPr sz="2812">
          <a:solidFill>
            <a:schemeClr val="tx1"/>
          </a:solidFill>
          <a:latin typeface="+mn-lt"/>
          <a:cs typeface="+mn-cs"/>
        </a:defRPr>
      </a:lvl2pPr>
      <a:lvl3pPr marL="1142101" indent="-227556" algn="l" rtl="0" eaLnBrk="0" fontAlgn="base" hangingPunct="0">
        <a:spcBef>
          <a:spcPct val="20000"/>
        </a:spcBef>
        <a:spcAft>
          <a:spcPct val="0"/>
        </a:spcAft>
        <a:buChar char="•"/>
        <a:defRPr sz="2359">
          <a:solidFill>
            <a:schemeClr val="tx1"/>
          </a:solidFill>
          <a:latin typeface="+mn-lt"/>
          <a:cs typeface="+mn-cs"/>
        </a:defRPr>
      </a:lvl3pPr>
      <a:lvl4pPr marL="1600094" indent="-227556" algn="l" rtl="0" eaLnBrk="0" fontAlgn="base" hangingPunct="0">
        <a:spcBef>
          <a:spcPct val="20000"/>
        </a:spcBef>
        <a:spcAft>
          <a:spcPct val="0"/>
        </a:spcAft>
        <a:buChar char="–"/>
        <a:defRPr sz="1996">
          <a:solidFill>
            <a:schemeClr val="tx1"/>
          </a:solidFill>
          <a:latin typeface="+mn-lt"/>
          <a:cs typeface="+mn-cs"/>
        </a:defRPr>
      </a:lvl4pPr>
      <a:lvl5pPr marL="2056646" indent="-227556" algn="l" rtl="0" eaLnBrk="0" fontAlgn="base" hangingPunct="0">
        <a:spcBef>
          <a:spcPct val="20000"/>
        </a:spcBef>
        <a:spcAft>
          <a:spcPct val="0"/>
        </a:spcAft>
        <a:buChar char="»"/>
        <a:defRPr sz="1996">
          <a:solidFill>
            <a:schemeClr val="tx1"/>
          </a:solidFill>
          <a:latin typeface="+mn-lt"/>
          <a:cs typeface="+mn-cs"/>
        </a:defRPr>
      </a:lvl5pPr>
      <a:lvl6pPr marL="2514700" indent="-228610" algn="l" rtl="0" fontAlgn="base">
        <a:spcBef>
          <a:spcPct val="20000"/>
        </a:spcBef>
        <a:spcAft>
          <a:spcPct val="0"/>
        </a:spcAft>
        <a:buChar char="»"/>
        <a:defRPr sz="1996">
          <a:solidFill>
            <a:schemeClr val="tx1"/>
          </a:solidFill>
          <a:latin typeface="+mn-lt"/>
          <a:cs typeface="+mn-cs"/>
        </a:defRPr>
      </a:lvl6pPr>
      <a:lvl7pPr marL="2971918" indent="-228610" algn="l" rtl="0" fontAlgn="base">
        <a:spcBef>
          <a:spcPct val="20000"/>
        </a:spcBef>
        <a:spcAft>
          <a:spcPct val="0"/>
        </a:spcAft>
        <a:buChar char="»"/>
        <a:defRPr sz="1996">
          <a:solidFill>
            <a:schemeClr val="tx1"/>
          </a:solidFill>
          <a:latin typeface="+mn-lt"/>
          <a:cs typeface="+mn-cs"/>
        </a:defRPr>
      </a:lvl7pPr>
      <a:lvl8pPr marL="3429137" indent="-228610" algn="l" rtl="0" fontAlgn="base">
        <a:spcBef>
          <a:spcPct val="20000"/>
        </a:spcBef>
        <a:spcAft>
          <a:spcPct val="0"/>
        </a:spcAft>
        <a:buChar char="»"/>
        <a:defRPr sz="1996">
          <a:solidFill>
            <a:schemeClr val="tx1"/>
          </a:solidFill>
          <a:latin typeface="+mn-lt"/>
          <a:cs typeface="+mn-cs"/>
        </a:defRPr>
      </a:lvl8pPr>
      <a:lvl9pPr marL="3886355" indent="-22861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437" rtl="0" eaLnBrk="1" latinLnBrk="0" hangingPunct="1">
        <a:defRPr sz="1814" kern="1200">
          <a:solidFill>
            <a:schemeClr val="tx1"/>
          </a:solidFill>
          <a:latin typeface="+mn-lt"/>
          <a:ea typeface="+mn-ea"/>
          <a:cs typeface="+mn-cs"/>
        </a:defRPr>
      </a:lvl1pPr>
      <a:lvl2pPr marL="457218" algn="l" defTabSz="914437" rtl="0" eaLnBrk="1" latinLnBrk="0" hangingPunct="1">
        <a:defRPr sz="1814" kern="1200">
          <a:solidFill>
            <a:schemeClr val="tx1"/>
          </a:solidFill>
          <a:latin typeface="+mn-lt"/>
          <a:ea typeface="+mn-ea"/>
          <a:cs typeface="+mn-cs"/>
        </a:defRPr>
      </a:lvl2pPr>
      <a:lvl3pPr marL="914437" algn="l" defTabSz="914437" rtl="0" eaLnBrk="1" latinLnBrk="0" hangingPunct="1">
        <a:defRPr sz="1814" kern="1200">
          <a:solidFill>
            <a:schemeClr val="tx1"/>
          </a:solidFill>
          <a:latin typeface="+mn-lt"/>
          <a:ea typeface="+mn-ea"/>
          <a:cs typeface="+mn-cs"/>
        </a:defRPr>
      </a:lvl3pPr>
      <a:lvl4pPr marL="1371655" algn="l" defTabSz="914437" rtl="0" eaLnBrk="1" latinLnBrk="0" hangingPunct="1">
        <a:defRPr sz="1814" kern="1200">
          <a:solidFill>
            <a:schemeClr val="tx1"/>
          </a:solidFill>
          <a:latin typeface="+mn-lt"/>
          <a:ea typeface="+mn-ea"/>
          <a:cs typeface="+mn-cs"/>
        </a:defRPr>
      </a:lvl4pPr>
      <a:lvl5pPr marL="1828873" algn="l" defTabSz="914437" rtl="0" eaLnBrk="1" latinLnBrk="0" hangingPunct="1">
        <a:defRPr sz="1814" kern="1200">
          <a:solidFill>
            <a:schemeClr val="tx1"/>
          </a:solidFill>
          <a:latin typeface="+mn-lt"/>
          <a:ea typeface="+mn-ea"/>
          <a:cs typeface="+mn-cs"/>
        </a:defRPr>
      </a:lvl5pPr>
      <a:lvl6pPr marL="2286091" algn="l" defTabSz="914437" rtl="0" eaLnBrk="1" latinLnBrk="0" hangingPunct="1">
        <a:defRPr sz="1814" kern="1200">
          <a:solidFill>
            <a:schemeClr val="tx1"/>
          </a:solidFill>
          <a:latin typeface="+mn-lt"/>
          <a:ea typeface="+mn-ea"/>
          <a:cs typeface="+mn-cs"/>
        </a:defRPr>
      </a:lvl6pPr>
      <a:lvl7pPr marL="2743309" algn="l" defTabSz="914437" rtl="0" eaLnBrk="1" latinLnBrk="0" hangingPunct="1">
        <a:defRPr sz="1814" kern="1200">
          <a:solidFill>
            <a:schemeClr val="tx1"/>
          </a:solidFill>
          <a:latin typeface="+mn-lt"/>
          <a:ea typeface="+mn-ea"/>
          <a:cs typeface="+mn-cs"/>
        </a:defRPr>
      </a:lvl7pPr>
      <a:lvl8pPr marL="3200527" algn="l" defTabSz="914437" rtl="0" eaLnBrk="1" latinLnBrk="0" hangingPunct="1">
        <a:defRPr sz="1814" kern="1200">
          <a:solidFill>
            <a:schemeClr val="tx1"/>
          </a:solidFill>
          <a:latin typeface="+mn-lt"/>
          <a:ea typeface="+mn-ea"/>
          <a:cs typeface="+mn-cs"/>
        </a:defRPr>
      </a:lvl8pPr>
      <a:lvl9pPr marL="3657745" algn="l" defTabSz="914437"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hyperlink" Target="mailto:tonychacko2000@gmail.com" TargetMode="Externa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41.png"/><Relationship Id="rId4" Type="http://schemas.openxmlformats.org/officeDocument/2006/relationships/image" Target="../media/image40.png"/></Relationships>
</file>

<file path=ppt/slides/_rels/slide42.xml.rels><?xml version="1.0" encoding="UTF-8" standalone="yes"?>
<Relationships xmlns="http://schemas.openxmlformats.org/package/2006/relationships"><Relationship Id="rId8" Type="http://schemas.openxmlformats.org/officeDocument/2006/relationships/image" Target="../media/image45.png"/><Relationship Id="rId13" Type="http://schemas.openxmlformats.org/officeDocument/2006/relationships/hyperlink" Target="https://vk.com/mispps" TargetMode="External"/><Relationship Id="rId3" Type="http://schemas.openxmlformats.org/officeDocument/2006/relationships/image" Target="../media/image42.png"/><Relationship Id="rId7" Type="http://schemas.openxmlformats.org/officeDocument/2006/relationships/hyperlink" Target="https://www.facebook.com/mispps" TargetMode="External"/><Relationship Id="rId12" Type="http://schemas.openxmlformats.org/officeDocument/2006/relationships/image" Target="../media/image4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4.png"/><Relationship Id="rId11" Type="http://schemas.openxmlformats.org/officeDocument/2006/relationships/hyperlink" Target="https://plus.google.com/+Mispps/" TargetMode="External"/><Relationship Id="rId5" Type="http://schemas.openxmlformats.org/officeDocument/2006/relationships/image" Target="../media/image43.png"/><Relationship Id="rId10" Type="http://schemas.openxmlformats.org/officeDocument/2006/relationships/image" Target="../media/image4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76019268-2A71-48A7-87DC-5BF62B2C68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Nadpis"/>
          <p:cNvSpPr txBox="1"/>
          <p:nvPr/>
        </p:nvSpPr>
        <p:spPr>
          <a:xfrm>
            <a:off x="549863" y="304932"/>
            <a:ext cx="11092273" cy="1569660"/>
          </a:xfrm>
          <a:prstGeom prst="rect">
            <a:avLst/>
          </a:prstGeom>
          <a:noFill/>
          <a:effectLst>
            <a:outerShdw blurRad="50800" dist="38100" dir="2700000" algn="tl" rotWithShape="0">
              <a:schemeClr val="bg1">
                <a:alpha val="60000"/>
              </a:schemeClr>
            </a:outerShdw>
          </a:effectLst>
        </p:spPr>
        <p:txBody>
          <a:bodyPr wrap="square" rtlCol="0">
            <a:spAutoFit/>
            <a:scene3d>
              <a:camera prst="orthographicFront"/>
              <a:lightRig rig="threePt" dir="t"/>
            </a:scene3d>
            <a:sp3d extrusionH="57150">
              <a:bevelT w="50800" h="38100" prst="riblet"/>
            </a:sp3d>
          </a:bodyPr>
          <a:lstStyle/>
          <a:p>
            <a:pPr algn="ctr"/>
            <a:r>
              <a:rPr lang="en-US" sz="4800" b="1" dirty="0">
                <a:ln w="6350">
                  <a:solidFill>
                    <a:schemeClr val="tx1"/>
                  </a:solidFill>
                </a:ln>
                <a:blipFill dpi="0" rotWithShape="1">
                  <a:blip r:embed="rId4">
                    <a:alphaModFix amt="92000"/>
                  </a:blip>
                  <a:srcRect/>
                  <a:stretch>
                    <a:fillRect/>
                  </a:stretch>
                </a:blipFill>
                <a:effectLst>
                  <a:outerShdw blurRad="50800" dist="38100" dir="2700000" algn="tl" rotWithShape="0">
                    <a:schemeClr val="bg1">
                      <a:alpha val="67000"/>
                    </a:schemeClr>
                  </a:outerShdw>
                </a:effectLst>
                <a:latin typeface="Cancun" pitchFamily="2" charset="0"/>
                <a:cs typeface="Times New Roman" panose="02020603050405020304" pitchFamily="18" charset="0"/>
              </a:rPr>
              <a:t>The 16 </a:t>
            </a:r>
            <a:r>
              <a:rPr lang="en-US" sz="4800" b="1">
                <a:ln w="6350">
                  <a:solidFill>
                    <a:schemeClr val="tx1"/>
                  </a:solidFill>
                </a:ln>
                <a:blipFill dpi="0" rotWithShape="1">
                  <a:blip r:embed="rId4">
                    <a:alphaModFix amt="92000"/>
                  </a:blip>
                  <a:srcRect/>
                  <a:stretch>
                    <a:fillRect/>
                  </a:stretch>
                </a:blipFill>
                <a:effectLst>
                  <a:outerShdw blurRad="50800" dist="38100" dir="2700000" algn="tl" rotWithShape="0">
                    <a:schemeClr val="bg1">
                      <a:alpha val="67000"/>
                    </a:schemeClr>
                  </a:outerShdw>
                </a:effectLst>
                <a:latin typeface="Cancun" pitchFamily="2" charset="0"/>
                <a:cs typeface="Times New Roman" panose="02020603050405020304" pitchFamily="18" charset="0"/>
              </a:rPr>
              <a:t>Most Beautiful</a:t>
            </a:r>
            <a:endParaRPr lang="sk-SK" sz="4800" b="1">
              <a:ln w="6350">
                <a:solidFill>
                  <a:schemeClr val="tx1"/>
                </a:solidFill>
              </a:ln>
              <a:blipFill dpi="0" rotWithShape="1">
                <a:blip r:embed="rId4">
                  <a:alphaModFix amt="92000"/>
                </a:blip>
                <a:srcRect/>
                <a:stretch>
                  <a:fillRect/>
                </a:stretch>
              </a:blipFill>
              <a:effectLst>
                <a:outerShdw blurRad="50800" dist="38100" dir="2700000" algn="tl" rotWithShape="0">
                  <a:schemeClr val="bg1">
                    <a:alpha val="67000"/>
                  </a:schemeClr>
                </a:outerShdw>
              </a:effectLst>
              <a:latin typeface="Cancun" pitchFamily="2" charset="0"/>
              <a:cs typeface="Times New Roman" panose="02020603050405020304" pitchFamily="18" charset="0"/>
            </a:endParaRPr>
          </a:p>
          <a:p>
            <a:pPr algn="ctr"/>
            <a:r>
              <a:rPr lang="en-US" sz="4800" b="1">
                <a:ln w="6350">
                  <a:solidFill>
                    <a:schemeClr val="tx1"/>
                  </a:solidFill>
                </a:ln>
                <a:blipFill dpi="0" rotWithShape="1">
                  <a:blip r:embed="rId4">
                    <a:alphaModFix amt="92000"/>
                  </a:blip>
                  <a:srcRect/>
                  <a:stretch>
                    <a:fillRect/>
                  </a:stretch>
                </a:blipFill>
                <a:effectLst>
                  <a:outerShdw blurRad="50800" dist="38100" dir="2700000" algn="tl" rotWithShape="0">
                    <a:schemeClr val="bg1">
                      <a:alpha val="67000"/>
                    </a:schemeClr>
                  </a:outerShdw>
                </a:effectLst>
                <a:latin typeface="Cancun" pitchFamily="2" charset="0"/>
                <a:cs typeface="Times New Roman" panose="02020603050405020304" pitchFamily="18" charset="0"/>
              </a:rPr>
              <a:t>Coral </a:t>
            </a:r>
            <a:r>
              <a:rPr lang="en-US" sz="4800" b="1" dirty="0">
                <a:ln w="6350">
                  <a:solidFill>
                    <a:schemeClr val="tx1"/>
                  </a:solidFill>
                </a:ln>
                <a:blipFill dpi="0" rotWithShape="1">
                  <a:blip r:embed="rId4">
                    <a:alphaModFix amt="92000"/>
                  </a:blip>
                  <a:srcRect/>
                  <a:stretch>
                    <a:fillRect/>
                  </a:stretch>
                </a:blipFill>
                <a:effectLst>
                  <a:outerShdw blurRad="50800" dist="38100" dir="2700000" algn="tl" rotWithShape="0">
                    <a:schemeClr val="bg1">
                      <a:alpha val="67000"/>
                    </a:schemeClr>
                  </a:outerShdw>
                </a:effectLst>
                <a:latin typeface="Cancun" pitchFamily="2" charset="0"/>
                <a:cs typeface="Times New Roman" panose="02020603050405020304" pitchFamily="18" charset="0"/>
              </a:rPr>
              <a:t>Reefs In </a:t>
            </a:r>
            <a:r>
              <a:rPr lang="en-US" sz="4800" b="1">
                <a:ln w="6350">
                  <a:solidFill>
                    <a:schemeClr val="tx1"/>
                  </a:solidFill>
                </a:ln>
                <a:blipFill dpi="0" rotWithShape="1">
                  <a:blip r:embed="rId4">
                    <a:alphaModFix amt="92000"/>
                  </a:blip>
                  <a:srcRect/>
                  <a:stretch>
                    <a:fillRect/>
                  </a:stretch>
                </a:blipFill>
                <a:effectLst>
                  <a:outerShdw blurRad="50800" dist="38100" dir="2700000" algn="tl" rotWithShape="0">
                    <a:schemeClr val="bg1">
                      <a:alpha val="67000"/>
                    </a:schemeClr>
                  </a:outerShdw>
                </a:effectLst>
                <a:latin typeface="Cancun" pitchFamily="2" charset="0"/>
                <a:cs typeface="Times New Roman" panose="02020603050405020304" pitchFamily="18" charset="0"/>
              </a:rPr>
              <a:t>The World</a:t>
            </a:r>
            <a:endParaRPr lang="en-US" sz="4800" b="1" dirty="0">
              <a:ln w="6350">
                <a:solidFill>
                  <a:schemeClr val="tx1"/>
                </a:solidFill>
              </a:ln>
              <a:blipFill dpi="0" rotWithShape="1">
                <a:blip r:embed="rId4">
                  <a:alphaModFix amt="92000"/>
                </a:blip>
                <a:srcRect/>
                <a:stretch>
                  <a:fillRect/>
                </a:stretch>
              </a:blipFill>
              <a:effectLst>
                <a:outerShdw blurRad="50800" dist="38100" dir="2700000" algn="tl" rotWithShape="0">
                  <a:schemeClr val="bg1">
                    <a:alpha val="67000"/>
                  </a:schemeClr>
                </a:outerShdw>
              </a:effectLst>
              <a:latin typeface="Cancun" pitchFamily="2" charset="0"/>
              <a:cs typeface="Times New Roman" panose="02020603050405020304" pitchFamily="18" charset="0"/>
            </a:endParaRPr>
          </a:p>
        </p:txBody>
      </p:sp>
      <p:sp>
        <p:nvSpPr>
          <p:cNvPr id="5" name="Text">
            <a:extLst>
              <a:ext uri="{FF2B5EF4-FFF2-40B4-BE49-F238E27FC236}">
                <a16:creationId xmlns:a16="http://schemas.microsoft.com/office/drawing/2014/main" id="{ADDB2AD1-40D6-43B1-A7F2-FE5B34B8F290}"/>
              </a:ext>
            </a:extLst>
          </p:cNvPr>
          <p:cNvSpPr/>
          <p:nvPr/>
        </p:nvSpPr>
        <p:spPr>
          <a:xfrm>
            <a:off x="360000" y="2340000"/>
            <a:ext cx="11484000" cy="2431435"/>
          </a:xfrm>
          <a:prstGeom prst="rect">
            <a:avLst/>
          </a:prstGeom>
        </p:spPr>
        <p:txBody>
          <a:bodyPr wrap="square">
            <a:spAutoFit/>
          </a:bodyPr>
          <a:lstStyle/>
          <a:p>
            <a:pPr algn="just"/>
            <a:r>
              <a:rPr lang="sk-SK" sz="2800" i="1">
                <a:solidFill>
                  <a:schemeClr val="bg1"/>
                </a:solidFill>
                <a:latin typeface="Adobe Caslon Pro" panose="0205050205050A020403" pitchFamily="18" charset="-18"/>
              </a:rPr>
              <a:t>      </a:t>
            </a:r>
            <a:r>
              <a:rPr lang="sk-SK" sz="4000" i="1">
                <a:ln>
                  <a:solidFill>
                    <a:schemeClr val="bg1"/>
                  </a:solidFill>
                </a:ln>
                <a:solidFill>
                  <a:srgbClr val="FF0000"/>
                </a:solidFill>
                <a:latin typeface="Cancun" pitchFamily="2" charset="0"/>
              </a:rPr>
              <a:t>T</a:t>
            </a:r>
            <a:r>
              <a:rPr lang="en-US" sz="2800" i="1">
                <a:latin typeface="Bell MT" panose="02020503060305020303" pitchFamily="18" charset="0"/>
              </a:rPr>
              <a:t>he oceans and seas are incredible things of</a:t>
            </a:r>
            <a:r>
              <a:rPr lang="sk-SK" sz="2800" i="1">
                <a:latin typeface="Bell MT" panose="02020503060305020303" pitchFamily="18" charset="0"/>
              </a:rPr>
              <a:t> </a:t>
            </a:r>
            <a:r>
              <a:rPr lang="en-US" sz="2800" i="1">
                <a:latin typeface="Bell MT" panose="02020503060305020303" pitchFamily="18" charset="0"/>
              </a:rPr>
              <a:t>beauty, with a fascinating mix of underwater gardens and marine life. Of particular importance are the stunning coral reefs, which act as a protection mechanism to coastlines and a home to an array of ecosystems. Many of them are, unfortunately, threatened due to man</a:t>
            </a:r>
            <a:r>
              <a:rPr lang="sk-SK" sz="2800" i="1">
                <a:latin typeface="Bell MT" panose="02020503060305020303" pitchFamily="18" charset="0"/>
              </a:rPr>
              <a:t>-</a:t>
            </a:r>
            <a:r>
              <a:rPr lang="en-US" sz="2800" i="1">
                <a:latin typeface="Bell MT" panose="02020503060305020303" pitchFamily="18" charset="0"/>
              </a:rPr>
              <a:t>made causes and in need of preservation. Here are the most beautiful in the world.</a:t>
            </a:r>
          </a:p>
        </p:txBody>
      </p:sp>
      <p:sp>
        <p:nvSpPr>
          <p:cNvPr id="6" name="Značka">
            <a:extLst>
              <a:ext uri="{FF2B5EF4-FFF2-40B4-BE49-F238E27FC236}">
                <a16:creationId xmlns:a16="http://schemas.microsoft.com/office/drawing/2014/main" id="{8BA84C3C-17AC-4A16-BF5F-77200A6EEBC3}"/>
              </a:ext>
            </a:extLst>
          </p:cNvPr>
          <p:cNvSpPr/>
          <p:nvPr/>
        </p:nvSpPr>
        <p:spPr>
          <a:xfrm>
            <a:off x="5893374" y="1997603"/>
            <a:ext cx="405246" cy="249382"/>
          </a:xfrm>
          <a:prstGeom prst="star4">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3" name="Autori">
            <a:extLst>
              <a:ext uri="{FF2B5EF4-FFF2-40B4-BE49-F238E27FC236}">
                <a16:creationId xmlns:a16="http://schemas.microsoft.com/office/drawing/2014/main" id="{B4502969-2C5D-4728-A862-C1BB2A61FE46}"/>
              </a:ext>
            </a:extLst>
          </p:cNvPr>
          <p:cNvSpPr/>
          <p:nvPr/>
        </p:nvSpPr>
        <p:spPr>
          <a:xfrm>
            <a:off x="2389469" y="5431459"/>
            <a:ext cx="7549759" cy="830997"/>
          </a:xfrm>
          <a:prstGeom prst="rect">
            <a:avLst/>
          </a:prstGeom>
        </p:spPr>
        <p:txBody>
          <a:bodyPr wrap="none">
            <a:spAutoFit/>
          </a:bodyPr>
          <a:lstStyle/>
          <a:p>
            <a:r>
              <a:rPr lang="en-US" sz="2400" i="1">
                <a:solidFill>
                  <a:srgbClr val="FF0000"/>
                </a:solidFill>
                <a:latin typeface="Bell MT" panose="02020503060305020303" pitchFamily="18" charset="0"/>
                <a:cs typeface="Times New Roman" panose="02020603050405020304" pitchFamily="18" charset="0"/>
              </a:rPr>
              <a:t>Compiled by</a:t>
            </a:r>
            <a:r>
              <a:rPr lang="sk-SK" sz="2400" i="1">
                <a:solidFill>
                  <a:srgbClr val="FF0000"/>
                </a:solidFill>
                <a:latin typeface="Bell MT" panose="02020503060305020303" pitchFamily="18" charset="0"/>
                <a:cs typeface="Times New Roman" panose="02020603050405020304" pitchFamily="18" charset="0"/>
              </a:rPr>
              <a:t> : </a:t>
            </a:r>
            <a:r>
              <a:rPr lang="en-US" sz="2400" i="1">
                <a:solidFill>
                  <a:srgbClr val="FF0000"/>
                </a:solidFill>
                <a:latin typeface="Bell MT" panose="02020503060305020303" pitchFamily="18" charset="0"/>
                <a:cs typeface="Times New Roman" panose="02020603050405020304" pitchFamily="18" charset="0"/>
              </a:rPr>
              <a:t> Tony Chacko</a:t>
            </a:r>
            <a:r>
              <a:rPr lang="sk-SK" sz="2400" i="1">
                <a:solidFill>
                  <a:srgbClr val="FF0000"/>
                </a:solidFill>
                <a:latin typeface="Bell MT" panose="02020503060305020303" pitchFamily="18" charset="0"/>
                <a:cs typeface="Times New Roman" panose="02020603050405020304" pitchFamily="18" charset="0"/>
              </a:rPr>
              <a:t> </a:t>
            </a:r>
            <a:r>
              <a:rPr lang="en-US" sz="2400" i="1">
                <a:solidFill>
                  <a:srgbClr val="FF0000"/>
                </a:solidFill>
                <a:latin typeface="Bell MT" panose="02020503060305020303" pitchFamily="18" charset="0"/>
                <a:cs typeface="Times New Roman" panose="02020603050405020304" pitchFamily="18" charset="0"/>
              </a:rPr>
              <a:t> </a:t>
            </a:r>
            <a:r>
              <a:rPr lang="en-US" sz="2400" i="1">
                <a:latin typeface="Bell MT" panose="02020503060305020303" pitchFamily="18" charset="0"/>
                <a:cs typeface="Times New Roman" panose="02020603050405020304" pitchFamily="18" charset="0"/>
              </a:rPr>
              <a:t>(</a:t>
            </a:r>
            <a:r>
              <a:rPr lang="en-US" sz="2400" i="1">
                <a:latin typeface="Bell MT" panose="02020503060305020303" pitchFamily="18" charset="0"/>
                <a:cs typeface="Times New Roman" panose="02020603050405020304" pitchFamily="18" charset="0"/>
                <a:hlinkClick r:id="rId5">
                  <a:extLst>
                    <a:ext uri="{A12FA001-AC4F-418D-AE19-62706E023703}">
                      <ahyp:hlinkClr xmlns:ahyp="http://schemas.microsoft.com/office/drawing/2018/hyperlinkcolor" val="tx"/>
                    </a:ext>
                  </a:extLst>
                </a:hlinkClick>
              </a:rPr>
              <a:t>tonychacko2000@gmail.com</a:t>
            </a:r>
            <a:r>
              <a:rPr lang="en-US" sz="2400" i="1">
                <a:latin typeface="Bell MT" panose="02020503060305020303" pitchFamily="18" charset="0"/>
                <a:cs typeface="Times New Roman" panose="02020603050405020304" pitchFamily="18" charset="0"/>
              </a:rPr>
              <a:t>)</a:t>
            </a:r>
            <a:endParaRPr lang="sk-SK" sz="2400" i="1">
              <a:latin typeface="Bell MT" panose="02020503060305020303" pitchFamily="18" charset="0"/>
              <a:cs typeface="Times New Roman" panose="02020603050405020304" pitchFamily="18" charset="0"/>
            </a:endParaRPr>
          </a:p>
          <a:p>
            <a:r>
              <a:rPr lang="sk-SK" sz="2400" i="1">
                <a:solidFill>
                  <a:srgbClr val="FF0000"/>
                </a:solidFill>
                <a:latin typeface="Bell MT" panose="02020503060305020303" pitchFamily="18" charset="0"/>
                <a:cs typeface="Times New Roman" panose="02020603050405020304" pitchFamily="18" charset="0"/>
              </a:rPr>
              <a:t>Technical cooperation :  Steve Rumpler  </a:t>
            </a:r>
            <a:r>
              <a:rPr lang="sk-SK" sz="2400" i="1">
                <a:latin typeface="Bell MT" panose="02020503060305020303" pitchFamily="18" charset="0"/>
                <a:cs typeface="Times New Roman" panose="02020603050405020304" pitchFamily="18" charset="0"/>
              </a:rPr>
              <a:t>(pista2011@gmail.com)</a:t>
            </a:r>
            <a:endParaRPr lang="en-US" sz="2400" i="1" dirty="0">
              <a:latin typeface="Bell MT" panose="02020503060305020303" pitchFamily="18" charset="0"/>
              <a:cs typeface="Times New Roman" panose="02020603050405020304" pitchFamily="18" charset="0"/>
            </a:endParaRPr>
          </a:p>
        </p:txBody>
      </p:sp>
      <p:pic>
        <p:nvPicPr>
          <p:cNvPr id="8" name="Myš">
            <a:extLst>
              <a:ext uri="{FF2B5EF4-FFF2-40B4-BE49-F238E27FC236}">
                <a16:creationId xmlns:a16="http://schemas.microsoft.com/office/drawing/2014/main" id="{7A7C397C-1A63-492A-AC03-A33854BA275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95556" y="6026794"/>
            <a:ext cx="648444" cy="526274"/>
          </a:xfrm>
          <a:prstGeom prst="rect">
            <a:avLst/>
          </a:prstGeom>
        </p:spPr>
      </p:pic>
      <p:sp>
        <p:nvSpPr>
          <p:cNvPr id="9" name="Rámček">
            <a:extLst>
              <a:ext uri="{FF2B5EF4-FFF2-40B4-BE49-F238E27FC236}">
                <a16:creationId xmlns:a16="http://schemas.microsoft.com/office/drawing/2014/main" id="{30D5FB62-3648-40B2-A48E-5B637269D2E1}"/>
              </a:ext>
            </a:extLst>
          </p:cNvPr>
          <p:cNvSpPr/>
          <p:nvPr/>
        </p:nvSpPr>
        <p:spPr>
          <a:xfrm>
            <a:off x="2336988" y="5346168"/>
            <a:ext cx="7518018" cy="1001581"/>
          </a:xfrm>
          <a:prstGeom prst="rect">
            <a:avLst/>
          </a:prstGeom>
          <a:noFill/>
          <a:ln w="28575">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Tree>
    <p:extLst>
      <p:ext uri="{BB962C8B-B14F-4D97-AF65-F5344CB8AC3E}">
        <p14:creationId xmlns:p14="http://schemas.microsoft.com/office/powerpoint/2010/main" val="938236240"/>
      </p:ext>
    </p:extLst>
  </p:cSld>
  <p:clrMapOvr>
    <a:masterClrMapping/>
  </p:clrMapOvr>
  <mc:AlternateContent xmlns:mc="http://schemas.openxmlformats.org/markup-compatibility/2006" xmlns:p14="http://schemas.microsoft.com/office/powerpoint/2010/main">
    <mc:Choice Requires="p14">
      <p:transition spd="slow" p14:dur="2000">
        <p:fade/>
        <p:sndAc>
          <p:stSnd loop="1">
            <p:snd r:embed="rId2" name="Gus Teja - Romance Sea.wav"/>
          </p:stSnd>
        </p:sndAc>
      </p:transition>
    </mc:Choice>
    <mc:Fallback xmlns="">
      <p:transition spd="slow">
        <p:fade/>
        <p:sndAc>
          <p:stSnd loop="1">
            <p:snd r:embed="rId7" name="Gus Teja - Romance Se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Effect transition="in" filter="fade">
                                      <p:cBhvr>
                                        <p:cTn id="9" dur="1000"/>
                                        <p:tgtEl>
                                          <p:spTgt spid="6"/>
                                        </p:tgtEl>
                                      </p:cBhvr>
                                    </p:animEffect>
                                  </p:childTnLst>
                                </p:cTn>
                              </p:par>
                            </p:childTnLst>
                          </p:cTn>
                        </p:par>
                        <p:par>
                          <p:cTn id="10" fill="hold">
                            <p:stCondLst>
                              <p:cond delay="2000"/>
                            </p:stCondLst>
                            <p:childTnLst>
                              <p:par>
                                <p:cTn id="11" presetID="22" presetClass="entr" presetSubtype="1" fill="hold" grpId="0" nodeType="after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wipe(up)">
                                      <p:cBhvr>
                                        <p:cTn id="13" dur="1500"/>
                                        <p:tgtEl>
                                          <p:spTgt spid="5"/>
                                        </p:tgtEl>
                                      </p:cBhvr>
                                    </p:animEffect>
                                  </p:childTnLst>
                                </p:cTn>
                              </p:par>
                            </p:childTnLst>
                          </p:cTn>
                        </p:par>
                        <p:par>
                          <p:cTn id="14" fill="hold">
                            <p:stCondLst>
                              <p:cond delay="4000"/>
                            </p:stCondLst>
                            <p:childTnLst>
                              <p:par>
                                <p:cTn id="15" presetID="53" presetClass="entr" presetSubtype="16" fill="hold" grpId="0" nodeType="afterEffect">
                                  <p:stCondLst>
                                    <p:cond delay="1000"/>
                                  </p:stCondLst>
                                  <p:childTnLst>
                                    <p:set>
                                      <p:cBhvr>
                                        <p:cTn id="16" dur="1" fill="hold">
                                          <p:stCondLst>
                                            <p:cond delay="0"/>
                                          </p:stCondLst>
                                        </p:cTn>
                                        <p:tgtEl>
                                          <p:spTgt spid="9"/>
                                        </p:tgtEl>
                                        <p:attrNameLst>
                                          <p:attrName>style.visibility</p:attrName>
                                        </p:attrNameLst>
                                      </p:cBhvr>
                                      <p:to>
                                        <p:strVal val="visible"/>
                                      </p:to>
                                    </p:set>
                                    <p:anim calcmode="lin" valueType="num">
                                      <p:cBhvr>
                                        <p:cTn id="17" dur="1500" fill="hold"/>
                                        <p:tgtEl>
                                          <p:spTgt spid="9"/>
                                        </p:tgtEl>
                                        <p:attrNameLst>
                                          <p:attrName>ppt_w</p:attrName>
                                        </p:attrNameLst>
                                      </p:cBhvr>
                                      <p:tavLst>
                                        <p:tav tm="0">
                                          <p:val>
                                            <p:fltVal val="0"/>
                                          </p:val>
                                        </p:tav>
                                        <p:tav tm="100000">
                                          <p:val>
                                            <p:strVal val="#ppt_w"/>
                                          </p:val>
                                        </p:tav>
                                      </p:tavLst>
                                    </p:anim>
                                    <p:anim calcmode="lin" valueType="num">
                                      <p:cBhvr>
                                        <p:cTn id="18" dur="1500" fill="hold"/>
                                        <p:tgtEl>
                                          <p:spTgt spid="9"/>
                                        </p:tgtEl>
                                        <p:attrNameLst>
                                          <p:attrName>ppt_h</p:attrName>
                                        </p:attrNameLst>
                                      </p:cBhvr>
                                      <p:tavLst>
                                        <p:tav tm="0">
                                          <p:val>
                                            <p:fltVal val="0"/>
                                          </p:val>
                                        </p:tav>
                                        <p:tav tm="100000">
                                          <p:val>
                                            <p:strVal val="#ppt_h"/>
                                          </p:val>
                                        </p:tav>
                                      </p:tavLst>
                                    </p:anim>
                                    <p:animEffect transition="in" filter="fade">
                                      <p:cBhvr>
                                        <p:cTn id="19" dur="1500"/>
                                        <p:tgtEl>
                                          <p:spTgt spid="9"/>
                                        </p:tgtEl>
                                      </p:cBhvr>
                                    </p:animEffect>
                                  </p:childTnLst>
                                </p:cTn>
                              </p:par>
                              <p:par>
                                <p:cTn id="20" presetID="53" presetClass="entr" presetSubtype="16" fill="hold" grpId="0" nodeType="withEffect">
                                  <p:stCondLst>
                                    <p:cond delay="1500"/>
                                  </p:stCondLst>
                                  <p:childTnLst>
                                    <p:set>
                                      <p:cBhvr>
                                        <p:cTn id="21" dur="1" fill="hold">
                                          <p:stCondLst>
                                            <p:cond delay="0"/>
                                          </p:stCondLst>
                                        </p:cTn>
                                        <p:tgtEl>
                                          <p:spTgt spid="3"/>
                                        </p:tgtEl>
                                        <p:attrNameLst>
                                          <p:attrName>style.visibility</p:attrName>
                                        </p:attrNameLst>
                                      </p:cBhvr>
                                      <p:to>
                                        <p:strVal val="visible"/>
                                      </p:to>
                                    </p:set>
                                    <p:anim calcmode="lin" valueType="num">
                                      <p:cBhvr>
                                        <p:cTn id="22" dur="1500" fill="hold"/>
                                        <p:tgtEl>
                                          <p:spTgt spid="3"/>
                                        </p:tgtEl>
                                        <p:attrNameLst>
                                          <p:attrName>ppt_w</p:attrName>
                                        </p:attrNameLst>
                                      </p:cBhvr>
                                      <p:tavLst>
                                        <p:tav tm="0">
                                          <p:val>
                                            <p:fltVal val="0"/>
                                          </p:val>
                                        </p:tav>
                                        <p:tav tm="100000">
                                          <p:val>
                                            <p:strVal val="#ppt_w"/>
                                          </p:val>
                                        </p:tav>
                                      </p:tavLst>
                                    </p:anim>
                                    <p:anim calcmode="lin" valueType="num">
                                      <p:cBhvr>
                                        <p:cTn id="23" dur="1500" fill="hold"/>
                                        <p:tgtEl>
                                          <p:spTgt spid="3"/>
                                        </p:tgtEl>
                                        <p:attrNameLst>
                                          <p:attrName>ppt_h</p:attrName>
                                        </p:attrNameLst>
                                      </p:cBhvr>
                                      <p:tavLst>
                                        <p:tav tm="0">
                                          <p:val>
                                            <p:fltVal val="0"/>
                                          </p:val>
                                        </p:tav>
                                        <p:tav tm="100000">
                                          <p:val>
                                            <p:strVal val="#ppt_h"/>
                                          </p:val>
                                        </p:tav>
                                      </p:tavLst>
                                    </p:anim>
                                    <p:animEffect transition="in" filter="fade">
                                      <p:cBhvr>
                                        <p:cTn id="24" dur="1500"/>
                                        <p:tgtEl>
                                          <p:spTgt spid="3"/>
                                        </p:tgtEl>
                                      </p:cBhvr>
                                    </p:animEffect>
                                  </p:childTnLst>
                                </p:cTn>
                              </p:par>
                            </p:childTnLst>
                          </p:cTn>
                        </p:par>
                        <p:par>
                          <p:cTn id="25" fill="hold">
                            <p:stCondLst>
                              <p:cond delay="7000"/>
                            </p:stCondLst>
                            <p:childTnLst>
                              <p:par>
                                <p:cTn id="26" presetID="2" presetClass="entr" presetSubtype="6" fill="hold" nodeType="afterEffect">
                                  <p:stCondLst>
                                    <p:cond delay="50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1500" fill="hold"/>
                                        <p:tgtEl>
                                          <p:spTgt spid="8"/>
                                        </p:tgtEl>
                                        <p:attrNameLst>
                                          <p:attrName>ppt_x</p:attrName>
                                        </p:attrNameLst>
                                      </p:cBhvr>
                                      <p:tavLst>
                                        <p:tav tm="0">
                                          <p:val>
                                            <p:strVal val="1+#ppt_w/2"/>
                                          </p:val>
                                        </p:tav>
                                        <p:tav tm="100000">
                                          <p:val>
                                            <p:strVal val="#ppt_x"/>
                                          </p:val>
                                        </p:tav>
                                      </p:tavLst>
                                    </p:anim>
                                    <p:anim calcmode="lin" valueType="num">
                                      <p:cBhvr additive="base">
                                        <p:cTn id="29" dur="1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3" grpId="0"/>
      <p:bldP spid="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76019268-2A71-48A7-87DC-5BF62B2C68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Nadpis"/>
          <p:cNvSpPr txBox="1"/>
          <p:nvPr/>
        </p:nvSpPr>
        <p:spPr>
          <a:xfrm>
            <a:off x="549863" y="304932"/>
            <a:ext cx="11092273" cy="1569660"/>
          </a:xfrm>
          <a:prstGeom prst="rect">
            <a:avLst/>
          </a:prstGeom>
          <a:noFill/>
          <a:effectLst>
            <a:outerShdw blurRad="50800" dist="38100" dir="2700000" algn="tl" rotWithShape="0">
              <a:schemeClr val="bg1">
                <a:alpha val="60000"/>
              </a:schemeClr>
            </a:outerShdw>
          </a:effectLst>
        </p:spPr>
        <p:txBody>
          <a:bodyPr wrap="square" rtlCol="0">
            <a:spAutoFit/>
            <a:scene3d>
              <a:camera prst="orthographicFront"/>
              <a:lightRig rig="threePt" dir="t"/>
            </a:scene3d>
            <a:sp3d extrusionH="57150">
              <a:bevelT w="50800" h="38100" prst="riblet"/>
            </a:sp3d>
          </a:bodyPr>
          <a:lstStyle/>
          <a:p>
            <a:pPr algn="ctr"/>
            <a:r>
              <a:rPr lang="en-US" sz="4800" b="1" dirty="0">
                <a:ln w="6350">
                  <a:solidFill>
                    <a:schemeClr val="tx1"/>
                  </a:solidFill>
                </a:ln>
                <a:blipFill dpi="0" rotWithShape="1">
                  <a:blip r:embed="rId3">
                    <a:alphaModFix amt="92000"/>
                  </a:blip>
                  <a:srcRect/>
                  <a:stretch>
                    <a:fillRect/>
                  </a:stretch>
                </a:blipFill>
                <a:effectLst>
                  <a:outerShdw blurRad="50800" dist="38100" dir="2700000" algn="tl" rotWithShape="0">
                    <a:schemeClr val="bg1">
                      <a:alpha val="67000"/>
                    </a:schemeClr>
                  </a:outerShdw>
                </a:effectLst>
                <a:latin typeface="Cancun" pitchFamily="2" charset="0"/>
                <a:cs typeface="Times New Roman" panose="02020603050405020304" pitchFamily="18" charset="0"/>
              </a:rPr>
              <a:t>The 16 </a:t>
            </a:r>
            <a:r>
              <a:rPr lang="en-US" sz="4800" b="1">
                <a:ln w="6350">
                  <a:solidFill>
                    <a:schemeClr val="tx1"/>
                  </a:solidFill>
                </a:ln>
                <a:blipFill dpi="0" rotWithShape="1">
                  <a:blip r:embed="rId3">
                    <a:alphaModFix amt="92000"/>
                  </a:blip>
                  <a:srcRect/>
                  <a:stretch>
                    <a:fillRect/>
                  </a:stretch>
                </a:blipFill>
                <a:effectLst>
                  <a:outerShdw blurRad="50800" dist="38100" dir="2700000" algn="tl" rotWithShape="0">
                    <a:schemeClr val="bg1">
                      <a:alpha val="67000"/>
                    </a:schemeClr>
                  </a:outerShdw>
                </a:effectLst>
                <a:latin typeface="Cancun" pitchFamily="2" charset="0"/>
                <a:cs typeface="Times New Roman" panose="02020603050405020304" pitchFamily="18" charset="0"/>
              </a:rPr>
              <a:t>Most Beautiful</a:t>
            </a:r>
            <a:endParaRPr lang="sk-SK" sz="4800" b="1">
              <a:ln w="6350">
                <a:solidFill>
                  <a:schemeClr val="tx1"/>
                </a:solidFill>
              </a:ln>
              <a:blipFill dpi="0" rotWithShape="1">
                <a:blip r:embed="rId3">
                  <a:alphaModFix amt="92000"/>
                </a:blip>
                <a:srcRect/>
                <a:stretch>
                  <a:fillRect/>
                </a:stretch>
              </a:blipFill>
              <a:effectLst>
                <a:outerShdw blurRad="50800" dist="38100" dir="2700000" algn="tl" rotWithShape="0">
                  <a:schemeClr val="bg1">
                    <a:alpha val="67000"/>
                  </a:schemeClr>
                </a:outerShdw>
              </a:effectLst>
              <a:latin typeface="Cancun" pitchFamily="2" charset="0"/>
              <a:cs typeface="Times New Roman" panose="02020603050405020304" pitchFamily="18" charset="0"/>
            </a:endParaRPr>
          </a:p>
          <a:p>
            <a:pPr algn="ctr"/>
            <a:r>
              <a:rPr lang="en-US" sz="4800" b="1">
                <a:ln w="6350">
                  <a:solidFill>
                    <a:schemeClr val="tx1"/>
                  </a:solidFill>
                </a:ln>
                <a:blipFill dpi="0" rotWithShape="1">
                  <a:blip r:embed="rId3">
                    <a:alphaModFix amt="92000"/>
                  </a:blip>
                  <a:srcRect/>
                  <a:stretch>
                    <a:fillRect/>
                  </a:stretch>
                </a:blipFill>
                <a:effectLst>
                  <a:outerShdw blurRad="50800" dist="38100" dir="2700000" algn="tl" rotWithShape="0">
                    <a:schemeClr val="bg1">
                      <a:alpha val="67000"/>
                    </a:schemeClr>
                  </a:outerShdw>
                </a:effectLst>
                <a:latin typeface="Cancun" pitchFamily="2" charset="0"/>
                <a:cs typeface="Times New Roman" panose="02020603050405020304" pitchFamily="18" charset="0"/>
              </a:rPr>
              <a:t>Coral </a:t>
            </a:r>
            <a:r>
              <a:rPr lang="en-US" sz="4800" b="1" dirty="0">
                <a:ln w="6350">
                  <a:solidFill>
                    <a:schemeClr val="tx1"/>
                  </a:solidFill>
                </a:ln>
                <a:blipFill dpi="0" rotWithShape="1">
                  <a:blip r:embed="rId3">
                    <a:alphaModFix amt="92000"/>
                  </a:blip>
                  <a:srcRect/>
                  <a:stretch>
                    <a:fillRect/>
                  </a:stretch>
                </a:blipFill>
                <a:effectLst>
                  <a:outerShdw blurRad="50800" dist="38100" dir="2700000" algn="tl" rotWithShape="0">
                    <a:schemeClr val="bg1">
                      <a:alpha val="67000"/>
                    </a:schemeClr>
                  </a:outerShdw>
                </a:effectLst>
                <a:latin typeface="Cancun" pitchFamily="2" charset="0"/>
                <a:cs typeface="Times New Roman" panose="02020603050405020304" pitchFamily="18" charset="0"/>
              </a:rPr>
              <a:t>Reefs In </a:t>
            </a:r>
            <a:r>
              <a:rPr lang="en-US" sz="4800" b="1">
                <a:ln w="6350">
                  <a:solidFill>
                    <a:schemeClr val="tx1"/>
                  </a:solidFill>
                </a:ln>
                <a:blipFill dpi="0" rotWithShape="1">
                  <a:blip r:embed="rId3">
                    <a:alphaModFix amt="92000"/>
                  </a:blip>
                  <a:srcRect/>
                  <a:stretch>
                    <a:fillRect/>
                  </a:stretch>
                </a:blipFill>
                <a:effectLst>
                  <a:outerShdw blurRad="50800" dist="38100" dir="2700000" algn="tl" rotWithShape="0">
                    <a:schemeClr val="bg1">
                      <a:alpha val="67000"/>
                    </a:schemeClr>
                  </a:outerShdw>
                </a:effectLst>
                <a:latin typeface="Cancun" pitchFamily="2" charset="0"/>
                <a:cs typeface="Times New Roman" panose="02020603050405020304" pitchFamily="18" charset="0"/>
              </a:rPr>
              <a:t>The World</a:t>
            </a:r>
            <a:endParaRPr lang="en-US" sz="4800" b="1" dirty="0">
              <a:ln w="6350">
                <a:solidFill>
                  <a:schemeClr val="tx1"/>
                </a:solidFill>
              </a:ln>
              <a:blipFill dpi="0" rotWithShape="1">
                <a:blip r:embed="rId3">
                  <a:alphaModFix amt="92000"/>
                </a:blip>
                <a:srcRect/>
                <a:stretch>
                  <a:fillRect/>
                </a:stretch>
              </a:blipFill>
              <a:effectLst>
                <a:outerShdw blurRad="50800" dist="38100" dir="2700000" algn="tl" rotWithShape="0">
                  <a:schemeClr val="bg1">
                    <a:alpha val="67000"/>
                  </a:schemeClr>
                </a:outerShdw>
              </a:effectLst>
              <a:latin typeface="Cancun" pitchFamily="2" charset="0"/>
              <a:cs typeface="Times New Roman" panose="02020603050405020304" pitchFamily="18" charset="0"/>
            </a:endParaRPr>
          </a:p>
        </p:txBody>
      </p:sp>
      <p:sp>
        <p:nvSpPr>
          <p:cNvPr id="6" name="Značka">
            <a:extLst>
              <a:ext uri="{FF2B5EF4-FFF2-40B4-BE49-F238E27FC236}">
                <a16:creationId xmlns:a16="http://schemas.microsoft.com/office/drawing/2014/main" id="{8BA84C3C-17AC-4A16-BF5F-77200A6EEBC3}"/>
              </a:ext>
            </a:extLst>
          </p:cNvPr>
          <p:cNvSpPr/>
          <p:nvPr/>
        </p:nvSpPr>
        <p:spPr>
          <a:xfrm>
            <a:off x="5893374" y="1997603"/>
            <a:ext cx="405246" cy="249382"/>
          </a:xfrm>
          <a:prstGeom prst="star4">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3" name="Text">
            <a:extLst>
              <a:ext uri="{FF2B5EF4-FFF2-40B4-BE49-F238E27FC236}">
                <a16:creationId xmlns:a16="http://schemas.microsoft.com/office/drawing/2014/main" id="{36712F68-44C8-4A09-9825-26612ED12CE2}"/>
              </a:ext>
            </a:extLst>
          </p:cNvPr>
          <p:cNvSpPr/>
          <p:nvPr/>
        </p:nvSpPr>
        <p:spPr>
          <a:xfrm>
            <a:off x="360000" y="2340000"/>
            <a:ext cx="11484000" cy="4308872"/>
          </a:xfrm>
          <a:prstGeom prst="rect">
            <a:avLst/>
          </a:prstGeom>
        </p:spPr>
        <p:txBody>
          <a:bodyPr wrap="square">
            <a:spAutoFit/>
          </a:bodyPr>
          <a:lstStyle/>
          <a:p>
            <a:pPr algn="just"/>
            <a:r>
              <a:rPr lang="sk-SK" sz="2800" i="1">
                <a:ln>
                  <a:solidFill>
                    <a:schemeClr val="bg1"/>
                  </a:solidFill>
                </a:ln>
                <a:solidFill>
                  <a:srgbClr val="FF0000"/>
                </a:solidFill>
                <a:latin typeface="Cancun" pitchFamily="2" charset="0"/>
              </a:rPr>
              <a:t>   </a:t>
            </a:r>
            <a:r>
              <a:rPr lang="en-US" sz="2800" i="1">
                <a:ln>
                  <a:solidFill>
                    <a:schemeClr val="bg1"/>
                  </a:solidFill>
                </a:ln>
                <a:solidFill>
                  <a:srgbClr val="FF0000"/>
                </a:solidFill>
                <a:latin typeface="Cancun" pitchFamily="2" charset="0"/>
              </a:rPr>
              <a:t>T</a:t>
            </a:r>
            <a:r>
              <a:rPr lang="en-US" i="1">
                <a:latin typeface="Bell MT" panose="02020503060305020303" pitchFamily="18" charset="0"/>
              </a:rPr>
              <a:t>he</a:t>
            </a:r>
            <a:r>
              <a:rPr lang="en-US" i="1">
                <a:solidFill>
                  <a:srgbClr val="FF0000"/>
                </a:solidFill>
                <a:latin typeface="Bell MT" panose="02020503060305020303" pitchFamily="18" charset="0"/>
              </a:rPr>
              <a:t> Maldives </a:t>
            </a:r>
            <a:r>
              <a:rPr lang="en-US" i="1">
                <a:latin typeface="Bell MT" panose="02020503060305020303" pitchFamily="18" charset="0"/>
              </a:rPr>
              <a:t>are made up of 1,200 islands and 26 atolls; the waters feature a beautiful landscape of</a:t>
            </a:r>
            <a:r>
              <a:rPr lang="sk-SK" i="1">
                <a:latin typeface="Bell MT" panose="02020503060305020303" pitchFamily="18" charset="0"/>
              </a:rPr>
              <a:t> </a:t>
            </a:r>
            <a:r>
              <a:rPr lang="en-US" i="1">
                <a:latin typeface="Bell MT" panose="02020503060305020303" pitchFamily="18" charset="0"/>
              </a:rPr>
              <a:t>corals and vibrant array of marine life.</a:t>
            </a:r>
          </a:p>
          <a:p>
            <a:pPr algn="just"/>
            <a:r>
              <a:rPr lang="sk-SK" sz="2800" i="1">
                <a:ln>
                  <a:solidFill>
                    <a:schemeClr val="bg1"/>
                  </a:solidFill>
                </a:ln>
                <a:solidFill>
                  <a:srgbClr val="FF0000"/>
                </a:solidFill>
                <a:latin typeface="Cancun" pitchFamily="2" charset="0"/>
              </a:rPr>
              <a:t>   </a:t>
            </a:r>
            <a:r>
              <a:rPr lang="en-US" sz="2800" i="1">
                <a:ln>
                  <a:solidFill>
                    <a:schemeClr val="bg1"/>
                  </a:solidFill>
                </a:ln>
                <a:solidFill>
                  <a:srgbClr val="FF0000"/>
                </a:solidFill>
                <a:latin typeface="Cancun" pitchFamily="2" charset="0"/>
              </a:rPr>
              <a:t>A</a:t>
            </a:r>
            <a:r>
              <a:rPr lang="en-US" i="1">
                <a:solidFill>
                  <a:srgbClr val="FF0000"/>
                </a:solidFill>
                <a:latin typeface="Bell MT" panose="02020503060305020303" pitchFamily="18" charset="0"/>
              </a:rPr>
              <a:t>ustralia’s Great Barrier Reef</a:t>
            </a:r>
            <a:r>
              <a:rPr lang="en-US" i="1">
                <a:latin typeface="Bell MT" panose="02020503060305020303" pitchFamily="18" charset="0"/>
              </a:rPr>
              <a:t> (a UNESCO Heritage Site) is one of the most beautiful reefs in the world and it’s also the largest one on Earth. The reef comprises over 3,000 individual reef systems, complete with abundant colorful marine life and 400 types of coral. Situated off the coast of Queensland, it features hundreds of islands, many of which have pristine beaches that locals and tourists alike flock to every year. </a:t>
            </a:r>
          </a:p>
          <a:p>
            <a:pPr algn="just"/>
            <a:r>
              <a:rPr lang="sk-SK" sz="2800" i="1">
                <a:ln>
                  <a:solidFill>
                    <a:schemeClr val="bg1"/>
                  </a:solidFill>
                </a:ln>
                <a:solidFill>
                  <a:srgbClr val="FF0000"/>
                </a:solidFill>
                <a:latin typeface="Cancun" pitchFamily="2" charset="0"/>
              </a:rPr>
              <a:t>   </a:t>
            </a:r>
            <a:r>
              <a:rPr lang="en-US" sz="2800" i="1">
                <a:ln>
                  <a:solidFill>
                    <a:schemeClr val="bg1"/>
                  </a:solidFill>
                </a:ln>
                <a:solidFill>
                  <a:srgbClr val="FF0000"/>
                </a:solidFill>
                <a:latin typeface="Cancun" pitchFamily="2" charset="0"/>
              </a:rPr>
              <a:t>T</a:t>
            </a:r>
            <a:r>
              <a:rPr lang="en-US" i="1">
                <a:latin typeface="Bell MT" panose="02020503060305020303" pitchFamily="18" charset="0"/>
              </a:rPr>
              <a:t>he second-largest double barrier reef in the world is the </a:t>
            </a:r>
            <a:r>
              <a:rPr lang="en-US" i="1">
                <a:solidFill>
                  <a:srgbClr val="FF0000"/>
                </a:solidFill>
                <a:latin typeface="Bell MT" panose="02020503060305020303" pitchFamily="18" charset="0"/>
              </a:rPr>
              <a:t>New Caledonia</a:t>
            </a:r>
            <a:r>
              <a:rPr lang="sk-SK" i="1">
                <a:solidFill>
                  <a:srgbClr val="FF0000"/>
                </a:solidFill>
                <a:latin typeface="Bell MT" panose="02020503060305020303" pitchFamily="18" charset="0"/>
              </a:rPr>
              <a:t>n</a:t>
            </a:r>
            <a:r>
              <a:rPr lang="en-US" i="1">
                <a:solidFill>
                  <a:srgbClr val="FF0000"/>
                </a:solidFill>
                <a:latin typeface="Bell MT" panose="02020503060305020303" pitchFamily="18" charset="0"/>
              </a:rPr>
              <a:t> Barrier Reef</a:t>
            </a:r>
            <a:r>
              <a:rPr lang="en-US" i="1">
                <a:latin typeface="Bell MT" panose="02020503060305020303" pitchFamily="18" charset="0"/>
              </a:rPr>
              <a:t>, an example of Mother Nature at her finest, complete with incredible blue waters in varying shades. Located in the South Pacific off the northeast coast of Australia, this reef is home to a variety of marine life, many of which are still in the process of being discovered and classified, with the Green turtle and 1,000 fish species already documented. </a:t>
            </a:r>
          </a:p>
          <a:p>
            <a:pPr algn="just"/>
            <a:r>
              <a:rPr lang="sk-SK" sz="2800" i="1">
                <a:ln>
                  <a:solidFill>
                    <a:schemeClr val="bg1"/>
                  </a:solidFill>
                </a:ln>
                <a:solidFill>
                  <a:srgbClr val="FF0000"/>
                </a:solidFill>
                <a:latin typeface="Cancun" pitchFamily="2" charset="0"/>
              </a:rPr>
              <a:t>   </a:t>
            </a:r>
            <a:r>
              <a:rPr lang="en-US" sz="2800" i="1">
                <a:ln>
                  <a:solidFill>
                    <a:schemeClr val="bg1"/>
                  </a:solidFill>
                </a:ln>
                <a:solidFill>
                  <a:srgbClr val="FF0000"/>
                </a:solidFill>
                <a:latin typeface="Cancun" pitchFamily="2" charset="0"/>
              </a:rPr>
              <a:t>T</a:t>
            </a:r>
            <a:r>
              <a:rPr lang="en-US" i="1">
                <a:latin typeface="Bell MT" panose="02020503060305020303" pitchFamily="18" charset="0"/>
              </a:rPr>
              <a:t>he</a:t>
            </a:r>
            <a:r>
              <a:rPr lang="en-US" i="1">
                <a:solidFill>
                  <a:srgbClr val="FF0000"/>
                </a:solidFill>
                <a:latin typeface="Bell MT" panose="02020503060305020303" pitchFamily="18" charset="0"/>
              </a:rPr>
              <a:t> Red Sea Coral Reef</a:t>
            </a:r>
            <a:r>
              <a:rPr lang="en-US" i="1">
                <a:latin typeface="Bell MT" panose="02020503060305020303" pitchFamily="18" charset="0"/>
              </a:rPr>
              <a:t> is an amazing undersea world located in between two of the hottest and most arid deserts in the world: the Sahara and the Arabian. Approximately 1,200 miles long, this reef, which is over 5,000 years old, is home to 300 hard coral species and about 1,200 fish, of which 10 percent are found only in this area.</a:t>
            </a:r>
          </a:p>
        </p:txBody>
      </p:sp>
    </p:spTree>
    <p:extLst>
      <p:ext uri="{BB962C8B-B14F-4D97-AF65-F5344CB8AC3E}">
        <p14:creationId xmlns:p14="http://schemas.microsoft.com/office/powerpoint/2010/main" val="635020546"/>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76019268-2A71-48A7-87DC-5BF62B2C68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Nadpis"/>
          <p:cNvSpPr txBox="1"/>
          <p:nvPr/>
        </p:nvSpPr>
        <p:spPr>
          <a:xfrm>
            <a:off x="549863" y="304932"/>
            <a:ext cx="11092273" cy="1569660"/>
          </a:xfrm>
          <a:prstGeom prst="rect">
            <a:avLst/>
          </a:prstGeom>
          <a:noFill/>
          <a:effectLst>
            <a:outerShdw blurRad="50800" dist="38100" dir="2700000" algn="tl" rotWithShape="0">
              <a:schemeClr val="bg1">
                <a:alpha val="60000"/>
              </a:schemeClr>
            </a:outerShdw>
          </a:effectLst>
        </p:spPr>
        <p:txBody>
          <a:bodyPr wrap="square" rtlCol="0">
            <a:spAutoFit/>
            <a:scene3d>
              <a:camera prst="orthographicFront"/>
              <a:lightRig rig="threePt" dir="t"/>
            </a:scene3d>
            <a:sp3d extrusionH="57150">
              <a:bevelT w="50800" h="38100" prst="riblet"/>
            </a:sp3d>
          </a:bodyPr>
          <a:lstStyle/>
          <a:p>
            <a:pPr algn="ctr"/>
            <a:r>
              <a:rPr lang="en-US" sz="4800" b="1" dirty="0">
                <a:ln w="6350">
                  <a:solidFill>
                    <a:schemeClr val="tx1"/>
                  </a:solidFill>
                </a:ln>
                <a:blipFill dpi="0" rotWithShape="1">
                  <a:blip r:embed="rId3">
                    <a:alphaModFix amt="92000"/>
                  </a:blip>
                  <a:srcRect/>
                  <a:stretch>
                    <a:fillRect/>
                  </a:stretch>
                </a:blipFill>
                <a:effectLst>
                  <a:outerShdw blurRad="50800" dist="38100" dir="2700000" algn="tl" rotWithShape="0">
                    <a:schemeClr val="bg1">
                      <a:alpha val="67000"/>
                    </a:schemeClr>
                  </a:outerShdw>
                </a:effectLst>
                <a:latin typeface="Cancun" pitchFamily="2" charset="0"/>
                <a:cs typeface="Times New Roman" panose="02020603050405020304" pitchFamily="18" charset="0"/>
              </a:rPr>
              <a:t>The 16 </a:t>
            </a:r>
            <a:r>
              <a:rPr lang="en-US" sz="4800" b="1">
                <a:ln w="6350">
                  <a:solidFill>
                    <a:schemeClr val="tx1"/>
                  </a:solidFill>
                </a:ln>
                <a:blipFill dpi="0" rotWithShape="1">
                  <a:blip r:embed="rId3">
                    <a:alphaModFix amt="92000"/>
                  </a:blip>
                  <a:srcRect/>
                  <a:stretch>
                    <a:fillRect/>
                  </a:stretch>
                </a:blipFill>
                <a:effectLst>
                  <a:outerShdw blurRad="50800" dist="38100" dir="2700000" algn="tl" rotWithShape="0">
                    <a:schemeClr val="bg1">
                      <a:alpha val="67000"/>
                    </a:schemeClr>
                  </a:outerShdw>
                </a:effectLst>
                <a:latin typeface="Cancun" pitchFamily="2" charset="0"/>
                <a:cs typeface="Times New Roman" panose="02020603050405020304" pitchFamily="18" charset="0"/>
              </a:rPr>
              <a:t>Most Beautiful</a:t>
            </a:r>
            <a:endParaRPr lang="sk-SK" sz="4800" b="1">
              <a:ln w="6350">
                <a:solidFill>
                  <a:schemeClr val="tx1"/>
                </a:solidFill>
              </a:ln>
              <a:blipFill dpi="0" rotWithShape="1">
                <a:blip r:embed="rId3">
                  <a:alphaModFix amt="92000"/>
                </a:blip>
                <a:srcRect/>
                <a:stretch>
                  <a:fillRect/>
                </a:stretch>
              </a:blipFill>
              <a:effectLst>
                <a:outerShdw blurRad="50800" dist="38100" dir="2700000" algn="tl" rotWithShape="0">
                  <a:schemeClr val="bg1">
                    <a:alpha val="67000"/>
                  </a:schemeClr>
                </a:outerShdw>
              </a:effectLst>
              <a:latin typeface="Cancun" pitchFamily="2" charset="0"/>
              <a:cs typeface="Times New Roman" panose="02020603050405020304" pitchFamily="18" charset="0"/>
            </a:endParaRPr>
          </a:p>
          <a:p>
            <a:pPr algn="ctr"/>
            <a:r>
              <a:rPr lang="en-US" sz="4800" b="1">
                <a:ln w="6350">
                  <a:solidFill>
                    <a:schemeClr val="tx1"/>
                  </a:solidFill>
                </a:ln>
                <a:blipFill dpi="0" rotWithShape="1">
                  <a:blip r:embed="rId3">
                    <a:alphaModFix amt="92000"/>
                  </a:blip>
                  <a:srcRect/>
                  <a:stretch>
                    <a:fillRect/>
                  </a:stretch>
                </a:blipFill>
                <a:effectLst>
                  <a:outerShdw blurRad="50800" dist="38100" dir="2700000" algn="tl" rotWithShape="0">
                    <a:schemeClr val="bg1">
                      <a:alpha val="67000"/>
                    </a:schemeClr>
                  </a:outerShdw>
                </a:effectLst>
                <a:latin typeface="Cancun" pitchFamily="2" charset="0"/>
                <a:cs typeface="Times New Roman" panose="02020603050405020304" pitchFamily="18" charset="0"/>
              </a:rPr>
              <a:t>Coral </a:t>
            </a:r>
            <a:r>
              <a:rPr lang="en-US" sz="4800" b="1" dirty="0">
                <a:ln w="6350">
                  <a:solidFill>
                    <a:schemeClr val="tx1"/>
                  </a:solidFill>
                </a:ln>
                <a:blipFill dpi="0" rotWithShape="1">
                  <a:blip r:embed="rId3">
                    <a:alphaModFix amt="92000"/>
                  </a:blip>
                  <a:srcRect/>
                  <a:stretch>
                    <a:fillRect/>
                  </a:stretch>
                </a:blipFill>
                <a:effectLst>
                  <a:outerShdw blurRad="50800" dist="38100" dir="2700000" algn="tl" rotWithShape="0">
                    <a:schemeClr val="bg1">
                      <a:alpha val="67000"/>
                    </a:schemeClr>
                  </a:outerShdw>
                </a:effectLst>
                <a:latin typeface="Cancun" pitchFamily="2" charset="0"/>
                <a:cs typeface="Times New Roman" panose="02020603050405020304" pitchFamily="18" charset="0"/>
              </a:rPr>
              <a:t>Reefs In </a:t>
            </a:r>
            <a:r>
              <a:rPr lang="en-US" sz="4800" b="1">
                <a:ln w="6350">
                  <a:solidFill>
                    <a:schemeClr val="tx1"/>
                  </a:solidFill>
                </a:ln>
                <a:blipFill dpi="0" rotWithShape="1">
                  <a:blip r:embed="rId3">
                    <a:alphaModFix amt="92000"/>
                  </a:blip>
                  <a:srcRect/>
                  <a:stretch>
                    <a:fillRect/>
                  </a:stretch>
                </a:blipFill>
                <a:effectLst>
                  <a:outerShdw blurRad="50800" dist="38100" dir="2700000" algn="tl" rotWithShape="0">
                    <a:schemeClr val="bg1">
                      <a:alpha val="67000"/>
                    </a:schemeClr>
                  </a:outerShdw>
                </a:effectLst>
                <a:latin typeface="Cancun" pitchFamily="2" charset="0"/>
                <a:cs typeface="Times New Roman" panose="02020603050405020304" pitchFamily="18" charset="0"/>
              </a:rPr>
              <a:t>The World</a:t>
            </a:r>
            <a:endParaRPr lang="en-US" sz="4800" b="1" dirty="0">
              <a:ln w="6350">
                <a:solidFill>
                  <a:schemeClr val="tx1"/>
                </a:solidFill>
              </a:ln>
              <a:blipFill dpi="0" rotWithShape="1">
                <a:blip r:embed="rId3">
                  <a:alphaModFix amt="92000"/>
                </a:blip>
                <a:srcRect/>
                <a:stretch>
                  <a:fillRect/>
                </a:stretch>
              </a:blipFill>
              <a:effectLst>
                <a:outerShdw blurRad="50800" dist="38100" dir="2700000" algn="tl" rotWithShape="0">
                  <a:schemeClr val="bg1">
                    <a:alpha val="67000"/>
                  </a:schemeClr>
                </a:outerShdw>
              </a:effectLst>
              <a:latin typeface="Cancun" pitchFamily="2" charset="0"/>
              <a:cs typeface="Times New Roman" panose="02020603050405020304" pitchFamily="18" charset="0"/>
            </a:endParaRPr>
          </a:p>
        </p:txBody>
      </p:sp>
      <p:sp>
        <p:nvSpPr>
          <p:cNvPr id="6" name="Značka">
            <a:extLst>
              <a:ext uri="{FF2B5EF4-FFF2-40B4-BE49-F238E27FC236}">
                <a16:creationId xmlns:a16="http://schemas.microsoft.com/office/drawing/2014/main" id="{8BA84C3C-17AC-4A16-BF5F-77200A6EEBC3}"/>
              </a:ext>
            </a:extLst>
          </p:cNvPr>
          <p:cNvSpPr/>
          <p:nvPr/>
        </p:nvSpPr>
        <p:spPr>
          <a:xfrm>
            <a:off x="5893374" y="1997603"/>
            <a:ext cx="405246" cy="249382"/>
          </a:xfrm>
          <a:prstGeom prst="star4">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7" name="Text">
            <a:extLst>
              <a:ext uri="{FF2B5EF4-FFF2-40B4-BE49-F238E27FC236}">
                <a16:creationId xmlns:a16="http://schemas.microsoft.com/office/drawing/2014/main" id="{E51512F8-AA44-4142-8293-20A82A603956}"/>
              </a:ext>
            </a:extLst>
          </p:cNvPr>
          <p:cNvSpPr txBox="1"/>
          <p:nvPr/>
        </p:nvSpPr>
        <p:spPr>
          <a:xfrm>
            <a:off x="360000" y="2340000"/>
            <a:ext cx="11484000" cy="4308872"/>
          </a:xfrm>
          <a:prstGeom prst="rect">
            <a:avLst/>
          </a:prstGeom>
          <a:noFill/>
        </p:spPr>
        <p:txBody>
          <a:bodyPr wrap="square" rtlCol="0">
            <a:spAutoFit/>
          </a:bodyPr>
          <a:lstStyle/>
          <a:p>
            <a:pPr algn="just"/>
            <a:r>
              <a:rPr lang="sk-SK" sz="2800" i="1">
                <a:ln>
                  <a:solidFill>
                    <a:schemeClr val="bg1"/>
                  </a:solidFill>
                </a:ln>
                <a:solidFill>
                  <a:srgbClr val="FF0000"/>
                </a:solidFill>
                <a:latin typeface="Cancun" pitchFamily="2" charset="0"/>
              </a:rPr>
              <a:t>   </a:t>
            </a:r>
            <a:r>
              <a:rPr lang="en-US" sz="2800" i="1">
                <a:ln>
                  <a:solidFill>
                    <a:schemeClr val="bg1"/>
                  </a:solidFill>
                </a:ln>
                <a:solidFill>
                  <a:srgbClr val="FF0000"/>
                </a:solidFill>
                <a:latin typeface="Cancun" pitchFamily="2" charset="0"/>
              </a:rPr>
              <a:t>L</a:t>
            </a:r>
            <a:r>
              <a:rPr lang="en-US" i="1">
                <a:latin typeface="Bell MT" panose="02020503060305020303" pitchFamily="18" charset="0"/>
              </a:rPr>
              <a:t>ocated </a:t>
            </a:r>
            <a:r>
              <a:rPr lang="en-US" i="1" dirty="0">
                <a:latin typeface="Bell MT" panose="02020503060305020303" pitchFamily="18" charset="0"/>
              </a:rPr>
              <a:t>between Fiji, Vanua </a:t>
            </a:r>
            <a:r>
              <a:rPr lang="en-US" i="1" dirty="0" err="1">
                <a:latin typeface="Bell MT" panose="02020503060305020303" pitchFamily="18" charset="0"/>
              </a:rPr>
              <a:t>Levu</a:t>
            </a:r>
            <a:r>
              <a:rPr lang="en-US" i="1" dirty="0">
                <a:latin typeface="Bell MT" panose="02020503060305020303" pitchFamily="18" charset="0"/>
              </a:rPr>
              <a:t> and </a:t>
            </a:r>
            <a:r>
              <a:rPr lang="en-US" i="1" dirty="0" err="1">
                <a:latin typeface="Bell MT" panose="02020503060305020303" pitchFamily="18" charset="0"/>
              </a:rPr>
              <a:t>Taveuni</a:t>
            </a:r>
            <a:r>
              <a:rPr lang="en-US" i="1" dirty="0">
                <a:latin typeface="Bell MT" panose="02020503060305020303" pitchFamily="18" charset="0"/>
              </a:rPr>
              <a:t> Islands </a:t>
            </a:r>
            <a:r>
              <a:rPr lang="en-US" i="1">
                <a:latin typeface="Bell MT" panose="02020503060305020303" pitchFamily="18" charset="0"/>
              </a:rPr>
              <a:t>is </a:t>
            </a:r>
            <a:r>
              <a:rPr lang="sk-SK" i="1" dirty="0">
                <a:latin typeface="Bell MT" panose="02020503060305020303" pitchFamily="18" charset="0"/>
              </a:rPr>
              <a:t>t</a:t>
            </a:r>
            <a:r>
              <a:rPr lang="en-US" i="1">
                <a:latin typeface="Bell MT" panose="02020503060305020303" pitchFamily="18" charset="0"/>
              </a:rPr>
              <a:t>he</a:t>
            </a:r>
            <a:r>
              <a:rPr lang="en-US" i="1">
                <a:solidFill>
                  <a:srgbClr val="C00000"/>
                </a:solidFill>
                <a:latin typeface="Bell MT" panose="02020503060305020303" pitchFamily="18" charset="0"/>
              </a:rPr>
              <a:t> </a:t>
            </a:r>
            <a:r>
              <a:rPr lang="en-US" i="1" dirty="0">
                <a:solidFill>
                  <a:srgbClr val="C00000"/>
                </a:solidFill>
                <a:latin typeface="Bell MT" panose="02020503060305020303" pitchFamily="18" charset="0"/>
              </a:rPr>
              <a:t>Rainbow Reef</a:t>
            </a:r>
            <a:r>
              <a:rPr lang="en-US" i="1" dirty="0">
                <a:latin typeface="Bell MT" panose="02020503060305020303" pitchFamily="18" charset="0"/>
              </a:rPr>
              <a:t>. It features a kaleidoscope of vibrant colors under the water, provided by the hard and soft corals and marine life. It has 230 hard and soft corals and close to 1,200 fish species, creating a feast for the eyes.</a:t>
            </a:r>
          </a:p>
          <a:p>
            <a:pPr algn="just"/>
            <a:r>
              <a:rPr lang="sk-SK" sz="2800" i="1">
                <a:ln>
                  <a:solidFill>
                    <a:schemeClr val="bg1"/>
                  </a:solidFill>
                </a:ln>
                <a:solidFill>
                  <a:srgbClr val="FF0000"/>
                </a:solidFill>
                <a:latin typeface="Cancun" pitchFamily="2" charset="0"/>
              </a:rPr>
              <a:t>   </a:t>
            </a:r>
            <a:r>
              <a:rPr lang="en-US" sz="2800" i="1">
                <a:ln>
                  <a:solidFill>
                    <a:schemeClr val="bg1"/>
                  </a:solidFill>
                </a:ln>
                <a:solidFill>
                  <a:srgbClr val="FF0000"/>
                </a:solidFill>
                <a:latin typeface="Cancun" pitchFamily="2" charset="0"/>
              </a:rPr>
              <a:t>T</a:t>
            </a:r>
            <a:r>
              <a:rPr lang="sk-SK" i="1">
                <a:solidFill>
                  <a:srgbClr val="C00000"/>
                </a:solidFill>
                <a:latin typeface="Bell MT" panose="02020503060305020303" pitchFamily="18" charset="0"/>
              </a:rPr>
              <a:t>ub</a:t>
            </a:r>
            <a:r>
              <a:rPr lang="en-US" i="1">
                <a:solidFill>
                  <a:srgbClr val="C00000"/>
                </a:solidFill>
                <a:latin typeface="Bell MT" panose="02020503060305020303" pitchFamily="18" charset="0"/>
              </a:rPr>
              <a:t>bataha </a:t>
            </a:r>
            <a:r>
              <a:rPr lang="en-US" i="1" dirty="0">
                <a:solidFill>
                  <a:srgbClr val="C00000"/>
                </a:solidFill>
                <a:latin typeface="Bell MT" panose="02020503060305020303" pitchFamily="18" charset="0"/>
              </a:rPr>
              <a:t>Reefs </a:t>
            </a:r>
            <a:r>
              <a:rPr lang="en-US" i="1" dirty="0">
                <a:latin typeface="Bell MT" panose="02020503060305020303" pitchFamily="18" charset="0"/>
              </a:rPr>
              <a:t>in the Philippines is recognized as a top diving site in the world. Comprising two coral atolls, the reefs feature 600 species of fish, 360 species of coral, 11 species of sharks, 13 species of dolphins and whales, birds, plus Hawksbill and Green sea </a:t>
            </a:r>
            <a:r>
              <a:rPr lang="en-US" i="1">
                <a:latin typeface="Bell MT" panose="02020503060305020303" pitchFamily="18" charset="0"/>
              </a:rPr>
              <a:t>turtles.</a:t>
            </a:r>
            <a:endParaRPr lang="en-US" i="1" dirty="0">
              <a:latin typeface="Bell MT" panose="02020503060305020303" pitchFamily="18" charset="0"/>
            </a:endParaRPr>
          </a:p>
          <a:p>
            <a:pPr algn="just"/>
            <a:r>
              <a:rPr lang="sk-SK" sz="2800" i="1">
                <a:ln>
                  <a:solidFill>
                    <a:schemeClr val="bg1"/>
                  </a:solidFill>
                </a:ln>
                <a:solidFill>
                  <a:srgbClr val="FF0000"/>
                </a:solidFill>
                <a:latin typeface="Cancun" pitchFamily="2" charset="0"/>
              </a:rPr>
              <a:t>   </a:t>
            </a:r>
            <a:r>
              <a:rPr lang="en-US" sz="2800" i="1">
                <a:ln>
                  <a:solidFill>
                    <a:schemeClr val="bg1"/>
                  </a:solidFill>
                </a:ln>
                <a:solidFill>
                  <a:srgbClr val="FF0000"/>
                </a:solidFill>
                <a:latin typeface="Cancun" pitchFamily="2" charset="0"/>
              </a:rPr>
              <a:t>T</a:t>
            </a:r>
            <a:r>
              <a:rPr lang="en-US" i="1">
                <a:latin typeface="Bell MT" panose="02020503060305020303" pitchFamily="18" charset="0"/>
              </a:rPr>
              <a:t>he </a:t>
            </a:r>
            <a:r>
              <a:rPr lang="en-US" i="1" dirty="0">
                <a:latin typeface="Bell MT" panose="02020503060305020303" pitchFamily="18" charset="0"/>
              </a:rPr>
              <a:t>waters of the</a:t>
            </a:r>
            <a:r>
              <a:rPr lang="en-US" i="1" dirty="0">
                <a:solidFill>
                  <a:srgbClr val="C00000"/>
                </a:solidFill>
                <a:latin typeface="Bell MT" panose="02020503060305020303" pitchFamily="18" charset="0"/>
              </a:rPr>
              <a:t> Raja Ampat Islands </a:t>
            </a:r>
            <a:r>
              <a:rPr lang="en-US" i="1" dirty="0">
                <a:latin typeface="Bell MT" panose="02020503060305020303" pitchFamily="18" charset="0"/>
              </a:rPr>
              <a:t>of Indonesia have 450 species of reef-building coral, making it an area with the largest coral reef biodiversity based on its size. Located in the heart of the Coral Triangle with 75 percent of all identifiable coral species, the area also has an impressive 1,427 species of fish. With the abundance of biodiversity, it should come as no surprise that Raja Ampat is a favored spot among divers.</a:t>
            </a:r>
          </a:p>
          <a:p>
            <a:pPr algn="just"/>
            <a:r>
              <a:rPr lang="sk-SK" sz="2800" i="1">
                <a:ln>
                  <a:solidFill>
                    <a:schemeClr val="bg1"/>
                  </a:solidFill>
                </a:ln>
                <a:solidFill>
                  <a:srgbClr val="FF0000"/>
                </a:solidFill>
                <a:latin typeface="Cancun" pitchFamily="2" charset="0"/>
              </a:rPr>
              <a:t>   </a:t>
            </a:r>
            <a:r>
              <a:rPr lang="en-US" sz="2800" i="1">
                <a:ln>
                  <a:solidFill>
                    <a:schemeClr val="bg1"/>
                  </a:solidFill>
                </a:ln>
                <a:solidFill>
                  <a:srgbClr val="FF0000"/>
                </a:solidFill>
                <a:latin typeface="Cancun" pitchFamily="2" charset="0"/>
              </a:rPr>
              <a:t>T</a:t>
            </a:r>
            <a:r>
              <a:rPr lang="en-US" i="1">
                <a:latin typeface="Bell MT" panose="02020503060305020303" pitchFamily="18" charset="0"/>
              </a:rPr>
              <a:t>his beautiful hidden </a:t>
            </a:r>
            <a:r>
              <a:rPr lang="en-US" i="1">
                <a:solidFill>
                  <a:srgbClr val="FF0000"/>
                </a:solidFill>
                <a:latin typeface="Bell MT" panose="02020503060305020303" pitchFamily="18" charset="0"/>
              </a:rPr>
              <a:t>Palancar Reef </a:t>
            </a:r>
            <a:r>
              <a:rPr lang="en-US" i="1">
                <a:latin typeface="Bell MT" panose="02020503060305020303" pitchFamily="18" charset="0"/>
              </a:rPr>
              <a:t>off the coast of the island of Cozumel in Mexico is part of the bigger Mesoamerican reef system, the second-largest on Earth. The dazzling array of coral serves as homes for seahorses, butterfly fish, sea fans, squirrel fish, parrot fish, and many others.</a:t>
            </a:r>
          </a:p>
        </p:txBody>
      </p:sp>
    </p:spTree>
    <p:extLst>
      <p:ext uri="{BB962C8B-B14F-4D97-AF65-F5344CB8AC3E}">
        <p14:creationId xmlns:p14="http://schemas.microsoft.com/office/powerpoint/2010/main" val="386409101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ppt_x</p:attrName>
                                        </p:attrNameLst>
                                      </p:cBhvr>
                                      <p:tavLst>
                                        <p:tav tm="0">
                                          <p:val>
                                            <p:strVal val="#ppt_x"/>
                                          </p:val>
                                        </p:tav>
                                        <p:tav tm="100000">
                                          <p:val>
                                            <p:strVal val="#ppt_x"/>
                                          </p:val>
                                        </p:tav>
                                      </p:tavLst>
                                    </p:anim>
                                    <p:anim calcmode="lin" valueType="num">
                                      <p:cBhvr>
                                        <p:cTn id="9" dur="2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76019268-2A71-48A7-87DC-5BF62B2C68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Nadpis"/>
          <p:cNvSpPr txBox="1"/>
          <p:nvPr/>
        </p:nvSpPr>
        <p:spPr>
          <a:xfrm>
            <a:off x="549863" y="304932"/>
            <a:ext cx="11092273" cy="1569660"/>
          </a:xfrm>
          <a:prstGeom prst="rect">
            <a:avLst/>
          </a:prstGeom>
          <a:noFill/>
          <a:effectLst>
            <a:outerShdw blurRad="50800" dist="38100" dir="2700000" algn="tl" rotWithShape="0">
              <a:schemeClr val="bg1">
                <a:alpha val="60000"/>
              </a:schemeClr>
            </a:outerShdw>
          </a:effectLst>
        </p:spPr>
        <p:txBody>
          <a:bodyPr wrap="square" rtlCol="0">
            <a:spAutoFit/>
            <a:scene3d>
              <a:camera prst="orthographicFront"/>
              <a:lightRig rig="threePt" dir="t"/>
            </a:scene3d>
            <a:sp3d extrusionH="57150">
              <a:bevelT w="50800" h="38100" prst="riblet"/>
            </a:sp3d>
          </a:bodyPr>
          <a:lstStyle/>
          <a:p>
            <a:pPr algn="ctr"/>
            <a:r>
              <a:rPr lang="en-US" sz="4800" b="1" dirty="0">
                <a:ln w="6350">
                  <a:solidFill>
                    <a:schemeClr val="tx1"/>
                  </a:solidFill>
                </a:ln>
                <a:blipFill dpi="0" rotWithShape="1">
                  <a:blip r:embed="rId3">
                    <a:alphaModFix amt="92000"/>
                  </a:blip>
                  <a:srcRect/>
                  <a:stretch>
                    <a:fillRect/>
                  </a:stretch>
                </a:blipFill>
                <a:effectLst>
                  <a:outerShdw blurRad="50800" dist="38100" dir="2700000" algn="tl" rotWithShape="0">
                    <a:schemeClr val="bg1">
                      <a:alpha val="67000"/>
                    </a:schemeClr>
                  </a:outerShdw>
                </a:effectLst>
                <a:latin typeface="Cancun" pitchFamily="2" charset="0"/>
                <a:cs typeface="Times New Roman" panose="02020603050405020304" pitchFamily="18" charset="0"/>
              </a:rPr>
              <a:t>The 16 </a:t>
            </a:r>
            <a:r>
              <a:rPr lang="en-US" sz="4800" b="1">
                <a:ln w="6350">
                  <a:solidFill>
                    <a:schemeClr val="tx1"/>
                  </a:solidFill>
                </a:ln>
                <a:blipFill dpi="0" rotWithShape="1">
                  <a:blip r:embed="rId3">
                    <a:alphaModFix amt="92000"/>
                  </a:blip>
                  <a:srcRect/>
                  <a:stretch>
                    <a:fillRect/>
                  </a:stretch>
                </a:blipFill>
                <a:effectLst>
                  <a:outerShdw blurRad="50800" dist="38100" dir="2700000" algn="tl" rotWithShape="0">
                    <a:schemeClr val="bg1">
                      <a:alpha val="67000"/>
                    </a:schemeClr>
                  </a:outerShdw>
                </a:effectLst>
                <a:latin typeface="Cancun" pitchFamily="2" charset="0"/>
                <a:cs typeface="Times New Roman" panose="02020603050405020304" pitchFamily="18" charset="0"/>
              </a:rPr>
              <a:t>Most Beautiful</a:t>
            </a:r>
            <a:endParaRPr lang="sk-SK" sz="4800" b="1">
              <a:ln w="6350">
                <a:solidFill>
                  <a:schemeClr val="tx1"/>
                </a:solidFill>
              </a:ln>
              <a:blipFill dpi="0" rotWithShape="1">
                <a:blip r:embed="rId3">
                  <a:alphaModFix amt="92000"/>
                </a:blip>
                <a:srcRect/>
                <a:stretch>
                  <a:fillRect/>
                </a:stretch>
              </a:blipFill>
              <a:effectLst>
                <a:outerShdw blurRad="50800" dist="38100" dir="2700000" algn="tl" rotWithShape="0">
                  <a:schemeClr val="bg1">
                    <a:alpha val="67000"/>
                  </a:schemeClr>
                </a:outerShdw>
              </a:effectLst>
              <a:latin typeface="Cancun" pitchFamily="2" charset="0"/>
              <a:cs typeface="Times New Roman" panose="02020603050405020304" pitchFamily="18" charset="0"/>
            </a:endParaRPr>
          </a:p>
          <a:p>
            <a:pPr algn="ctr"/>
            <a:r>
              <a:rPr lang="en-US" sz="4800" b="1">
                <a:ln w="6350">
                  <a:solidFill>
                    <a:schemeClr val="tx1"/>
                  </a:solidFill>
                </a:ln>
                <a:blipFill dpi="0" rotWithShape="1">
                  <a:blip r:embed="rId3">
                    <a:alphaModFix amt="92000"/>
                  </a:blip>
                  <a:srcRect/>
                  <a:stretch>
                    <a:fillRect/>
                  </a:stretch>
                </a:blipFill>
                <a:effectLst>
                  <a:outerShdw blurRad="50800" dist="38100" dir="2700000" algn="tl" rotWithShape="0">
                    <a:schemeClr val="bg1">
                      <a:alpha val="67000"/>
                    </a:schemeClr>
                  </a:outerShdw>
                </a:effectLst>
                <a:latin typeface="Cancun" pitchFamily="2" charset="0"/>
                <a:cs typeface="Times New Roman" panose="02020603050405020304" pitchFamily="18" charset="0"/>
              </a:rPr>
              <a:t>Coral </a:t>
            </a:r>
            <a:r>
              <a:rPr lang="en-US" sz="4800" b="1" dirty="0">
                <a:ln w="6350">
                  <a:solidFill>
                    <a:schemeClr val="tx1"/>
                  </a:solidFill>
                </a:ln>
                <a:blipFill dpi="0" rotWithShape="1">
                  <a:blip r:embed="rId3">
                    <a:alphaModFix amt="92000"/>
                  </a:blip>
                  <a:srcRect/>
                  <a:stretch>
                    <a:fillRect/>
                  </a:stretch>
                </a:blipFill>
                <a:effectLst>
                  <a:outerShdw blurRad="50800" dist="38100" dir="2700000" algn="tl" rotWithShape="0">
                    <a:schemeClr val="bg1">
                      <a:alpha val="67000"/>
                    </a:schemeClr>
                  </a:outerShdw>
                </a:effectLst>
                <a:latin typeface="Cancun" pitchFamily="2" charset="0"/>
                <a:cs typeface="Times New Roman" panose="02020603050405020304" pitchFamily="18" charset="0"/>
              </a:rPr>
              <a:t>Reefs In </a:t>
            </a:r>
            <a:r>
              <a:rPr lang="en-US" sz="4800" b="1">
                <a:ln w="6350">
                  <a:solidFill>
                    <a:schemeClr val="tx1"/>
                  </a:solidFill>
                </a:ln>
                <a:blipFill dpi="0" rotWithShape="1">
                  <a:blip r:embed="rId3">
                    <a:alphaModFix amt="92000"/>
                  </a:blip>
                  <a:srcRect/>
                  <a:stretch>
                    <a:fillRect/>
                  </a:stretch>
                </a:blipFill>
                <a:effectLst>
                  <a:outerShdw blurRad="50800" dist="38100" dir="2700000" algn="tl" rotWithShape="0">
                    <a:schemeClr val="bg1">
                      <a:alpha val="67000"/>
                    </a:schemeClr>
                  </a:outerShdw>
                </a:effectLst>
                <a:latin typeface="Cancun" pitchFamily="2" charset="0"/>
                <a:cs typeface="Times New Roman" panose="02020603050405020304" pitchFamily="18" charset="0"/>
              </a:rPr>
              <a:t>The World</a:t>
            </a:r>
            <a:endParaRPr lang="en-US" sz="4800" b="1" dirty="0">
              <a:ln w="6350">
                <a:solidFill>
                  <a:schemeClr val="tx1"/>
                </a:solidFill>
              </a:ln>
              <a:blipFill dpi="0" rotWithShape="1">
                <a:blip r:embed="rId3">
                  <a:alphaModFix amt="92000"/>
                </a:blip>
                <a:srcRect/>
                <a:stretch>
                  <a:fillRect/>
                </a:stretch>
              </a:blipFill>
              <a:effectLst>
                <a:outerShdw blurRad="50800" dist="38100" dir="2700000" algn="tl" rotWithShape="0">
                  <a:schemeClr val="bg1">
                    <a:alpha val="67000"/>
                  </a:schemeClr>
                </a:outerShdw>
              </a:effectLst>
              <a:latin typeface="Cancun" pitchFamily="2" charset="0"/>
              <a:cs typeface="Times New Roman" panose="02020603050405020304" pitchFamily="18" charset="0"/>
            </a:endParaRPr>
          </a:p>
        </p:txBody>
      </p:sp>
      <p:sp>
        <p:nvSpPr>
          <p:cNvPr id="6" name="Značka">
            <a:extLst>
              <a:ext uri="{FF2B5EF4-FFF2-40B4-BE49-F238E27FC236}">
                <a16:creationId xmlns:a16="http://schemas.microsoft.com/office/drawing/2014/main" id="{8BA84C3C-17AC-4A16-BF5F-77200A6EEBC3}"/>
              </a:ext>
            </a:extLst>
          </p:cNvPr>
          <p:cNvSpPr/>
          <p:nvPr/>
        </p:nvSpPr>
        <p:spPr>
          <a:xfrm>
            <a:off x="5893374" y="1997603"/>
            <a:ext cx="405246" cy="249382"/>
          </a:xfrm>
          <a:prstGeom prst="star4">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3" name="Text">
            <a:extLst>
              <a:ext uri="{FF2B5EF4-FFF2-40B4-BE49-F238E27FC236}">
                <a16:creationId xmlns:a16="http://schemas.microsoft.com/office/drawing/2014/main" id="{3CE1BEDE-3440-45E6-A967-9FB6730336D7}"/>
              </a:ext>
            </a:extLst>
          </p:cNvPr>
          <p:cNvSpPr/>
          <p:nvPr/>
        </p:nvSpPr>
        <p:spPr>
          <a:xfrm>
            <a:off x="359999" y="2341091"/>
            <a:ext cx="11484000" cy="4308872"/>
          </a:xfrm>
          <a:prstGeom prst="rect">
            <a:avLst/>
          </a:prstGeom>
        </p:spPr>
        <p:txBody>
          <a:bodyPr wrap="square">
            <a:spAutoFit/>
          </a:bodyPr>
          <a:lstStyle/>
          <a:p>
            <a:pPr algn="just"/>
            <a:r>
              <a:rPr lang="sk-SK" sz="2800" i="1">
                <a:ln>
                  <a:solidFill>
                    <a:schemeClr val="bg1"/>
                  </a:solidFill>
                </a:ln>
                <a:solidFill>
                  <a:srgbClr val="FF0000"/>
                </a:solidFill>
                <a:latin typeface="Cancun" pitchFamily="2" charset="0"/>
              </a:rPr>
              <a:t>   </a:t>
            </a:r>
            <a:r>
              <a:rPr lang="en-US" sz="2800" i="1">
                <a:ln>
                  <a:solidFill>
                    <a:schemeClr val="bg1"/>
                  </a:solidFill>
                </a:ln>
                <a:solidFill>
                  <a:srgbClr val="FF0000"/>
                </a:solidFill>
                <a:latin typeface="Cancun" pitchFamily="2" charset="0"/>
              </a:rPr>
              <a:t>T</a:t>
            </a:r>
            <a:r>
              <a:rPr lang="en-US" i="1">
                <a:latin typeface="Bell MT" panose="02020503060305020303" pitchFamily="18" charset="0"/>
              </a:rPr>
              <a:t>he</a:t>
            </a:r>
            <a:r>
              <a:rPr lang="en-US" i="1">
                <a:solidFill>
                  <a:srgbClr val="FF0000"/>
                </a:solidFill>
                <a:latin typeface="Bell MT" panose="02020503060305020303" pitchFamily="18" charset="0"/>
              </a:rPr>
              <a:t> Wakatobi National Park </a:t>
            </a:r>
            <a:r>
              <a:rPr lang="en-US" i="1">
                <a:latin typeface="Bell MT" panose="02020503060305020303" pitchFamily="18" charset="0"/>
              </a:rPr>
              <a:t>is 1.39 million hectares Reef System, and its blue-green water is home to 750 coral reef species out of the world’s 850, making it a spectacular place to explore. This underwater gem is located off the south-east portion of Sulawesi, Indonesia. It has around 942 species of Fish.</a:t>
            </a:r>
          </a:p>
          <a:p>
            <a:pPr algn="just"/>
            <a:r>
              <a:rPr lang="sk-SK" sz="2800" i="1">
                <a:ln>
                  <a:solidFill>
                    <a:schemeClr val="bg1"/>
                  </a:solidFill>
                </a:ln>
                <a:solidFill>
                  <a:srgbClr val="FF0000"/>
                </a:solidFill>
                <a:latin typeface="Cancun" pitchFamily="2" charset="0"/>
              </a:rPr>
              <a:t>   </a:t>
            </a:r>
            <a:r>
              <a:rPr lang="en-US" sz="2800" i="1">
                <a:ln>
                  <a:solidFill>
                    <a:schemeClr val="bg1"/>
                  </a:solidFill>
                </a:ln>
                <a:solidFill>
                  <a:srgbClr val="FF0000"/>
                </a:solidFill>
                <a:latin typeface="Cancun" pitchFamily="2" charset="0"/>
              </a:rPr>
              <a:t>L</a:t>
            </a:r>
            <a:r>
              <a:rPr lang="en-US" i="1">
                <a:latin typeface="Bell MT" panose="02020503060305020303" pitchFamily="18" charset="0"/>
              </a:rPr>
              <a:t>ocated in the middle of the Indian Ocean, the </a:t>
            </a:r>
            <a:r>
              <a:rPr lang="en-US" i="1">
                <a:solidFill>
                  <a:srgbClr val="FF0000"/>
                </a:solidFill>
                <a:latin typeface="Bell MT" panose="02020503060305020303" pitchFamily="18" charset="0"/>
              </a:rPr>
              <a:t>Great Chagos Archipelago</a:t>
            </a:r>
            <a:r>
              <a:rPr lang="en-US" i="1">
                <a:latin typeface="Bell MT" panose="02020503060305020303" pitchFamily="18" charset="0"/>
              </a:rPr>
              <a:t> comprises 55 islands, and the Great Chagos Bank happens to be the largest coral atoll in the world and also the least polluted and the most protected. Half of the world’s coral is located here, with endemic varieties such as the Ctenella chagius, coral that resembles a brain. Add to that the rich fish population, along with turtles, dolphins, whales, and more.</a:t>
            </a:r>
          </a:p>
          <a:p>
            <a:pPr algn="just"/>
            <a:r>
              <a:rPr lang="sk-SK" sz="2800" i="1">
                <a:ln>
                  <a:solidFill>
                    <a:schemeClr val="bg1"/>
                  </a:solidFill>
                </a:ln>
                <a:solidFill>
                  <a:srgbClr val="FF0000"/>
                </a:solidFill>
                <a:latin typeface="Cancun" pitchFamily="2" charset="0"/>
              </a:rPr>
              <a:t>   </a:t>
            </a:r>
            <a:r>
              <a:rPr lang="en-US" sz="2800" i="1">
                <a:ln>
                  <a:solidFill>
                    <a:schemeClr val="bg1"/>
                  </a:solidFill>
                </a:ln>
                <a:solidFill>
                  <a:srgbClr val="FF0000"/>
                </a:solidFill>
                <a:latin typeface="Cancun" pitchFamily="2" charset="0"/>
              </a:rPr>
              <a:t>L</a:t>
            </a:r>
            <a:r>
              <a:rPr lang="en-US" i="1">
                <a:solidFill>
                  <a:srgbClr val="FF0000"/>
                </a:solidFill>
                <a:latin typeface="Bell MT" panose="02020503060305020303" pitchFamily="18" charset="0"/>
              </a:rPr>
              <a:t>ord Howe Island</a:t>
            </a:r>
            <a:r>
              <a:rPr lang="en-US" i="1">
                <a:latin typeface="Bell MT" panose="02020503060305020303" pitchFamily="18" charset="0"/>
              </a:rPr>
              <a:t> is a gorgeous island located in the Pacific Ocean. There is much beauty above the sea, but once you dive into the crystal-clear blue waters, there might be even more allure beneath. A marine park and UNESCO World Heritage Site, its marine biodiversity is unique with over 90 coral species along with 500 different species of fish.</a:t>
            </a:r>
          </a:p>
          <a:p>
            <a:pPr algn="just"/>
            <a:r>
              <a:rPr lang="sk-SK" sz="2800" i="1">
                <a:ln>
                  <a:solidFill>
                    <a:schemeClr val="bg1"/>
                  </a:solidFill>
                </a:ln>
                <a:solidFill>
                  <a:srgbClr val="FF0000"/>
                </a:solidFill>
                <a:latin typeface="Cancun" pitchFamily="2" charset="0"/>
              </a:rPr>
              <a:t>   </a:t>
            </a:r>
            <a:r>
              <a:rPr lang="en-US" sz="2800" i="1">
                <a:ln>
                  <a:solidFill>
                    <a:schemeClr val="bg1"/>
                  </a:solidFill>
                </a:ln>
                <a:solidFill>
                  <a:srgbClr val="FF0000"/>
                </a:solidFill>
                <a:latin typeface="Cancun" pitchFamily="2" charset="0"/>
              </a:rPr>
              <a:t>T</a:t>
            </a:r>
            <a:r>
              <a:rPr lang="en-US" i="1">
                <a:latin typeface="Bell MT" panose="02020503060305020303" pitchFamily="18" charset="0"/>
              </a:rPr>
              <a:t>he</a:t>
            </a:r>
            <a:r>
              <a:rPr lang="en-US" i="1">
                <a:solidFill>
                  <a:srgbClr val="FF0000"/>
                </a:solidFill>
                <a:latin typeface="Bell MT" panose="02020503060305020303" pitchFamily="18" charset="0"/>
              </a:rPr>
              <a:t> Belize Barrier Reef</a:t>
            </a:r>
            <a:r>
              <a:rPr lang="sk-SK" i="1">
                <a:solidFill>
                  <a:srgbClr val="FF0000"/>
                </a:solidFill>
                <a:latin typeface="Bell MT" panose="02020503060305020303" pitchFamily="18" charset="0"/>
              </a:rPr>
              <a:t> </a:t>
            </a:r>
            <a:r>
              <a:rPr lang="en-US" i="1">
                <a:solidFill>
                  <a:srgbClr val="FF0000"/>
                </a:solidFill>
                <a:latin typeface="Bell MT" panose="02020503060305020303" pitchFamily="18" charset="0"/>
              </a:rPr>
              <a:t>Reserve System</a:t>
            </a:r>
            <a:r>
              <a:rPr lang="en-US" i="1">
                <a:latin typeface="Bell MT" panose="02020503060305020303" pitchFamily="18" charset="0"/>
              </a:rPr>
              <a:t> is a UNESCO Heritage Site. It has the largest barrier reef in the northern hemisphere, plus several other highlights like coastal lagoons and mangrove forests. The reef itself contains 106 hard and soft coral species plus 500 species of fish (East of Central America).</a:t>
            </a:r>
          </a:p>
        </p:txBody>
      </p:sp>
    </p:spTree>
    <p:extLst>
      <p:ext uri="{BB962C8B-B14F-4D97-AF65-F5344CB8AC3E}">
        <p14:creationId xmlns:p14="http://schemas.microsoft.com/office/powerpoint/2010/main" val="1165125563"/>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ppt_x</p:attrName>
                                        </p:attrNameLst>
                                      </p:cBhvr>
                                      <p:tavLst>
                                        <p:tav tm="0">
                                          <p:val>
                                            <p:strVal val="#ppt_x"/>
                                          </p:val>
                                        </p:tav>
                                        <p:tav tm="100000">
                                          <p:val>
                                            <p:strVal val="#ppt_x"/>
                                          </p:val>
                                        </p:tav>
                                      </p:tavLst>
                                    </p:anim>
                                    <p:anim calcmode="lin" valueType="num">
                                      <p:cBhvr>
                                        <p:cTn id="9" dur="2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76019268-2A71-48A7-87DC-5BF62B2C68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Nadpis"/>
          <p:cNvSpPr txBox="1"/>
          <p:nvPr/>
        </p:nvSpPr>
        <p:spPr>
          <a:xfrm>
            <a:off x="549863" y="304932"/>
            <a:ext cx="11092273" cy="1569660"/>
          </a:xfrm>
          <a:prstGeom prst="rect">
            <a:avLst/>
          </a:prstGeom>
          <a:noFill/>
          <a:effectLst>
            <a:outerShdw blurRad="50800" dist="38100" dir="2700000" algn="tl" rotWithShape="0">
              <a:schemeClr val="bg1">
                <a:alpha val="60000"/>
              </a:schemeClr>
            </a:outerShdw>
          </a:effectLst>
        </p:spPr>
        <p:txBody>
          <a:bodyPr wrap="square" rtlCol="0">
            <a:spAutoFit/>
            <a:scene3d>
              <a:camera prst="orthographicFront"/>
              <a:lightRig rig="threePt" dir="t"/>
            </a:scene3d>
            <a:sp3d extrusionH="57150">
              <a:bevelT w="50800" h="38100" prst="riblet"/>
            </a:sp3d>
          </a:bodyPr>
          <a:lstStyle/>
          <a:p>
            <a:pPr algn="ctr"/>
            <a:r>
              <a:rPr lang="en-US" sz="4800" b="1" dirty="0">
                <a:ln w="6350">
                  <a:solidFill>
                    <a:schemeClr val="tx1"/>
                  </a:solidFill>
                </a:ln>
                <a:blipFill dpi="0" rotWithShape="1">
                  <a:blip r:embed="rId3">
                    <a:alphaModFix amt="92000"/>
                  </a:blip>
                  <a:srcRect/>
                  <a:stretch>
                    <a:fillRect/>
                  </a:stretch>
                </a:blipFill>
                <a:effectLst>
                  <a:outerShdw blurRad="50800" dist="38100" dir="2700000" algn="tl" rotWithShape="0">
                    <a:schemeClr val="bg1">
                      <a:alpha val="67000"/>
                    </a:schemeClr>
                  </a:outerShdw>
                </a:effectLst>
                <a:latin typeface="Cancun" pitchFamily="2" charset="0"/>
                <a:cs typeface="Times New Roman" panose="02020603050405020304" pitchFamily="18" charset="0"/>
              </a:rPr>
              <a:t>The 16 </a:t>
            </a:r>
            <a:r>
              <a:rPr lang="en-US" sz="4800" b="1">
                <a:ln w="6350">
                  <a:solidFill>
                    <a:schemeClr val="tx1"/>
                  </a:solidFill>
                </a:ln>
                <a:blipFill dpi="0" rotWithShape="1">
                  <a:blip r:embed="rId3">
                    <a:alphaModFix amt="92000"/>
                  </a:blip>
                  <a:srcRect/>
                  <a:stretch>
                    <a:fillRect/>
                  </a:stretch>
                </a:blipFill>
                <a:effectLst>
                  <a:outerShdw blurRad="50800" dist="38100" dir="2700000" algn="tl" rotWithShape="0">
                    <a:schemeClr val="bg1">
                      <a:alpha val="67000"/>
                    </a:schemeClr>
                  </a:outerShdw>
                </a:effectLst>
                <a:latin typeface="Cancun" pitchFamily="2" charset="0"/>
                <a:cs typeface="Times New Roman" panose="02020603050405020304" pitchFamily="18" charset="0"/>
              </a:rPr>
              <a:t>Most Beautiful</a:t>
            </a:r>
            <a:endParaRPr lang="sk-SK" sz="4800" b="1">
              <a:ln w="6350">
                <a:solidFill>
                  <a:schemeClr val="tx1"/>
                </a:solidFill>
              </a:ln>
              <a:blipFill dpi="0" rotWithShape="1">
                <a:blip r:embed="rId3">
                  <a:alphaModFix amt="92000"/>
                </a:blip>
                <a:srcRect/>
                <a:stretch>
                  <a:fillRect/>
                </a:stretch>
              </a:blipFill>
              <a:effectLst>
                <a:outerShdw blurRad="50800" dist="38100" dir="2700000" algn="tl" rotWithShape="0">
                  <a:schemeClr val="bg1">
                    <a:alpha val="67000"/>
                  </a:schemeClr>
                </a:outerShdw>
              </a:effectLst>
              <a:latin typeface="Cancun" pitchFamily="2" charset="0"/>
              <a:cs typeface="Times New Roman" panose="02020603050405020304" pitchFamily="18" charset="0"/>
            </a:endParaRPr>
          </a:p>
          <a:p>
            <a:pPr algn="ctr"/>
            <a:r>
              <a:rPr lang="en-US" sz="4800" b="1">
                <a:ln w="6350">
                  <a:solidFill>
                    <a:schemeClr val="tx1"/>
                  </a:solidFill>
                </a:ln>
                <a:blipFill dpi="0" rotWithShape="1">
                  <a:blip r:embed="rId3">
                    <a:alphaModFix amt="92000"/>
                  </a:blip>
                  <a:srcRect/>
                  <a:stretch>
                    <a:fillRect/>
                  </a:stretch>
                </a:blipFill>
                <a:effectLst>
                  <a:outerShdw blurRad="50800" dist="38100" dir="2700000" algn="tl" rotWithShape="0">
                    <a:schemeClr val="bg1">
                      <a:alpha val="67000"/>
                    </a:schemeClr>
                  </a:outerShdw>
                </a:effectLst>
                <a:latin typeface="Cancun" pitchFamily="2" charset="0"/>
                <a:cs typeface="Times New Roman" panose="02020603050405020304" pitchFamily="18" charset="0"/>
              </a:rPr>
              <a:t>Coral </a:t>
            </a:r>
            <a:r>
              <a:rPr lang="en-US" sz="4800" b="1" dirty="0">
                <a:ln w="6350">
                  <a:solidFill>
                    <a:schemeClr val="tx1"/>
                  </a:solidFill>
                </a:ln>
                <a:blipFill dpi="0" rotWithShape="1">
                  <a:blip r:embed="rId3">
                    <a:alphaModFix amt="92000"/>
                  </a:blip>
                  <a:srcRect/>
                  <a:stretch>
                    <a:fillRect/>
                  </a:stretch>
                </a:blipFill>
                <a:effectLst>
                  <a:outerShdw blurRad="50800" dist="38100" dir="2700000" algn="tl" rotWithShape="0">
                    <a:schemeClr val="bg1">
                      <a:alpha val="67000"/>
                    </a:schemeClr>
                  </a:outerShdw>
                </a:effectLst>
                <a:latin typeface="Cancun" pitchFamily="2" charset="0"/>
                <a:cs typeface="Times New Roman" panose="02020603050405020304" pitchFamily="18" charset="0"/>
              </a:rPr>
              <a:t>Reefs In </a:t>
            </a:r>
            <a:r>
              <a:rPr lang="en-US" sz="4800" b="1">
                <a:ln w="6350">
                  <a:solidFill>
                    <a:schemeClr val="tx1"/>
                  </a:solidFill>
                </a:ln>
                <a:blipFill dpi="0" rotWithShape="1">
                  <a:blip r:embed="rId3">
                    <a:alphaModFix amt="92000"/>
                  </a:blip>
                  <a:srcRect/>
                  <a:stretch>
                    <a:fillRect/>
                  </a:stretch>
                </a:blipFill>
                <a:effectLst>
                  <a:outerShdw blurRad="50800" dist="38100" dir="2700000" algn="tl" rotWithShape="0">
                    <a:schemeClr val="bg1">
                      <a:alpha val="67000"/>
                    </a:schemeClr>
                  </a:outerShdw>
                </a:effectLst>
                <a:latin typeface="Cancun" pitchFamily="2" charset="0"/>
                <a:cs typeface="Times New Roman" panose="02020603050405020304" pitchFamily="18" charset="0"/>
              </a:rPr>
              <a:t>The World</a:t>
            </a:r>
            <a:endParaRPr lang="en-US" sz="4800" b="1" dirty="0">
              <a:ln w="6350">
                <a:solidFill>
                  <a:schemeClr val="tx1"/>
                </a:solidFill>
              </a:ln>
              <a:blipFill dpi="0" rotWithShape="1">
                <a:blip r:embed="rId3">
                  <a:alphaModFix amt="92000"/>
                </a:blip>
                <a:srcRect/>
                <a:stretch>
                  <a:fillRect/>
                </a:stretch>
              </a:blipFill>
              <a:effectLst>
                <a:outerShdw blurRad="50800" dist="38100" dir="2700000" algn="tl" rotWithShape="0">
                  <a:schemeClr val="bg1">
                    <a:alpha val="67000"/>
                  </a:schemeClr>
                </a:outerShdw>
              </a:effectLst>
              <a:latin typeface="Cancun" pitchFamily="2" charset="0"/>
              <a:cs typeface="Times New Roman" panose="02020603050405020304" pitchFamily="18" charset="0"/>
            </a:endParaRPr>
          </a:p>
        </p:txBody>
      </p:sp>
      <p:sp>
        <p:nvSpPr>
          <p:cNvPr id="6" name="Značka">
            <a:extLst>
              <a:ext uri="{FF2B5EF4-FFF2-40B4-BE49-F238E27FC236}">
                <a16:creationId xmlns:a16="http://schemas.microsoft.com/office/drawing/2014/main" id="{8BA84C3C-17AC-4A16-BF5F-77200A6EEBC3}"/>
              </a:ext>
            </a:extLst>
          </p:cNvPr>
          <p:cNvSpPr/>
          <p:nvPr/>
        </p:nvSpPr>
        <p:spPr>
          <a:xfrm>
            <a:off x="5893374" y="1997603"/>
            <a:ext cx="405246" cy="249382"/>
          </a:xfrm>
          <a:prstGeom prst="star4">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7" name="Text">
            <a:extLst>
              <a:ext uri="{FF2B5EF4-FFF2-40B4-BE49-F238E27FC236}">
                <a16:creationId xmlns:a16="http://schemas.microsoft.com/office/drawing/2014/main" id="{20CE2618-F628-4010-B693-99348670E2DA}"/>
              </a:ext>
            </a:extLst>
          </p:cNvPr>
          <p:cNvSpPr txBox="1"/>
          <p:nvPr/>
        </p:nvSpPr>
        <p:spPr>
          <a:xfrm>
            <a:off x="360000" y="2340000"/>
            <a:ext cx="11484000" cy="4308872"/>
          </a:xfrm>
          <a:prstGeom prst="rect">
            <a:avLst/>
          </a:prstGeom>
          <a:noFill/>
        </p:spPr>
        <p:txBody>
          <a:bodyPr wrap="square" rtlCol="0">
            <a:spAutoFit/>
          </a:bodyPr>
          <a:lstStyle/>
          <a:p>
            <a:pPr algn="just"/>
            <a:r>
              <a:rPr lang="sk-SK" sz="2800" i="1">
                <a:ln>
                  <a:solidFill>
                    <a:schemeClr val="bg1"/>
                  </a:solidFill>
                </a:ln>
                <a:solidFill>
                  <a:srgbClr val="FF0000"/>
                </a:solidFill>
                <a:latin typeface="Cancun" pitchFamily="2" charset="0"/>
              </a:rPr>
              <a:t>   </a:t>
            </a:r>
            <a:r>
              <a:rPr lang="en-US" sz="2800" i="1">
                <a:ln>
                  <a:solidFill>
                    <a:schemeClr val="bg1"/>
                  </a:solidFill>
                </a:ln>
                <a:solidFill>
                  <a:srgbClr val="FF0000"/>
                </a:solidFill>
                <a:latin typeface="Cancun" pitchFamily="2" charset="0"/>
              </a:rPr>
              <a:t>A</a:t>
            </a:r>
            <a:r>
              <a:rPr lang="en-US" i="1">
                <a:latin typeface="Bell MT" panose="02020503060305020303" pitchFamily="18" charset="0"/>
              </a:rPr>
              <a:t>t </a:t>
            </a:r>
            <a:r>
              <a:rPr lang="en-US" i="1" dirty="0">
                <a:latin typeface="Bell MT" panose="02020503060305020303" pitchFamily="18" charset="0"/>
              </a:rPr>
              <a:t>13 miles long, the</a:t>
            </a:r>
            <a:r>
              <a:rPr lang="en-US" i="1" dirty="0">
                <a:solidFill>
                  <a:srgbClr val="C00000"/>
                </a:solidFill>
                <a:latin typeface="Bell MT" panose="02020503060305020303" pitchFamily="18" charset="0"/>
              </a:rPr>
              <a:t> Apo Reef</a:t>
            </a:r>
            <a:r>
              <a:rPr lang="en-US" i="1" dirty="0">
                <a:latin typeface="Bell MT" panose="02020503060305020303" pitchFamily="18" charset="0"/>
              </a:rPr>
              <a:t>, located in the South China Sea on the Mindoro Strait, is the second-longest continuous coral reef on the planet. Underneath deep blue waters are a smashing array of corals in blues and pinks along with marine life such as trigger fish and sea turtles. </a:t>
            </a:r>
          </a:p>
          <a:p>
            <a:pPr algn="just"/>
            <a:r>
              <a:rPr lang="sk-SK" sz="2800" i="1">
                <a:ln>
                  <a:solidFill>
                    <a:schemeClr val="bg1"/>
                  </a:solidFill>
                </a:ln>
                <a:solidFill>
                  <a:srgbClr val="FF0000"/>
                </a:solidFill>
                <a:latin typeface="Cancun" pitchFamily="2" charset="0"/>
              </a:rPr>
              <a:t>   </a:t>
            </a:r>
            <a:r>
              <a:rPr lang="en-US" sz="2800" i="1">
                <a:ln>
                  <a:solidFill>
                    <a:schemeClr val="bg1"/>
                  </a:solidFill>
                </a:ln>
                <a:solidFill>
                  <a:srgbClr val="FF0000"/>
                </a:solidFill>
                <a:latin typeface="Cancun" pitchFamily="2" charset="0"/>
              </a:rPr>
              <a:t>K</a:t>
            </a:r>
            <a:r>
              <a:rPr lang="en-US" i="1">
                <a:latin typeface="Bell MT" panose="02020503060305020303" pitchFamily="18" charset="0"/>
              </a:rPr>
              <a:t>nown </a:t>
            </a:r>
            <a:r>
              <a:rPr lang="en-US" i="1" dirty="0">
                <a:latin typeface="Bell MT" panose="02020503060305020303" pitchFamily="18" charset="0"/>
              </a:rPr>
              <a:t>as ‘The Diver’s Paradise’, the </a:t>
            </a:r>
            <a:r>
              <a:rPr lang="en-US" i="1" dirty="0">
                <a:solidFill>
                  <a:srgbClr val="C00000"/>
                </a:solidFill>
                <a:latin typeface="Bell MT" panose="02020503060305020303" pitchFamily="18" charset="0"/>
              </a:rPr>
              <a:t>Bonaire Reef </a:t>
            </a:r>
            <a:r>
              <a:rPr lang="en-US" i="1" dirty="0">
                <a:latin typeface="Bell MT" panose="02020503060305020303" pitchFamily="18" charset="0"/>
              </a:rPr>
              <a:t>is home to a dazzling display of hard and soft corals in bright blues, greens, yellows, purples, and pinks, like an artist’s palette. Located in the Dutch Caribbean, the waters are crystal clear, allowing divers to see clearly the rich marine biodiversity.</a:t>
            </a:r>
          </a:p>
          <a:p>
            <a:pPr algn="just"/>
            <a:r>
              <a:rPr lang="sk-SK" sz="2800" i="1">
                <a:ln>
                  <a:solidFill>
                    <a:schemeClr val="bg1"/>
                  </a:solidFill>
                </a:ln>
                <a:solidFill>
                  <a:srgbClr val="FF0000"/>
                </a:solidFill>
                <a:latin typeface="Cancun" pitchFamily="2" charset="0"/>
              </a:rPr>
              <a:t>   </a:t>
            </a:r>
            <a:r>
              <a:rPr lang="en-US" sz="2800" i="1">
                <a:ln>
                  <a:solidFill>
                    <a:schemeClr val="bg1"/>
                  </a:solidFill>
                </a:ln>
                <a:solidFill>
                  <a:srgbClr val="FF0000"/>
                </a:solidFill>
                <a:latin typeface="Cancun" pitchFamily="2" charset="0"/>
              </a:rPr>
              <a:t>T</a:t>
            </a:r>
            <a:r>
              <a:rPr lang="en-US" i="1">
                <a:latin typeface="Bell MT" panose="02020503060305020303" pitchFamily="18" charset="0"/>
              </a:rPr>
              <a:t>he</a:t>
            </a:r>
            <a:r>
              <a:rPr lang="en-US" i="1">
                <a:solidFill>
                  <a:srgbClr val="C00000"/>
                </a:solidFill>
                <a:latin typeface="Bell MT" panose="02020503060305020303" pitchFamily="18" charset="0"/>
              </a:rPr>
              <a:t> </a:t>
            </a:r>
            <a:r>
              <a:rPr lang="en-US" i="1" dirty="0">
                <a:solidFill>
                  <a:srgbClr val="C00000"/>
                </a:solidFill>
                <a:latin typeface="Bell MT" panose="02020503060305020303" pitchFamily="18" charset="0"/>
              </a:rPr>
              <a:t>Grand Central Station and Chimneys</a:t>
            </a:r>
            <a:r>
              <a:rPr lang="en-US" i="1" dirty="0">
                <a:latin typeface="Bell MT" panose="02020503060305020303" pitchFamily="18" charset="0"/>
              </a:rPr>
              <a:t>, located in Fiji, known as the ‘soft coral capital of the world’, is home to an abundance of corals and marine life. The area features 400 corals (that scientists know of) 445 documented marine plants, and over 100 invertebrate species.</a:t>
            </a:r>
          </a:p>
          <a:p>
            <a:pPr algn="just"/>
            <a:r>
              <a:rPr lang="sk-SK" sz="2800" i="1">
                <a:ln>
                  <a:solidFill>
                    <a:schemeClr val="bg1"/>
                  </a:solidFill>
                </a:ln>
                <a:solidFill>
                  <a:srgbClr val="FF0000"/>
                </a:solidFill>
                <a:latin typeface="Cancun" pitchFamily="2" charset="0"/>
              </a:rPr>
              <a:t>   </a:t>
            </a:r>
            <a:r>
              <a:rPr lang="en-US" sz="2800" i="1">
                <a:ln>
                  <a:solidFill>
                    <a:schemeClr val="bg1"/>
                  </a:solidFill>
                </a:ln>
                <a:solidFill>
                  <a:srgbClr val="FF0000"/>
                </a:solidFill>
                <a:latin typeface="Cancun" pitchFamily="2" charset="0"/>
              </a:rPr>
              <a:t>S</a:t>
            </a:r>
            <a:r>
              <a:rPr lang="en-US" i="1">
                <a:latin typeface="Bell MT" panose="02020503060305020303" pitchFamily="18" charset="0"/>
              </a:rPr>
              <a:t>tretching </a:t>
            </a:r>
            <a:r>
              <a:rPr lang="en-US" i="1" dirty="0">
                <a:latin typeface="Bell MT" panose="02020503060305020303" pitchFamily="18" charset="0"/>
              </a:rPr>
              <a:t>for more than 1200 miles (2000 km) in the Central Pacific, are the </a:t>
            </a:r>
            <a:r>
              <a:rPr lang="en-US" i="1" dirty="0">
                <a:solidFill>
                  <a:srgbClr val="C00000"/>
                </a:solidFill>
                <a:latin typeface="Bell MT" panose="02020503060305020303" pitchFamily="18" charset="0"/>
              </a:rPr>
              <a:t>Hawaiian Coral Reefs</a:t>
            </a:r>
            <a:r>
              <a:rPr lang="en-US" i="1" dirty="0">
                <a:latin typeface="Bell MT" panose="02020503060305020303" pitchFamily="18" charset="0"/>
              </a:rPr>
              <a:t>. Even though they may appear to be nothing but rock, reefs are alive. Corals give reefs their structure. About one-fourth of the plants, fish, and invertebrates found in the Hawaiian coral reef are endemic to Hawaii, meaning that they can't be found anywhere else on Earth. Reef fish continue to be a dietary staple for many people inhabiting and visiting Hawaii</a:t>
            </a:r>
            <a:r>
              <a:rPr lang="en-US" i="1">
                <a:latin typeface="Bell MT" panose="02020503060305020303" pitchFamily="18" charset="0"/>
              </a:rPr>
              <a:t>.</a:t>
            </a:r>
            <a:r>
              <a:rPr lang="en-US" i="1">
                <a:latin typeface="Adobe Caslon Pro" panose="0205050205050A020403" pitchFamily="18" charset="-18"/>
              </a:rPr>
              <a:t> </a:t>
            </a:r>
            <a:endParaRPr lang="en-US" i="1" dirty="0">
              <a:latin typeface="Adobe Caslon Pro" panose="0205050205050A020403" pitchFamily="18" charset="-18"/>
            </a:endParaRPr>
          </a:p>
        </p:txBody>
      </p:sp>
    </p:spTree>
    <p:extLst>
      <p:ext uri="{BB962C8B-B14F-4D97-AF65-F5344CB8AC3E}">
        <p14:creationId xmlns:p14="http://schemas.microsoft.com/office/powerpoint/2010/main" val="35569769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ppt_x</p:attrName>
                                        </p:attrNameLst>
                                      </p:cBhvr>
                                      <p:tavLst>
                                        <p:tav tm="0">
                                          <p:val>
                                            <p:strVal val="#ppt_x"/>
                                          </p:val>
                                        </p:tav>
                                        <p:tav tm="100000">
                                          <p:val>
                                            <p:strVal val="#ppt_x"/>
                                          </p:val>
                                        </p:tav>
                                      </p:tavLst>
                                    </p:anim>
                                    <p:anim calcmode="lin" valueType="num">
                                      <p:cBhvr>
                                        <p:cTn id="9" dur="2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44" y="-2920"/>
            <a:ext cx="12188855" cy="6853943"/>
          </a:xfrm>
          <a:prstGeom prst="rect">
            <a:avLst/>
          </a:prstGeom>
        </p:spPr>
      </p:pic>
      <p:pic>
        <p:nvPicPr>
          <p:cNvPr id="5" name="Rám">
            <a:extLst>
              <a:ext uri="{FF2B5EF4-FFF2-40B4-BE49-F238E27FC236}">
                <a16:creationId xmlns:a16="http://schemas.microsoft.com/office/drawing/2014/main" id="{FF5720BD-3302-4B94-8D16-EA0E22A98C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Popis">
            <a:extLst>
              <a:ext uri="{FF2B5EF4-FFF2-40B4-BE49-F238E27FC236}">
                <a16:creationId xmlns:a16="http://schemas.microsoft.com/office/drawing/2014/main" id="{09B67048-5B2F-4AD2-BA9C-36ACCC9CED65}"/>
              </a:ext>
            </a:extLst>
          </p:cNvPr>
          <p:cNvSpPr/>
          <p:nvPr/>
        </p:nvSpPr>
        <p:spPr>
          <a:xfrm>
            <a:off x="540000" y="6300000"/>
            <a:ext cx="2475229" cy="307777"/>
          </a:xfrm>
          <a:prstGeom prst="rect">
            <a:avLst/>
          </a:prstGeom>
          <a:gradFill flip="none" rotWithShape="1">
            <a:gsLst>
              <a:gs pos="26000">
                <a:schemeClr val="accent4">
                  <a:lumMod val="40000"/>
                  <a:lumOff val="60000"/>
                </a:schemeClr>
              </a:gs>
              <a:gs pos="0">
                <a:schemeClr val="accent4">
                  <a:lumMod val="20000"/>
                  <a:lumOff val="80000"/>
                </a:schemeClr>
              </a:gs>
              <a:gs pos="59000">
                <a:schemeClr val="accent4">
                  <a:lumMod val="60000"/>
                  <a:lumOff val="40000"/>
                </a:schemeClr>
              </a:gs>
              <a:gs pos="86000">
                <a:schemeClr val="accent4">
                  <a:lumMod val="75000"/>
                </a:schemeClr>
              </a:gs>
            </a:gsLst>
            <a:lin ang="5400000" scaled="1"/>
            <a:tileRect/>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r>
              <a:rPr lang="sk-SK" sz="1400" b="1" i="1">
                <a:solidFill>
                  <a:schemeClr val="tx1"/>
                </a:solidFill>
                <a:latin typeface="Bell MT" panose="02020503060305020303" pitchFamily="18" charset="0"/>
              </a:rPr>
              <a:t>New Caledonian Barrier Reef</a:t>
            </a:r>
          </a:p>
        </p:txBody>
      </p:sp>
    </p:spTree>
    <p:extLst>
      <p:ext uri="{BB962C8B-B14F-4D97-AF65-F5344CB8AC3E}">
        <p14:creationId xmlns:p14="http://schemas.microsoft.com/office/powerpoint/2010/main" val="2217563763"/>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45" y="-4063"/>
            <a:ext cx="12188853" cy="6856230"/>
          </a:xfrm>
          <a:prstGeom prst="rect">
            <a:avLst/>
          </a:prstGeom>
        </p:spPr>
      </p:pic>
      <p:pic>
        <p:nvPicPr>
          <p:cNvPr id="5" name="Rám">
            <a:extLst>
              <a:ext uri="{FF2B5EF4-FFF2-40B4-BE49-F238E27FC236}">
                <a16:creationId xmlns:a16="http://schemas.microsoft.com/office/drawing/2014/main" id="{FF5720BD-3302-4B94-8D16-EA0E22A98C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Popis">
            <a:extLst>
              <a:ext uri="{FF2B5EF4-FFF2-40B4-BE49-F238E27FC236}">
                <a16:creationId xmlns:a16="http://schemas.microsoft.com/office/drawing/2014/main" id="{09B67048-5B2F-4AD2-BA9C-36ACCC9CED65}"/>
              </a:ext>
            </a:extLst>
          </p:cNvPr>
          <p:cNvSpPr/>
          <p:nvPr/>
        </p:nvSpPr>
        <p:spPr>
          <a:xfrm>
            <a:off x="540000" y="6300000"/>
            <a:ext cx="2475229" cy="307777"/>
          </a:xfrm>
          <a:prstGeom prst="rect">
            <a:avLst/>
          </a:prstGeom>
          <a:gradFill flip="none" rotWithShape="1">
            <a:gsLst>
              <a:gs pos="26000">
                <a:schemeClr val="accent4">
                  <a:lumMod val="40000"/>
                  <a:lumOff val="60000"/>
                </a:schemeClr>
              </a:gs>
              <a:gs pos="0">
                <a:schemeClr val="accent4">
                  <a:lumMod val="20000"/>
                  <a:lumOff val="80000"/>
                </a:schemeClr>
              </a:gs>
              <a:gs pos="59000">
                <a:schemeClr val="accent4">
                  <a:lumMod val="60000"/>
                  <a:lumOff val="40000"/>
                </a:schemeClr>
              </a:gs>
              <a:gs pos="86000">
                <a:schemeClr val="accent4">
                  <a:lumMod val="75000"/>
                </a:schemeClr>
              </a:gs>
            </a:gsLst>
            <a:lin ang="5400000" scaled="1"/>
            <a:tileRect/>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r>
              <a:rPr lang="sk-SK" sz="1400" b="1" i="1">
                <a:solidFill>
                  <a:schemeClr val="tx1"/>
                </a:solidFill>
                <a:latin typeface="Bell MT" panose="02020503060305020303" pitchFamily="18" charset="0"/>
              </a:rPr>
              <a:t>New Caledonian Barrier Reef</a:t>
            </a:r>
          </a:p>
        </p:txBody>
      </p:sp>
    </p:spTree>
    <p:extLst>
      <p:ext uri="{BB962C8B-B14F-4D97-AF65-F5344CB8AC3E}">
        <p14:creationId xmlns:p14="http://schemas.microsoft.com/office/powerpoint/2010/main" val="610582992"/>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44" y="-4063"/>
            <a:ext cx="12188855" cy="6856230"/>
          </a:xfrm>
          <a:prstGeom prst="rect">
            <a:avLst/>
          </a:prstGeom>
        </p:spPr>
      </p:pic>
      <p:pic>
        <p:nvPicPr>
          <p:cNvPr id="5" name="Rám">
            <a:extLst>
              <a:ext uri="{FF2B5EF4-FFF2-40B4-BE49-F238E27FC236}">
                <a16:creationId xmlns:a16="http://schemas.microsoft.com/office/drawing/2014/main" id="{FF5720BD-3302-4B94-8D16-EA0E22A98C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Popis">
            <a:extLst>
              <a:ext uri="{FF2B5EF4-FFF2-40B4-BE49-F238E27FC236}">
                <a16:creationId xmlns:a16="http://schemas.microsoft.com/office/drawing/2014/main" id="{09B67048-5B2F-4AD2-BA9C-36ACCC9CED65}"/>
              </a:ext>
            </a:extLst>
          </p:cNvPr>
          <p:cNvSpPr/>
          <p:nvPr/>
        </p:nvSpPr>
        <p:spPr>
          <a:xfrm>
            <a:off x="540000" y="6300000"/>
            <a:ext cx="1895584" cy="307777"/>
          </a:xfrm>
          <a:prstGeom prst="rect">
            <a:avLst/>
          </a:prstGeom>
          <a:gradFill flip="none" rotWithShape="1">
            <a:gsLst>
              <a:gs pos="26000">
                <a:schemeClr val="accent4">
                  <a:lumMod val="40000"/>
                  <a:lumOff val="60000"/>
                </a:schemeClr>
              </a:gs>
              <a:gs pos="0">
                <a:schemeClr val="accent4">
                  <a:lumMod val="20000"/>
                  <a:lumOff val="80000"/>
                </a:schemeClr>
              </a:gs>
              <a:gs pos="59000">
                <a:schemeClr val="accent4">
                  <a:lumMod val="60000"/>
                  <a:lumOff val="40000"/>
                </a:schemeClr>
              </a:gs>
              <a:gs pos="86000">
                <a:schemeClr val="accent4">
                  <a:lumMod val="75000"/>
                </a:schemeClr>
              </a:gs>
            </a:gsLst>
            <a:lin ang="5400000" scaled="1"/>
            <a:tileRect/>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r>
              <a:rPr lang="sk-SK" sz="1400" b="1" i="1">
                <a:solidFill>
                  <a:schemeClr val="tx1"/>
                </a:solidFill>
                <a:latin typeface="Bell MT" panose="02020503060305020303" pitchFamily="18" charset="0"/>
              </a:rPr>
              <a:t>Maldive's Coral Reefs</a:t>
            </a:r>
          </a:p>
        </p:txBody>
      </p:sp>
    </p:spTree>
    <p:extLst>
      <p:ext uri="{BB962C8B-B14F-4D97-AF65-F5344CB8AC3E}">
        <p14:creationId xmlns:p14="http://schemas.microsoft.com/office/powerpoint/2010/main" val="1822068358"/>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Rám">
            <a:extLst>
              <a:ext uri="{FF2B5EF4-FFF2-40B4-BE49-F238E27FC236}">
                <a16:creationId xmlns:a16="http://schemas.microsoft.com/office/drawing/2014/main" id="{65734A28-A67A-417B-ADA7-41AB0FDC61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Popis">
            <a:extLst>
              <a:ext uri="{FF2B5EF4-FFF2-40B4-BE49-F238E27FC236}">
                <a16:creationId xmlns:a16="http://schemas.microsoft.com/office/drawing/2014/main" id="{73EA2ED9-B599-4375-91CF-42A8CECECE66}"/>
              </a:ext>
            </a:extLst>
          </p:cNvPr>
          <p:cNvSpPr/>
          <p:nvPr/>
        </p:nvSpPr>
        <p:spPr>
          <a:xfrm>
            <a:off x="540000" y="6300000"/>
            <a:ext cx="1895584" cy="307777"/>
          </a:xfrm>
          <a:prstGeom prst="rect">
            <a:avLst/>
          </a:prstGeom>
          <a:gradFill flip="none" rotWithShape="1">
            <a:gsLst>
              <a:gs pos="26000">
                <a:schemeClr val="accent4">
                  <a:lumMod val="40000"/>
                  <a:lumOff val="60000"/>
                </a:schemeClr>
              </a:gs>
              <a:gs pos="0">
                <a:schemeClr val="accent4">
                  <a:lumMod val="20000"/>
                  <a:lumOff val="80000"/>
                </a:schemeClr>
              </a:gs>
              <a:gs pos="59000">
                <a:schemeClr val="accent4">
                  <a:lumMod val="60000"/>
                  <a:lumOff val="40000"/>
                </a:schemeClr>
              </a:gs>
              <a:gs pos="86000">
                <a:schemeClr val="accent4">
                  <a:lumMod val="75000"/>
                </a:schemeClr>
              </a:gs>
            </a:gsLst>
            <a:lin ang="5400000" scaled="1"/>
            <a:tileRect/>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r>
              <a:rPr lang="sk-SK" sz="1400" b="1" i="1">
                <a:solidFill>
                  <a:schemeClr val="tx1"/>
                </a:solidFill>
                <a:latin typeface="Bell MT" panose="02020503060305020303" pitchFamily="18" charset="0"/>
              </a:rPr>
              <a:t>Maldive's Coral Reefs</a:t>
            </a:r>
          </a:p>
        </p:txBody>
      </p:sp>
    </p:spTree>
    <p:extLst>
      <p:ext uri="{BB962C8B-B14F-4D97-AF65-F5344CB8AC3E}">
        <p14:creationId xmlns:p14="http://schemas.microsoft.com/office/powerpoint/2010/main" val="4257463383"/>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0"/>
          </a:xfrm>
          <a:prstGeom prst="rect">
            <a:avLst/>
          </a:prstGeom>
        </p:spPr>
      </p:pic>
      <p:pic>
        <p:nvPicPr>
          <p:cNvPr id="4" name="Rám">
            <a:extLst>
              <a:ext uri="{FF2B5EF4-FFF2-40B4-BE49-F238E27FC236}">
                <a16:creationId xmlns:a16="http://schemas.microsoft.com/office/drawing/2014/main" id="{1C436D04-B256-465E-ACB4-C4C2038DE8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160D67B3-87EC-4B18-BD5A-588648944122}"/>
              </a:ext>
            </a:extLst>
          </p:cNvPr>
          <p:cNvSpPr/>
          <p:nvPr/>
        </p:nvSpPr>
        <p:spPr>
          <a:xfrm>
            <a:off x="540000" y="6300000"/>
            <a:ext cx="3790718" cy="307777"/>
          </a:xfrm>
          <a:prstGeom prst="rect">
            <a:avLst/>
          </a:prstGeom>
          <a:gradFill flip="none" rotWithShape="1">
            <a:gsLst>
              <a:gs pos="26000">
                <a:schemeClr val="accent4">
                  <a:lumMod val="40000"/>
                  <a:lumOff val="60000"/>
                </a:schemeClr>
              </a:gs>
              <a:gs pos="0">
                <a:schemeClr val="accent4">
                  <a:lumMod val="20000"/>
                  <a:lumOff val="80000"/>
                </a:schemeClr>
              </a:gs>
              <a:gs pos="59000">
                <a:schemeClr val="accent4">
                  <a:lumMod val="60000"/>
                  <a:lumOff val="40000"/>
                </a:schemeClr>
              </a:gs>
              <a:gs pos="86000">
                <a:schemeClr val="accent4">
                  <a:lumMod val="75000"/>
                </a:schemeClr>
              </a:gs>
            </a:gsLst>
            <a:lin ang="5400000" scaled="1"/>
            <a:tileRect/>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r>
              <a:rPr lang="en-US" sz="1400" b="1" i="1">
                <a:solidFill>
                  <a:schemeClr val="tx1"/>
                </a:solidFill>
                <a:latin typeface="Bell MT" panose="02020503060305020303" pitchFamily="18" charset="0"/>
              </a:rPr>
              <a:t>Australia's Great Barrier Reef</a:t>
            </a:r>
            <a:r>
              <a:rPr lang="sk-SK" sz="1400" b="1" i="1">
                <a:solidFill>
                  <a:schemeClr val="tx1"/>
                </a:solidFill>
                <a:latin typeface="Bell MT" panose="02020503060305020303" pitchFamily="18" charset="0"/>
              </a:rPr>
              <a:t> – Fraser Island</a:t>
            </a:r>
            <a:endParaRPr lang="en-US" sz="1400" b="1" i="1">
              <a:solidFill>
                <a:schemeClr val="tx1"/>
              </a:solidFill>
              <a:latin typeface="Bell MT" panose="02020503060305020303" pitchFamily="18" charset="0"/>
            </a:endParaRPr>
          </a:p>
        </p:txBody>
      </p:sp>
    </p:spTree>
    <p:extLst>
      <p:ext uri="{BB962C8B-B14F-4D97-AF65-F5344CB8AC3E}">
        <p14:creationId xmlns:p14="http://schemas.microsoft.com/office/powerpoint/2010/main" val="271066674"/>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Rám">
            <a:extLst>
              <a:ext uri="{FF2B5EF4-FFF2-40B4-BE49-F238E27FC236}">
                <a16:creationId xmlns:a16="http://schemas.microsoft.com/office/drawing/2014/main" id="{D7F86661-F4DA-4D5E-9E0F-CF9CD3983D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84B4A5D5-AA8E-4E55-80B1-D4BACF4F44E7}"/>
              </a:ext>
            </a:extLst>
          </p:cNvPr>
          <p:cNvSpPr/>
          <p:nvPr/>
        </p:nvSpPr>
        <p:spPr>
          <a:xfrm>
            <a:off x="540000" y="6300000"/>
            <a:ext cx="2543132" cy="307777"/>
          </a:xfrm>
          <a:prstGeom prst="rect">
            <a:avLst/>
          </a:prstGeom>
          <a:gradFill flip="none" rotWithShape="1">
            <a:gsLst>
              <a:gs pos="26000">
                <a:schemeClr val="accent4">
                  <a:lumMod val="40000"/>
                  <a:lumOff val="60000"/>
                </a:schemeClr>
              </a:gs>
              <a:gs pos="0">
                <a:schemeClr val="accent4">
                  <a:lumMod val="20000"/>
                  <a:lumOff val="80000"/>
                </a:schemeClr>
              </a:gs>
              <a:gs pos="59000">
                <a:schemeClr val="accent4">
                  <a:lumMod val="60000"/>
                  <a:lumOff val="40000"/>
                </a:schemeClr>
              </a:gs>
              <a:gs pos="86000">
                <a:schemeClr val="accent4">
                  <a:lumMod val="75000"/>
                </a:schemeClr>
              </a:gs>
            </a:gsLst>
            <a:lin ang="5400000" scaled="1"/>
            <a:tileRect/>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r>
              <a:rPr lang="en-US" sz="1400" b="1" i="1">
                <a:solidFill>
                  <a:schemeClr val="tx1"/>
                </a:solidFill>
                <a:latin typeface="Bell MT" panose="02020503060305020303" pitchFamily="18" charset="0"/>
              </a:rPr>
              <a:t>Australia's Great Barrier Reef</a:t>
            </a:r>
          </a:p>
        </p:txBody>
      </p:sp>
    </p:spTree>
    <p:extLst>
      <p:ext uri="{BB962C8B-B14F-4D97-AF65-F5344CB8AC3E}">
        <p14:creationId xmlns:p14="http://schemas.microsoft.com/office/powerpoint/2010/main" val="1498431640"/>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6857999"/>
          </a:xfrm>
          <a:prstGeom prst="rect">
            <a:avLst/>
          </a:prstGeom>
        </p:spPr>
      </p:pic>
      <p:pic>
        <p:nvPicPr>
          <p:cNvPr id="4" name="Rám">
            <a:extLst>
              <a:ext uri="{FF2B5EF4-FFF2-40B4-BE49-F238E27FC236}">
                <a16:creationId xmlns:a16="http://schemas.microsoft.com/office/drawing/2014/main" id="{4BBC7D69-CD2E-40E2-9A3B-6B952441D3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57548030-8DA9-4E92-ABC5-5C8A074ACDDE}"/>
              </a:ext>
            </a:extLst>
          </p:cNvPr>
          <p:cNvSpPr/>
          <p:nvPr/>
        </p:nvSpPr>
        <p:spPr>
          <a:xfrm>
            <a:off x="540000" y="6300000"/>
            <a:ext cx="2475229" cy="307777"/>
          </a:xfrm>
          <a:prstGeom prst="rect">
            <a:avLst/>
          </a:prstGeom>
          <a:gradFill flip="none" rotWithShape="1">
            <a:gsLst>
              <a:gs pos="26000">
                <a:schemeClr val="accent4">
                  <a:lumMod val="40000"/>
                  <a:lumOff val="60000"/>
                </a:schemeClr>
              </a:gs>
              <a:gs pos="0">
                <a:schemeClr val="accent4">
                  <a:lumMod val="20000"/>
                  <a:lumOff val="80000"/>
                </a:schemeClr>
              </a:gs>
              <a:gs pos="59000">
                <a:schemeClr val="accent4">
                  <a:lumMod val="60000"/>
                  <a:lumOff val="40000"/>
                </a:schemeClr>
              </a:gs>
              <a:gs pos="86000">
                <a:schemeClr val="accent4">
                  <a:lumMod val="75000"/>
                </a:schemeClr>
              </a:gs>
            </a:gsLst>
            <a:lin ang="5400000" scaled="1"/>
            <a:tileRect/>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r>
              <a:rPr lang="en-US" sz="1400" b="1" i="1">
                <a:solidFill>
                  <a:schemeClr val="tx1"/>
                </a:solidFill>
                <a:latin typeface="Bell MT" panose="02020503060305020303" pitchFamily="18" charset="0"/>
              </a:rPr>
              <a:t>New Caledonian Barrier Reef</a:t>
            </a:r>
            <a:endParaRPr lang="sk-SK" sz="1400" b="1" i="1">
              <a:solidFill>
                <a:schemeClr val="tx1"/>
              </a:solidFill>
              <a:latin typeface="Bell MT" panose="02020503060305020303" pitchFamily="18" charset="0"/>
            </a:endParaRPr>
          </a:p>
        </p:txBody>
      </p:sp>
    </p:spTree>
    <p:extLst>
      <p:ext uri="{BB962C8B-B14F-4D97-AF65-F5344CB8AC3E}">
        <p14:creationId xmlns:p14="http://schemas.microsoft.com/office/powerpoint/2010/main" val="1303371529"/>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380"/>
            <a:ext cx="12191999" cy="6857999"/>
          </a:xfrm>
          <a:prstGeom prst="rect">
            <a:avLst/>
          </a:prstGeom>
        </p:spPr>
      </p:pic>
      <p:pic>
        <p:nvPicPr>
          <p:cNvPr id="4" name="Rám">
            <a:extLst>
              <a:ext uri="{FF2B5EF4-FFF2-40B4-BE49-F238E27FC236}">
                <a16:creationId xmlns:a16="http://schemas.microsoft.com/office/drawing/2014/main" id="{FF0F13FB-BDEC-420C-AD73-B6223FEB56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2B72E07B-270F-44ED-8481-2A56B72CB41A}"/>
              </a:ext>
            </a:extLst>
          </p:cNvPr>
          <p:cNvSpPr/>
          <p:nvPr/>
        </p:nvSpPr>
        <p:spPr>
          <a:xfrm>
            <a:off x="540000" y="6300000"/>
            <a:ext cx="2475229" cy="307777"/>
          </a:xfrm>
          <a:prstGeom prst="rect">
            <a:avLst/>
          </a:prstGeom>
          <a:gradFill flip="none" rotWithShape="1">
            <a:gsLst>
              <a:gs pos="26000">
                <a:schemeClr val="accent4">
                  <a:lumMod val="40000"/>
                  <a:lumOff val="60000"/>
                </a:schemeClr>
              </a:gs>
              <a:gs pos="0">
                <a:schemeClr val="accent4">
                  <a:lumMod val="20000"/>
                  <a:lumOff val="80000"/>
                </a:schemeClr>
              </a:gs>
              <a:gs pos="59000">
                <a:schemeClr val="accent4">
                  <a:lumMod val="60000"/>
                  <a:lumOff val="40000"/>
                </a:schemeClr>
              </a:gs>
              <a:gs pos="86000">
                <a:schemeClr val="accent4">
                  <a:lumMod val="75000"/>
                </a:schemeClr>
              </a:gs>
            </a:gsLst>
            <a:lin ang="5400000" scaled="1"/>
            <a:tileRect/>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r>
              <a:rPr lang="sk-SK" sz="1400" b="1" i="1">
                <a:solidFill>
                  <a:schemeClr val="tx1"/>
                </a:solidFill>
                <a:latin typeface="Bell MT" panose="02020503060305020303" pitchFamily="18" charset="0"/>
              </a:rPr>
              <a:t>New Caledonian Barrier Reef</a:t>
            </a:r>
          </a:p>
        </p:txBody>
      </p:sp>
    </p:spTree>
    <p:extLst>
      <p:ext uri="{BB962C8B-B14F-4D97-AF65-F5344CB8AC3E}">
        <p14:creationId xmlns:p14="http://schemas.microsoft.com/office/powerpoint/2010/main" val="801305337"/>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87" y="0"/>
            <a:ext cx="12190095" cy="6858000"/>
          </a:xfrm>
          <a:prstGeom prst="rect">
            <a:avLst/>
          </a:prstGeom>
        </p:spPr>
      </p:pic>
      <p:pic>
        <p:nvPicPr>
          <p:cNvPr id="4" name="Rám">
            <a:extLst>
              <a:ext uri="{FF2B5EF4-FFF2-40B4-BE49-F238E27FC236}">
                <a16:creationId xmlns:a16="http://schemas.microsoft.com/office/drawing/2014/main" id="{5A24102F-4582-43CF-9BFC-3A4353DBC0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8CA83718-2042-45CF-BBEA-017645E16E45}"/>
              </a:ext>
            </a:extLst>
          </p:cNvPr>
          <p:cNvSpPr/>
          <p:nvPr/>
        </p:nvSpPr>
        <p:spPr>
          <a:xfrm>
            <a:off x="540000" y="6300000"/>
            <a:ext cx="2475229" cy="307777"/>
          </a:xfrm>
          <a:prstGeom prst="rect">
            <a:avLst/>
          </a:prstGeom>
          <a:gradFill flip="none" rotWithShape="1">
            <a:gsLst>
              <a:gs pos="26000">
                <a:schemeClr val="accent4">
                  <a:lumMod val="40000"/>
                  <a:lumOff val="60000"/>
                </a:schemeClr>
              </a:gs>
              <a:gs pos="0">
                <a:schemeClr val="accent4">
                  <a:lumMod val="20000"/>
                  <a:lumOff val="80000"/>
                </a:schemeClr>
              </a:gs>
              <a:gs pos="59000">
                <a:schemeClr val="accent4">
                  <a:lumMod val="60000"/>
                  <a:lumOff val="40000"/>
                </a:schemeClr>
              </a:gs>
              <a:gs pos="86000">
                <a:schemeClr val="accent4">
                  <a:lumMod val="75000"/>
                </a:schemeClr>
              </a:gs>
            </a:gsLst>
            <a:lin ang="5400000" scaled="1"/>
            <a:tileRect/>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r>
              <a:rPr lang="en-US" sz="1400" b="1" i="1">
                <a:solidFill>
                  <a:schemeClr val="tx1"/>
                </a:solidFill>
                <a:latin typeface="Bell MT" panose="02020503060305020303" pitchFamily="18" charset="0"/>
              </a:rPr>
              <a:t>New Caledonian Barrier Reef</a:t>
            </a:r>
          </a:p>
        </p:txBody>
      </p:sp>
    </p:spTree>
    <p:extLst>
      <p:ext uri="{BB962C8B-B14F-4D97-AF65-F5344CB8AC3E}">
        <p14:creationId xmlns:p14="http://schemas.microsoft.com/office/powerpoint/2010/main" val="3830437778"/>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720" y="25758"/>
            <a:ext cx="12146208" cy="6832242"/>
          </a:xfrm>
          <a:prstGeom prst="rect">
            <a:avLst/>
          </a:prstGeom>
        </p:spPr>
      </p:pic>
      <p:pic>
        <p:nvPicPr>
          <p:cNvPr id="4" name="Rám">
            <a:extLst>
              <a:ext uri="{FF2B5EF4-FFF2-40B4-BE49-F238E27FC236}">
                <a16:creationId xmlns:a16="http://schemas.microsoft.com/office/drawing/2014/main" id="{2A9F72B0-A654-455E-82E1-6D13E85B38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47FC5215-28EC-452C-95C0-5985CAA64322}"/>
              </a:ext>
            </a:extLst>
          </p:cNvPr>
          <p:cNvSpPr/>
          <p:nvPr/>
        </p:nvSpPr>
        <p:spPr>
          <a:xfrm>
            <a:off x="540000" y="6300000"/>
            <a:ext cx="1693990" cy="307777"/>
          </a:xfrm>
          <a:prstGeom prst="rect">
            <a:avLst/>
          </a:prstGeom>
          <a:gradFill flip="none" rotWithShape="1">
            <a:gsLst>
              <a:gs pos="26000">
                <a:schemeClr val="accent4">
                  <a:lumMod val="40000"/>
                  <a:lumOff val="60000"/>
                </a:schemeClr>
              </a:gs>
              <a:gs pos="0">
                <a:schemeClr val="accent4">
                  <a:lumMod val="20000"/>
                  <a:lumOff val="80000"/>
                </a:schemeClr>
              </a:gs>
              <a:gs pos="59000">
                <a:schemeClr val="accent4">
                  <a:lumMod val="60000"/>
                  <a:lumOff val="40000"/>
                </a:schemeClr>
              </a:gs>
              <a:gs pos="86000">
                <a:schemeClr val="accent4">
                  <a:lumMod val="75000"/>
                </a:schemeClr>
              </a:gs>
            </a:gsLst>
            <a:lin ang="5400000" scaled="1"/>
            <a:tileRect/>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r>
              <a:rPr lang="en-US" sz="1400" b="1" i="1">
                <a:solidFill>
                  <a:schemeClr val="tx1"/>
                </a:solidFill>
                <a:latin typeface="Bell MT" panose="02020503060305020303" pitchFamily="18" charset="0"/>
              </a:rPr>
              <a:t>Red Sea Coral Reef</a:t>
            </a:r>
          </a:p>
        </p:txBody>
      </p:sp>
    </p:spTree>
    <p:extLst>
      <p:ext uri="{BB962C8B-B14F-4D97-AF65-F5344CB8AC3E}">
        <p14:creationId xmlns:p14="http://schemas.microsoft.com/office/powerpoint/2010/main" val="2830967459"/>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Rám">
            <a:extLst>
              <a:ext uri="{FF2B5EF4-FFF2-40B4-BE49-F238E27FC236}">
                <a16:creationId xmlns:a16="http://schemas.microsoft.com/office/drawing/2014/main" id="{2D5768F5-277A-498B-B137-818D4EFDE9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4C08FE96-52A6-4AC8-8415-F8EC691A70EC}"/>
              </a:ext>
            </a:extLst>
          </p:cNvPr>
          <p:cNvSpPr/>
          <p:nvPr/>
        </p:nvSpPr>
        <p:spPr>
          <a:xfrm>
            <a:off x="540000" y="6300000"/>
            <a:ext cx="1693990" cy="307777"/>
          </a:xfrm>
          <a:prstGeom prst="rect">
            <a:avLst/>
          </a:prstGeom>
          <a:gradFill flip="none" rotWithShape="1">
            <a:gsLst>
              <a:gs pos="26000">
                <a:schemeClr val="accent4">
                  <a:lumMod val="40000"/>
                  <a:lumOff val="60000"/>
                </a:schemeClr>
              </a:gs>
              <a:gs pos="0">
                <a:schemeClr val="accent4">
                  <a:lumMod val="20000"/>
                  <a:lumOff val="80000"/>
                </a:schemeClr>
              </a:gs>
              <a:gs pos="59000">
                <a:schemeClr val="accent4">
                  <a:lumMod val="60000"/>
                  <a:lumOff val="40000"/>
                </a:schemeClr>
              </a:gs>
              <a:gs pos="86000">
                <a:schemeClr val="accent4">
                  <a:lumMod val="75000"/>
                </a:schemeClr>
              </a:gs>
            </a:gsLst>
            <a:lin ang="5400000" scaled="1"/>
            <a:tileRect/>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r>
              <a:rPr lang="en-US" sz="1400" b="1" i="1">
                <a:solidFill>
                  <a:schemeClr val="tx1"/>
                </a:solidFill>
                <a:latin typeface="Bell MT" panose="02020503060305020303" pitchFamily="18" charset="0"/>
              </a:rPr>
              <a:t>Red Sea Coral Reef</a:t>
            </a:r>
          </a:p>
        </p:txBody>
      </p:sp>
    </p:spTree>
    <p:extLst>
      <p:ext uri="{BB962C8B-B14F-4D97-AF65-F5344CB8AC3E}">
        <p14:creationId xmlns:p14="http://schemas.microsoft.com/office/powerpoint/2010/main" val="366345635"/>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Foto"/>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7135"/>
            <a:ext cx="12192000" cy="6853925"/>
          </a:xfrm>
          <a:prstGeom prst="rect">
            <a:avLst/>
          </a:prstGeom>
          <a:noFill/>
        </p:spPr>
      </p:pic>
      <p:pic>
        <p:nvPicPr>
          <p:cNvPr id="5" name="Rám">
            <a:extLst>
              <a:ext uri="{FF2B5EF4-FFF2-40B4-BE49-F238E27FC236}">
                <a16:creationId xmlns:a16="http://schemas.microsoft.com/office/drawing/2014/main" id="{A6669E02-E746-4F08-A19E-B395EECA5E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Popis">
            <a:extLst>
              <a:ext uri="{FF2B5EF4-FFF2-40B4-BE49-F238E27FC236}">
                <a16:creationId xmlns:a16="http://schemas.microsoft.com/office/drawing/2014/main" id="{3E48839F-0886-4739-82A6-320A7C583912}"/>
              </a:ext>
            </a:extLst>
          </p:cNvPr>
          <p:cNvSpPr/>
          <p:nvPr/>
        </p:nvSpPr>
        <p:spPr>
          <a:xfrm>
            <a:off x="540000" y="6300000"/>
            <a:ext cx="1832746" cy="307777"/>
          </a:xfrm>
          <a:prstGeom prst="rect">
            <a:avLst/>
          </a:prstGeom>
          <a:gradFill flip="none" rotWithShape="1">
            <a:gsLst>
              <a:gs pos="26000">
                <a:schemeClr val="accent4">
                  <a:lumMod val="40000"/>
                  <a:lumOff val="60000"/>
                </a:schemeClr>
              </a:gs>
              <a:gs pos="0">
                <a:schemeClr val="accent4">
                  <a:lumMod val="20000"/>
                  <a:lumOff val="80000"/>
                </a:schemeClr>
              </a:gs>
              <a:gs pos="59000">
                <a:schemeClr val="accent4">
                  <a:lumMod val="60000"/>
                  <a:lumOff val="40000"/>
                </a:schemeClr>
              </a:gs>
              <a:gs pos="86000">
                <a:schemeClr val="accent4">
                  <a:lumMod val="75000"/>
                </a:schemeClr>
              </a:gs>
            </a:gsLst>
            <a:lin ang="5400000" scaled="1"/>
            <a:tileRect/>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r>
              <a:rPr lang="sk-SK" sz="1400" b="1" i="1">
                <a:solidFill>
                  <a:schemeClr val="tx1"/>
                </a:solidFill>
                <a:latin typeface="Bell MT" panose="02020503060305020303" pitchFamily="18" charset="0"/>
              </a:rPr>
              <a:t>Rainbow Reef in Fiji</a:t>
            </a:r>
            <a:endParaRPr lang="es-ES" sz="1400" b="1" i="1">
              <a:solidFill>
                <a:schemeClr val="tx1"/>
              </a:solidFill>
              <a:latin typeface="Bell MT" panose="02020503060305020303" pitchFamily="18" charset="0"/>
            </a:endParaRPr>
          </a:p>
        </p:txBody>
      </p:sp>
    </p:spTree>
    <p:extLst>
      <p:ext uri="{BB962C8B-B14F-4D97-AF65-F5344CB8AC3E}">
        <p14:creationId xmlns:p14="http://schemas.microsoft.com/office/powerpoint/2010/main" val="4196382070"/>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Foto"/>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9172"/>
            <a:ext cx="12192000" cy="6858000"/>
          </a:xfrm>
          <a:prstGeom prst="rect">
            <a:avLst/>
          </a:prstGeom>
          <a:noFill/>
        </p:spPr>
      </p:pic>
      <p:pic>
        <p:nvPicPr>
          <p:cNvPr id="5" name="Rám">
            <a:extLst>
              <a:ext uri="{FF2B5EF4-FFF2-40B4-BE49-F238E27FC236}">
                <a16:creationId xmlns:a16="http://schemas.microsoft.com/office/drawing/2014/main" id="{A6669E02-E746-4F08-A19E-B395EECA5E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Popis">
            <a:extLst>
              <a:ext uri="{FF2B5EF4-FFF2-40B4-BE49-F238E27FC236}">
                <a16:creationId xmlns:a16="http://schemas.microsoft.com/office/drawing/2014/main" id="{3E48839F-0886-4739-82A6-320A7C583912}"/>
              </a:ext>
            </a:extLst>
          </p:cNvPr>
          <p:cNvSpPr/>
          <p:nvPr/>
        </p:nvSpPr>
        <p:spPr>
          <a:xfrm>
            <a:off x="540000" y="6300000"/>
            <a:ext cx="1832746" cy="307777"/>
          </a:xfrm>
          <a:prstGeom prst="rect">
            <a:avLst/>
          </a:prstGeom>
          <a:gradFill flip="none" rotWithShape="1">
            <a:gsLst>
              <a:gs pos="26000">
                <a:schemeClr val="accent4">
                  <a:lumMod val="40000"/>
                  <a:lumOff val="60000"/>
                </a:schemeClr>
              </a:gs>
              <a:gs pos="0">
                <a:schemeClr val="accent4">
                  <a:lumMod val="20000"/>
                  <a:lumOff val="80000"/>
                </a:schemeClr>
              </a:gs>
              <a:gs pos="59000">
                <a:schemeClr val="accent4">
                  <a:lumMod val="60000"/>
                  <a:lumOff val="40000"/>
                </a:schemeClr>
              </a:gs>
              <a:gs pos="86000">
                <a:schemeClr val="accent4">
                  <a:lumMod val="75000"/>
                </a:schemeClr>
              </a:gs>
            </a:gsLst>
            <a:lin ang="5400000" scaled="1"/>
            <a:tileRect/>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r>
              <a:rPr lang="sk-SK" sz="1400" b="1" i="1">
                <a:solidFill>
                  <a:schemeClr val="tx1"/>
                </a:solidFill>
                <a:latin typeface="Bell MT" panose="02020503060305020303" pitchFamily="18" charset="0"/>
              </a:rPr>
              <a:t>Rainbow Reef in Fiji</a:t>
            </a:r>
            <a:endParaRPr lang="es-ES" sz="1400" b="1" i="1">
              <a:solidFill>
                <a:schemeClr val="tx1"/>
              </a:solidFill>
              <a:latin typeface="Bell MT" panose="02020503060305020303" pitchFamily="18" charset="0"/>
            </a:endParaRPr>
          </a:p>
        </p:txBody>
      </p:sp>
    </p:spTree>
    <p:extLst>
      <p:ext uri="{BB962C8B-B14F-4D97-AF65-F5344CB8AC3E}">
        <p14:creationId xmlns:p14="http://schemas.microsoft.com/office/powerpoint/2010/main" val="2183382857"/>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Foto"/>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0434" y="0"/>
            <a:ext cx="12192000" cy="6858000"/>
          </a:xfrm>
          <a:prstGeom prst="rect">
            <a:avLst/>
          </a:prstGeom>
          <a:noFill/>
        </p:spPr>
      </p:pic>
      <p:pic>
        <p:nvPicPr>
          <p:cNvPr id="4" name="Rám">
            <a:extLst>
              <a:ext uri="{FF2B5EF4-FFF2-40B4-BE49-F238E27FC236}">
                <a16:creationId xmlns:a16="http://schemas.microsoft.com/office/drawing/2014/main" id="{31633974-4849-497D-820A-43BC453301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3E517064-F94D-45CC-8600-4C01FF3D93C3}"/>
              </a:ext>
            </a:extLst>
          </p:cNvPr>
          <p:cNvSpPr/>
          <p:nvPr/>
        </p:nvSpPr>
        <p:spPr>
          <a:xfrm>
            <a:off x="540000" y="6300000"/>
            <a:ext cx="2648674" cy="307777"/>
          </a:xfrm>
          <a:prstGeom prst="rect">
            <a:avLst/>
          </a:prstGeom>
          <a:gradFill flip="none" rotWithShape="1">
            <a:gsLst>
              <a:gs pos="26000">
                <a:schemeClr val="accent4">
                  <a:lumMod val="40000"/>
                  <a:lumOff val="60000"/>
                </a:schemeClr>
              </a:gs>
              <a:gs pos="0">
                <a:schemeClr val="accent4">
                  <a:lumMod val="20000"/>
                  <a:lumOff val="80000"/>
                </a:schemeClr>
              </a:gs>
              <a:gs pos="59000">
                <a:schemeClr val="accent4">
                  <a:lumMod val="60000"/>
                  <a:lumOff val="40000"/>
                </a:schemeClr>
              </a:gs>
              <a:gs pos="86000">
                <a:schemeClr val="accent4">
                  <a:lumMod val="75000"/>
                </a:schemeClr>
              </a:gs>
            </a:gsLst>
            <a:lin ang="5400000" scaled="1"/>
            <a:tileRect/>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r>
              <a:rPr lang="en-US" sz="1400" b="1" i="1">
                <a:solidFill>
                  <a:schemeClr val="tx1"/>
                </a:solidFill>
                <a:latin typeface="Bell MT" panose="02020503060305020303" pitchFamily="18" charset="0"/>
              </a:rPr>
              <a:t>Tubbataha Reefs in Philippines</a:t>
            </a:r>
          </a:p>
        </p:txBody>
      </p:sp>
    </p:spTree>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507" y="0"/>
            <a:ext cx="12192000" cy="6858000"/>
          </a:xfrm>
          <a:prstGeom prst="rect">
            <a:avLst/>
          </a:prstGeom>
        </p:spPr>
      </p:pic>
      <p:pic>
        <p:nvPicPr>
          <p:cNvPr id="5" name="Rám">
            <a:extLst>
              <a:ext uri="{FF2B5EF4-FFF2-40B4-BE49-F238E27FC236}">
                <a16:creationId xmlns:a16="http://schemas.microsoft.com/office/drawing/2014/main" id="{EF4B62B6-7694-4D28-A279-07650149B1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Popis">
            <a:extLst>
              <a:ext uri="{FF2B5EF4-FFF2-40B4-BE49-F238E27FC236}">
                <a16:creationId xmlns:a16="http://schemas.microsoft.com/office/drawing/2014/main" id="{068051AD-D0E5-46C8-A9BD-28EF6951BC14}"/>
              </a:ext>
            </a:extLst>
          </p:cNvPr>
          <p:cNvSpPr/>
          <p:nvPr/>
        </p:nvSpPr>
        <p:spPr>
          <a:xfrm>
            <a:off x="540000" y="6300000"/>
            <a:ext cx="2671309" cy="307777"/>
          </a:xfrm>
          <a:prstGeom prst="rect">
            <a:avLst/>
          </a:prstGeom>
          <a:gradFill flip="none" rotWithShape="1">
            <a:gsLst>
              <a:gs pos="26000">
                <a:schemeClr val="accent4">
                  <a:lumMod val="40000"/>
                  <a:lumOff val="60000"/>
                </a:schemeClr>
              </a:gs>
              <a:gs pos="0">
                <a:schemeClr val="accent4">
                  <a:lumMod val="20000"/>
                  <a:lumOff val="80000"/>
                </a:schemeClr>
              </a:gs>
              <a:gs pos="59000">
                <a:schemeClr val="accent4">
                  <a:lumMod val="60000"/>
                  <a:lumOff val="40000"/>
                </a:schemeClr>
              </a:gs>
              <a:gs pos="86000">
                <a:schemeClr val="accent4">
                  <a:lumMod val="75000"/>
                </a:schemeClr>
              </a:gs>
            </a:gsLst>
            <a:lin ang="5400000" scaled="1"/>
            <a:tileRect/>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r>
              <a:rPr lang="sk-SK" sz="1400" b="1" i="1">
                <a:solidFill>
                  <a:schemeClr val="tx1"/>
                </a:solidFill>
                <a:latin typeface="Bell MT" panose="02020503060305020303" pitchFamily="18" charset="0"/>
              </a:rPr>
              <a:t>Tubbataha Reefs in Philippines</a:t>
            </a:r>
          </a:p>
        </p:txBody>
      </p:sp>
    </p:spTree>
    <p:extLst>
      <p:ext uri="{BB962C8B-B14F-4D97-AF65-F5344CB8AC3E}">
        <p14:creationId xmlns:p14="http://schemas.microsoft.com/office/powerpoint/2010/main" val="3985454202"/>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8" y="0"/>
            <a:ext cx="12189644" cy="6858000"/>
          </a:xfrm>
          <a:prstGeom prst="rect">
            <a:avLst/>
          </a:prstGeom>
        </p:spPr>
      </p:pic>
      <p:pic>
        <p:nvPicPr>
          <p:cNvPr id="4" name="Rám">
            <a:extLst>
              <a:ext uri="{FF2B5EF4-FFF2-40B4-BE49-F238E27FC236}">
                <a16:creationId xmlns:a16="http://schemas.microsoft.com/office/drawing/2014/main" id="{BA2B9B02-86EB-460C-8965-CC03768647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FF40AA81-4680-41CA-AC52-D0BAA4D8C9C2}"/>
              </a:ext>
            </a:extLst>
          </p:cNvPr>
          <p:cNvSpPr/>
          <p:nvPr/>
        </p:nvSpPr>
        <p:spPr>
          <a:xfrm>
            <a:off x="540000" y="6300000"/>
            <a:ext cx="3039550" cy="307777"/>
          </a:xfrm>
          <a:prstGeom prst="rect">
            <a:avLst/>
          </a:prstGeom>
          <a:gradFill flip="none" rotWithShape="1">
            <a:gsLst>
              <a:gs pos="26000">
                <a:schemeClr val="accent4">
                  <a:lumMod val="40000"/>
                  <a:lumOff val="60000"/>
                </a:schemeClr>
              </a:gs>
              <a:gs pos="0">
                <a:schemeClr val="accent4">
                  <a:lumMod val="20000"/>
                  <a:lumOff val="80000"/>
                </a:schemeClr>
              </a:gs>
              <a:gs pos="59000">
                <a:schemeClr val="accent4">
                  <a:lumMod val="60000"/>
                  <a:lumOff val="40000"/>
                </a:schemeClr>
              </a:gs>
              <a:gs pos="86000">
                <a:schemeClr val="accent4">
                  <a:lumMod val="75000"/>
                </a:schemeClr>
              </a:gs>
            </a:gsLst>
            <a:lin ang="5400000" scaled="1"/>
            <a:tileRect/>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r>
              <a:rPr lang="en-US" sz="1400" b="1" i="1">
                <a:solidFill>
                  <a:schemeClr val="tx1"/>
                </a:solidFill>
                <a:latin typeface="Bell MT" panose="02020503060305020303" pitchFamily="18" charset="0"/>
              </a:rPr>
              <a:t>Raja Ampat Coral Reef in Indonesia</a:t>
            </a:r>
          </a:p>
        </p:txBody>
      </p:sp>
    </p:spTree>
    <p:extLst>
      <p:ext uri="{BB962C8B-B14F-4D97-AF65-F5344CB8AC3E}">
        <p14:creationId xmlns:p14="http://schemas.microsoft.com/office/powerpoint/2010/main" val="458174494"/>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35" y="2606"/>
            <a:ext cx="12182730" cy="6852786"/>
          </a:xfrm>
          <a:prstGeom prst="rect">
            <a:avLst/>
          </a:prstGeom>
        </p:spPr>
      </p:pic>
      <p:pic>
        <p:nvPicPr>
          <p:cNvPr id="4" name="Rám">
            <a:extLst>
              <a:ext uri="{FF2B5EF4-FFF2-40B4-BE49-F238E27FC236}">
                <a16:creationId xmlns:a16="http://schemas.microsoft.com/office/drawing/2014/main" id="{D11BBE94-73E3-4D63-90B1-B99E1411E6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91EE3E78-5E98-4D7B-B4F4-ABF91F444152}"/>
              </a:ext>
            </a:extLst>
          </p:cNvPr>
          <p:cNvSpPr/>
          <p:nvPr/>
        </p:nvSpPr>
        <p:spPr>
          <a:xfrm>
            <a:off x="540000" y="6300000"/>
            <a:ext cx="3039550" cy="307777"/>
          </a:xfrm>
          <a:prstGeom prst="rect">
            <a:avLst/>
          </a:prstGeom>
          <a:gradFill flip="none" rotWithShape="1">
            <a:gsLst>
              <a:gs pos="26000">
                <a:schemeClr val="accent4">
                  <a:lumMod val="40000"/>
                  <a:lumOff val="60000"/>
                </a:schemeClr>
              </a:gs>
              <a:gs pos="0">
                <a:schemeClr val="accent4">
                  <a:lumMod val="20000"/>
                  <a:lumOff val="80000"/>
                </a:schemeClr>
              </a:gs>
              <a:gs pos="59000">
                <a:schemeClr val="accent4">
                  <a:lumMod val="60000"/>
                  <a:lumOff val="40000"/>
                </a:schemeClr>
              </a:gs>
              <a:gs pos="86000">
                <a:schemeClr val="accent4">
                  <a:lumMod val="75000"/>
                </a:schemeClr>
              </a:gs>
            </a:gsLst>
            <a:lin ang="5400000" scaled="1"/>
            <a:tileRect/>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r>
              <a:rPr lang="en-US" sz="1400" b="1" i="1">
                <a:solidFill>
                  <a:schemeClr val="tx1"/>
                </a:solidFill>
                <a:latin typeface="Bell MT" panose="02020503060305020303" pitchFamily="18" charset="0"/>
              </a:rPr>
              <a:t>Raja Ampat Coral Reef in Indonesia</a:t>
            </a:r>
          </a:p>
        </p:txBody>
      </p:sp>
    </p:spTree>
    <p:extLst>
      <p:ext uri="{BB962C8B-B14F-4D97-AF65-F5344CB8AC3E}">
        <p14:creationId xmlns:p14="http://schemas.microsoft.com/office/powerpoint/2010/main" val="3753059045"/>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640"/>
            <a:ext cx="12192000" cy="6858000"/>
          </a:xfrm>
          <a:prstGeom prst="rect">
            <a:avLst/>
          </a:prstGeom>
        </p:spPr>
      </p:pic>
      <p:pic>
        <p:nvPicPr>
          <p:cNvPr id="4" name="Rám">
            <a:extLst>
              <a:ext uri="{FF2B5EF4-FFF2-40B4-BE49-F238E27FC236}">
                <a16:creationId xmlns:a16="http://schemas.microsoft.com/office/drawing/2014/main" id="{EC1E44FA-641D-412F-8A66-7713B07968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BAD47BAE-58D0-4283-B213-4B93766D9E5F}"/>
              </a:ext>
            </a:extLst>
          </p:cNvPr>
          <p:cNvSpPr/>
          <p:nvPr/>
        </p:nvSpPr>
        <p:spPr>
          <a:xfrm>
            <a:off x="540000" y="6300000"/>
            <a:ext cx="2788071" cy="307777"/>
          </a:xfrm>
          <a:prstGeom prst="rect">
            <a:avLst/>
          </a:prstGeom>
          <a:gradFill flip="none" rotWithShape="1">
            <a:gsLst>
              <a:gs pos="26000">
                <a:schemeClr val="accent4">
                  <a:lumMod val="40000"/>
                  <a:lumOff val="60000"/>
                </a:schemeClr>
              </a:gs>
              <a:gs pos="0">
                <a:schemeClr val="accent4">
                  <a:lumMod val="20000"/>
                  <a:lumOff val="80000"/>
                </a:schemeClr>
              </a:gs>
              <a:gs pos="59000">
                <a:schemeClr val="accent4">
                  <a:lumMod val="60000"/>
                  <a:lumOff val="40000"/>
                </a:schemeClr>
              </a:gs>
              <a:gs pos="86000">
                <a:schemeClr val="accent4">
                  <a:lumMod val="75000"/>
                </a:schemeClr>
              </a:gs>
            </a:gsLst>
            <a:lin ang="5400000" scaled="1"/>
            <a:tileRect/>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r>
              <a:rPr lang="es-ES" sz="1400" b="1" i="1">
                <a:solidFill>
                  <a:schemeClr val="tx1"/>
                </a:solidFill>
                <a:latin typeface="Bell MT" panose="02020503060305020303" pitchFamily="18" charset="0"/>
              </a:rPr>
              <a:t>Palancar Reef, Cancún in Mexico</a:t>
            </a:r>
            <a:endParaRPr lang="en-US" sz="1400" b="1" i="1">
              <a:solidFill>
                <a:schemeClr val="tx1"/>
              </a:solidFill>
              <a:latin typeface="Bell MT" panose="02020503060305020303" pitchFamily="18" charset="0"/>
            </a:endParaRPr>
          </a:p>
        </p:txBody>
      </p:sp>
    </p:spTree>
    <p:extLst>
      <p:ext uri="{BB962C8B-B14F-4D97-AF65-F5344CB8AC3E}">
        <p14:creationId xmlns:p14="http://schemas.microsoft.com/office/powerpoint/2010/main" val="4242021206"/>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377"/>
            <a:ext cx="12192000" cy="6851904"/>
          </a:xfrm>
          <a:prstGeom prst="rect">
            <a:avLst/>
          </a:prstGeom>
        </p:spPr>
      </p:pic>
      <p:pic>
        <p:nvPicPr>
          <p:cNvPr id="5" name="Rám">
            <a:extLst>
              <a:ext uri="{FF2B5EF4-FFF2-40B4-BE49-F238E27FC236}">
                <a16:creationId xmlns:a16="http://schemas.microsoft.com/office/drawing/2014/main" id="{92BFCD4F-B2FE-49EE-82E4-5C6F72F3A2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Popis">
            <a:extLst>
              <a:ext uri="{FF2B5EF4-FFF2-40B4-BE49-F238E27FC236}">
                <a16:creationId xmlns:a16="http://schemas.microsoft.com/office/drawing/2014/main" id="{C7BC0019-852E-4010-B8A1-4A0AA68865EF}"/>
              </a:ext>
            </a:extLst>
          </p:cNvPr>
          <p:cNvSpPr/>
          <p:nvPr/>
        </p:nvSpPr>
        <p:spPr>
          <a:xfrm>
            <a:off x="540000" y="6300000"/>
            <a:ext cx="2865080" cy="307777"/>
          </a:xfrm>
          <a:prstGeom prst="rect">
            <a:avLst/>
          </a:prstGeom>
          <a:gradFill flip="none" rotWithShape="1">
            <a:gsLst>
              <a:gs pos="26000">
                <a:schemeClr val="accent4">
                  <a:lumMod val="40000"/>
                  <a:lumOff val="60000"/>
                </a:schemeClr>
              </a:gs>
              <a:gs pos="0">
                <a:schemeClr val="accent4">
                  <a:lumMod val="20000"/>
                  <a:lumOff val="80000"/>
                </a:schemeClr>
              </a:gs>
              <a:gs pos="59000">
                <a:schemeClr val="accent4">
                  <a:lumMod val="60000"/>
                  <a:lumOff val="40000"/>
                </a:schemeClr>
              </a:gs>
              <a:gs pos="86000">
                <a:schemeClr val="accent4">
                  <a:lumMod val="75000"/>
                </a:schemeClr>
              </a:gs>
            </a:gsLst>
            <a:lin ang="5400000" scaled="1"/>
            <a:tileRect/>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r>
              <a:rPr lang="es-ES" sz="1400" b="1" i="1">
                <a:solidFill>
                  <a:schemeClr val="tx1"/>
                </a:solidFill>
                <a:latin typeface="Bell MT" panose="02020503060305020303" pitchFamily="18" charset="0"/>
              </a:rPr>
              <a:t>Palancar Reef, Cancún in Mexico</a:t>
            </a:r>
            <a:endParaRPr lang="sk-SK" sz="1400" b="1" i="1">
              <a:solidFill>
                <a:schemeClr val="tx1"/>
              </a:solidFill>
              <a:latin typeface="Bell MT" panose="02020503060305020303" pitchFamily="18" charset="0"/>
            </a:endParaRPr>
          </a:p>
        </p:txBody>
      </p:sp>
    </p:spTree>
    <p:extLst>
      <p:ext uri="{BB962C8B-B14F-4D97-AF65-F5344CB8AC3E}">
        <p14:creationId xmlns:p14="http://schemas.microsoft.com/office/powerpoint/2010/main" val="2488286855"/>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9645"/>
            <a:ext cx="12191999" cy="6857038"/>
          </a:xfrm>
          <a:prstGeom prst="rect">
            <a:avLst/>
          </a:prstGeom>
        </p:spPr>
      </p:pic>
      <p:pic>
        <p:nvPicPr>
          <p:cNvPr id="4" name="Rám">
            <a:extLst>
              <a:ext uri="{FF2B5EF4-FFF2-40B4-BE49-F238E27FC236}">
                <a16:creationId xmlns:a16="http://schemas.microsoft.com/office/drawing/2014/main" id="{3AC1BC83-1324-4449-8B62-5A7FA9FB9A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C08771A6-E1B1-41D9-BC4E-CCEF46D63DB7}"/>
              </a:ext>
            </a:extLst>
          </p:cNvPr>
          <p:cNvSpPr/>
          <p:nvPr/>
        </p:nvSpPr>
        <p:spPr>
          <a:xfrm>
            <a:off x="540000" y="6300000"/>
            <a:ext cx="3111686" cy="307777"/>
          </a:xfrm>
          <a:prstGeom prst="rect">
            <a:avLst/>
          </a:prstGeom>
          <a:gradFill flip="none" rotWithShape="1">
            <a:gsLst>
              <a:gs pos="26000">
                <a:schemeClr val="accent4">
                  <a:lumMod val="40000"/>
                  <a:lumOff val="60000"/>
                </a:schemeClr>
              </a:gs>
              <a:gs pos="0">
                <a:schemeClr val="accent4">
                  <a:lumMod val="20000"/>
                  <a:lumOff val="80000"/>
                </a:schemeClr>
              </a:gs>
              <a:gs pos="59000">
                <a:schemeClr val="accent4">
                  <a:lumMod val="60000"/>
                  <a:lumOff val="40000"/>
                </a:schemeClr>
              </a:gs>
              <a:gs pos="86000">
                <a:schemeClr val="accent4">
                  <a:lumMod val="75000"/>
                </a:schemeClr>
              </a:gs>
            </a:gsLst>
            <a:lin ang="5400000" scaled="1"/>
            <a:tileRect/>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r>
              <a:rPr lang="en-US" sz="1400" b="1" i="1">
                <a:solidFill>
                  <a:schemeClr val="tx1"/>
                </a:solidFill>
                <a:latin typeface="Bell MT" panose="02020503060305020303" pitchFamily="18" charset="0"/>
              </a:rPr>
              <a:t>Wakatobi National Park in Indonesia</a:t>
            </a:r>
          </a:p>
        </p:txBody>
      </p:sp>
    </p:spTree>
    <p:extLst>
      <p:ext uri="{BB962C8B-B14F-4D97-AF65-F5344CB8AC3E}">
        <p14:creationId xmlns:p14="http://schemas.microsoft.com/office/powerpoint/2010/main" val="3100094790"/>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212" y="14862"/>
            <a:ext cx="12151578" cy="6837288"/>
          </a:xfrm>
          <a:prstGeom prst="rect">
            <a:avLst/>
          </a:prstGeom>
        </p:spPr>
      </p:pic>
      <p:pic>
        <p:nvPicPr>
          <p:cNvPr id="4" name="Rám">
            <a:extLst>
              <a:ext uri="{FF2B5EF4-FFF2-40B4-BE49-F238E27FC236}">
                <a16:creationId xmlns:a16="http://schemas.microsoft.com/office/drawing/2014/main" id="{BD9C6F70-BA41-43A8-BC3F-A481BDE959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4993C04D-1BA8-4F49-A001-0183864892A0}"/>
              </a:ext>
            </a:extLst>
          </p:cNvPr>
          <p:cNvSpPr/>
          <p:nvPr/>
        </p:nvSpPr>
        <p:spPr>
          <a:xfrm>
            <a:off x="540000" y="6300000"/>
            <a:ext cx="3111686" cy="307777"/>
          </a:xfrm>
          <a:prstGeom prst="rect">
            <a:avLst/>
          </a:prstGeom>
          <a:gradFill flip="none" rotWithShape="1">
            <a:gsLst>
              <a:gs pos="26000">
                <a:schemeClr val="accent4">
                  <a:lumMod val="40000"/>
                  <a:lumOff val="60000"/>
                </a:schemeClr>
              </a:gs>
              <a:gs pos="0">
                <a:schemeClr val="accent4">
                  <a:lumMod val="20000"/>
                  <a:lumOff val="80000"/>
                </a:schemeClr>
              </a:gs>
              <a:gs pos="59000">
                <a:schemeClr val="accent4">
                  <a:lumMod val="60000"/>
                  <a:lumOff val="40000"/>
                </a:schemeClr>
              </a:gs>
              <a:gs pos="86000">
                <a:schemeClr val="accent4">
                  <a:lumMod val="75000"/>
                </a:schemeClr>
              </a:gs>
            </a:gsLst>
            <a:lin ang="5400000" scaled="1"/>
            <a:tileRect/>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r>
              <a:rPr lang="sv-SE" sz="1400" b="1" i="1">
                <a:solidFill>
                  <a:schemeClr val="tx1"/>
                </a:solidFill>
                <a:latin typeface="Bell MT" panose="02020503060305020303" pitchFamily="18" charset="0"/>
              </a:rPr>
              <a:t>Wakatobi National Park in Indonesia</a:t>
            </a:r>
            <a:endParaRPr lang="sk-SK" sz="1400" b="1" i="1">
              <a:solidFill>
                <a:schemeClr val="tx1"/>
              </a:solidFill>
              <a:latin typeface="Bell MT" panose="02020503060305020303" pitchFamily="18" charset="0"/>
            </a:endParaRPr>
          </a:p>
        </p:txBody>
      </p:sp>
    </p:spTree>
    <p:extLst>
      <p:ext uri="{BB962C8B-B14F-4D97-AF65-F5344CB8AC3E}">
        <p14:creationId xmlns:p14="http://schemas.microsoft.com/office/powerpoint/2010/main" val="2757393925"/>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943"/>
            <a:ext cx="12192000" cy="6858000"/>
          </a:xfrm>
          <a:prstGeom prst="rect">
            <a:avLst/>
          </a:prstGeom>
        </p:spPr>
      </p:pic>
      <p:pic>
        <p:nvPicPr>
          <p:cNvPr id="4" name="Rám">
            <a:extLst>
              <a:ext uri="{FF2B5EF4-FFF2-40B4-BE49-F238E27FC236}">
                <a16:creationId xmlns:a16="http://schemas.microsoft.com/office/drawing/2014/main" id="{0F665AF5-CADF-454E-920C-BE1B3701CF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78BFEAAE-CE1A-4034-AF64-BBD0A37CFB6D}"/>
              </a:ext>
            </a:extLst>
          </p:cNvPr>
          <p:cNvSpPr/>
          <p:nvPr/>
        </p:nvSpPr>
        <p:spPr>
          <a:xfrm>
            <a:off x="540000" y="6300000"/>
            <a:ext cx="3922997" cy="307777"/>
          </a:xfrm>
          <a:prstGeom prst="rect">
            <a:avLst/>
          </a:prstGeom>
          <a:gradFill flip="none" rotWithShape="1">
            <a:gsLst>
              <a:gs pos="26000">
                <a:schemeClr val="accent4">
                  <a:lumMod val="40000"/>
                  <a:lumOff val="60000"/>
                </a:schemeClr>
              </a:gs>
              <a:gs pos="0">
                <a:schemeClr val="accent4">
                  <a:lumMod val="20000"/>
                  <a:lumOff val="80000"/>
                </a:schemeClr>
              </a:gs>
              <a:gs pos="59000">
                <a:schemeClr val="accent4">
                  <a:lumMod val="60000"/>
                  <a:lumOff val="40000"/>
                </a:schemeClr>
              </a:gs>
              <a:gs pos="86000">
                <a:schemeClr val="accent4">
                  <a:lumMod val="75000"/>
                </a:schemeClr>
              </a:gs>
            </a:gsLst>
            <a:lin ang="5400000" scaled="1"/>
            <a:tileRect/>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r>
              <a:rPr lang="en-US" sz="1400" b="1" i="1">
                <a:solidFill>
                  <a:schemeClr val="tx1"/>
                </a:solidFill>
                <a:latin typeface="Bell MT" panose="02020503060305020303" pitchFamily="18" charset="0"/>
              </a:rPr>
              <a:t>Great Chagos Archipielago in the Indian Ocean</a:t>
            </a:r>
          </a:p>
        </p:txBody>
      </p:sp>
    </p:spTree>
    <p:extLst>
      <p:ext uri="{BB962C8B-B14F-4D97-AF65-F5344CB8AC3E}">
        <p14:creationId xmlns:p14="http://schemas.microsoft.com/office/powerpoint/2010/main" val="2569920565"/>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pic>
        <p:nvPicPr>
          <p:cNvPr id="4" name="Rám">
            <a:extLst>
              <a:ext uri="{FF2B5EF4-FFF2-40B4-BE49-F238E27FC236}">
                <a16:creationId xmlns:a16="http://schemas.microsoft.com/office/drawing/2014/main" id="{6F3280A4-F136-4182-9E51-E71C01BA61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DF421FF2-942B-47BB-8291-AB7BF5D6CA71}"/>
              </a:ext>
            </a:extLst>
          </p:cNvPr>
          <p:cNvSpPr/>
          <p:nvPr/>
        </p:nvSpPr>
        <p:spPr>
          <a:xfrm>
            <a:off x="540000" y="6300000"/>
            <a:ext cx="3930178" cy="307777"/>
          </a:xfrm>
          <a:prstGeom prst="rect">
            <a:avLst/>
          </a:prstGeom>
          <a:gradFill flip="none" rotWithShape="1">
            <a:gsLst>
              <a:gs pos="26000">
                <a:schemeClr val="accent4">
                  <a:lumMod val="40000"/>
                  <a:lumOff val="60000"/>
                </a:schemeClr>
              </a:gs>
              <a:gs pos="0">
                <a:schemeClr val="accent4">
                  <a:lumMod val="20000"/>
                  <a:lumOff val="80000"/>
                </a:schemeClr>
              </a:gs>
              <a:gs pos="59000">
                <a:schemeClr val="accent4">
                  <a:lumMod val="60000"/>
                  <a:lumOff val="40000"/>
                </a:schemeClr>
              </a:gs>
              <a:gs pos="86000">
                <a:schemeClr val="accent4">
                  <a:lumMod val="75000"/>
                </a:schemeClr>
              </a:gs>
            </a:gsLst>
            <a:lin ang="5400000" scaled="1"/>
            <a:tileRect/>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r>
              <a:rPr lang="en-US" sz="1400" b="1" i="1">
                <a:solidFill>
                  <a:schemeClr val="tx1"/>
                </a:solidFill>
                <a:latin typeface="Bell MT" panose="02020503060305020303" pitchFamily="18" charset="0"/>
              </a:rPr>
              <a:t>Great Chagos Archipielago in the Indian Ocean</a:t>
            </a:r>
          </a:p>
        </p:txBody>
      </p:sp>
    </p:spTree>
    <p:extLst>
      <p:ext uri="{BB962C8B-B14F-4D97-AF65-F5344CB8AC3E}">
        <p14:creationId xmlns:p14="http://schemas.microsoft.com/office/powerpoint/2010/main" val="2393715737"/>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020" y="14648"/>
            <a:ext cx="12165959" cy="6843352"/>
          </a:xfrm>
          <a:prstGeom prst="rect">
            <a:avLst/>
          </a:prstGeom>
        </p:spPr>
      </p:pic>
      <p:pic>
        <p:nvPicPr>
          <p:cNvPr id="4" name="Rám">
            <a:extLst>
              <a:ext uri="{FF2B5EF4-FFF2-40B4-BE49-F238E27FC236}">
                <a16:creationId xmlns:a16="http://schemas.microsoft.com/office/drawing/2014/main" id="{4D84DC3D-E2BE-4566-AE41-CF2DED8FCB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98647A23-53F9-43AB-A902-39B653B1A630}"/>
              </a:ext>
            </a:extLst>
          </p:cNvPr>
          <p:cNvSpPr/>
          <p:nvPr/>
        </p:nvSpPr>
        <p:spPr>
          <a:xfrm>
            <a:off x="540000" y="6300000"/>
            <a:ext cx="3218382" cy="307777"/>
          </a:xfrm>
          <a:prstGeom prst="rect">
            <a:avLst/>
          </a:prstGeom>
          <a:gradFill flip="none" rotWithShape="1">
            <a:gsLst>
              <a:gs pos="26000">
                <a:schemeClr val="accent4">
                  <a:lumMod val="40000"/>
                  <a:lumOff val="60000"/>
                </a:schemeClr>
              </a:gs>
              <a:gs pos="0">
                <a:schemeClr val="accent4">
                  <a:lumMod val="20000"/>
                  <a:lumOff val="80000"/>
                </a:schemeClr>
              </a:gs>
              <a:gs pos="59000">
                <a:schemeClr val="accent4">
                  <a:lumMod val="60000"/>
                  <a:lumOff val="40000"/>
                </a:schemeClr>
              </a:gs>
              <a:gs pos="86000">
                <a:schemeClr val="accent4">
                  <a:lumMod val="75000"/>
                </a:schemeClr>
              </a:gs>
            </a:gsLst>
            <a:lin ang="5400000" scaled="1"/>
            <a:tileRect/>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r>
              <a:rPr lang="en-US" sz="1400" b="1" i="1">
                <a:solidFill>
                  <a:schemeClr val="tx1"/>
                </a:solidFill>
                <a:latin typeface="Bell MT" panose="02020503060305020303" pitchFamily="18" charset="0"/>
              </a:rPr>
              <a:t>Lord Howe Island in the Pacific Ocean</a:t>
            </a:r>
            <a:endParaRPr lang="sk-SK" sz="1400" b="1" i="1">
              <a:solidFill>
                <a:schemeClr val="tx1"/>
              </a:solidFill>
              <a:latin typeface="Bell MT" panose="02020503060305020303" pitchFamily="18" charset="0"/>
            </a:endParaRPr>
          </a:p>
        </p:txBody>
      </p:sp>
    </p:spTree>
    <p:extLst>
      <p:ext uri="{BB962C8B-B14F-4D97-AF65-F5344CB8AC3E}">
        <p14:creationId xmlns:p14="http://schemas.microsoft.com/office/powerpoint/2010/main" val="2004050041"/>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81" y="0"/>
            <a:ext cx="12185390" cy="6854282"/>
          </a:xfrm>
          <a:prstGeom prst="rect">
            <a:avLst/>
          </a:prstGeom>
        </p:spPr>
      </p:pic>
      <p:pic>
        <p:nvPicPr>
          <p:cNvPr id="4" name="Rám">
            <a:extLst>
              <a:ext uri="{FF2B5EF4-FFF2-40B4-BE49-F238E27FC236}">
                <a16:creationId xmlns:a16="http://schemas.microsoft.com/office/drawing/2014/main" id="{60A4C1C2-104D-480A-A270-FFA393327C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9D86C987-7A5C-4B49-8A36-AEF522C8E9B8}"/>
              </a:ext>
            </a:extLst>
          </p:cNvPr>
          <p:cNvSpPr/>
          <p:nvPr/>
        </p:nvSpPr>
        <p:spPr>
          <a:xfrm>
            <a:off x="540000" y="6300000"/>
            <a:ext cx="3218382" cy="307777"/>
          </a:xfrm>
          <a:prstGeom prst="rect">
            <a:avLst/>
          </a:prstGeom>
          <a:gradFill flip="none" rotWithShape="1">
            <a:gsLst>
              <a:gs pos="26000">
                <a:schemeClr val="accent4">
                  <a:lumMod val="40000"/>
                  <a:lumOff val="60000"/>
                </a:schemeClr>
              </a:gs>
              <a:gs pos="0">
                <a:schemeClr val="accent4">
                  <a:lumMod val="20000"/>
                  <a:lumOff val="80000"/>
                </a:schemeClr>
              </a:gs>
              <a:gs pos="59000">
                <a:schemeClr val="accent4">
                  <a:lumMod val="60000"/>
                  <a:lumOff val="40000"/>
                </a:schemeClr>
              </a:gs>
              <a:gs pos="86000">
                <a:schemeClr val="accent4">
                  <a:lumMod val="75000"/>
                </a:schemeClr>
              </a:gs>
            </a:gsLst>
            <a:lin ang="5400000" scaled="1"/>
            <a:tileRect/>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r>
              <a:rPr lang="en-US" sz="1400" b="1" i="1">
                <a:solidFill>
                  <a:schemeClr val="tx1"/>
                </a:solidFill>
                <a:latin typeface="Bell MT" panose="02020503060305020303" pitchFamily="18" charset="0"/>
              </a:rPr>
              <a:t>Lord Howe Island in the Pacific Ocean</a:t>
            </a:r>
          </a:p>
        </p:txBody>
      </p:sp>
    </p:spTree>
    <p:extLst>
      <p:ext uri="{BB962C8B-B14F-4D97-AF65-F5344CB8AC3E}">
        <p14:creationId xmlns:p14="http://schemas.microsoft.com/office/powerpoint/2010/main" val="2577550027"/>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47" y="3379"/>
            <a:ext cx="12177105" cy="6849621"/>
          </a:xfrm>
          <a:prstGeom prst="rect">
            <a:avLst/>
          </a:prstGeom>
        </p:spPr>
      </p:pic>
      <p:pic>
        <p:nvPicPr>
          <p:cNvPr id="4" name="Rám">
            <a:extLst>
              <a:ext uri="{FF2B5EF4-FFF2-40B4-BE49-F238E27FC236}">
                <a16:creationId xmlns:a16="http://schemas.microsoft.com/office/drawing/2014/main" id="{0B1F5D2A-2BE7-4639-B03A-4D0B50918B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860A9E3B-1263-42F9-B465-98F769C05B24}"/>
              </a:ext>
            </a:extLst>
          </p:cNvPr>
          <p:cNvSpPr/>
          <p:nvPr/>
        </p:nvSpPr>
        <p:spPr>
          <a:xfrm>
            <a:off x="540000" y="6300000"/>
            <a:ext cx="3378297" cy="307777"/>
          </a:xfrm>
          <a:prstGeom prst="rect">
            <a:avLst/>
          </a:prstGeom>
          <a:gradFill flip="none" rotWithShape="1">
            <a:gsLst>
              <a:gs pos="26000">
                <a:schemeClr val="accent4">
                  <a:lumMod val="40000"/>
                  <a:lumOff val="60000"/>
                </a:schemeClr>
              </a:gs>
              <a:gs pos="0">
                <a:schemeClr val="accent4">
                  <a:lumMod val="20000"/>
                  <a:lumOff val="80000"/>
                </a:schemeClr>
              </a:gs>
              <a:gs pos="59000">
                <a:schemeClr val="accent4">
                  <a:lumMod val="60000"/>
                  <a:lumOff val="40000"/>
                </a:schemeClr>
              </a:gs>
              <a:gs pos="86000">
                <a:schemeClr val="accent4">
                  <a:lumMod val="75000"/>
                </a:schemeClr>
              </a:gs>
            </a:gsLst>
            <a:lin ang="5400000" scaled="1"/>
            <a:tileRect/>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r>
              <a:rPr lang="en-US" sz="1400" b="1" i="1">
                <a:solidFill>
                  <a:schemeClr val="tx1"/>
                </a:solidFill>
                <a:latin typeface="Bell MT" panose="02020503060305020303" pitchFamily="18" charset="0"/>
              </a:rPr>
              <a:t>Belize Barrier Reef in the Caribbean Sea</a:t>
            </a:r>
            <a:endParaRPr lang="sk-SK" sz="1400" b="1" i="1">
              <a:solidFill>
                <a:schemeClr val="tx1"/>
              </a:solidFill>
              <a:latin typeface="Bell MT" panose="02020503060305020303" pitchFamily="18" charset="0"/>
            </a:endParaRPr>
          </a:p>
        </p:txBody>
      </p:sp>
    </p:spTree>
    <p:extLst>
      <p:ext uri="{BB962C8B-B14F-4D97-AF65-F5344CB8AC3E}">
        <p14:creationId xmlns:p14="http://schemas.microsoft.com/office/powerpoint/2010/main" val="3812284516"/>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7973"/>
            <a:ext cx="12192000" cy="6858000"/>
          </a:xfrm>
          <a:prstGeom prst="rect">
            <a:avLst/>
          </a:prstGeom>
        </p:spPr>
      </p:pic>
      <p:pic>
        <p:nvPicPr>
          <p:cNvPr id="4" name="Rám">
            <a:extLst>
              <a:ext uri="{FF2B5EF4-FFF2-40B4-BE49-F238E27FC236}">
                <a16:creationId xmlns:a16="http://schemas.microsoft.com/office/drawing/2014/main" id="{107FC436-1376-4E2E-A2E6-2737EB8669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9C0D8F86-3711-47D5-8E15-B2A184F615D5}"/>
              </a:ext>
            </a:extLst>
          </p:cNvPr>
          <p:cNvSpPr/>
          <p:nvPr/>
        </p:nvSpPr>
        <p:spPr>
          <a:xfrm>
            <a:off x="540000" y="6300000"/>
            <a:ext cx="3378297" cy="307777"/>
          </a:xfrm>
          <a:prstGeom prst="rect">
            <a:avLst/>
          </a:prstGeom>
          <a:gradFill flip="none" rotWithShape="1">
            <a:gsLst>
              <a:gs pos="26000">
                <a:schemeClr val="accent4">
                  <a:lumMod val="40000"/>
                  <a:lumOff val="60000"/>
                </a:schemeClr>
              </a:gs>
              <a:gs pos="0">
                <a:schemeClr val="accent4">
                  <a:lumMod val="20000"/>
                  <a:lumOff val="80000"/>
                </a:schemeClr>
              </a:gs>
              <a:gs pos="59000">
                <a:schemeClr val="accent4">
                  <a:lumMod val="60000"/>
                  <a:lumOff val="40000"/>
                </a:schemeClr>
              </a:gs>
              <a:gs pos="86000">
                <a:schemeClr val="accent4">
                  <a:lumMod val="75000"/>
                </a:schemeClr>
              </a:gs>
            </a:gsLst>
            <a:lin ang="5400000" scaled="1"/>
            <a:tileRect/>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r>
              <a:rPr lang="en-US" sz="1400" b="1" i="1">
                <a:solidFill>
                  <a:schemeClr val="tx1"/>
                </a:solidFill>
                <a:latin typeface="Bell MT" panose="02020503060305020303" pitchFamily="18" charset="0"/>
              </a:rPr>
              <a:t>Belize Barrier Reef in the Caribbean Sea</a:t>
            </a:r>
            <a:endParaRPr lang="sk-SK" sz="1400" b="1" i="1">
              <a:solidFill>
                <a:schemeClr val="tx1"/>
              </a:solidFill>
              <a:latin typeface="Bell MT" panose="02020503060305020303" pitchFamily="18" charset="0"/>
            </a:endParaRPr>
          </a:p>
        </p:txBody>
      </p:sp>
    </p:spTree>
    <p:extLst>
      <p:ext uri="{BB962C8B-B14F-4D97-AF65-F5344CB8AC3E}">
        <p14:creationId xmlns:p14="http://schemas.microsoft.com/office/powerpoint/2010/main" val="2322794947"/>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Rám">
            <a:extLst>
              <a:ext uri="{FF2B5EF4-FFF2-40B4-BE49-F238E27FC236}">
                <a16:creationId xmlns:a16="http://schemas.microsoft.com/office/drawing/2014/main" id="{D95C6A29-AD84-44BB-A232-BD77462806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Popis">
            <a:extLst>
              <a:ext uri="{FF2B5EF4-FFF2-40B4-BE49-F238E27FC236}">
                <a16:creationId xmlns:a16="http://schemas.microsoft.com/office/drawing/2014/main" id="{1F9FC187-C962-463A-B6C3-4AF3CD4CACE4}"/>
              </a:ext>
            </a:extLst>
          </p:cNvPr>
          <p:cNvSpPr/>
          <p:nvPr/>
        </p:nvSpPr>
        <p:spPr>
          <a:xfrm>
            <a:off x="540000" y="6300000"/>
            <a:ext cx="3138423" cy="307777"/>
          </a:xfrm>
          <a:prstGeom prst="rect">
            <a:avLst/>
          </a:prstGeom>
          <a:gradFill flip="none" rotWithShape="1">
            <a:gsLst>
              <a:gs pos="26000">
                <a:schemeClr val="accent4">
                  <a:lumMod val="40000"/>
                  <a:lumOff val="60000"/>
                </a:schemeClr>
              </a:gs>
              <a:gs pos="0">
                <a:schemeClr val="accent4">
                  <a:lumMod val="20000"/>
                  <a:lumOff val="80000"/>
                </a:schemeClr>
              </a:gs>
              <a:gs pos="59000">
                <a:schemeClr val="accent4">
                  <a:lumMod val="60000"/>
                  <a:lumOff val="40000"/>
                </a:schemeClr>
              </a:gs>
              <a:gs pos="86000">
                <a:schemeClr val="accent4">
                  <a:lumMod val="75000"/>
                </a:schemeClr>
              </a:gs>
            </a:gsLst>
            <a:lin ang="5400000" scaled="1"/>
            <a:tileRect/>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r>
              <a:rPr lang="en-US" sz="1400" b="1" i="1">
                <a:solidFill>
                  <a:schemeClr val="tx1"/>
                </a:solidFill>
                <a:latin typeface="Bell MT" panose="02020503060305020303" pitchFamily="18" charset="0"/>
              </a:rPr>
              <a:t>Apo Reef Natural Par</a:t>
            </a:r>
            <a:r>
              <a:rPr lang="sk-SK" sz="1400" b="1" i="1">
                <a:solidFill>
                  <a:schemeClr val="tx1"/>
                </a:solidFill>
                <a:latin typeface="Bell MT" panose="02020503060305020303" pitchFamily="18" charset="0"/>
              </a:rPr>
              <a:t>k</a:t>
            </a:r>
            <a:r>
              <a:rPr lang="en-US" sz="1400" b="1" i="1">
                <a:solidFill>
                  <a:schemeClr val="tx1"/>
                </a:solidFill>
                <a:latin typeface="Bell MT" panose="02020503060305020303" pitchFamily="18" charset="0"/>
              </a:rPr>
              <a:t> in Philippines</a:t>
            </a:r>
          </a:p>
        </p:txBody>
      </p:sp>
    </p:spTree>
    <p:extLst>
      <p:ext uri="{BB962C8B-B14F-4D97-AF65-F5344CB8AC3E}">
        <p14:creationId xmlns:p14="http://schemas.microsoft.com/office/powerpoint/2010/main" val="3864913872"/>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
            <a:ext cx="12180988" cy="6851805"/>
          </a:xfrm>
          <a:prstGeom prst="rect">
            <a:avLst/>
          </a:prstGeom>
        </p:spPr>
      </p:pic>
      <p:pic>
        <p:nvPicPr>
          <p:cNvPr id="4" name="Rám">
            <a:extLst>
              <a:ext uri="{FF2B5EF4-FFF2-40B4-BE49-F238E27FC236}">
                <a16:creationId xmlns:a16="http://schemas.microsoft.com/office/drawing/2014/main" id="{214E9E3F-1AA2-4B0D-9F5F-C68EC6250C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5805EBFB-0C19-43D0-A02D-F75CB04480FF}"/>
              </a:ext>
            </a:extLst>
          </p:cNvPr>
          <p:cNvSpPr/>
          <p:nvPr/>
        </p:nvSpPr>
        <p:spPr>
          <a:xfrm>
            <a:off x="540000" y="6300000"/>
            <a:ext cx="3126369" cy="307777"/>
          </a:xfrm>
          <a:prstGeom prst="rect">
            <a:avLst/>
          </a:prstGeom>
          <a:gradFill flip="none" rotWithShape="1">
            <a:gsLst>
              <a:gs pos="26000">
                <a:schemeClr val="accent4">
                  <a:lumMod val="40000"/>
                  <a:lumOff val="60000"/>
                </a:schemeClr>
              </a:gs>
              <a:gs pos="0">
                <a:schemeClr val="accent4">
                  <a:lumMod val="20000"/>
                  <a:lumOff val="80000"/>
                </a:schemeClr>
              </a:gs>
              <a:gs pos="59000">
                <a:schemeClr val="accent4">
                  <a:lumMod val="60000"/>
                  <a:lumOff val="40000"/>
                </a:schemeClr>
              </a:gs>
              <a:gs pos="86000">
                <a:schemeClr val="accent4">
                  <a:lumMod val="75000"/>
                </a:schemeClr>
              </a:gs>
            </a:gsLst>
            <a:lin ang="5400000" scaled="1"/>
            <a:tileRect/>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r>
              <a:rPr lang="en-US" sz="1400" b="1" i="1">
                <a:solidFill>
                  <a:schemeClr val="tx1"/>
                </a:solidFill>
                <a:latin typeface="Bell MT" panose="02020503060305020303" pitchFamily="18" charset="0"/>
              </a:rPr>
              <a:t>Apo Reef Natural Par</a:t>
            </a:r>
            <a:r>
              <a:rPr lang="sk-SK" sz="1400" b="1" i="1">
                <a:solidFill>
                  <a:schemeClr val="tx1"/>
                </a:solidFill>
                <a:latin typeface="Bell MT" panose="02020503060305020303" pitchFamily="18" charset="0"/>
              </a:rPr>
              <a:t>k</a:t>
            </a:r>
            <a:r>
              <a:rPr lang="en-US" sz="1400" b="1" i="1">
                <a:solidFill>
                  <a:schemeClr val="tx1"/>
                </a:solidFill>
                <a:latin typeface="Bell MT" panose="02020503060305020303" pitchFamily="18" charset="0"/>
              </a:rPr>
              <a:t> in Philippines</a:t>
            </a:r>
            <a:endParaRPr lang="sk-SK" sz="1400" b="1" i="1">
              <a:solidFill>
                <a:schemeClr val="tx1"/>
              </a:solidFill>
              <a:latin typeface="Bell MT" panose="02020503060305020303" pitchFamily="18" charset="0"/>
            </a:endParaRPr>
          </a:p>
        </p:txBody>
      </p:sp>
    </p:spTree>
    <p:extLst>
      <p:ext uri="{BB962C8B-B14F-4D97-AF65-F5344CB8AC3E}">
        <p14:creationId xmlns:p14="http://schemas.microsoft.com/office/powerpoint/2010/main" val="1701349953"/>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603"/>
            <a:ext cx="12192001" cy="6855035"/>
          </a:xfrm>
          <a:prstGeom prst="rect">
            <a:avLst/>
          </a:prstGeom>
        </p:spPr>
      </p:pic>
      <p:pic>
        <p:nvPicPr>
          <p:cNvPr id="4" name="Rám">
            <a:extLst>
              <a:ext uri="{FF2B5EF4-FFF2-40B4-BE49-F238E27FC236}">
                <a16:creationId xmlns:a16="http://schemas.microsoft.com/office/drawing/2014/main" id="{680614AB-9099-4223-B774-15D255403C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2F4359BF-126E-4B05-85AD-95F5149D4265}"/>
              </a:ext>
            </a:extLst>
          </p:cNvPr>
          <p:cNvSpPr/>
          <p:nvPr/>
        </p:nvSpPr>
        <p:spPr>
          <a:xfrm>
            <a:off x="540000" y="6300000"/>
            <a:ext cx="3121047" cy="307777"/>
          </a:xfrm>
          <a:prstGeom prst="rect">
            <a:avLst/>
          </a:prstGeom>
          <a:gradFill flip="none" rotWithShape="1">
            <a:gsLst>
              <a:gs pos="26000">
                <a:schemeClr val="accent4">
                  <a:lumMod val="40000"/>
                  <a:lumOff val="60000"/>
                </a:schemeClr>
              </a:gs>
              <a:gs pos="0">
                <a:schemeClr val="accent4">
                  <a:lumMod val="20000"/>
                  <a:lumOff val="80000"/>
                </a:schemeClr>
              </a:gs>
              <a:gs pos="59000">
                <a:schemeClr val="accent4">
                  <a:lumMod val="60000"/>
                  <a:lumOff val="40000"/>
                </a:schemeClr>
              </a:gs>
              <a:gs pos="86000">
                <a:schemeClr val="accent4">
                  <a:lumMod val="75000"/>
                </a:schemeClr>
              </a:gs>
            </a:gsLst>
            <a:lin ang="5400000" scaled="1"/>
            <a:tileRect/>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r>
              <a:rPr lang="en-US" sz="1400" b="1" i="1">
                <a:solidFill>
                  <a:schemeClr val="tx1"/>
                </a:solidFill>
                <a:latin typeface="Bell MT" panose="02020503060305020303" pitchFamily="18" charset="0"/>
              </a:rPr>
              <a:t>Bonaire Reef in the Dutch Caribbean</a:t>
            </a:r>
          </a:p>
        </p:txBody>
      </p:sp>
    </p:spTree>
    <p:extLst>
      <p:ext uri="{BB962C8B-B14F-4D97-AF65-F5344CB8AC3E}">
        <p14:creationId xmlns:p14="http://schemas.microsoft.com/office/powerpoint/2010/main" val="3067729218"/>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64" y="4789"/>
            <a:ext cx="12175871" cy="6853211"/>
          </a:xfrm>
          <a:prstGeom prst="rect">
            <a:avLst/>
          </a:prstGeom>
        </p:spPr>
      </p:pic>
      <p:pic>
        <p:nvPicPr>
          <p:cNvPr id="4" name="Rám">
            <a:extLst>
              <a:ext uri="{FF2B5EF4-FFF2-40B4-BE49-F238E27FC236}">
                <a16:creationId xmlns:a16="http://schemas.microsoft.com/office/drawing/2014/main" id="{FF189359-407E-44B2-A840-E08740CE23C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FC13D5A6-C347-4C1C-BFD6-2FE792DB8A9B}"/>
              </a:ext>
            </a:extLst>
          </p:cNvPr>
          <p:cNvSpPr/>
          <p:nvPr/>
        </p:nvSpPr>
        <p:spPr>
          <a:xfrm>
            <a:off x="540000" y="6300000"/>
            <a:ext cx="3121047" cy="307777"/>
          </a:xfrm>
          <a:prstGeom prst="rect">
            <a:avLst/>
          </a:prstGeom>
          <a:gradFill flip="none" rotWithShape="1">
            <a:gsLst>
              <a:gs pos="26000">
                <a:schemeClr val="accent4">
                  <a:lumMod val="40000"/>
                  <a:lumOff val="60000"/>
                </a:schemeClr>
              </a:gs>
              <a:gs pos="0">
                <a:schemeClr val="accent4">
                  <a:lumMod val="20000"/>
                  <a:lumOff val="80000"/>
                </a:schemeClr>
              </a:gs>
              <a:gs pos="59000">
                <a:schemeClr val="accent4">
                  <a:lumMod val="60000"/>
                  <a:lumOff val="40000"/>
                </a:schemeClr>
              </a:gs>
              <a:gs pos="86000">
                <a:schemeClr val="accent4">
                  <a:lumMod val="75000"/>
                </a:schemeClr>
              </a:gs>
            </a:gsLst>
            <a:lin ang="5400000" scaled="1"/>
            <a:tileRect/>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r>
              <a:rPr lang="en-US" sz="1400" b="1" i="1">
                <a:solidFill>
                  <a:schemeClr val="tx1"/>
                </a:solidFill>
                <a:latin typeface="Bell MT" panose="02020503060305020303" pitchFamily="18" charset="0"/>
              </a:rPr>
              <a:t>Bonaire Reef in the Dutch Caribbean</a:t>
            </a:r>
            <a:endParaRPr lang="sk-SK" sz="1400" b="1" i="1">
              <a:solidFill>
                <a:schemeClr val="tx1"/>
              </a:solidFill>
              <a:latin typeface="Bell MT" panose="02020503060305020303" pitchFamily="18" charset="0"/>
            </a:endParaRPr>
          </a:p>
        </p:txBody>
      </p:sp>
    </p:spTree>
    <p:extLst>
      <p:ext uri="{BB962C8B-B14F-4D97-AF65-F5344CB8AC3E}">
        <p14:creationId xmlns:p14="http://schemas.microsoft.com/office/powerpoint/2010/main" val="1565421590"/>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9" y="0"/>
            <a:ext cx="12187281" cy="6858000"/>
          </a:xfrm>
          <a:prstGeom prst="rect">
            <a:avLst/>
          </a:prstGeom>
        </p:spPr>
      </p:pic>
      <p:pic>
        <p:nvPicPr>
          <p:cNvPr id="5" name="Rám">
            <a:extLst>
              <a:ext uri="{FF2B5EF4-FFF2-40B4-BE49-F238E27FC236}">
                <a16:creationId xmlns:a16="http://schemas.microsoft.com/office/drawing/2014/main" id="{9DEF4A6A-FE6F-4DE3-8A8F-50AAF1435A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Popis">
            <a:extLst>
              <a:ext uri="{FF2B5EF4-FFF2-40B4-BE49-F238E27FC236}">
                <a16:creationId xmlns:a16="http://schemas.microsoft.com/office/drawing/2014/main" id="{696386E7-0B47-408E-977D-40376C1C85A2}"/>
              </a:ext>
            </a:extLst>
          </p:cNvPr>
          <p:cNvSpPr/>
          <p:nvPr/>
        </p:nvSpPr>
        <p:spPr>
          <a:xfrm>
            <a:off x="540000" y="6300000"/>
            <a:ext cx="3608808" cy="307777"/>
          </a:xfrm>
          <a:prstGeom prst="rect">
            <a:avLst/>
          </a:prstGeom>
          <a:gradFill flip="none" rotWithShape="1">
            <a:gsLst>
              <a:gs pos="26000">
                <a:schemeClr val="accent4">
                  <a:lumMod val="40000"/>
                  <a:lumOff val="60000"/>
                </a:schemeClr>
              </a:gs>
              <a:gs pos="0">
                <a:schemeClr val="accent4">
                  <a:lumMod val="20000"/>
                  <a:lumOff val="80000"/>
                </a:schemeClr>
              </a:gs>
              <a:gs pos="59000">
                <a:schemeClr val="accent4">
                  <a:lumMod val="60000"/>
                  <a:lumOff val="40000"/>
                </a:schemeClr>
              </a:gs>
              <a:gs pos="86000">
                <a:schemeClr val="accent4">
                  <a:lumMod val="75000"/>
                </a:schemeClr>
              </a:gs>
            </a:gsLst>
            <a:lin ang="5400000" scaled="1"/>
            <a:tileRect/>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r>
              <a:rPr lang="en-US" sz="1400" b="1" i="1">
                <a:solidFill>
                  <a:schemeClr val="tx1"/>
                </a:solidFill>
                <a:latin typeface="Bell MT" panose="02020503060305020303" pitchFamily="18" charset="0"/>
              </a:rPr>
              <a:t>Grand Central Station and Chimneys in Fiji</a:t>
            </a:r>
            <a:endParaRPr lang="sk-SK" sz="1400" b="1" i="1">
              <a:solidFill>
                <a:schemeClr val="tx1"/>
              </a:solidFill>
              <a:latin typeface="Bell MT" panose="02020503060305020303" pitchFamily="18" charset="0"/>
            </a:endParaRPr>
          </a:p>
        </p:txBody>
      </p:sp>
    </p:spTree>
    <p:extLst>
      <p:ext uri="{BB962C8B-B14F-4D97-AF65-F5344CB8AC3E}">
        <p14:creationId xmlns:p14="http://schemas.microsoft.com/office/powerpoint/2010/main" val="2572442398"/>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20" y="12848"/>
            <a:ext cx="12169160" cy="6845153"/>
          </a:xfrm>
          <a:prstGeom prst="rect">
            <a:avLst/>
          </a:prstGeom>
        </p:spPr>
      </p:pic>
      <p:pic>
        <p:nvPicPr>
          <p:cNvPr id="4" name="Rám">
            <a:extLst>
              <a:ext uri="{FF2B5EF4-FFF2-40B4-BE49-F238E27FC236}">
                <a16:creationId xmlns:a16="http://schemas.microsoft.com/office/drawing/2014/main" id="{2DDB4D4B-DA64-4B99-8EBC-C155CCD3D2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F0896074-5B9A-46F9-97B9-F14551B5CC7A}"/>
              </a:ext>
            </a:extLst>
          </p:cNvPr>
          <p:cNvSpPr/>
          <p:nvPr/>
        </p:nvSpPr>
        <p:spPr>
          <a:xfrm>
            <a:off x="540000" y="6300000"/>
            <a:ext cx="3608808" cy="307777"/>
          </a:xfrm>
          <a:prstGeom prst="rect">
            <a:avLst/>
          </a:prstGeom>
          <a:gradFill flip="none" rotWithShape="1">
            <a:gsLst>
              <a:gs pos="26000">
                <a:schemeClr val="accent4">
                  <a:lumMod val="40000"/>
                  <a:lumOff val="60000"/>
                </a:schemeClr>
              </a:gs>
              <a:gs pos="0">
                <a:schemeClr val="accent4">
                  <a:lumMod val="20000"/>
                  <a:lumOff val="80000"/>
                </a:schemeClr>
              </a:gs>
              <a:gs pos="59000">
                <a:schemeClr val="accent4">
                  <a:lumMod val="60000"/>
                  <a:lumOff val="40000"/>
                </a:schemeClr>
              </a:gs>
              <a:gs pos="86000">
                <a:schemeClr val="accent4">
                  <a:lumMod val="75000"/>
                </a:schemeClr>
              </a:gs>
            </a:gsLst>
            <a:lin ang="5400000" scaled="1"/>
            <a:tileRect/>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r>
              <a:rPr lang="en-US" sz="1400" b="1" i="1">
                <a:solidFill>
                  <a:schemeClr val="tx1"/>
                </a:solidFill>
                <a:latin typeface="Bell MT" panose="02020503060305020303" pitchFamily="18" charset="0"/>
              </a:rPr>
              <a:t>Grand Central Station and Chimneys in Fiji</a:t>
            </a:r>
          </a:p>
        </p:txBody>
      </p:sp>
    </p:spTree>
    <p:extLst>
      <p:ext uri="{BB962C8B-B14F-4D97-AF65-F5344CB8AC3E}">
        <p14:creationId xmlns:p14="http://schemas.microsoft.com/office/powerpoint/2010/main" val="3547884080"/>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83" y="6173"/>
            <a:ext cx="12185432" cy="6854306"/>
          </a:xfrm>
          <a:prstGeom prst="rect">
            <a:avLst/>
          </a:prstGeom>
        </p:spPr>
      </p:pic>
      <p:pic>
        <p:nvPicPr>
          <p:cNvPr id="4" name="Rám">
            <a:extLst>
              <a:ext uri="{FF2B5EF4-FFF2-40B4-BE49-F238E27FC236}">
                <a16:creationId xmlns:a16="http://schemas.microsoft.com/office/drawing/2014/main" id="{C74C1AA3-F0DB-45C1-A96C-94709B3B5B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6AE8CC21-7D90-443B-A1C5-21B0D25DBBD9}"/>
              </a:ext>
            </a:extLst>
          </p:cNvPr>
          <p:cNvSpPr/>
          <p:nvPr/>
        </p:nvSpPr>
        <p:spPr>
          <a:xfrm>
            <a:off x="540000" y="6300000"/>
            <a:ext cx="1865767" cy="307777"/>
          </a:xfrm>
          <a:prstGeom prst="rect">
            <a:avLst/>
          </a:prstGeom>
          <a:gradFill flip="none" rotWithShape="1">
            <a:gsLst>
              <a:gs pos="26000">
                <a:schemeClr val="accent4">
                  <a:lumMod val="40000"/>
                  <a:lumOff val="60000"/>
                </a:schemeClr>
              </a:gs>
              <a:gs pos="0">
                <a:schemeClr val="accent4">
                  <a:lumMod val="20000"/>
                  <a:lumOff val="80000"/>
                </a:schemeClr>
              </a:gs>
              <a:gs pos="59000">
                <a:schemeClr val="accent4">
                  <a:lumMod val="60000"/>
                  <a:lumOff val="40000"/>
                </a:schemeClr>
              </a:gs>
              <a:gs pos="86000">
                <a:schemeClr val="accent4">
                  <a:lumMod val="75000"/>
                </a:schemeClr>
              </a:gs>
            </a:gsLst>
            <a:lin ang="5400000" scaled="1"/>
            <a:tileRect/>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r>
              <a:rPr lang="en-US" sz="1400" b="1" i="1">
                <a:solidFill>
                  <a:schemeClr val="tx1"/>
                </a:solidFill>
                <a:latin typeface="Bell MT" panose="02020503060305020303" pitchFamily="18" charset="0"/>
              </a:rPr>
              <a:t>Hawaiian Coral Reefs</a:t>
            </a:r>
            <a:endParaRPr lang="sk-SK" sz="1400" b="1" i="1">
              <a:solidFill>
                <a:schemeClr val="tx1"/>
              </a:solidFill>
              <a:latin typeface="Bell MT" panose="02020503060305020303" pitchFamily="18" charset="0"/>
            </a:endParaRPr>
          </a:p>
        </p:txBody>
      </p:sp>
    </p:spTree>
    <p:extLst>
      <p:ext uri="{BB962C8B-B14F-4D97-AF65-F5344CB8AC3E}">
        <p14:creationId xmlns:p14="http://schemas.microsoft.com/office/powerpoint/2010/main" val="3601739204"/>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8280"/>
            <a:ext cx="12192000" cy="6858000"/>
          </a:xfrm>
          <a:prstGeom prst="rect">
            <a:avLst/>
          </a:prstGeom>
        </p:spPr>
      </p:pic>
      <p:pic>
        <p:nvPicPr>
          <p:cNvPr id="4" name="Rám">
            <a:extLst>
              <a:ext uri="{FF2B5EF4-FFF2-40B4-BE49-F238E27FC236}">
                <a16:creationId xmlns:a16="http://schemas.microsoft.com/office/drawing/2014/main" id="{F98D9CA9-1CF1-488F-BC9B-89484A0239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88FD07CD-829E-40F8-AE6E-10484DC44D91}"/>
              </a:ext>
            </a:extLst>
          </p:cNvPr>
          <p:cNvSpPr/>
          <p:nvPr/>
        </p:nvSpPr>
        <p:spPr>
          <a:xfrm>
            <a:off x="540000" y="6300000"/>
            <a:ext cx="1865767" cy="307777"/>
          </a:xfrm>
          <a:prstGeom prst="rect">
            <a:avLst/>
          </a:prstGeom>
          <a:gradFill flip="none" rotWithShape="1">
            <a:gsLst>
              <a:gs pos="26000">
                <a:schemeClr val="accent4">
                  <a:lumMod val="40000"/>
                  <a:lumOff val="60000"/>
                </a:schemeClr>
              </a:gs>
              <a:gs pos="0">
                <a:schemeClr val="accent4">
                  <a:lumMod val="20000"/>
                  <a:lumOff val="80000"/>
                </a:schemeClr>
              </a:gs>
              <a:gs pos="59000">
                <a:schemeClr val="accent4">
                  <a:lumMod val="60000"/>
                  <a:lumOff val="40000"/>
                </a:schemeClr>
              </a:gs>
              <a:gs pos="86000">
                <a:schemeClr val="accent4">
                  <a:lumMod val="75000"/>
                </a:schemeClr>
              </a:gs>
            </a:gsLst>
            <a:lin ang="5400000" scaled="1"/>
            <a:tileRect/>
          </a:gra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r>
              <a:rPr lang="en-US" sz="1400" b="1" i="1">
                <a:solidFill>
                  <a:schemeClr val="tx1"/>
                </a:solidFill>
                <a:latin typeface="Bell MT" panose="02020503060305020303" pitchFamily="18" charset="0"/>
              </a:rPr>
              <a:t>Hawaiian Coral Reefs</a:t>
            </a:r>
          </a:p>
        </p:txBody>
      </p:sp>
    </p:spTree>
    <p:extLst>
      <p:ext uri="{BB962C8B-B14F-4D97-AF65-F5344CB8AC3E}">
        <p14:creationId xmlns:p14="http://schemas.microsoft.com/office/powerpoint/2010/main" val="2712469207"/>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B17C8925-2308-4949-B892-473226AEA0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9" name="Myš">
            <a:extLst>
              <a:ext uri="{FF2B5EF4-FFF2-40B4-BE49-F238E27FC236}">
                <a16:creationId xmlns:a16="http://schemas.microsoft.com/office/drawing/2014/main" id="{5E3E4BE3-2040-4845-B8B3-82C6A341A6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42670" y="6146190"/>
            <a:ext cx="501330" cy="406877"/>
          </a:xfrm>
          <a:prstGeom prst="rect">
            <a:avLst/>
          </a:prstGeom>
        </p:spPr>
      </p:pic>
      <p:grpSp>
        <p:nvGrpSpPr>
          <p:cNvPr id="21" name="VIZ 2">
            <a:extLst>
              <a:ext uri="{FF2B5EF4-FFF2-40B4-BE49-F238E27FC236}">
                <a16:creationId xmlns:a16="http://schemas.microsoft.com/office/drawing/2014/main" id="{6216425F-DDDF-419C-BB7B-E0E4B5220A16}"/>
              </a:ext>
            </a:extLst>
          </p:cNvPr>
          <p:cNvGrpSpPr/>
          <p:nvPr/>
        </p:nvGrpSpPr>
        <p:grpSpPr>
          <a:xfrm>
            <a:off x="5440160" y="3152363"/>
            <a:ext cx="5498026" cy="3132068"/>
            <a:chOff x="5440160" y="3152363"/>
            <a:chExt cx="5498026" cy="3132068"/>
          </a:xfrm>
        </p:grpSpPr>
        <p:sp>
          <p:nvSpPr>
            <p:cNvPr id="5" name="Vizitka 2">
              <a:extLst>
                <a:ext uri="{FF2B5EF4-FFF2-40B4-BE49-F238E27FC236}">
                  <a16:creationId xmlns:a16="http://schemas.microsoft.com/office/drawing/2014/main" id="{8F9B2766-FAD3-49D4-AD60-6B5B30210BBA}"/>
                </a:ext>
              </a:extLst>
            </p:cNvPr>
            <p:cNvSpPr/>
            <p:nvPr/>
          </p:nvSpPr>
          <p:spPr>
            <a:xfrm>
              <a:off x="5486385" y="3171790"/>
              <a:ext cx="5400000" cy="3060000"/>
            </a:xfrm>
            <a:prstGeom prst="rect">
              <a:avLst/>
            </a:prstGeom>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a:ln w="28575">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1" name="Ruky">
              <a:extLst>
                <a:ext uri="{FF2B5EF4-FFF2-40B4-BE49-F238E27FC236}">
                  <a16:creationId xmlns:a16="http://schemas.microsoft.com/office/drawing/2014/main" id="{E2440AE3-9227-46F9-9FB5-D119098C8C5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81623" y="3641472"/>
              <a:ext cx="3809524" cy="2120635"/>
            </a:xfrm>
            <a:prstGeom prst="rect">
              <a:avLst/>
            </a:prstGeom>
          </p:spPr>
        </p:pic>
        <p:pic>
          <p:nvPicPr>
            <p:cNvPr id="17" name="Rožok 24">
              <a:extLst>
                <a:ext uri="{FF2B5EF4-FFF2-40B4-BE49-F238E27FC236}">
                  <a16:creationId xmlns:a16="http://schemas.microsoft.com/office/drawing/2014/main" id="{5C074D4B-A0D3-4CCC-86DA-844DC90F489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0800000">
              <a:off x="10358580" y="5704825"/>
              <a:ext cx="579606" cy="579606"/>
            </a:xfrm>
            <a:prstGeom prst="rect">
              <a:avLst/>
            </a:prstGeom>
          </p:spPr>
        </p:pic>
        <p:pic>
          <p:nvPicPr>
            <p:cNvPr id="18" name="Rožok 23">
              <a:extLst>
                <a:ext uri="{FF2B5EF4-FFF2-40B4-BE49-F238E27FC236}">
                  <a16:creationId xmlns:a16="http://schemas.microsoft.com/office/drawing/2014/main" id="{E8CD405B-EBBE-44EA-B42F-4E1778123FA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6200000">
              <a:off x="5440160" y="5704825"/>
              <a:ext cx="579606" cy="579606"/>
            </a:xfrm>
            <a:prstGeom prst="rect">
              <a:avLst/>
            </a:prstGeom>
          </p:spPr>
        </p:pic>
        <p:pic>
          <p:nvPicPr>
            <p:cNvPr id="19" name="Rožok 22">
              <a:extLst>
                <a:ext uri="{FF2B5EF4-FFF2-40B4-BE49-F238E27FC236}">
                  <a16:creationId xmlns:a16="http://schemas.microsoft.com/office/drawing/2014/main" id="{4D1FA822-1FBE-48A8-8260-C4B125D9D4A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10353004" y="3152363"/>
              <a:ext cx="579606" cy="579606"/>
            </a:xfrm>
            <a:prstGeom prst="rect">
              <a:avLst/>
            </a:prstGeom>
          </p:spPr>
        </p:pic>
      </p:grpSp>
      <p:grpSp>
        <p:nvGrpSpPr>
          <p:cNvPr id="20" name="VIZ 1">
            <a:extLst>
              <a:ext uri="{FF2B5EF4-FFF2-40B4-BE49-F238E27FC236}">
                <a16:creationId xmlns:a16="http://schemas.microsoft.com/office/drawing/2014/main" id="{057BFE8B-EA17-4EDC-BFDD-8EFB38004F1E}"/>
              </a:ext>
            </a:extLst>
          </p:cNvPr>
          <p:cNvGrpSpPr/>
          <p:nvPr/>
        </p:nvGrpSpPr>
        <p:grpSpPr>
          <a:xfrm>
            <a:off x="1253439" y="588809"/>
            <a:ext cx="5509371" cy="3176848"/>
            <a:chOff x="1253439" y="588809"/>
            <a:chExt cx="5509371" cy="3176848"/>
          </a:xfrm>
        </p:grpSpPr>
        <p:sp>
          <p:nvSpPr>
            <p:cNvPr id="4" name="Vizitka 1">
              <a:extLst>
                <a:ext uri="{FF2B5EF4-FFF2-40B4-BE49-F238E27FC236}">
                  <a16:creationId xmlns:a16="http://schemas.microsoft.com/office/drawing/2014/main" id="{640FFC51-2F98-456D-8155-C2C4245D02F0}"/>
                </a:ext>
              </a:extLst>
            </p:cNvPr>
            <p:cNvSpPr/>
            <p:nvPr/>
          </p:nvSpPr>
          <p:spPr>
            <a:xfrm>
              <a:off x="1305615" y="626210"/>
              <a:ext cx="5400000" cy="3060000"/>
            </a:xfrm>
            <a:prstGeom prst="rect">
              <a:avLst/>
            </a:prstGeom>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a:ln w="28575">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endParaRPr lang="sk-SK" sz="2000" kern="0">
                <a:ln w="3175">
                  <a:solidFill>
                    <a:prstClr val="black">
                      <a:alpha val="55000"/>
                    </a:prstClr>
                  </a:solidFill>
                </a:ln>
                <a:solidFill>
                  <a:srgbClr val="FBAC19"/>
                </a:solidFill>
                <a:latin typeface=".ArnoldBoecklinTTEE" panose="020B0500000000000000" pitchFamily="34" charset="2"/>
              </a:endParaRPr>
            </a:p>
            <a:p>
              <a:pPr algn="ctr"/>
              <a:r>
                <a:rPr lang="sk-SK" sz="2400" i="1" kern="0">
                  <a:ln w="3175">
                    <a:solidFill>
                      <a:prstClr val="black">
                        <a:alpha val="55000"/>
                      </a:prstClr>
                    </a:solidFill>
                  </a:ln>
                  <a:solidFill>
                    <a:srgbClr val="FBAC19"/>
                  </a:solidFill>
                  <a:latin typeface=".ArnoldBoecklinTTEE" panose="020B0500000000000000" pitchFamily="34" charset="2"/>
                </a:rPr>
                <a:t>Hope you have enjoyed</a:t>
              </a:r>
            </a:p>
            <a:p>
              <a:pPr algn="ctr"/>
              <a:r>
                <a:rPr lang="sk-SK" sz="2400" i="1" kern="0">
                  <a:ln w="3175">
                    <a:solidFill>
                      <a:prstClr val="black">
                        <a:alpha val="55000"/>
                      </a:prstClr>
                    </a:solidFill>
                  </a:ln>
                  <a:solidFill>
                    <a:srgbClr val="FBAC19"/>
                  </a:solidFill>
                  <a:latin typeface=".ArnoldBoecklinTTEE" panose="020B0500000000000000" pitchFamily="34" charset="2"/>
                </a:rPr>
                <a:t>viewing this presentation.</a:t>
              </a:r>
            </a:p>
          </p:txBody>
        </p:sp>
        <p:sp>
          <p:nvSpPr>
            <p:cNvPr id="7" name="Mail">
              <a:extLst>
                <a:ext uri="{FF2B5EF4-FFF2-40B4-BE49-F238E27FC236}">
                  <a16:creationId xmlns:a16="http://schemas.microsoft.com/office/drawing/2014/main" id="{238F54A3-357F-4356-BCCF-4B5B466DC029}"/>
                </a:ext>
              </a:extLst>
            </p:cNvPr>
            <p:cNvSpPr txBox="1"/>
            <p:nvPr/>
          </p:nvSpPr>
          <p:spPr>
            <a:xfrm>
              <a:off x="1679698" y="3134389"/>
              <a:ext cx="4503506" cy="307777"/>
            </a:xfrm>
            <a:prstGeom prst="rect">
              <a:avLst/>
            </a:prstGeom>
            <a:noFill/>
          </p:spPr>
          <p:txBody>
            <a:bodyPr wrap="square" rtlCol="0">
              <a:spAutoFit/>
            </a:bodyPr>
            <a:lstStyle/>
            <a:p>
              <a:pPr algn="ctr"/>
              <a:r>
                <a:rPr lang="en-US" sz="1400" kern="0">
                  <a:solidFill>
                    <a:prstClr val="black"/>
                  </a:solidFill>
                </a:rPr>
                <a:t>(tonychacko2000@gmail.com   /   </a:t>
              </a:r>
              <a:r>
                <a:rPr lang="sk-SK" sz="1400" kern="0">
                  <a:solidFill>
                    <a:prstClr val="black"/>
                  </a:solidFill>
                </a:rPr>
                <a:t>pista2011</a:t>
              </a:r>
              <a:r>
                <a:rPr lang="en-US" sz="1400" kern="0">
                  <a:solidFill>
                    <a:prstClr val="black"/>
                  </a:solidFill>
                </a:rPr>
                <a:t>@gmail.com)</a:t>
              </a:r>
            </a:p>
          </p:txBody>
        </p:sp>
        <p:sp>
          <p:nvSpPr>
            <p:cNvPr id="6" name="Hudba">
              <a:extLst>
                <a:ext uri="{FF2B5EF4-FFF2-40B4-BE49-F238E27FC236}">
                  <a16:creationId xmlns:a16="http://schemas.microsoft.com/office/drawing/2014/main" id="{5C866310-1FC1-486C-82A7-814B04843A49}"/>
                </a:ext>
              </a:extLst>
            </p:cNvPr>
            <p:cNvSpPr txBox="1"/>
            <p:nvPr/>
          </p:nvSpPr>
          <p:spPr>
            <a:xfrm>
              <a:off x="1543242" y="2361152"/>
              <a:ext cx="4924746" cy="584775"/>
            </a:xfrm>
            <a:prstGeom prst="rect">
              <a:avLst/>
            </a:prstGeom>
            <a:noFill/>
          </p:spPr>
          <p:txBody>
            <a:bodyPr wrap="square" rtlCol="0">
              <a:spAutoFit/>
            </a:bodyPr>
            <a:lstStyle/>
            <a:p>
              <a:pPr algn="ctr"/>
              <a:r>
                <a:rPr lang="sk-SK" sz="1600" b="1" i="1" kern="0">
                  <a:solidFill>
                    <a:srgbClr val="843C0C"/>
                  </a:solidFill>
                  <a:latin typeface="Bell MT" panose="02020503060305020303" pitchFamily="18" charset="0"/>
                </a:rPr>
                <a:t>Music :   Gus Teja - Romance</a:t>
              </a:r>
            </a:p>
            <a:p>
              <a:pPr algn="ctr"/>
              <a:r>
                <a:rPr lang="sk-SK" sz="1600" b="1" i="1" kern="0">
                  <a:solidFill>
                    <a:srgbClr val="843C0C"/>
                  </a:solidFill>
                  <a:latin typeface="Bell MT" panose="02020503060305020303" pitchFamily="18" charset="0"/>
                </a:rPr>
                <a:t>W</a:t>
              </a:r>
              <a:r>
                <a:rPr lang="en-US" sz="1600" b="1" i="1" kern="0">
                  <a:solidFill>
                    <a:srgbClr val="843C0C"/>
                  </a:solidFill>
                  <a:latin typeface="Bell MT" panose="02020503060305020303" pitchFamily="18" charset="0"/>
                </a:rPr>
                <a:t>ith best regards </a:t>
              </a:r>
              <a:r>
                <a:rPr lang="sk-SK" sz="1600" b="1" i="1" kern="0">
                  <a:solidFill>
                    <a:srgbClr val="843C0C"/>
                  </a:solidFill>
                  <a:latin typeface="Bell MT" panose="02020503060305020303" pitchFamily="18" charset="0"/>
                </a:rPr>
                <a:t>-</a:t>
              </a:r>
              <a:r>
                <a:rPr lang="en-US" sz="1600" b="1" i="1" kern="0">
                  <a:solidFill>
                    <a:srgbClr val="843C0C"/>
                  </a:solidFill>
                  <a:latin typeface="Bell MT" panose="02020503060305020303" pitchFamily="18" charset="0"/>
                </a:rPr>
                <a:t> Tony Chacko and Steve Rumpler</a:t>
              </a:r>
            </a:p>
          </p:txBody>
        </p:sp>
        <p:sp>
          <p:nvSpPr>
            <p:cNvPr id="8" name="Znak">
              <a:extLst>
                <a:ext uri="{FF2B5EF4-FFF2-40B4-BE49-F238E27FC236}">
                  <a16:creationId xmlns:a16="http://schemas.microsoft.com/office/drawing/2014/main" id="{04898A81-EA87-4481-A29B-7530FA02872F}"/>
                </a:ext>
              </a:extLst>
            </p:cNvPr>
            <p:cNvSpPr/>
            <p:nvPr/>
          </p:nvSpPr>
          <p:spPr>
            <a:xfrm>
              <a:off x="3728828" y="1931460"/>
              <a:ext cx="405246" cy="249382"/>
            </a:xfrm>
            <a:prstGeom prst="star4">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4" name="Rožok 14">
              <a:extLst>
                <a:ext uri="{FF2B5EF4-FFF2-40B4-BE49-F238E27FC236}">
                  <a16:creationId xmlns:a16="http://schemas.microsoft.com/office/drawing/2014/main" id="{A1556B7B-E0AA-45F9-9204-C3735677179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0800000">
              <a:off x="6183204" y="3186051"/>
              <a:ext cx="579606" cy="579606"/>
            </a:xfrm>
            <a:prstGeom prst="rect">
              <a:avLst/>
            </a:prstGeom>
          </p:spPr>
        </p:pic>
        <p:pic>
          <p:nvPicPr>
            <p:cNvPr id="16" name="Rožok 13">
              <a:extLst>
                <a:ext uri="{FF2B5EF4-FFF2-40B4-BE49-F238E27FC236}">
                  <a16:creationId xmlns:a16="http://schemas.microsoft.com/office/drawing/2014/main" id="{B9F15CDD-4EBB-4340-BB36-25EDC51C237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6200000">
              <a:off x="1259390" y="3185267"/>
              <a:ext cx="579606" cy="579606"/>
            </a:xfrm>
            <a:prstGeom prst="rect">
              <a:avLst/>
            </a:prstGeom>
          </p:spPr>
        </p:pic>
        <p:pic>
          <p:nvPicPr>
            <p:cNvPr id="15" name="Rožok 12">
              <a:extLst>
                <a:ext uri="{FF2B5EF4-FFF2-40B4-BE49-F238E27FC236}">
                  <a16:creationId xmlns:a16="http://schemas.microsoft.com/office/drawing/2014/main" id="{C2927A3F-0A0E-4E7A-997E-02776872514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6183204" y="588809"/>
              <a:ext cx="579606" cy="579606"/>
            </a:xfrm>
            <a:prstGeom prst="rect">
              <a:avLst/>
            </a:prstGeom>
          </p:spPr>
        </p:pic>
        <p:pic>
          <p:nvPicPr>
            <p:cNvPr id="13" name="Rožok 11">
              <a:extLst>
                <a:ext uri="{FF2B5EF4-FFF2-40B4-BE49-F238E27FC236}">
                  <a16:creationId xmlns:a16="http://schemas.microsoft.com/office/drawing/2014/main" id="{9C50B312-A544-4C31-8A06-34F7018554C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53439" y="588809"/>
              <a:ext cx="579606" cy="579606"/>
            </a:xfrm>
            <a:prstGeom prst="rect">
              <a:avLst/>
            </a:prstGeom>
          </p:spPr>
        </p:pic>
      </p:grpSp>
    </p:spTree>
    <p:extLst>
      <p:ext uri="{BB962C8B-B14F-4D97-AF65-F5344CB8AC3E}">
        <p14:creationId xmlns:p14="http://schemas.microsoft.com/office/powerpoint/2010/main" val="421438550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3000" fill="hold"/>
                                        <p:tgtEl>
                                          <p:spTgt spid="20"/>
                                        </p:tgtEl>
                                        <p:attrNameLst>
                                          <p:attrName>ppt_w</p:attrName>
                                        </p:attrNameLst>
                                      </p:cBhvr>
                                      <p:tavLst>
                                        <p:tav tm="0">
                                          <p:val>
                                            <p:fltVal val="0"/>
                                          </p:val>
                                        </p:tav>
                                        <p:tav tm="100000">
                                          <p:val>
                                            <p:strVal val="#ppt_w"/>
                                          </p:val>
                                        </p:tav>
                                      </p:tavLst>
                                    </p:anim>
                                    <p:anim calcmode="lin" valueType="num">
                                      <p:cBhvr>
                                        <p:cTn id="8" dur="3000" fill="hold"/>
                                        <p:tgtEl>
                                          <p:spTgt spid="20"/>
                                        </p:tgtEl>
                                        <p:attrNameLst>
                                          <p:attrName>ppt_h</p:attrName>
                                        </p:attrNameLst>
                                      </p:cBhvr>
                                      <p:tavLst>
                                        <p:tav tm="0">
                                          <p:val>
                                            <p:fltVal val="0"/>
                                          </p:val>
                                        </p:tav>
                                        <p:tav tm="100000">
                                          <p:val>
                                            <p:strVal val="#ppt_h"/>
                                          </p:val>
                                        </p:tav>
                                      </p:tavLst>
                                    </p:anim>
                                    <p:animEffect transition="in" filter="fade">
                                      <p:cBhvr>
                                        <p:cTn id="9" dur="3000"/>
                                        <p:tgtEl>
                                          <p:spTgt spid="20"/>
                                        </p:tgtEl>
                                      </p:cBhvr>
                                    </p:animEffect>
                                    <p:anim calcmode="lin" valueType="num">
                                      <p:cBhvr>
                                        <p:cTn id="10" dur="3000" fill="hold"/>
                                        <p:tgtEl>
                                          <p:spTgt spid="20"/>
                                        </p:tgtEl>
                                        <p:attrNameLst>
                                          <p:attrName>ppt_x</p:attrName>
                                        </p:attrNameLst>
                                      </p:cBhvr>
                                      <p:tavLst>
                                        <p:tav tm="0">
                                          <p:val>
                                            <p:fltVal val="0.5"/>
                                          </p:val>
                                        </p:tav>
                                        <p:tav tm="100000">
                                          <p:val>
                                            <p:strVal val="#ppt_x"/>
                                          </p:val>
                                        </p:tav>
                                      </p:tavLst>
                                    </p:anim>
                                    <p:anim calcmode="lin" valueType="num">
                                      <p:cBhvr>
                                        <p:cTn id="11" dur="3000" fill="hold"/>
                                        <p:tgtEl>
                                          <p:spTgt spid="20"/>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500"/>
                                  </p:stCondLst>
                                  <p:childTnLst>
                                    <p:set>
                                      <p:cBhvr>
                                        <p:cTn id="13" dur="1" fill="hold">
                                          <p:stCondLst>
                                            <p:cond delay="0"/>
                                          </p:stCondLst>
                                        </p:cTn>
                                        <p:tgtEl>
                                          <p:spTgt spid="21"/>
                                        </p:tgtEl>
                                        <p:attrNameLst>
                                          <p:attrName>style.visibility</p:attrName>
                                        </p:attrNameLst>
                                      </p:cBhvr>
                                      <p:to>
                                        <p:strVal val="visible"/>
                                      </p:to>
                                    </p:set>
                                    <p:anim calcmode="lin" valueType="num">
                                      <p:cBhvr>
                                        <p:cTn id="14" dur="2500" fill="hold"/>
                                        <p:tgtEl>
                                          <p:spTgt spid="21"/>
                                        </p:tgtEl>
                                        <p:attrNameLst>
                                          <p:attrName>ppt_w</p:attrName>
                                        </p:attrNameLst>
                                      </p:cBhvr>
                                      <p:tavLst>
                                        <p:tav tm="0">
                                          <p:val>
                                            <p:fltVal val="0"/>
                                          </p:val>
                                        </p:tav>
                                        <p:tav tm="100000">
                                          <p:val>
                                            <p:strVal val="#ppt_w"/>
                                          </p:val>
                                        </p:tav>
                                      </p:tavLst>
                                    </p:anim>
                                    <p:anim calcmode="lin" valueType="num">
                                      <p:cBhvr>
                                        <p:cTn id="15" dur="2500" fill="hold"/>
                                        <p:tgtEl>
                                          <p:spTgt spid="21"/>
                                        </p:tgtEl>
                                        <p:attrNameLst>
                                          <p:attrName>ppt_h</p:attrName>
                                        </p:attrNameLst>
                                      </p:cBhvr>
                                      <p:tavLst>
                                        <p:tav tm="0">
                                          <p:val>
                                            <p:fltVal val="0"/>
                                          </p:val>
                                        </p:tav>
                                        <p:tav tm="100000">
                                          <p:val>
                                            <p:strVal val="#ppt_h"/>
                                          </p:val>
                                        </p:tav>
                                      </p:tavLst>
                                    </p:anim>
                                    <p:animEffect transition="in" filter="fade">
                                      <p:cBhvr>
                                        <p:cTn id="16" dur="2500"/>
                                        <p:tgtEl>
                                          <p:spTgt spid="21"/>
                                        </p:tgtEl>
                                      </p:cBhvr>
                                    </p:animEffect>
                                    <p:anim calcmode="lin" valueType="num">
                                      <p:cBhvr>
                                        <p:cTn id="17" dur="2500" fill="hold"/>
                                        <p:tgtEl>
                                          <p:spTgt spid="21"/>
                                        </p:tgtEl>
                                        <p:attrNameLst>
                                          <p:attrName>ppt_x</p:attrName>
                                        </p:attrNameLst>
                                      </p:cBhvr>
                                      <p:tavLst>
                                        <p:tav tm="0">
                                          <p:val>
                                            <p:fltVal val="0.5"/>
                                          </p:val>
                                        </p:tav>
                                        <p:tav tm="100000">
                                          <p:val>
                                            <p:strVal val="#ppt_x"/>
                                          </p:val>
                                        </p:tav>
                                      </p:tavLst>
                                    </p:anim>
                                    <p:anim calcmode="lin" valueType="num">
                                      <p:cBhvr>
                                        <p:cTn id="18" dur="2500" fill="hold"/>
                                        <p:tgtEl>
                                          <p:spTgt spid="21"/>
                                        </p:tgtEl>
                                        <p:attrNameLst>
                                          <p:attrName>ppt_y</p:attrName>
                                        </p:attrNameLst>
                                      </p:cBhvr>
                                      <p:tavLst>
                                        <p:tav tm="0">
                                          <p:val>
                                            <p:fltVal val="0.5"/>
                                          </p:val>
                                        </p:tav>
                                        <p:tav tm="100000">
                                          <p:val>
                                            <p:strVal val="#ppt_y"/>
                                          </p:val>
                                        </p:tav>
                                      </p:tavLst>
                                    </p:anim>
                                  </p:childTnLst>
                                </p:cTn>
                              </p:par>
                            </p:childTnLst>
                          </p:cTn>
                        </p:par>
                        <p:par>
                          <p:cTn id="19" fill="hold">
                            <p:stCondLst>
                              <p:cond delay="3000"/>
                            </p:stCondLst>
                            <p:childTnLst>
                              <p:par>
                                <p:cTn id="20" presetID="53" presetClass="entr" presetSubtype="16" fill="hold" nodeType="afterEffect">
                                  <p:stCondLst>
                                    <p:cond delay="500"/>
                                  </p:stCondLst>
                                  <p:childTnLst>
                                    <p:set>
                                      <p:cBhvr>
                                        <p:cTn id="21" dur="1" fill="hold">
                                          <p:stCondLst>
                                            <p:cond delay="0"/>
                                          </p:stCondLst>
                                        </p:cTn>
                                        <p:tgtEl>
                                          <p:spTgt spid="9"/>
                                        </p:tgtEl>
                                        <p:attrNameLst>
                                          <p:attrName>style.visibility</p:attrName>
                                        </p:attrNameLst>
                                      </p:cBhvr>
                                      <p:to>
                                        <p:strVal val="visible"/>
                                      </p:to>
                                    </p:set>
                                    <p:anim calcmode="lin" valueType="num">
                                      <p:cBhvr>
                                        <p:cTn id="22" dur="1500" fill="hold"/>
                                        <p:tgtEl>
                                          <p:spTgt spid="9"/>
                                        </p:tgtEl>
                                        <p:attrNameLst>
                                          <p:attrName>ppt_w</p:attrName>
                                        </p:attrNameLst>
                                      </p:cBhvr>
                                      <p:tavLst>
                                        <p:tav tm="0">
                                          <p:val>
                                            <p:fltVal val="0"/>
                                          </p:val>
                                        </p:tav>
                                        <p:tav tm="100000">
                                          <p:val>
                                            <p:strVal val="#ppt_w"/>
                                          </p:val>
                                        </p:tav>
                                      </p:tavLst>
                                    </p:anim>
                                    <p:anim calcmode="lin" valueType="num">
                                      <p:cBhvr>
                                        <p:cTn id="23" dur="1500" fill="hold"/>
                                        <p:tgtEl>
                                          <p:spTgt spid="9"/>
                                        </p:tgtEl>
                                        <p:attrNameLst>
                                          <p:attrName>ppt_h</p:attrName>
                                        </p:attrNameLst>
                                      </p:cBhvr>
                                      <p:tavLst>
                                        <p:tav tm="0">
                                          <p:val>
                                            <p:fltVal val="0"/>
                                          </p:val>
                                        </p:tav>
                                        <p:tav tm="100000">
                                          <p:val>
                                            <p:strVal val="#ppt_h"/>
                                          </p:val>
                                        </p:tav>
                                      </p:tavLst>
                                    </p:anim>
                                    <p:animEffect transition="in" filter="fade">
                                      <p:cBhvr>
                                        <p:cTn id="24"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38" y="91"/>
            <a:ext cx="4877665" cy="1562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3" y="1905362"/>
            <a:ext cx="9144720" cy="238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 altLang="sk-SK" sz="5988"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2"/>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1"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437" eaLnBrk="1" fontAlgn="base" hangingPunct="1">
              <a:spcBef>
                <a:spcPct val="50000"/>
              </a:spcBef>
              <a:spcAft>
                <a:spcPct val="0"/>
              </a:spcAft>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44" y="4931039"/>
            <a:ext cx="1219776"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643" y="4038170"/>
            <a:ext cx="532842" cy="534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1441</Words>
  <Application>Microsoft Office PowerPoint</Application>
  <PresentationFormat>Širokouhlá</PresentationFormat>
  <Paragraphs>72</Paragraphs>
  <Slides>42</Slides>
  <Notes>0</Notes>
  <HiddenSlides>0</HiddenSlides>
  <MMClips>0</MMClips>
  <ScaleCrop>false</ScaleCrop>
  <HeadingPairs>
    <vt:vector size="6" baseType="variant">
      <vt:variant>
        <vt:lpstr>Použité písma</vt:lpstr>
      </vt:variant>
      <vt:variant>
        <vt:i4>9</vt:i4>
      </vt:variant>
      <vt:variant>
        <vt:lpstr>Motív</vt:lpstr>
      </vt:variant>
      <vt:variant>
        <vt:i4>2</vt:i4>
      </vt:variant>
      <vt:variant>
        <vt:lpstr>Nadpisy snímok</vt:lpstr>
      </vt:variant>
      <vt:variant>
        <vt:i4>42</vt:i4>
      </vt:variant>
    </vt:vector>
  </HeadingPairs>
  <TitlesOfParts>
    <vt:vector size="53" baseType="lpstr">
      <vt:lpstr>Cancun</vt:lpstr>
      <vt:lpstr>.ArnoldBoecklinTTEE</vt:lpstr>
      <vt:lpstr>Bell MT</vt:lpstr>
      <vt:lpstr>Arial</vt:lpstr>
      <vt:lpstr>Adobe Caslon Pro</vt:lpstr>
      <vt:lpstr>Calibri Light</vt:lpstr>
      <vt:lpstr>Calibri</vt:lpstr>
      <vt:lpstr>Kristen ITC</vt:lpstr>
      <vt:lpstr>Wingdings</vt:lpstr>
      <vt:lpstr>Office Theme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97</cp:revision>
  <dcterms:created xsi:type="dcterms:W3CDTF">2018-12-02T07:26:51Z</dcterms:created>
  <dcterms:modified xsi:type="dcterms:W3CDTF">2020-10-13T15:04:18Z</dcterms:modified>
</cp:coreProperties>
</file>